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43" r:id="rId1"/>
  </p:sldMasterIdLst>
  <p:notesMasterIdLst>
    <p:notesMasterId r:id="rId132"/>
  </p:notesMasterIdLst>
  <p:sldIdLst>
    <p:sldId id="626" r:id="rId2"/>
    <p:sldId id="627" r:id="rId3"/>
    <p:sldId id="628" r:id="rId4"/>
    <p:sldId id="634" r:id="rId5"/>
    <p:sldId id="642" r:id="rId6"/>
    <p:sldId id="643" r:id="rId7"/>
    <p:sldId id="644" r:id="rId8"/>
    <p:sldId id="645" r:id="rId9"/>
    <p:sldId id="646" r:id="rId10"/>
    <p:sldId id="647" r:id="rId11"/>
    <p:sldId id="648" r:id="rId12"/>
    <p:sldId id="649" r:id="rId13"/>
    <p:sldId id="650" r:id="rId14"/>
    <p:sldId id="651" r:id="rId15"/>
    <p:sldId id="652" r:id="rId16"/>
    <p:sldId id="658" r:id="rId17"/>
    <p:sldId id="656" r:id="rId18"/>
    <p:sldId id="655" r:id="rId19"/>
    <p:sldId id="657" r:id="rId20"/>
    <p:sldId id="659" r:id="rId21"/>
    <p:sldId id="660" r:id="rId22"/>
    <p:sldId id="661" r:id="rId23"/>
    <p:sldId id="662" r:id="rId24"/>
    <p:sldId id="663" r:id="rId25"/>
    <p:sldId id="664" r:id="rId26"/>
    <p:sldId id="671" r:id="rId27"/>
    <p:sldId id="665" r:id="rId28"/>
    <p:sldId id="667" r:id="rId29"/>
    <p:sldId id="668" r:id="rId30"/>
    <p:sldId id="679" r:id="rId31"/>
    <p:sldId id="672" r:id="rId32"/>
    <p:sldId id="678" r:id="rId33"/>
    <p:sldId id="680" r:id="rId34"/>
    <p:sldId id="681" r:id="rId35"/>
    <p:sldId id="682" r:id="rId36"/>
    <p:sldId id="683" r:id="rId37"/>
    <p:sldId id="685" r:id="rId38"/>
    <p:sldId id="684" r:id="rId39"/>
    <p:sldId id="686" r:id="rId40"/>
    <p:sldId id="687" r:id="rId41"/>
    <p:sldId id="688" r:id="rId42"/>
    <p:sldId id="689" r:id="rId43"/>
    <p:sldId id="690" r:id="rId44"/>
    <p:sldId id="691" r:id="rId45"/>
    <p:sldId id="692" r:id="rId46"/>
    <p:sldId id="693" r:id="rId47"/>
    <p:sldId id="694" r:id="rId48"/>
    <p:sldId id="695" r:id="rId49"/>
    <p:sldId id="696" r:id="rId50"/>
    <p:sldId id="697" r:id="rId51"/>
    <p:sldId id="698" r:id="rId52"/>
    <p:sldId id="699" r:id="rId53"/>
    <p:sldId id="700" r:id="rId54"/>
    <p:sldId id="701" r:id="rId55"/>
    <p:sldId id="702" r:id="rId56"/>
    <p:sldId id="703" r:id="rId57"/>
    <p:sldId id="704" r:id="rId58"/>
    <p:sldId id="705" r:id="rId59"/>
    <p:sldId id="706" r:id="rId60"/>
    <p:sldId id="707" r:id="rId61"/>
    <p:sldId id="708" r:id="rId62"/>
    <p:sldId id="709" r:id="rId63"/>
    <p:sldId id="710" r:id="rId64"/>
    <p:sldId id="711" r:id="rId65"/>
    <p:sldId id="715" r:id="rId66"/>
    <p:sldId id="712" r:id="rId67"/>
    <p:sldId id="716" r:id="rId68"/>
    <p:sldId id="718" r:id="rId69"/>
    <p:sldId id="717" r:id="rId70"/>
    <p:sldId id="720" r:id="rId71"/>
    <p:sldId id="722" r:id="rId72"/>
    <p:sldId id="723" r:id="rId73"/>
    <p:sldId id="724" r:id="rId74"/>
    <p:sldId id="725" r:id="rId75"/>
    <p:sldId id="726" r:id="rId76"/>
    <p:sldId id="727" r:id="rId77"/>
    <p:sldId id="728" r:id="rId78"/>
    <p:sldId id="729" r:id="rId79"/>
    <p:sldId id="730" r:id="rId80"/>
    <p:sldId id="731" r:id="rId81"/>
    <p:sldId id="732" r:id="rId82"/>
    <p:sldId id="733" r:id="rId83"/>
    <p:sldId id="734" r:id="rId84"/>
    <p:sldId id="735" r:id="rId85"/>
    <p:sldId id="736" r:id="rId86"/>
    <p:sldId id="737" r:id="rId87"/>
    <p:sldId id="738" r:id="rId88"/>
    <p:sldId id="739" r:id="rId89"/>
    <p:sldId id="740" r:id="rId90"/>
    <p:sldId id="741" r:id="rId91"/>
    <p:sldId id="742" r:id="rId92"/>
    <p:sldId id="743" r:id="rId93"/>
    <p:sldId id="744" r:id="rId94"/>
    <p:sldId id="745" r:id="rId95"/>
    <p:sldId id="746" r:id="rId96"/>
    <p:sldId id="747" r:id="rId97"/>
    <p:sldId id="748" r:id="rId98"/>
    <p:sldId id="749" r:id="rId99"/>
    <p:sldId id="751" r:id="rId100"/>
    <p:sldId id="752" r:id="rId101"/>
    <p:sldId id="753" r:id="rId102"/>
    <p:sldId id="757" r:id="rId103"/>
    <p:sldId id="758" r:id="rId104"/>
    <p:sldId id="761" r:id="rId105"/>
    <p:sldId id="763" r:id="rId106"/>
    <p:sldId id="764" r:id="rId107"/>
    <p:sldId id="765" r:id="rId108"/>
    <p:sldId id="766" r:id="rId109"/>
    <p:sldId id="767" r:id="rId110"/>
    <p:sldId id="768" r:id="rId111"/>
    <p:sldId id="769" r:id="rId112"/>
    <p:sldId id="771" r:id="rId113"/>
    <p:sldId id="772" r:id="rId114"/>
    <p:sldId id="773" r:id="rId115"/>
    <p:sldId id="774" r:id="rId116"/>
    <p:sldId id="775" r:id="rId117"/>
    <p:sldId id="779" r:id="rId118"/>
    <p:sldId id="776" r:id="rId119"/>
    <p:sldId id="777" r:id="rId120"/>
    <p:sldId id="778" r:id="rId121"/>
    <p:sldId id="780" r:id="rId122"/>
    <p:sldId id="781" r:id="rId123"/>
    <p:sldId id="782" r:id="rId124"/>
    <p:sldId id="783" r:id="rId125"/>
    <p:sldId id="784" r:id="rId126"/>
    <p:sldId id="785" r:id="rId127"/>
    <p:sldId id="786" r:id="rId128"/>
    <p:sldId id="788" r:id="rId129"/>
    <p:sldId id="787" r:id="rId130"/>
    <p:sldId id="789" r:id="rId131"/>
  </p:sldIdLst>
  <p:sldSz cx="12192000" cy="6858000"/>
  <p:notesSz cx="6794500" cy="9906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סגנון בהיר 1 - הדגשה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70" d="100"/>
          <a:sy n="70" d="100"/>
        </p:scale>
        <p:origin x="1138" y="278"/>
      </p:cViewPr>
      <p:guideLst/>
    </p:cSldViewPr>
  </p:slideViewPr>
  <p:notesTextViewPr>
    <p:cViewPr>
      <p:scale>
        <a:sx n="1" d="1"/>
        <a:sy n="1" d="1"/>
      </p:scale>
      <p:origin x="0" y="0"/>
    </p:cViewPr>
  </p:notesTextViewPr>
  <p:sorterViewPr>
    <p:cViewPr>
      <p:scale>
        <a:sx n="125" d="100"/>
        <a:sy n="125" d="100"/>
      </p:scale>
      <p:origin x="0" y="-1986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50217" y="0"/>
            <a:ext cx="2944283" cy="49702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73" y="0"/>
            <a:ext cx="2944283" cy="497020"/>
          </a:xfrm>
          <a:prstGeom prst="rect">
            <a:avLst/>
          </a:prstGeom>
        </p:spPr>
        <p:txBody>
          <a:bodyPr vert="horz" lIns="91440" tIns="45720" rIns="91440" bIns="45720" rtlCol="1"/>
          <a:lstStyle>
            <a:lvl1pPr algn="l">
              <a:defRPr sz="1200"/>
            </a:lvl1pPr>
          </a:lstStyle>
          <a:p>
            <a:fld id="{A87ED867-9974-4A3A-B2BC-8CEDF07A40ED}" type="datetimeFigureOut">
              <a:rPr lang="he-IL" smtClean="0"/>
              <a:t>ל'/ניסן/תשפ"ו</a:t>
            </a:fld>
            <a:endParaRPr lang="he-IL"/>
          </a:p>
        </p:txBody>
      </p:sp>
      <p:sp>
        <p:nvSpPr>
          <p:cNvPr id="4" name="מציין מיקום של תמונת שקופית 3"/>
          <p:cNvSpPr>
            <a:spLocks noGrp="1" noRot="1" noChangeAspect="1"/>
          </p:cNvSpPr>
          <p:nvPr>
            <p:ph type="sldImg" idx="2"/>
          </p:nvPr>
        </p:nvSpPr>
        <p:spPr>
          <a:xfrm>
            <a:off x="425450" y="1238250"/>
            <a:ext cx="5943600" cy="3343275"/>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79450" y="4767262"/>
            <a:ext cx="5435600" cy="3900488"/>
          </a:xfrm>
          <a:prstGeom prst="rect">
            <a:avLst/>
          </a:prstGeom>
        </p:spPr>
        <p:txBody>
          <a:bodyPr vert="horz" lIns="91440" tIns="45720" rIns="91440" bIns="45720" rtlCol="1"/>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50217" y="9408981"/>
            <a:ext cx="2944283" cy="497019"/>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73" y="9408981"/>
            <a:ext cx="2944283" cy="497019"/>
          </a:xfrm>
          <a:prstGeom prst="rect">
            <a:avLst/>
          </a:prstGeom>
        </p:spPr>
        <p:txBody>
          <a:bodyPr vert="horz" lIns="91440" tIns="45720" rIns="91440" bIns="45720" rtlCol="1" anchor="b"/>
          <a:lstStyle>
            <a:lvl1pPr algn="l">
              <a:defRPr sz="1200"/>
            </a:lvl1pPr>
          </a:lstStyle>
          <a:p>
            <a:fld id="{00DEE317-0570-40AF-930F-F423297024E3}" type="slidenum">
              <a:rPr lang="he-IL" smtClean="0"/>
              <a:t>‹#›</a:t>
            </a:fld>
            <a:endParaRPr lang="he-IL"/>
          </a:p>
        </p:txBody>
      </p:sp>
    </p:spTree>
    <p:extLst>
      <p:ext uri="{BB962C8B-B14F-4D97-AF65-F5344CB8AC3E}">
        <p14:creationId xmlns:p14="http://schemas.microsoft.com/office/powerpoint/2010/main" val="146645285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35242A25-C69C-464C-9614-CB6DCA8D0791}" type="datetimeFigureOut">
              <a:rPr lang="he-IL" smtClean="0"/>
              <a:t>ל'/ניסן/תשפ"ו</a:t>
            </a:fld>
            <a:endParaRPr lang="he-IL"/>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he-IL"/>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C46F8910-8E08-4725-89D6-6DF509AB364A}" type="slidenum">
              <a:rPr lang="he-IL" smtClean="0"/>
              <a:t>‹#›</a:t>
            </a:fld>
            <a:endParaRPr lang="he-IL"/>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he-IL"/>
            </a:p>
          </p:txBody>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he-IL"/>
            </a:p>
          </p:txBody>
        </p:sp>
      </p:grpSp>
    </p:spTree>
    <p:extLst>
      <p:ext uri="{BB962C8B-B14F-4D97-AF65-F5344CB8AC3E}">
        <p14:creationId xmlns:p14="http://schemas.microsoft.com/office/powerpoint/2010/main" val="187716630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5242A25-C69C-464C-9614-CB6DCA8D0791}" type="datetimeFigureOut">
              <a:rPr lang="he-IL" smtClean="0"/>
              <a:t>ל'/ניסן/תשפ"ו</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C46F8910-8E08-4725-89D6-6DF509AB364A}" type="slidenum">
              <a:rPr lang="he-IL" smtClean="0"/>
              <a:t>‹#›</a:t>
            </a:fld>
            <a:endParaRPr lang="he-IL"/>
          </a:p>
        </p:txBody>
      </p:sp>
    </p:spTree>
    <p:extLst>
      <p:ext uri="{BB962C8B-B14F-4D97-AF65-F5344CB8AC3E}">
        <p14:creationId xmlns:p14="http://schemas.microsoft.com/office/powerpoint/2010/main" val="3564885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35242A25-C69C-464C-9614-CB6DCA8D0791}" type="datetimeFigureOut">
              <a:rPr lang="he-IL" smtClean="0"/>
              <a:t>ל'/ניסן/תשפ"ו</a:t>
            </a:fld>
            <a:endParaRPr lang="he-IL"/>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he-IL"/>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C46F8910-8E08-4725-89D6-6DF509AB364A}" type="slidenum">
              <a:rPr lang="he-IL" smtClean="0"/>
              <a:t>‹#›</a:t>
            </a:fld>
            <a:endParaRPr lang="he-IL"/>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30533274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35242A25-C69C-464C-9614-CB6DCA8D0791}" type="datetimeFigureOut">
              <a:rPr lang="he-IL" smtClean="0"/>
              <a:t>ל'/ניסן/תשפ"ו</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C46F8910-8E08-4725-89D6-6DF509AB364A}" type="slidenum">
              <a:rPr lang="he-IL" smtClean="0"/>
              <a:t>‹#›</a:t>
            </a:fld>
            <a:endParaRPr lang="he-IL"/>
          </a:p>
        </p:txBody>
      </p:sp>
    </p:spTree>
    <p:extLst>
      <p:ext uri="{BB962C8B-B14F-4D97-AF65-F5344CB8AC3E}">
        <p14:creationId xmlns:p14="http://schemas.microsoft.com/office/powerpoint/2010/main" val="3184013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35242A25-C69C-464C-9614-CB6DCA8D0791}" type="datetimeFigureOut">
              <a:rPr lang="he-IL" smtClean="0"/>
              <a:t>ל'/ניסן/תשפ"ו</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C46F8910-8E08-4725-89D6-6DF509AB364A}" type="slidenum">
              <a:rPr lang="he-IL" smtClean="0"/>
              <a:t>‹#›</a:t>
            </a:fld>
            <a:endParaRPr lang="he-IL"/>
          </a:p>
        </p:txBody>
      </p:sp>
    </p:spTree>
    <p:extLst>
      <p:ext uri="{BB962C8B-B14F-4D97-AF65-F5344CB8AC3E}">
        <p14:creationId xmlns:p14="http://schemas.microsoft.com/office/powerpoint/2010/main" val="1881531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35242A25-C69C-464C-9614-CB6DCA8D0791}" type="datetimeFigureOut">
              <a:rPr lang="he-IL" smtClean="0"/>
              <a:t>ל'/ניסן/תשפ"ו</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C46F8910-8E08-4725-89D6-6DF509AB364A}" type="slidenum">
              <a:rPr lang="he-IL" smtClean="0"/>
              <a:t>‹#›</a:t>
            </a:fld>
            <a:endParaRPr lang="he-IL"/>
          </a:p>
        </p:txBody>
      </p:sp>
    </p:spTree>
    <p:extLst>
      <p:ext uri="{BB962C8B-B14F-4D97-AF65-F5344CB8AC3E}">
        <p14:creationId xmlns:p14="http://schemas.microsoft.com/office/powerpoint/2010/main" val="3054919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242A25-C69C-464C-9614-CB6DCA8D0791}" type="datetimeFigureOut">
              <a:rPr lang="he-IL" smtClean="0"/>
              <a:t>ל'/ניסן/תשפ"ו</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C46F8910-8E08-4725-89D6-6DF509AB364A}" type="slidenum">
              <a:rPr lang="he-IL" smtClean="0"/>
              <a:t>‹#›</a:t>
            </a:fld>
            <a:endParaRPr lang="he-IL"/>
          </a:p>
        </p:txBody>
      </p:sp>
    </p:spTree>
    <p:extLst>
      <p:ext uri="{BB962C8B-B14F-4D97-AF65-F5344CB8AC3E}">
        <p14:creationId xmlns:p14="http://schemas.microsoft.com/office/powerpoint/2010/main" val="522675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35242A25-C69C-464C-9614-CB6DCA8D0791}" type="datetimeFigureOut">
              <a:rPr lang="he-IL" smtClean="0"/>
              <a:t>ל'/ניסן/תשפ"ו</a:t>
            </a:fld>
            <a:endParaRPr lang="he-IL"/>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he-IL"/>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C46F8910-8E08-4725-89D6-6DF509AB364A}" type="slidenum">
              <a:rPr lang="he-IL" smtClean="0"/>
              <a:t>‹#›</a:t>
            </a:fld>
            <a:endParaRPr lang="he-IL"/>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02522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35242A25-C69C-464C-9614-CB6DCA8D0791}" type="datetimeFigureOut">
              <a:rPr lang="he-IL" smtClean="0"/>
              <a:t>ל'/ניסן/תשפ"ו</a:t>
            </a:fld>
            <a:endParaRPr lang="he-IL"/>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he-IL"/>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C46F8910-8E08-4725-89D6-6DF509AB364A}" type="slidenum">
              <a:rPr lang="he-IL" smtClean="0"/>
              <a:t>‹#›</a:t>
            </a:fld>
            <a:endParaRPr lang="he-IL"/>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19271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5242A25-C69C-464C-9614-CB6DCA8D0791}" type="datetimeFigureOut">
              <a:rPr lang="he-IL" smtClean="0"/>
              <a:t>ל'/ניסן/תשפ"ו</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C46F8910-8E08-4725-89D6-6DF509AB364A}" type="slidenum">
              <a:rPr lang="he-IL" smtClean="0"/>
              <a:t>‹#›</a:t>
            </a:fld>
            <a:endParaRPr lang="he-IL"/>
          </a:p>
        </p:txBody>
      </p:sp>
    </p:spTree>
    <p:extLst>
      <p:ext uri="{BB962C8B-B14F-4D97-AF65-F5344CB8AC3E}">
        <p14:creationId xmlns:p14="http://schemas.microsoft.com/office/powerpoint/2010/main" val="342583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5242A25-C69C-464C-9614-CB6DCA8D0791}" type="datetimeFigureOut">
              <a:rPr lang="he-IL" smtClean="0"/>
              <a:t>ל'/ניסן/תשפ"ו</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C46F8910-8E08-4725-89D6-6DF509AB364A}" type="slidenum">
              <a:rPr lang="he-IL" smtClean="0"/>
              <a:t>‹#›</a:t>
            </a:fld>
            <a:endParaRPr lang="he-IL"/>
          </a:p>
        </p:txBody>
      </p:sp>
    </p:spTree>
    <p:extLst>
      <p:ext uri="{BB962C8B-B14F-4D97-AF65-F5344CB8AC3E}">
        <p14:creationId xmlns:p14="http://schemas.microsoft.com/office/powerpoint/2010/main" val="2396780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35242A25-C69C-464C-9614-CB6DCA8D0791}" type="datetimeFigureOut">
              <a:rPr lang="he-IL" smtClean="0"/>
              <a:t>ל'/ניסן/תשפ"ו</a:t>
            </a:fld>
            <a:endParaRPr lang="he-IL"/>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he-IL"/>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C46F8910-8E08-4725-89D6-6DF509AB364A}" type="slidenum">
              <a:rPr lang="he-IL" smtClean="0"/>
              <a:t>‹#›</a:t>
            </a:fld>
            <a:endParaRPr lang="he-IL"/>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he-IL"/>
          </a:p>
        </p:txBody>
      </p:sp>
    </p:spTree>
    <p:extLst>
      <p:ext uri="{BB962C8B-B14F-4D97-AF65-F5344CB8AC3E}">
        <p14:creationId xmlns:p14="http://schemas.microsoft.com/office/powerpoint/2010/main" val="2509700793"/>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txStyles>
    <p:titleStyle>
      <a:lvl1pPr algn="l" defTabSz="914400" rtl="1"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r" defTabSz="914400" rtl="1"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r" defTabSz="914400" rtl="1"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r" defTabSz="914400" rtl="1"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r" defTabSz="914400" rtl="1"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r" defTabSz="914400" rtl="1"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r" defTabSz="914400" rtl="1"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r" defTabSz="914400" rtl="1"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r" defTabSz="914400" rtl="1"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r" defTabSz="914400" rtl="1"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9FA29-2273-41A3-3211-3D9BF9B87A75}"/>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3B147DB-D400-8B7D-B1D3-35A0F34790AF}"/>
              </a:ext>
            </a:extLst>
          </p:cNvPr>
          <p:cNvSpPr>
            <a:spLocks noGrp="1"/>
          </p:cNvSpPr>
          <p:nvPr>
            <p:ph type="title"/>
          </p:nvPr>
        </p:nvSpPr>
        <p:spPr/>
        <p:txBody>
          <a:bodyPr/>
          <a:lstStyle/>
          <a:p>
            <a:r>
              <a:rPr lang="he-IL" b="1" u="sng" dirty="0"/>
              <a:t>הטבות למשרתי מילואים ולבני זוגם בשנת 2026</a:t>
            </a:r>
            <a:br>
              <a:rPr lang="he-IL" dirty="0"/>
            </a:br>
            <a:endParaRPr lang="he-IL" dirty="0"/>
          </a:p>
        </p:txBody>
      </p:sp>
      <p:sp>
        <p:nvSpPr>
          <p:cNvPr id="3" name="מציין מיקום תוכן 2">
            <a:extLst>
              <a:ext uri="{FF2B5EF4-FFF2-40B4-BE49-F238E27FC236}">
                <a16:creationId xmlns:a16="http://schemas.microsoft.com/office/drawing/2014/main" id="{76785762-8164-FBA6-1614-CA9AD66C8AF5}"/>
              </a:ext>
            </a:extLst>
          </p:cNvPr>
          <p:cNvSpPr>
            <a:spLocks noGrp="1"/>
          </p:cNvSpPr>
          <p:nvPr>
            <p:ph idx="1"/>
          </p:nvPr>
        </p:nvSpPr>
        <p:spPr>
          <a:xfrm>
            <a:off x="1371600" y="1524000"/>
            <a:ext cx="9601200" cy="4343400"/>
          </a:xfrm>
        </p:spPr>
        <p:txBody>
          <a:bodyPr>
            <a:normAutofit/>
          </a:bodyPr>
          <a:lstStyle/>
          <a:p>
            <a:r>
              <a:rPr lang="he-IL" dirty="0"/>
              <a:t>נחתם הסכם בין יו"ר ההסתדרות ויו"ר המגזר העסקי הקובע שורת הטבות והגנות לעובדים המשרתים במילואים ולבני ובנות זוגם בשנת 2026.</a:t>
            </a:r>
            <a:br>
              <a:rPr lang="he-IL" dirty="0"/>
            </a:br>
            <a:r>
              <a:rPr lang="he-IL" dirty="0"/>
              <a:t>ההסכם מאריך לתקופה בלתי קצובה את ההסדרים שנקבעו בשנים 2024 ו-2025 כאשר העילה להחלטה להאריך את ההסכם ולקבע את ההטבות נעוצה בין היתר בהימשכות היקפי הגיוס למילואים, גם בתום תקופת הלחימה.</a:t>
            </a:r>
          </a:p>
          <a:p>
            <a:r>
              <a:rPr lang="he-IL" b="1" dirty="0"/>
              <a:t>במרכז ההסכם:</a:t>
            </a:r>
            <a:endParaRPr lang="he-IL" dirty="0"/>
          </a:p>
          <a:p>
            <a:pPr fontAlgn="base"/>
            <a:r>
              <a:rPr lang="he-IL" dirty="0"/>
              <a:t>הארכת תקופת ההגנה מפני פיטורים לחודשיים במקום חודש אחד הקבוע כיום בחוק, לעובדים ששירתו מעל 60 ימי מילואים.</a:t>
            </a:r>
          </a:p>
          <a:p>
            <a:pPr fontAlgn="base"/>
            <a:r>
              <a:rPr lang="he-IL" dirty="0"/>
              <a:t>בני ובנות זוג של משרתי המילואים, שלהם ילדים עד גיל 14 יהיו זכאים לעד 8 ימי היעדרות בתשלום בשנה, בהתאם לכללים שנקבעו.</a:t>
            </a:r>
          </a:p>
          <a:p>
            <a:pPr fontAlgn="base"/>
            <a:r>
              <a:rPr lang="he-IL" dirty="0"/>
              <a:t>עובדים שלא יכלו לנצל את ימי החופשה שצברו בשל השירות או השלכותיו, יוכלו לגרור ימי חופשה לא מנוצלים בין השנים.</a:t>
            </a:r>
          </a:p>
          <a:p>
            <a:endParaRPr lang="he-IL" dirty="0"/>
          </a:p>
        </p:txBody>
      </p:sp>
      <p:pic>
        <p:nvPicPr>
          <p:cNvPr id="4" name="תמונה 3" descr="תמונה שמכילה טקסט&#10;&#10;התיאור נוצר באופן אוטומטי">
            <a:extLst>
              <a:ext uri="{FF2B5EF4-FFF2-40B4-BE49-F238E27FC236}">
                <a16:creationId xmlns:a16="http://schemas.microsoft.com/office/drawing/2014/main" id="{536C3991-A778-6AAF-0C5D-BF2FA315FB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E5B2161E-5D34-399C-07C7-C08CEA8D11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61A86AEE-82D9-1802-62DB-9CBC5242174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0908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00CB4-2771-5EFA-098F-99E5F326CB6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712249F3-D9B2-B7D1-E4DA-0B3F7B203210}"/>
              </a:ext>
            </a:extLst>
          </p:cNvPr>
          <p:cNvSpPr>
            <a:spLocks noGrp="1"/>
          </p:cNvSpPr>
          <p:nvPr>
            <p:ph type="title"/>
          </p:nvPr>
        </p:nvSpPr>
        <p:spPr/>
        <p:txBody>
          <a:bodyPr/>
          <a:lstStyle/>
          <a:p>
            <a:r>
              <a:rPr lang="he-IL" b="1" u="sng" dirty="0"/>
              <a:t>הטבות למשרתי מילואים ולבני זוגם בשנת 2026</a:t>
            </a:r>
            <a:br>
              <a:rPr lang="he-IL" dirty="0"/>
            </a:br>
            <a:endParaRPr lang="he-IL" dirty="0"/>
          </a:p>
        </p:txBody>
      </p:sp>
      <p:sp>
        <p:nvSpPr>
          <p:cNvPr id="3" name="מציין מיקום תוכן 2">
            <a:extLst>
              <a:ext uri="{FF2B5EF4-FFF2-40B4-BE49-F238E27FC236}">
                <a16:creationId xmlns:a16="http://schemas.microsoft.com/office/drawing/2014/main" id="{2F49FBE9-C9D0-4255-0844-50ADA10F048D}"/>
              </a:ext>
            </a:extLst>
          </p:cNvPr>
          <p:cNvSpPr>
            <a:spLocks noGrp="1"/>
          </p:cNvSpPr>
          <p:nvPr>
            <p:ph idx="1"/>
          </p:nvPr>
        </p:nvSpPr>
        <p:spPr>
          <a:xfrm>
            <a:off x="1371600" y="1524000"/>
            <a:ext cx="9601200" cy="4343400"/>
          </a:xfrm>
        </p:spPr>
        <p:txBody>
          <a:bodyPr>
            <a:normAutofit/>
          </a:bodyPr>
          <a:lstStyle/>
          <a:p>
            <a:r>
              <a:rPr lang="he-IL" dirty="0"/>
              <a:t>לצד ההטבות לעובדים, ההסכם כולל מהלך רחב היקף לטובת המעסיקים. המדינה תמשיך לשפות מעסיקים בשיעור של 20% משכרו של עובד המשרת במילואים בגין תשלומי ההפרשות הסוציאליות לרבות פנסיה וביטוח לאומי. השיפוי יינתן באופן קבוע ולא יהיה תלוי בהגדרת השירות כשירות חירום. בנוסף, נקבעו מענקים חד פעמיים למעסיקים בגין שירותי מילואים של עובדיהם בשנים 2025 ו-2026 כאשר גובה המענק ייקבע לפי מספר ימי המילואים השנתי, החל מ-20 ימים ומעלה.</a:t>
            </a:r>
          </a:p>
          <a:p>
            <a:r>
              <a:rPr lang="he-IL" dirty="0"/>
              <a:t>ההסכם, כאמור, מגיע על רקע הימשכות היקפי הגיוס למילואים, ונועד לייצר ודאות לשוק העבודה, תוך תיקון עיוות רב שנים. לאחר רישומו כהסכם קיבוצי הוא צפוי לחול על כלל המשק באמצעות צו הרחבה.</a:t>
            </a:r>
          </a:p>
          <a:p>
            <a:endParaRPr lang="he-IL" dirty="0"/>
          </a:p>
        </p:txBody>
      </p:sp>
      <p:pic>
        <p:nvPicPr>
          <p:cNvPr id="4" name="תמונה 3" descr="תמונה שמכילה טקסט&#10;&#10;התיאור נוצר באופן אוטומטי">
            <a:extLst>
              <a:ext uri="{FF2B5EF4-FFF2-40B4-BE49-F238E27FC236}">
                <a16:creationId xmlns:a16="http://schemas.microsoft.com/office/drawing/2014/main" id="{7F9229DE-4750-85C7-5797-03CC8846D2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06C51D08-D67D-FC3E-EFAE-F46F7A77DF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044FE20A-5837-A620-A8EC-9F53EE4E1E7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80742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C4006-0B91-A338-56AA-63D4BA2AD40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259DDDCB-E8FF-EDFE-DA07-B99828FB806A}"/>
              </a:ext>
            </a:extLst>
          </p:cNvPr>
          <p:cNvSpPr>
            <a:spLocks noGrp="1"/>
          </p:cNvSpPr>
          <p:nvPr>
            <p:ph type="title"/>
          </p:nvPr>
        </p:nvSpPr>
        <p:spPr/>
        <p:txBody>
          <a:bodyPr>
            <a:normAutofit/>
          </a:bodyPr>
          <a:lstStyle/>
          <a:p>
            <a:pPr algn="ctr"/>
            <a:r>
              <a:rPr lang="he-IL" b="1" u="sng" dirty="0"/>
              <a:t>עדכון אופן חישוב תגמולי מילואים בשנת 2026</a:t>
            </a:r>
            <a:br>
              <a:rPr lang="he-IL" dirty="0"/>
            </a:br>
            <a:endParaRPr lang="he-IL" dirty="0"/>
          </a:p>
        </p:txBody>
      </p:sp>
      <p:sp>
        <p:nvSpPr>
          <p:cNvPr id="3" name="מציין מיקום תוכן 2">
            <a:extLst>
              <a:ext uri="{FF2B5EF4-FFF2-40B4-BE49-F238E27FC236}">
                <a16:creationId xmlns:a16="http://schemas.microsoft.com/office/drawing/2014/main" id="{0C24E984-DCE0-241A-EC9A-8204477CFFC8}"/>
              </a:ext>
            </a:extLst>
          </p:cNvPr>
          <p:cNvSpPr>
            <a:spLocks noGrp="1"/>
          </p:cNvSpPr>
          <p:nvPr>
            <p:ph idx="1"/>
          </p:nvPr>
        </p:nvSpPr>
        <p:spPr>
          <a:xfrm>
            <a:off x="1371600" y="1524000"/>
            <a:ext cx="9601200" cy="4343400"/>
          </a:xfrm>
        </p:spPr>
        <p:txBody>
          <a:bodyPr>
            <a:normAutofit fontScale="62500" lnSpcReduction="20000"/>
          </a:bodyPr>
          <a:lstStyle/>
          <a:p>
            <a:endParaRPr lang="he-IL" dirty="0"/>
          </a:p>
          <a:p>
            <a:r>
              <a:rPr lang="he-IL" u="sng" dirty="0"/>
              <a:t>אופן חישוב התגמול</a:t>
            </a:r>
            <a:br>
              <a:rPr lang="he-IL" dirty="0"/>
            </a:br>
            <a:r>
              <a:rPr lang="he-IL" dirty="0"/>
              <a:t>סכום תגמול המילואים כולל את השכר היומי ותוספת 40%. לעובד עצמאי משולם </a:t>
            </a:r>
            <a:r>
              <a:rPr lang="he-IL" sz="2100" dirty="0"/>
              <a:t>פיצוי </a:t>
            </a:r>
            <a:r>
              <a:rPr lang="he-IL" dirty="0"/>
              <a:t>בנוסף לתגמול.</a:t>
            </a:r>
          </a:p>
          <a:p>
            <a:r>
              <a:rPr lang="he-IL" u="sng" dirty="0"/>
              <a:t>חישוב השכר היומי</a:t>
            </a:r>
          </a:p>
          <a:p>
            <a:r>
              <a:rPr lang="he-IL" dirty="0"/>
              <a:t>עובד שכיר – הסכום מחושב לפי השכר ברוטו ב-3 החודשים שקדמו לשירות המילואים, מחולק ב-90. לצורך חישוב התגמול יובאו בחשבון גם דמי מחלה, דמי לידה, תמורת חופשה, תגמולי מילואים, דמי אבטלה ודמי פגיעה בעבודה.</a:t>
            </a:r>
          </a:p>
          <a:p>
            <a:r>
              <a:rPr lang="he-IL" dirty="0"/>
              <a:t>עובד שכיר שהוא גם עובד עצמאי – התגמול יחושב לפי הכנסתו כשכיר וגם כעצמאי.</a:t>
            </a:r>
          </a:p>
          <a:p>
            <a:r>
              <a:rPr lang="he-IL" dirty="0"/>
              <a:t>תלמיד במוסד להשכלה גבוהה, מי שאינו עובד ומי שעובד ושכרו החודשי מתחת למינימום – השכר היומי מחושב לפי 328.76 ש"ח (החל ב- 01.01.2026).</a:t>
            </a:r>
          </a:p>
          <a:p>
            <a:r>
              <a:rPr lang="he-IL" dirty="0"/>
              <a:t>מי שהפסיק לעבוד לפני שיצא לשירות מילואים, ולא חלפו יותר מ-60 ימים מיום הפסקת העבודה, ייחשב כמי שיצא למילואים ביום שבו הפסיק לעבוד, ושכרו היומי יחושב לפי 3 חודשים שקדמו להפסקת העבודה.</a:t>
            </a:r>
          </a:p>
          <a:p>
            <a:r>
              <a:rPr lang="he-IL" dirty="0"/>
              <a:t>שכיר שעבד פחות מ-60 ימים ב-3 החודשים שקדמו ליציאה לשירות, יחושב התגמול המגיע לו לפי שכרו ב-3 החודשים שבהם הכנסתו הייתה הגבוהה ביותר מבין 6 החודשים שקדמו לחודש השירות.</a:t>
            </a:r>
          </a:p>
          <a:p>
            <a:r>
              <a:rPr lang="he-IL" dirty="0"/>
              <a:t>מי שהחל שירות מילואים בתוך 60 ימים מהיום שבו סיים שירות מילואים קודם, זכאי, אם זה לטובתו, לחישוב התגמול על בסיס השכר או ההכנסה שלו ב-3 החודשים שקדמו לתקופת השירות הראשונה.</a:t>
            </a:r>
          </a:p>
          <a:p>
            <a:r>
              <a:rPr lang="he-IL" dirty="0"/>
              <a:t>שיעור ההענקה ליום לנער עובד המשתתף בחינוך קדם -צבאי יהיה לפי שכרו ב-30 ימי העבודה האחרונים ב-3 החודשים שקדמו לשירות, מחולק ב-30.</a:t>
            </a:r>
          </a:p>
          <a:p>
            <a:r>
              <a:rPr lang="he-IL" dirty="0"/>
              <a:t>חישוב תוספת 40%</a:t>
            </a:r>
            <a:br>
              <a:rPr lang="he-IL" dirty="0"/>
            </a:br>
            <a:endParaRPr lang="he-IL" dirty="0"/>
          </a:p>
        </p:txBody>
      </p:sp>
      <p:pic>
        <p:nvPicPr>
          <p:cNvPr id="4" name="תמונה 3" descr="תמונה שמכילה טקסט&#10;&#10;התיאור נוצר באופן אוטומטי">
            <a:extLst>
              <a:ext uri="{FF2B5EF4-FFF2-40B4-BE49-F238E27FC236}">
                <a16:creationId xmlns:a16="http://schemas.microsoft.com/office/drawing/2014/main" id="{E734DA02-0090-3D73-3EA4-DCE8812201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11B70330-71E3-D7F9-9A19-6C0FF02BC3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09D07EC0-24CA-6426-1C33-53B3A587DBB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829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1BAC0-2ED0-D5A3-95D4-DD0B5A20F6F0}"/>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BA9DD2A-868E-1210-9E07-F768B0F511EA}"/>
              </a:ext>
            </a:extLst>
          </p:cNvPr>
          <p:cNvSpPr>
            <a:spLocks noGrp="1"/>
          </p:cNvSpPr>
          <p:nvPr>
            <p:ph type="title"/>
          </p:nvPr>
        </p:nvSpPr>
        <p:spPr/>
        <p:txBody>
          <a:bodyPr>
            <a:normAutofit/>
          </a:bodyPr>
          <a:lstStyle/>
          <a:p>
            <a:pPr algn="ctr"/>
            <a:r>
              <a:rPr lang="he-IL" b="1" u="sng" dirty="0"/>
              <a:t>עדכון אופן חישוב תגמולי מילואים בשנת 2026</a:t>
            </a:r>
            <a:br>
              <a:rPr lang="he-IL" dirty="0"/>
            </a:br>
            <a:endParaRPr lang="he-IL" dirty="0"/>
          </a:p>
        </p:txBody>
      </p:sp>
      <p:sp>
        <p:nvSpPr>
          <p:cNvPr id="3" name="מציין מיקום תוכן 2">
            <a:extLst>
              <a:ext uri="{FF2B5EF4-FFF2-40B4-BE49-F238E27FC236}">
                <a16:creationId xmlns:a16="http://schemas.microsoft.com/office/drawing/2014/main" id="{48E3BB77-6E3E-94FF-2410-E4EB81FCAABF}"/>
              </a:ext>
            </a:extLst>
          </p:cNvPr>
          <p:cNvSpPr>
            <a:spLocks noGrp="1"/>
          </p:cNvSpPr>
          <p:nvPr>
            <p:ph idx="1"/>
          </p:nvPr>
        </p:nvSpPr>
        <p:spPr>
          <a:xfrm>
            <a:off x="1371600" y="1524000"/>
            <a:ext cx="9601200" cy="4343400"/>
          </a:xfrm>
        </p:spPr>
        <p:txBody>
          <a:bodyPr>
            <a:normAutofit fontScale="77500" lnSpcReduction="20000"/>
          </a:bodyPr>
          <a:lstStyle/>
          <a:p>
            <a:endParaRPr lang="he-IL" dirty="0"/>
          </a:p>
          <a:p>
            <a:r>
              <a:rPr lang="he-IL" b="1" u="sng" dirty="0"/>
              <a:t>מינימום ומקסימום התגמול לתשלום</a:t>
            </a:r>
            <a:endParaRPr lang="he-IL" u="sng" dirty="0"/>
          </a:p>
          <a:p>
            <a:r>
              <a:rPr lang="he-IL" dirty="0"/>
              <a:t>מקסימום התשלום לחודש הוא 5 פעמים הסכום הבסיסי : 51,910 ש"ח (החל מיום 01.01.2026), וליום הוא 5 פעמים הסכום הבסיסי מחולק ב-30 – 1,730.33 ש"ח (החל מיום 01.01.2026).</a:t>
            </a:r>
          </a:p>
          <a:p>
            <a:r>
              <a:rPr lang="he-IL" dirty="0"/>
              <a:t>מינימום התגמול הוא 95% מהסכום הבסיסי, לחודש – 9,863 ש"ח (החל מיום 01.01.2026) וליום – 328.76 ש"ח (החל מיום 01.01.2026).</a:t>
            </a:r>
          </a:p>
          <a:p>
            <a:r>
              <a:rPr lang="he-IL" dirty="0"/>
              <a:t>מינימום ההענקה ליום לנער עובד 25% מהשכר הממוצע במשק מחולק ב-30.  הסכום הוא: 114.73 ש"ח (החל מיום 01.01.2026).</a:t>
            </a:r>
          </a:p>
          <a:p>
            <a:r>
              <a:rPr lang="he-IL" u="sng" dirty="0"/>
              <a:t>ניכויים מהתגמול</a:t>
            </a:r>
          </a:p>
          <a:p>
            <a:r>
              <a:rPr lang="he-IL" dirty="0"/>
              <a:t>מהתגמול מנוכים דמי ביטוח לאומי וביטוח בריאות, מס הכנסה, תשלומים לקופת תגמולים וקרנות פנסיה והפרשים לעובד עצמאי</a:t>
            </a:r>
          </a:p>
          <a:p>
            <a:r>
              <a:rPr lang="he-IL" u="sng" dirty="0"/>
              <a:t>תגמול עבור שירות חצי יומי ושירות מעבר לשעות העבודה</a:t>
            </a:r>
          </a:p>
          <a:p>
            <a:r>
              <a:rPr lang="he-IL" dirty="0"/>
              <a:t>התגמול שמשולם עבור שירות חצי יומי הוא מחצית מהתגמול המשולם עבור יום מילואים רגיל. משך השירות לא יעלה על 6 שעות, לרבות הנסיעות למקום השירות וחזרה. התגמול משולם על-פי אישור מיוחד מהצבא.</a:t>
            </a:r>
          </a:p>
          <a:p>
            <a:r>
              <a:rPr lang="he-IL" dirty="0"/>
              <a:t>שכיר המשרת במילואים, שעבד יום עבודה רגיל, וביצע את שירות המילואים מעבר לשעות העבודה  – ישולמו לו שכר עבודה רגיל וגם תגמול מילואים.</a:t>
            </a:r>
          </a:p>
          <a:p>
            <a:endParaRPr lang="he-IL" dirty="0"/>
          </a:p>
        </p:txBody>
      </p:sp>
      <p:pic>
        <p:nvPicPr>
          <p:cNvPr id="4" name="תמונה 3" descr="תמונה שמכילה טקסט&#10;&#10;התיאור נוצר באופן אוטומטי">
            <a:extLst>
              <a:ext uri="{FF2B5EF4-FFF2-40B4-BE49-F238E27FC236}">
                <a16:creationId xmlns:a16="http://schemas.microsoft.com/office/drawing/2014/main" id="{EA3B0523-A0EC-09B4-9B07-C69CBF661A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72F238DF-56AE-923C-6DB4-0166A6B277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DA7D0DE8-8003-EBA3-D0E4-8C6A3075BA3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4584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49AB9-DDD6-B153-E474-35E2193C126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2E8DCE6C-C93F-EF17-3A41-75CA58D6E33D}"/>
              </a:ext>
            </a:extLst>
          </p:cNvPr>
          <p:cNvSpPr>
            <a:spLocks noGrp="1"/>
          </p:cNvSpPr>
          <p:nvPr>
            <p:ph type="title"/>
          </p:nvPr>
        </p:nvSpPr>
        <p:spPr/>
        <p:txBody>
          <a:bodyPr>
            <a:normAutofit/>
          </a:bodyPr>
          <a:lstStyle/>
          <a:p>
            <a:pPr algn="ctr"/>
            <a:r>
              <a:rPr lang="he-IL" b="1" u="sng" dirty="0"/>
              <a:t>השבת כספים מקופת פנסיה לפיצויים</a:t>
            </a:r>
            <a:br>
              <a:rPr lang="he-IL" b="1" u="sng" dirty="0"/>
            </a:br>
            <a:endParaRPr lang="he-IL" dirty="0"/>
          </a:p>
        </p:txBody>
      </p:sp>
      <p:sp>
        <p:nvSpPr>
          <p:cNvPr id="3" name="מציין מיקום תוכן 2">
            <a:extLst>
              <a:ext uri="{FF2B5EF4-FFF2-40B4-BE49-F238E27FC236}">
                <a16:creationId xmlns:a16="http://schemas.microsoft.com/office/drawing/2014/main" id="{50853AFC-6C6A-56D7-31F2-D9CFE9FB6661}"/>
              </a:ext>
            </a:extLst>
          </p:cNvPr>
          <p:cNvSpPr>
            <a:spLocks noGrp="1"/>
          </p:cNvSpPr>
          <p:nvPr>
            <p:ph idx="1"/>
          </p:nvPr>
        </p:nvSpPr>
        <p:spPr>
          <a:xfrm>
            <a:off x="1371600" y="1524000"/>
            <a:ext cx="9601200" cy="4343400"/>
          </a:xfrm>
        </p:spPr>
        <p:txBody>
          <a:bodyPr>
            <a:normAutofit fontScale="92500" lnSpcReduction="20000"/>
          </a:bodyPr>
          <a:lstStyle/>
          <a:p>
            <a:r>
              <a:rPr lang="he-IL" b="1" u="sng" dirty="0" err="1"/>
              <a:t>סעש</a:t>
            </a:r>
            <a:r>
              <a:rPr lang="he-IL" b="1" u="sng" dirty="0"/>
              <a:t> (ב"ש) 51728-09-19 ברק מלכי – עולם הצבעים </a:t>
            </a:r>
            <a:r>
              <a:rPr lang="he-IL" b="1" u="sng" dirty="0" err="1"/>
              <a:t>למונדו</a:t>
            </a:r>
            <a:r>
              <a:rPr lang="he-IL" b="1" u="sng" dirty="0"/>
              <a:t> בע"מ ומגדל מקפת – קרנות פנסיה וקופות גמל בע"מ</a:t>
            </a:r>
          </a:p>
          <a:p>
            <a:r>
              <a:rPr lang="he-IL" dirty="0"/>
              <a:t>עובדות המקרה</a:t>
            </a:r>
          </a:p>
          <a:p>
            <a:r>
              <a:rPr lang="he-IL" dirty="0"/>
              <a:t>מדובר בעובד שהועסק בחברה במשך כעשור וזכויותיו הפנסיוניות היו מבוטחות בחברת מגדל מקפת קרנות פנסיה וקופות גמל בע"מ (להלן: "מקפת"). </a:t>
            </a:r>
          </a:p>
          <a:p>
            <a:r>
              <a:rPr lang="he-IL" dirty="0"/>
              <a:t>לאחר שהעובד התפטר ביקשה המעסיקה ממקפת להשיב לה את כספי הפיצויים שהיו צבורים בקרן הפנסיה של העובד ומקפת נענתה לבקשה.</a:t>
            </a:r>
          </a:p>
          <a:p>
            <a:r>
              <a:rPr lang="he-IL" dirty="0"/>
              <a:t>העובד הגיש תביעה להשבת כספי הפיצויים בטענה כי חל עליו ההסדר הפנסיוני לפי סעיף 14 לחוק פיצויי פיטורים ולפיכך כספי הפיצויים שנצברו לזכותו בקופה היו מוגנים וכי מקפת לא הייתה רשאית להחזירם למעסיקה. עוד טען העובד כי מקפת פעלה בניגוד לתקנון ולחוזר הממונה על שוק ההון – לא הובאה לידיעתו בקשת המעסיקה למשיכת כספי הפיצויים ולא התאפשר לו להתנגד לכך.</a:t>
            </a:r>
          </a:p>
          <a:p>
            <a:r>
              <a:rPr lang="he-IL" dirty="0"/>
              <a:t>מקפת טענה מנגד כי ההסדר הפנסיוני שנערך לעובד הוא הסדר מיטיב על הוראות צו ההרחבה לפנסיה חובה ולכן סעיף 14 אינו חל והעובד אינו זכאי לכספים שנצברו עבורו בקופה. עוד טענה מקפת כי העובד לא הוכיח את זכאותו לפיצויי פיטורים, ולכן בנסיבות סיום העסקתו רשאית הייתה המעסיקה לקבל חזרה את כספי הפיצויים שהופקדו לקופת הפיצויים שלו.</a:t>
            </a:r>
          </a:p>
        </p:txBody>
      </p:sp>
      <p:pic>
        <p:nvPicPr>
          <p:cNvPr id="4" name="תמונה 3" descr="תמונה שמכילה טקסט&#10;&#10;התיאור נוצר באופן אוטומטי">
            <a:extLst>
              <a:ext uri="{FF2B5EF4-FFF2-40B4-BE49-F238E27FC236}">
                <a16:creationId xmlns:a16="http://schemas.microsoft.com/office/drawing/2014/main" id="{91D1E940-60AD-F8B1-9CEF-A533E52B17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ED967039-65D8-79D7-C277-643D1E5087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475B2DEB-5684-4092-2E3D-1D31CA74B52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4018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D06A6-8CA7-5539-B4F8-33BB9D4DE5B8}"/>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7A1B07E-C4A5-BDA4-C68D-DF6B86B2F8C1}"/>
              </a:ext>
            </a:extLst>
          </p:cNvPr>
          <p:cNvSpPr>
            <a:spLocks noGrp="1"/>
          </p:cNvSpPr>
          <p:nvPr>
            <p:ph type="title"/>
          </p:nvPr>
        </p:nvSpPr>
        <p:spPr/>
        <p:txBody>
          <a:bodyPr>
            <a:normAutofit/>
          </a:bodyPr>
          <a:lstStyle/>
          <a:p>
            <a:pPr algn="ctr"/>
            <a:r>
              <a:rPr lang="he-IL" b="1" u="sng" dirty="0"/>
              <a:t>השבת כספים מקופת פנסיה לפיצויים</a:t>
            </a:r>
            <a:br>
              <a:rPr lang="he-IL" b="1" u="sng" dirty="0"/>
            </a:br>
            <a:endParaRPr lang="he-IL" dirty="0"/>
          </a:p>
        </p:txBody>
      </p:sp>
      <p:sp>
        <p:nvSpPr>
          <p:cNvPr id="3" name="מציין מיקום תוכן 2">
            <a:extLst>
              <a:ext uri="{FF2B5EF4-FFF2-40B4-BE49-F238E27FC236}">
                <a16:creationId xmlns:a16="http://schemas.microsoft.com/office/drawing/2014/main" id="{1F025FE7-9C05-FD65-74A9-792E58AC4497}"/>
              </a:ext>
            </a:extLst>
          </p:cNvPr>
          <p:cNvSpPr>
            <a:spLocks noGrp="1"/>
          </p:cNvSpPr>
          <p:nvPr>
            <p:ph idx="1"/>
          </p:nvPr>
        </p:nvSpPr>
        <p:spPr>
          <a:xfrm>
            <a:off x="1371600" y="1524000"/>
            <a:ext cx="9601200" cy="4343400"/>
          </a:xfrm>
        </p:spPr>
        <p:txBody>
          <a:bodyPr>
            <a:normAutofit lnSpcReduction="10000"/>
          </a:bodyPr>
          <a:lstStyle/>
          <a:p>
            <a:r>
              <a:rPr lang="he-IL" dirty="0"/>
              <a:t>המסגרת הנורמטיבית</a:t>
            </a:r>
          </a:p>
          <a:p>
            <a:r>
              <a:rPr lang="he-IL" dirty="0"/>
              <a:t>בית הדין עמד על סעיף 14 לחוק פיצויי פיטורים (להלן: "החוק") הקובע כי תשלום לקופת תגמולים או קרן פנסיה לא יבוא במקום פיצויי פיטורים אלא אם נקבע כך בהסכם הקיבוצי החל על המעסיק והעובד או אם תשלום כאומר אושר בצו ע"י שר העבודה.</a:t>
            </a:r>
          </a:p>
          <a:p>
            <a:r>
              <a:rPr lang="he-IL" dirty="0"/>
              <a:t>סעיף 26 לחוק קובע כי סכומים ששולמו במקום פיצויי פיטורים אינם ניתנים להחזרה, להעברה לשעבוד או לעיקול. עוד נקבע כי הוראה זו לא תחול על סכום ששולם או הופקד בעד עובד </a:t>
            </a:r>
            <a:r>
              <a:rPr lang="he-IL" dirty="0" err="1"/>
              <a:t>שבנתיים</a:t>
            </a:r>
            <a:r>
              <a:rPr lang="he-IL" dirty="0"/>
              <a:t> חדל לעבוד בנסיבות שאינן מזכות אותו בפיצויי פיטורים אלא אם הסכום מיועד גם לביטוח קצבה ולא נקבע בהסכם קיבוצי או בהסכם אחר שהוא ניתן להחזרה או להעברה.</a:t>
            </a:r>
          </a:p>
          <a:p>
            <a:r>
              <a:rPr lang="he-IL" dirty="0"/>
              <a:t>צו ההרחבה לביטוח פנסיוני מקיף במשק שנכנס לתוקף בשנת 2008 (להלן: "צו ההרחבה") החיל על כלל המעסיקים במשק את חובת הביטוח הפנסיוני בהתאם לשיעורים הקבועים בו.</a:t>
            </a:r>
          </a:p>
          <a:p>
            <a:r>
              <a:rPr lang="he-IL" dirty="0"/>
              <a:t>סעיף 8 לצו ההרחבה קובע כי הפקדות ותשלומי מעביד בעבור רכיב פיצויי פיטורים אינן ניתנות להחזרה למעביד, למעט במקרה שבו העובד משך כספים מקופת הגמל לפני שקמה לו או לשאיריו זכאות לקבלת כספים מקופת הגמל לפי תקנונה בשל אירוע מזכה בלבד. "אירוע מזכה" – מוות, נכות או פרישה בגיל 60 ויותר, ולמעט אם נשללה זכות העובד לפיצויי פיטורים בפסק דין מכוח סעיפים 16 ו-17 לחוק.</a:t>
            </a:r>
          </a:p>
        </p:txBody>
      </p:sp>
      <p:pic>
        <p:nvPicPr>
          <p:cNvPr id="4" name="תמונה 3" descr="תמונה שמכילה טקסט&#10;&#10;התיאור נוצר באופן אוטומטי">
            <a:extLst>
              <a:ext uri="{FF2B5EF4-FFF2-40B4-BE49-F238E27FC236}">
                <a16:creationId xmlns:a16="http://schemas.microsoft.com/office/drawing/2014/main" id="{095E1190-6D83-26E1-A573-4233AFC47F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8A94E2A6-6253-7839-DB65-E649C4F4C1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B35D99BB-04DB-352F-F339-E21886E394F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6607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437E0-654B-2950-58C9-78A384282261}"/>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BB55D74-EA10-B260-0F78-1DDDAEFBA710}"/>
              </a:ext>
            </a:extLst>
          </p:cNvPr>
          <p:cNvSpPr>
            <a:spLocks noGrp="1"/>
          </p:cNvSpPr>
          <p:nvPr>
            <p:ph type="title"/>
          </p:nvPr>
        </p:nvSpPr>
        <p:spPr/>
        <p:txBody>
          <a:bodyPr>
            <a:normAutofit/>
          </a:bodyPr>
          <a:lstStyle/>
          <a:p>
            <a:pPr algn="ctr"/>
            <a:r>
              <a:rPr lang="he-IL" b="1" u="sng" dirty="0"/>
              <a:t>השבת כספים מקופת פנסיה לפיצויים</a:t>
            </a:r>
            <a:br>
              <a:rPr lang="he-IL" b="1" u="sng" dirty="0"/>
            </a:br>
            <a:endParaRPr lang="he-IL" dirty="0"/>
          </a:p>
        </p:txBody>
      </p:sp>
      <p:sp>
        <p:nvSpPr>
          <p:cNvPr id="3" name="מציין מיקום תוכן 2">
            <a:extLst>
              <a:ext uri="{FF2B5EF4-FFF2-40B4-BE49-F238E27FC236}">
                <a16:creationId xmlns:a16="http://schemas.microsoft.com/office/drawing/2014/main" id="{BD9A204A-4E5A-8430-6667-1A58E21DAFA2}"/>
              </a:ext>
            </a:extLst>
          </p:cNvPr>
          <p:cNvSpPr>
            <a:spLocks noGrp="1"/>
          </p:cNvSpPr>
          <p:nvPr>
            <p:ph idx="1"/>
          </p:nvPr>
        </p:nvSpPr>
        <p:spPr>
          <a:xfrm>
            <a:off x="1371600" y="1524000"/>
            <a:ext cx="9601200" cy="4343400"/>
          </a:xfrm>
        </p:spPr>
        <p:txBody>
          <a:bodyPr>
            <a:normAutofit lnSpcReduction="10000"/>
          </a:bodyPr>
          <a:lstStyle/>
          <a:p>
            <a:r>
              <a:rPr lang="he-IL" dirty="0"/>
              <a:t>עוד קובע צו ההרחבה כי הוראותיו אינן חלות על עובד המבוטח בהסדר פנסיוני מיטיב ביחס להסדר שנקבע בצו כך ששיעור ההפרשות בגינו לקופת גמל, לרבות לקרן הפנסיה, עומד לכל הפחות על 17.5% משכר העובד.</a:t>
            </a:r>
          </a:p>
          <a:p>
            <a:r>
              <a:rPr lang="he-IL" dirty="0"/>
              <a:t>לאחר מכן פנה בית הדין לבחון את תקנון קרן הפנסיה של מקפת.</a:t>
            </a:r>
            <a:br>
              <a:rPr lang="he-IL" dirty="0"/>
            </a:br>
            <a:r>
              <a:rPr lang="he-IL" dirty="0"/>
              <a:t>התקנון קובע כי מעסיק יהיה רשאי למשוך את הכספים שנצברו ביתרת הזכאות הצבורה על שמו של עובדו, באמצעות הגשת בקשה, על פי הנהלים המקובלים בקרן ובלבד שהמבוטח לא נפטר ובכפוף להסכם שבין המעסיק לבין המבוטח, והכל בכפוף לקבוע בהסדר התחיקתי ובמקרים הבאים בלבד:</a:t>
            </a:r>
          </a:p>
          <a:p>
            <a:pPr fontAlgn="base"/>
            <a:r>
              <a:rPr lang="he-IL" dirty="0"/>
              <a:t>כספים שמקורם בהפקדות המעסיק למרכיב הפיצויים ביתרת הזכאות של העובד ובלבד שבקשתו של המעסיק הובאה לידיעתו של העובד וניתנה לו האפשרות לחלוק על הבקשה ולא התקבלה התנגדות העובד לבקשה וזאת תוך תקופה של 60 ימים שניתנה לו בהודעה.</a:t>
            </a:r>
          </a:p>
          <a:p>
            <a:pPr fontAlgn="base"/>
            <a:r>
              <a:rPr lang="he-IL" dirty="0"/>
              <a:t>החזר של הכספים ביתרת הזכאות הצבורה על שמו של העובד וזאת על פי הצהרתו של המעסיק ואישורו של המבוטח, על זכאותו של המבוטח, כעובד המעסיק, לזכויות פנסיה תקציבית מהמעסיק.</a:t>
            </a:r>
          </a:p>
          <a:p>
            <a:pPr fontAlgn="base"/>
            <a:r>
              <a:rPr lang="he-IL" dirty="0"/>
              <a:t> על פי פסק דין או צו שיפוטי של ערכאה משפטית.</a:t>
            </a:r>
          </a:p>
        </p:txBody>
      </p:sp>
      <p:pic>
        <p:nvPicPr>
          <p:cNvPr id="4" name="תמונה 3" descr="תמונה שמכילה טקסט&#10;&#10;התיאור נוצר באופן אוטומטי">
            <a:extLst>
              <a:ext uri="{FF2B5EF4-FFF2-40B4-BE49-F238E27FC236}">
                <a16:creationId xmlns:a16="http://schemas.microsoft.com/office/drawing/2014/main" id="{A76AF9E0-63F7-248D-D6D9-51BBF45DFC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8DCA9584-4E78-F80A-23AB-50488A8CEF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75244427-4F8C-81FD-1C07-99219CBAB89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3223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2048F-B674-D4D3-0E8D-284DE2DA72F3}"/>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E3AA1DE6-EB20-4203-FBE6-242C9E10FF42}"/>
              </a:ext>
            </a:extLst>
          </p:cNvPr>
          <p:cNvSpPr>
            <a:spLocks noGrp="1"/>
          </p:cNvSpPr>
          <p:nvPr>
            <p:ph type="title"/>
          </p:nvPr>
        </p:nvSpPr>
        <p:spPr/>
        <p:txBody>
          <a:bodyPr>
            <a:normAutofit/>
          </a:bodyPr>
          <a:lstStyle/>
          <a:p>
            <a:pPr algn="ctr"/>
            <a:r>
              <a:rPr lang="he-IL" b="1" u="sng" dirty="0"/>
              <a:t>השבת כספים מקופת פנסיה לפיצויים</a:t>
            </a:r>
            <a:br>
              <a:rPr lang="he-IL" b="1" u="sng" dirty="0"/>
            </a:br>
            <a:endParaRPr lang="he-IL" dirty="0"/>
          </a:p>
        </p:txBody>
      </p:sp>
      <p:sp>
        <p:nvSpPr>
          <p:cNvPr id="3" name="מציין מיקום תוכן 2">
            <a:extLst>
              <a:ext uri="{FF2B5EF4-FFF2-40B4-BE49-F238E27FC236}">
                <a16:creationId xmlns:a16="http://schemas.microsoft.com/office/drawing/2014/main" id="{5B728890-1054-E107-D475-566C85A60EFF}"/>
              </a:ext>
            </a:extLst>
          </p:cNvPr>
          <p:cNvSpPr>
            <a:spLocks noGrp="1"/>
          </p:cNvSpPr>
          <p:nvPr>
            <p:ph idx="1"/>
          </p:nvPr>
        </p:nvSpPr>
        <p:spPr>
          <a:xfrm>
            <a:off x="1371600" y="1524000"/>
            <a:ext cx="9601200" cy="4343400"/>
          </a:xfrm>
        </p:spPr>
        <p:txBody>
          <a:bodyPr>
            <a:normAutofit fontScale="85000" lnSpcReduction="20000"/>
          </a:bodyPr>
          <a:lstStyle/>
          <a:p>
            <a:r>
              <a:rPr lang="he-IL" dirty="0"/>
              <a:t>עוד קובע התקנון כי בכל מקרה של מחלוקת בין המעסיק למבוטח לגבי הזכאות לכספים ביתרת הזכאות הצבורה שבמרכיב הפיצויים של המבוטח ובטרם נוצרה זכאות לפנסיה, רשאית הקרן לעכב תשלום למעסיק או לעובד, וזאת עד שיומצא לקרן צו או פסק דין של ערכאה שיפוטית מוסמכת המורה לה לבצע פעולה בכספים המעוכבים, או קובע למי שייכים הכספים המעוכבים.</a:t>
            </a:r>
          </a:p>
          <a:p>
            <a:r>
              <a:rPr lang="he-IL" dirty="0"/>
              <a:t>לבסוף בחן ביה"ד את חוזר הממונה על שוק ההון מיום 27.5.2003 הקובע באילו מקרים זכאי מעביד לקבל כספים שהפקיד בקופת גמל אישית לפיצויים:</a:t>
            </a:r>
            <a:br>
              <a:rPr lang="he-IL" dirty="0"/>
            </a:br>
            <a:r>
              <a:rPr lang="he-IL" dirty="0"/>
              <a:t>כאשר עובד חדל לעבוד בנסיבות אשר אינן מזכות בפיצויי פיטורין, והסכומים שהופקדו בקופה אינם מיועדים גם לביטוח קצבה או שהם מיועדים גם לביטוח קצבה אך נקבע בהסכם קיבוצי או בהסכם אחר שהם אינם ניתנים להחזרה, והמעביד המציא להנהלת הקופה אחת מאלה:</a:t>
            </a:r>
          </a:p>
          <a:p>
            <a:pPr fontAlgn="base"/>
            <a:r>
              <a:rPr lang="he-IL" dirty="0"/>
              <a:t>הצהרה כי עובדו חדל לעבוד בנסיבות שאינן מזכות אותו בפיצויי פיטורין, והסכומים שהופקדו בקופה אינם מיועדים גם לביטוח קצבה או שהם מיועדים גם לביטוח קצבה אך נקבע בהסכם קיבוצי או בהסכם אחר, שיצרף המעביד, כי הם ניתנים להחזרה. המעביד יצרף להצהרה את התחייבותו לשיפוי קופת הגמל במידה והיא תחויב בתשלום פיצויי פיטורין לאותו עובד. ההתחייבות תחול גם על חליף המעביד.</a:t>
            </a:r>
          </a:p>
          <a:p>
            <a:pPr fontAlgn="base"/>
            <a:r>
              <a:rPr lang="he-IL" dirty="0"/>
              <a:t>פסק דין הצהרתי של בית הדין לעבודה המאשר כי העובד חדל לעבוד בנסיבות שאינן מזכות אותו בפיצויי פיטורין, וכי הכספים שהופקדו בקופה אינם מיועדים גם לביטוח קצבה או שהם מיועדים גם לביטוח קצבה אך נקבע בהסכם קיבוצי או בהסכם אחר, כי הם ניתנים להחזרה.</a:t>
            </a:r>
          </a:p>
          <a:p>
            <a:pPr fontAlgn="base"/>
            <a:r>
              <a:rPr lang="he-IL" dirty="0"/>
              <a:t>לפי פסק דין של בית הדין לעבודה המורה לקופה להחזיר כספים למעביד.</a:t>
            </a:r>
          </a:p>
        </p:txBody>
      </p:sp>
      <p:pic>
        <p:nvPicPr>
          <p:cNvPr id="4" name="תמונה 3" descr="תמונה שמכילה טקסט&#10;&#10;התיאור נוצר באופן אוטומטי">
            <a:extLst>
              <a:ext uri="{FF2B5EF4-FFF2-40B4-BE49-F238E27FC236}">
                <a16:creationId xmlns:a16="http://schemas.microsoft.com/office/drawing/2014/main" id="{E4B22C14-F175-8B0D-A866-029B72240A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1511BC38-E490-EFE7-E203-5ABAD10837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F72BFBE4-D27B-60BF-21CA-004C3BDE916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13355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75215-BB4F-7C2F-679A-C4BF700C1DC1}"/>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B9498C2F-91E6-0F0D-8483-5B16D92D4DA2}"/>
              </a:ext>
            </a:extLst>
          </p:cNvPr>
          <p:cNvSpPr>
            <a:spLocks noGrp="1"/>
          </p:cNvSpPr>
          <p:nvPr>
            <p:ph type="title"/>
          </p:nvPr>
        </p:nvSpPr>
        <p:spPr/>
        <p:txBody>
          <a:bodyPr>
            <a:normAutofit/>
          </a:bodyPr>
          <a:lstStyle/>
          <a:p>
            <a:pPr algn="ctr"/>
            <a:r>
              <a:rPr lang="he-IL" b="1" u="sng" dirty="0"/>
              <a:t>השבת כספים מקופת פנסיה לפיצויים</a:t>
            </a:r>
            <a:br>
              <a:rPr lang="he-IL" b="1" u="sng" dirty="0"/>
            </a:br>
            <a:endParaRPr lang="he-IL" dirty="0"/>
          </a:p>
        </p:txBody>
      </p:sp>
      <p:sp>
        <p:nvSpPr>
          <p:cNvPr id="3" name="מציין מיקום תוכן 2">
            <a:extLst>
              <a:ext uri="{FF2B5EF4-FFF2-40B4-BE49-F238E27FC236}">
                <a16:creationId xmlns:a16="http://schemas.microsoft.com/office/drawing/2014/main" id="{DD7A6A83-2879-2232-88C0-BB4909340B87}"/>
              </a:ext>
            </a:extLst>
          </p:cNvPr>
          <p:cNvSpPr>
            <a:spLocks noGrp="1"/>
          </p:cNvSpPr>
          <p:nvPr>
            <p:ph idx="1"/>
          </p:nvPr>
        </p:nvSpPr>
        <p:spPr>
          <a:xfrm>
            <a:off x="1371600" y="1524000"/>
            <a:ext cx="9601200" cy="4343400"/>
          </a:xfrm>
        </p:spPr>
        <p:txBody>
          <a:bodyPr>
            <a:normAutofit/>
          </a:bodyPr>
          <a:lstStyle/>
          <a:p>
            <a:r>
              <a:rPr lang="he-IL" dirty="0"/>
              <a:t>הקופה תודיע לעמית על כוונתה להחזיר כספים למעביד ותצרף להודעתה את הצהרת המעביד או פסה"ד, לפי העניין, וזאת 60 ימים לפחות בטרם ביצוע ההחזר, אלא אם קבע בית הדין תקופה קצרה יותר. ההודעה תינתן באמצעות דואר רשום שישלח לכתובת מגוריו של העמית.</a:t>
            </a:r>
          </a:p>
          <a:p>
            <a:r>
              <a:rPr lang="he-IL" dirty="0"/>
              <a:t>עוד נקבע בחוזר הממונה על שוק ההון כי:  "אין באמור בתקנון קופת גמל כדי להתיר לה לפעול בסתירה לאמור בחוזר זה, ואולם אם תקנון הקופה מתנה תנאים נוספים להחזרת כספים יחול גם תקנון הקופה, ואם תקנון הקופה אוסר על החזרתם לא יוחזרו כספים למעביד".</a:t>
            </a:r>
          </a:p>
          <a:p>
            <a:r>
              <a:rPr lang="he-IL" dirty="0"/>
              <a:t>בית הדין הוסיף והדגיש כי בתיקון מס' 21 לחוק הפיקוח על שירותים פיננסים (קופות גמל), תשס"ה-2002 הוחמרו התנאים למשיכת כספי פיצויים שהופקדו לקופת גמל על ידי מעסיק, ונקבע כי משיכת כספים כאמור תתאפשר רק אם המעסיק המציא פסק דין הצהרתי המאשר שהעובד חדל לעבוד בנסיבות שאינן מזכות בפיצויי פיטורים והמעסיק זכאי לקבל את כספי הפיצויים, או הודעה מאת העובד, שנחתמה לאחר סיום יחסי העבודה, המאשר שכספי הפיצויים שהופקדו עבורו ניתנים להחזרה למעסיק.</a:t>
            </a:r>
          </a:p>
          <a:p>
            <a:r>
              <a:rPr lang="he-IL" dirty="0"/>
              <a:t>ואולם בית הדין ציין מאחר שהוראות תיקון 21 לא היו בתוקף בזמנים הרלוונטיים לתביעה, בחן ביה"ד את טענות הצדדים בהתאם למצב המשפטי שחל עובר לתיקון 21. </a:t>
            </a:r>
          </a:p>
        </p:txBody>
      </p:sp>
      <p:pic>
        <p:nvPicPr>
          <p:cNvPr id="4" name="תמונה 3" descr="תמונה שמכילה טקסט&#10;&#10;התיאור נוצר באופן אוטומטי">
            <a:extLst>
              <a:ext uri="{FF2B5EF4-FFF2-40B4-BE49-F238E27FC236}">
                <a16:creationId xmlns:a16="http://schemas.microsoft.com/office/drawing/2014/main" id="{801C0A7B-32EE-DDBC-F345-CD6C1D3297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A7A807F1-0DF4-B634-8EC1-82665B9E04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1F22BA94-048C-9A5D-AFB7-8A28B921B48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3528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EC54D-F54A-F6F7-C47F-F82EE98180E4}"/>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91016A46-6450-73AD-D2F9-BFC8A4DC0E53}"/>
              </a:ext>
            </a:extLst>
          </p:cNvPr>
          <p:cNvSpPr>
            <a:spLocks noGrp="1"/>
          </p:cNvSpPr>
          <p:nvPr>
            <p:ph type="title"/>
          </p:nvPr>
        </p:nvSpPr>
        <p:spPr/>
        <p:txBody>
          <a:bodyPr>
            <a:normAutofit/>
          </a:bodyPr>
          <a:lstStyle/>
          <a:p>
            <a:pPr algn="ctr"/>
            <a:r>
              <a:rPr lang="he-IL" b="1" u="sng" dirty="0"/>
              <a:t>השבת כספים מקופת פנסיה לפיצויים</a:t>
            </a:r>
            <a:br>
              <a:rPr lang="he-IL" b="1" u="sng" dirty="0"/>
            </a:br>
            <a:endParaRPr lang="he-IL" dirty="0"/>
          </a:p>
        </p:txBody>
      </p:sp>
      <p:sp>
        <p:nvSpPr>
          <p:cNvPr id="3" name="מציין מיקום תוכן 2">
            <a:extLst>
              <a:ext uri="{FF2B5EF4-FFF2-40B4-BE49-F238E27FC236}">
                <a16:creationId xmlns:a16="http://schemas.microsoft.com/office/drawing/2014/main" id="{DFE97C59-5ED2-2CF0-0581-A12140AB9B04}"/>
              </a:ext>
            </a:extLst>
          </p:cNvPr>
          <p:cNvSpPr>
            <a:spLocks noGrp="1"/>
          </p:cNvSpPr>
          <p:nvPr>
            <p:ph idx="1"/>
          </p:nvPr>
        </p:nvSpPr>
        <p:spPr>
          <a:xfrm>
            <a:off x="1371600" y="1524000"/>
            <a:ext cx="9601200" cy="4343400"/>
          </a:xfrm>
        </p:spPr>
        <p:txBody>
          <a:bodyPr>
            <a:normAutofit fontScale="77500" lnSpcReduction="20000"/>
          </a:bodyPr>
          <a:lstStyle/>
          <a:p>
            <a:r>
              <a:rPr lang="he-IL" b="1" u="sng" dirty="0"/>
              <a:t>התייחסות בית הדין למקרה הספציפי </a:t>
            </a:r>
          </a:p>
          <a:p>
            <a:r>
              <a:rPr lang="he-IL" dirty="0"/>
              <a:t>ראשית דחה בית הדין את טענת העובד כי חל עליו סעיף 14 לחוק פיצויי פיטורים.</a:t>
            </a:r>
          </a:p>
          <a:p>
            <a:r>
              <a:rPr lang="he-IL" dirty="0"/>
              <a:t>בית הדין הסביר כי העובד הצטרף בשנת 2002 כמבוטח בקרן הפנסיה של מקפת במסגרת הסכם אישי שנחתם בינו לבין המעסיקה ובין מקפת.</a:t>
            </a:r>
          </a:p>
          <a:p>
            <a:r>
              <a:rPr lang="he-IL" dirty="0"/>
              <a:t>בהסכם זה נקבעו שיעורי דמי התגמולים כדלקמן: 6% תגמולי מעסיק, 5.5% תגמולי עובד, ו- 8.33% פיצויי פיטורים, ובסה"כ שיעורי ההפקדה היו 19.83% משכרו של העובד.</a:t>
            </a:r>
          </a:p>
          <a:p>
            <a:r>
              <a:rPr lang="he-IL" dirty="0"/>
              <a:t>מדובר בהסדר פנסיוני מיטיב ביחס לשיעורי ההפקדות שנקבעו בצו ההרחבה, ולכן הוראות צו ההרחבה, ובכלל זה ההוראות המחילות את סעיף 14 לחוק פיצויי פיטורים, אינן חלות על העובד.</a:t>
            </a:r>
          </a:p>
          <a:p>
            <a:r>
              <a:rPr lang="he-IL" dirty="0"/>
              <a:t>כמו כן לא נחתם הסכם המאמץ את תנאי האישור הכללי לפי סעיף 14 לחוק פיצויי פיטורים.</a:t>
            </a:r>
          </a:p>
          <a:p>
            <a:r>
              <a:rPr lang="he-IL" dirty="0"/>
              <a:t>לפיכך לא חלה מניעה כללית להשבת הכספים למעסיקה, ובלבד שהשבה זו תיעשה בכפוף להוראות התקנון והוראות חוזר הממונה על שוק ההון.</a:t>
            </a:r>
          </a:p>
          <a:p>
            <a:endParaRPr lang="he-IL" dirty="0"/>
          </a:p>
          <a:p>
            <a:r>
              <a:rPr lang="he-IL" dirty="0"/>
              <a:t>ואולם, בית הדין קבע כי מקפת לא עמדה בחובותיה כלפי העובד בעת החזרת כספי הפיצויים למעסיקה.</a:t>
            </a:r>
          </a:p>
          <a:p>
            <a:r>
              <a:rPr lang="he-IL" dirty="0"/>
              <a:t>בית הדין ציין כי בהתאם להלכה הפסוקה, על קופות הגמל מוטלות חובות אמון מוגברות כלפי מבוטחיהן, הכוללות חובת זהירות ונאמנות, וכן חובת גילוי מוגברת.</a:t>
            </a:r>
          </a:p>
        </p:txBody>
      </p:sp>
      <p:pic>
        <p:nvPicPr>
          <p:cNvPr id="4" name="תמונה 3" descr="תמונה שמכילה טקסט&#10;&#10;התיאור נוצר באופן אוטומטי">
            <a:extLst>
              <a:ext uri="{FF2B5EF4-FFF2-40B4-BE49-F238E27FC236}">
                <a16:creationId xmlns:a16="http://schemas.microsoft.com/office/drawing/2014/main" id="{400691AA-8AA3-D96B-A19B-66C3BDE9E5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99A71C8C-D611-5431-95BB-5660E4E9DB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1C70C2D6-AC81-61BA-D8DF-0E199BBCC65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227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0D186-48F1-C652-F34B-459529A2725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EC6DE67C-3A53-3474-DE28-2ACEA614B47D}"/>
              </a:ext>
            </a:extLst>
          </p:cNvPr>
          <p:cNvSpPr>
            <a:spLocks noGrp="1"/>
          </p:cNvSpPr>
          <p:nvPr>
            <p:ph type="title"/>
          </p:nvPr>
        </p:nvSpPr>
        <p:spPr/>
        <p:txBody>
          <a:bodyPr>
            <a:normAutofit/>
          </a:bodyPr>
          <a:lstStyle/>
          <a:p>
            <a:pPr algn="ctr"/>
            <a:r>
              <a:rPr lang="he-IL" b="1" u="sng" dirty="0"/>
              <a:t>השבת כספים מקופת פנסיה לפיצויים</a:t>
            </a:r>
            <a:br>
              <a:rPr lang="he-IL" b="1" u="sng" dirty="0"/>
            </a:br>
            <a:endParaRPr lang="he-IL" dirty="0"/>
          </a:p>
        </p:txBody>
      </p:sp>
      <p:sp>
        <p:nvSpPr>
          <p:cNvPr id="3" name="מציין מיקום תוכן 2">
            <a:extLst>
              <a:ext uri="{FF2B5EF4-FFF2-40B4-BE49-F238E27FC236}">
                <a16:creationId xmlns:a16="http://schemas.microsoft.com/office/drawing/2014/main" id="{20944B20-F7AF-70D8-9C8D-0BB4ECD23C3A}"/>
              </a:ext>
            </a:extLst>
          </p:cNvPr>
          <p:cNvSpPr>
            <a:spLocks noGrp="1"/>
          </p:cNvSpPr>
          <p:nvPr>
            <p:ph idx="1"/>
          </p:nvPr>
        </p:nvSpPr>
        <p:spPr>
          <a:xfrm>
            <a:off x="1371600" y="1524000"/>
            <a:ext cx="9601200" cy="4343400"/>
          </a:xfrm>
        </p:spPr>
        <p:txBody>
          <a:bodyPr>
            <a:normAutofit lnSpcReduction="10000"/>
          </a:bodyPr>
          <a:lstStyle/>
          <a:p>
            <a:r>
              <a:rPr lang="he-IL" dirty="0"/>
              <a:t>זאת ועוד, לצורך השבת הכספים למעסיקה היה על מקפת לפעול בהתאם להוראות התקנון ולהוראות חוזר הממונה על שוק ההון, ולהביא לידיעת העובד את דבר הגשת הבקשה להשבת הכספים על ידי המעסיקה ולאפשר לו להתנגד לבקשה.</a:t>
            </a:r>
          </a:p>
          <a:p>
            <a:r>
              <a:rPr lang="he-IL" dirty="0"/>
              <a:t>ככל שהעובד היה מודיע על התנגדותו לבקשה וטוען לזכאותו לפיצויי הפיטורים, על מקפת היה לעכב את שחרור הכספים עד להכרעה שיפוטית במחלוקת שבין העובד למעסיקה.</a:t>
            </a:r>
          </a:p>
          <a:p>
            <a:r>
              <a:rPr lang="he-IL" dirty="0"/>
              <a:t>אולם, מקפת לא פעלה בהתאם להוראות האמורות, ולא הוכח כי הביאה לידיעתו של העובד את דבר הגשת הבקשה למשיכת הכספים.</a:t>
            </a:r>
          </a:p>
          <a:p>
            <a:r>
              <a:rPr lang="he-IL" dirty="0"/>
              <a:t>בית הדין הסביר קביעתו ואמר כי המכתב של מקפת נשלח לעובד בדואר רגיל ולא בדואר רשום בניגוד לחוזר הממונה על שוק ההון. שם נקבע מפורשות כי ההודעה תינתן באמצעות דואר רשום שישלח לכתובת של העמית.</a:t>
            </a:r>
          </a:p>
          <a:p>
            <a:r>
              <a:rPr lang="he-IL" dirty="0"/>
              <a:t>כמו כן על פי התקנון היה על מקפת להביא את בקשת המעסיקה לידיעתו של העובד ולתת לו את האפשרות לחלוק על הבקשה תוך 60 יום. משכך, נטל ההוכחה כי בקשת המעסיקה הובאה לידיעתו של העובד מוטל על מקפת. מאחר שהמכתב לא נשלח בדואר רשום ואין כל אסמכתא כי הוא התקבל אצל העובד, לא הוכח כי בקשת המעסיקה הובאה לידיעתו של התובע כנדרש בתקנון..</a:t>
            </a:r>
          </a:p>
        </p:txBody>
      </p:sp>
      <p:pic>
        <p:nvPicPr>
          <p:cNvPr id="4" name="תמונה 3" descr="תמונה שמכילה טקסט&#10;&#10;התיאור נוצר באופן אוטומטי">
            <a:extLst>
              <a:ext uri="{FF2B5EF4-FFF2-40B4-BE49-F238E27FC236}">
                <a16:creationId xmlns:a16="http://schemas.microsoft.com/office/drawing/2014/main" id="{8D65DCC7-AF8A-51CA-61F8-5FDF1B97D8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9021CA3C-2AE9-46FB-5A86-31484750E6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351A9FCB-C0AD-4087-82A9-67ADB35DED8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3209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1F14D-3F4A-C2A0-B6BF-559DF7DA1C83}"/>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BE73F90A-E753-BEEE-8650-DF23A2921032}"/>
              </a:ext>
            </a:extLst>
          </p:cNvPr>
          <p:cNvSpPr>
            <a:spLocks noGrp="1"/>
          </p:cNvSpPr>
          <p:nvPr>
            <p:ph type="title"/>
          </p:nvPr>
        </p:nvSpPr>
        <p:spPr/>
        <p:txBody>
          <a:bodyPr>
            <a:normAutofit/>
          </a:bodyPr>
          <a:lstStyle/>
          <a:p>
            <a:pPr algn="ctr"/>
            <a:r>
              <a:rPr lang="he-IL" b="1" u="sng" dirty="0"/>
              <a:t>השבת כספים מקופת פנסיה לפיצויים</a:t>
            </a:r>
            <a:br>
              <a:rPr lang="he-IL" b="1" u="sng" dirty="0"/>
            </a:br>
            <a:endParaRPr lang="he-IL" dirty="0"/>
          </a:p>
        </p:txBody>
      </p:sp>
      <p:sp>
        <p:nvSpPr>
          <p:cNvPr id="3" name="מציין מיקום תוכן 2">
            <a:extLst>
              <a:ext uri="{FF2B5EF4-FFF2-40B4-BE49-F238E27FC236}">
                <a16:creationId xmlns:a16="http://schemas.microsoft.com/office/drawing/2014/main" id="{9819E6D3-904B-3563-ADCD-7C4AF43313B4}"/>
              </a:ext>
            </a:extLst>
          </p:cNvPr>
          <p:cNvSpPr>
            <a:spLocks noGrp="1"/>
          </p:cNvSpPr>
          <p:nvPr>
            <p:ph idx="1"/>
          </p:nvPr>
        </p:nvSpPr>
        <p:spPr>
          <a:xfrm>
            <a:off x="1371600" y="1524000"/>
            <a:ext cx="9601200" cy="4343400"/>
          </a:xfrm>
        </p:spPr>
        <p:txBody>
          <a:bodyPr>
            <a:normAutofit fontScale="85000" lnSpcReduction="20000"/>
          </a:bodyPr>
          <a:lstStyle/>
          <a:p>
            <a:r>
              <a:rPr lang="he-IL" dirty="0"/>
              <a:t>בית הדין הוסיף ואמר כי לאור החובה המוטלת על מקפת להביא לידיעת העובד את בקשת המעסיקה למשיכת כספי הפיצויים, ובשים לב למשמעות הרבה של משיכת הכספים והשלכותיה על צבירת זכויותיו הפנסיוניות של העובד ולחובת הזהירות המוטלת על קופת גמל ביחס לעמיתיה, מצופה היה ממקפת, בפרט כאשר ההודעה נשלחה בדואר רגיל, לוודא באמצעים נוספים שהעובד אכן קיבל את ההודעה וכי הוא מודע לבקשה שהוגשה על ידי המעסיקה ולאפשרותו להתנגד לה אך היא נמנעה מלעשות זאת.</a:t>
            </a:r>
          </a:p>
          <a:p>
            <a:r>
              <a:rPr lang="he-IL" dirty="0"/>
              <a:t>לנוכח כל האמור, משההודעה בדבר בקשת המעסיק לא נשלחה בדואר רשום כנדרש ואין כל ראיה לכך שהעובד קיבל מכתב זה, הגיע בית הדין לכלל מסקנה כי מקפת לא עמדה בחובה הנדרשת ממנה על פי התקנון וחוזר הממונה על שוק ההון, ולא הביאה לידיעת העובד את דבר הגשת הבקשה למשיכת כספי הפיצויים, כך שלא התאפשר לו להתנגד לבקשה זו.  </a:t>
            </a:r>
          </a:p>
          <a:p>
            <a:endParaRPr lang="he-IL" dirty="0"/>
          </a:p>
          <a:p>
            <a:r>
              <a:rPr lang="he-IL" dirty="0"/>
              <a:t>לבסוף ציין בית הדין כי אין לו צורך להידרש לשאלת זכאות העובד לפיצויי פיטורים. זאת מהטעם שככל שמקפת הייתה מודיעה לעובד על דבר הגשת הבקשה והעובד היה מתנגד לבקשה וטוען לזכאותו לפיצויי פיטורים, די היה בכך על מנת הכספים היו מעוכבים ולא מועברים למעסיקה עד להכרעה שיפוטית. משעה שמקפת לא פעלה כדין ולא יידעה את העובד בדבר הגשת הבקשה, נמנעה מהעובד האפשרות להתנגד לבקשה ולמצות את זכויותיו.  </a:t>
            </a:r>
          </a:p>
          <a:p>
            <a:endParaRPr lang="he-IL" dirty="0"/>
          </a:p>
          <a:p>
            <a:r>
              <a:rPr lang="he-IL" dirty="0"/>
              <a:t>לנוכח כל האמור קיבל בית הדין את התביעה וחייב את מקפת להשיב את הכספים בסך של 80,546.01 ₪,  לקופת הפיצויים של העובד בצירוף התשואה שסכום זה היה צובר בקרן הפנסיה ממועד משיכת הכספים ועד למועד השבת הכספים בפועל.</a:t>
            </a:r>
          </a:p>
        </p:txBody>
      </p:sp>
      <p:pic>
        <p:nvPicPr>
          <p:cNvPr id="4" name="תמונה 3" descr="תמונה שמכילה טקסט&#10;&#10;התיאור נוצר באופן אוטומטי">
            <a:extLst>
              <a:ext uri="{FF2B5EF4-FFF2-40B4-BE49-F238E27FC236}">
                <a16:creationId xmlns:a16="http://schemas.microsoft.com/office/drawing/2014/main" id="{01D0991A-3BFE-B324-B88C-B8B6DECE76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24C80B39-F4EE-D224-500B-121143C713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E8D60F62-F61E-2078-CD63-F219CBD04E1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8029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651CD-C4A6-7307-C8DB-D7F6D9D95DD3}"/>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AA5DCE0-E8C7-3B4F-89D4-0250E8A95C5B}"/>
              </a:ext>
            </a:extLst>
          </p:cNvPr>
          <p:cNvSpPr>
            <a:spLocks noGrp="1"/>
          </p:cNvSpPr>
          <p:nvPr>
            <p:ph type="title"/>
          </p:nvPr>
        </p:nvSpPr>
        <p:spPr/>
        <p:txBody>
          <a:bodyPr>
            <a:normAutofit fontScale="90000"/>
          </a:bodyPr>
          <a:lstStyle/>
          <a:p>
            <a:pPr algn="ctr"/>
            <a:r>
              <a:rPr lang="he-IL" dirty="0"/>
              <a:t>תיקון לחוק: קבלת מידע פלילי על מעורבות בעבירות טרור מצד מועמד לעבודה</a:t>
            </a:r>
            <a:br>
              <a:rPr lang="he-IL" dirty="0"/>
            </a:br>
            <a:br>
              <a:rPr lang="he-IL" b="1" u="sng" dirty="0"/>
            </a:br>
            <a:endParaRPr lang="he-IL" dirty="0"/>
          </a:p>
        </p:txBody>
      </p:sp>
      <p:sp>
        <p:nvSpPr>
          <p:cNvPr id="3" name="מציין מיקום תוכן 2">
            <a:extLst>
              <a:ext uri="{FF2B5EF4-FFF2-40B4-BE49-F238E27FC236}">
                <a16:creationId xmlns:a16="http://schemas.microsoft.com/office/drawing/2014/main" id="{BA5D9A26-9813-BB66-625A-BEBD32A07FDA}"/>
              </a:ext>
            </a:extLst>
          </p:cNvPr>
          <p:cNvSpPr>
            <a:spLocks noGrp="1"/>
          </p:cNvSpPr>
          <p:nvPr>
            <p:ph idx="1"/>
          </p:nvPr>
        </p:nvSpPr>
        <p:spPr>
          <a:xfrm>
            <a:off x="1371600" y="1524000"/>
            <a:ext cx="9601200" cy="4343400"/>
          </a:xfrm>
        </p:spPr>
        <p:txBody>
          <a:bodyPr>
            <a:normAutofit/>
          </a:bodyPr>
          <a:lstStyle/>
          <a:p>
            <a:endParaRPr lang="he-IL" dirty="0"/>
          </a:p>
          <a:p>
            <a:r>
              <a:rPr lang="he-IL" dirty="0"/>
              <a:t>ככלל, לפי חוק המידע הפלילי ותקנות השבים, תשע"ט – 2019, למעסיק אסור לדרוש או להביא בחשבון בין שיקוליו בקבלת החלטה מידע פלילי של עובד או מועמד לעבודה (למעט גופים מסוימים שמוגדרים בחוק).</a:t>
            </a:r>
          </a:p>
          <a:p>
            <a:r>
              <a:rPr lang="he-IL" dirty="0"/>
              <a:t>החל מיום 24.8.2026, מעסיק יהיה רשאי לבקש מהמשטרה, בהסכמתו של מועמד לעבודה שהוא בגיר, הודעה שבה יצוין אם למועמד יש או אין רישום פלילי בעבירת טרור חמורה או בעבירת גילוי הזדהות עם ארגון טרור.</a:t>
            </a:r>
          </a:p>
          <a:p>
            <a:r>
              <a:rPr lang="he-IL" dirty="0"/>
              <a:t>אם קיבל המעסיק הודעה מהמשטרה בדבר קיומו של רישום פלילי בעבירות אלה, עליו לאפשר למועמד למסור מידע על מהות העבירה, נסיבותיו האישיות של המועמד, ושיקומו, לפני שיחליט אם להעסיקו או לדחות את מועמדותו.</a:t>
            </a:r>
          </a:p>
          <a:p>
            <a:r>
              <a:rPr lang="he-IL" dirty="0"/>
              <a:t>למעסיק אסור לייצר עותק של המידע שנמסר לו, למסור אותו לאחר, או לעשות בו שימוש לתכלית אחרת.</a:t>
            </a:r>
          </a:p>
        </p:txBody>
      </p:sp>
      <p:pic>
        <p:nvPicPr>
          <p:cNvPr id="4" name="תמונה 3" descr="תמונה שמכילה טקסט&#10;&#10;התיאור נוצר באופן אוטומטי">
            <a:extLst>
              <a:ext uri="{FF2B5EF4-FFF2-40B4-BE49-F238E27FC236}">
                <a16:creationId xmlns:a16="http://schemas.microsoft.com/office/drawing/2014/main" id="{DD97F298-1514-DA5D-36A5-248E073A30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204EB9CB-9814-DD11-D91A-8D91D06CD5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ED6DF123-EE92-78F3-004D-A79079956F4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2884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9519D-BB59-1C5B-D7FD-068CF1EFA440}"/>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FACCA15-3393-9C0A-CEA6-80C5FB793C6F}"/>
              </a:ext>
            </a:extLst>
          </p:cNvPr>
          <p:cNvSpPr>
            <a:spLocks noGrp="1"/>
          </p:cNvSpPr>
          <p:nvPr>
            <p:ph type="title"/>
          </p:nvPr>
        </p:nvSpPr>
        <p:spPr/>
        <p:txBody>
          <a:bodyPr>
            <a:normAutofit fontScale="90000"/>
          </a:bodyPr>
          <a:lstStyle/>
          <a:p>
            <a:pPr algn="ctr"/>
            <a:r>
              <a:rPr lang="he-IL" dirty="0"/>
              <a:t>בית הדין סוטה מחקיקת מגן ונותן פרשנות תכליתית</a:t>
            </a:r>
            <a:br>
              <a:rPr lang="he-IL" dirty="0"/>
            </a:br>
            <a:br>
              <a:rPr lang="he-IL" b="1" u="sng" dirty="0"/>
            </a:br>
            <a:endParaRPr lang="he-IL" dirty="0"/>
          </a:p>
        </p:txBody>
      </p:sp>
      <p:sp>
        <p:nvSpPr>
          <p:cNvPr id="3" name="מציין מיקום תוכן 2">
            <a:extLst>
              <a:ext uri="{FF2B5EF4-FFF2-40B4-BE49-F238E27FC236}">
                <a16:creationId xmlns:a16="http://schemas.microsoft.com/office/drawing/2014/main" id="{5CA0E2A2-6D4D-D36F-B49F-F29DB4FD32F2}"/>
              </a:ext>
            </a:extLst>
          </p:cNvPr>
          <p:cNvSpPr>
            <a:spLocks noGrp="1"/>
          </p:cNvSpPr>
          <p:nvPr>
            <p:ph idx="1"/>
          </p:nvPr>
        </p:nvSpPr>
        <p:spPr>
          <a:xfrm>
            <a:off x="1371600" y="1524000"/>
            <a:ext cx="9601200" cy="4343400"/>
          </a:xfrm>
        </p:spPr>
        <p:txBody>
          <a:bodyPr>
            <a:normAutofit/>
          </a:bodyPr>
          <a:lstStyle/>
          <a:p>
            <a:r>
              <a:rPr lang="he-IL" dirty="0"/>
              <a:t>ע"ע (ארצי) 51985-01-25 מועדון כדורגל מכבי נתניה (2016) בע"מ – עמוס</a:t>
            </a:r>
          </a:p>
          <a:p>
            <a:r>
              <a:rPr lang="he-IL" dirty="0"/>
              <a:t>אף שפסק הדין עוסק בעניינם של שחקני כדורגל, יש בו כדי להמחיש את משמעותה של פרשנות תכליתית בדיני העבודה, ואת נכונותו של בית הדין הארצי, במקרים מסוימים, להצדיק סטייה מהוראות </a:t>
            </a:r>
            <a:r>
              <a:rPr lang="he-IL" dirty="0" err="1"/>
              <a:t>קוגנטיות</a:t>
            </a:r>
            <a:r>
              <a:rPr lang="he-IL" dirty="0"/>
              <a:t> של חקיקת המגן, מקום בו סטייה זאת עולה בקנה אחד עם ההקשר התעשייתי.</a:t>
            </a:r>
          </a:p>
          <a:p>
            <a:endParaRPr lang="he-IL" dirty="0"/>
          </a:p>
        </p:txBody>
      </p:sp>
      <p:pic>
        <p:nvPicPr>
          <p:cNvPr id="4" name="תמונה 3" descr="תמונה שמכילה טקסט&#10;&#10;התיאור נוצר באופן אוטומטי">
            <a:extLst>
              <a:ext uri="{FF2B5EF4-FFF2-40B4-BE49-F238E27FC236}">
                <a16:creationId xmlns:a16="http://schemas.microsoft.com/office/drawing/2014/main" id="{D32E544F-0DA7-4FE8-FA33-9179412E57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1CBDC8DD-1AD7-1C8F-FA5A-F98C3682A2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4CB06EF7-26CE-8392-1C9E-20F7A8AB3B5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5324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B3B64-74CD-EEE0-2E24-7159AB5A6D98}"/>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80D7F2D4-A6E3-1142-9E16-5EC8CE997E98}"/>
              </a:ext>
            </a:extLst>
          </p:cNvPr>
          <p:cNvSpPr>
            <a:spLocks noGrp="1"/>
          </p:cNvSpPr>
          <p:nvPr>
            <p:ph type="title"/>
          </p:nvPr>
        </p:nvSpPr>
        <p:spPr/>
        <p:txBody>
          <a:bodyPr>
            <a:normAutofit fontScale="90000"/>
          </a:bodyPr>
          <a:lstStyle/>
          <a:p>
            <a:pPr algn="ctr"/>
            <a:r>
              <a:rPr lang="he-IL" dirty="0"/>
              <a:t>הגנת הפרטיות – ניתוב מיילים של עובדת שנעדרה מעבודה</a:t>
            </a:r>
            <a:br>
              <a:rPr lang="he-IL" dirty="0"/>
            </a:br>
            <a:br>
              <a:rPr lang="he-IL" b="1" u="sng" dirty="0"/>
            </a:br>
            <a:endParaRPr lang="he-IL" dirty="0"/>
          </a:p>
        </p:txBody>
      </p:sp>
      <p:sp>
        <p:nvSpPr>
          <p:cNvPr id="3" name="מציין מיקום תוכן 2">
            <a:extLst>
              <a:ext uri="{FF2B5EF4-FFF2-40B4-BE49-F238E27FC236}">
                <a16:creationId xmlns:a16="http://schemas.microsoft.com/office/drawing/2014/main" id="{C4F54F34-A91A-CBAB-3EC3-B1C0866DAFAA}"/>
              </a:ext>
            </a:extLst>
          </p:cNvPr>
          <p:cNvSpPr>
            <a:spLocks noGrp="1"/>
          </p:cNvSpPr>
          <p:nvPr>
            <p:ph idx="1"/>
          </p:nvPr>
        </p:nvSpPr>
        <p:spPr>
          <a:xfrm>
            <a:off x="1371600" y="1524000"/>
            <a:ext cx="9601200" cy="4343400"/>
          </a:xfrm>
        </p:spPr>
        <p:txBody>
          <a:bodyPr>
            <a:normAutofit/>
          </a:bodyPr>
          <a:lstStyle/>
          <a:p>
            <a:endParaRPr lang="he-IL" dirty="0"/>
          </a:p>
          <a:p>
            <a:r>
              <a:rPr lang="he-IL" dirty="0" err="1"/>
              <a:t>סע"ש</a:t>
            </a:r>
            <a:r>
              <a:rPr lang="he-IL" dirty="0"/>
              <a:t> 69425-02-23 </a:t>
            </a:r>
            <a:r>
              <a:rPr lang="he-IL" dirty="0" err="1"/>
              <a:t>ג'נשוילי</a:t>
            </a:r>
            <a:r>
              <a:rPr lang="he-IL" dirty="0"/>
              <a:t> נ' סי וויי </a:t>
            </a:r>
            <a:r>
              <a:rPr lang="he-IL" dirty="0" err="1"/>
              <a:t>לוגיסטיקס</a:t>
            </a:r>
            <a:r>
              <a:rPr lang="he-IL" dirty="0"/>
              <a:t> בע"מ</a:t>
            </a:r>
          </a:p>
          <a:p>
            <a:r>
              <a:rPr lang="he-IL" dirty="0"/>
              <a:t>עובדות המקרה </a:t>
            </a:r>
          </a:p>
          <a:p>
            <a:r>
              <a:rPr lang="he-IL" dirty="0"/>
              <a:t>העובדת עדכנה את הנהלת החברה כי היא מצויה בתחילת הריונה (חודש שני), וביקשה כי המידע יישמר בדיסקרטיות מלאה. כעבור כארבעה חודשים, עם יציאתה לשמירת היריון, הפיצה המנהלת הודעה לעובדי החברה ובה עדכנה על מצבה, לצד ציון כי לקוחותיה יחולקו בין יתר עובדי המחלקה.</a:t>
            </a:r>
          </a:p>
          <a:p>
            <a:r>
              <a:rPr lang="he-IL" dirty="0"/>
              <a:t>בתגובה, פנתה העובדת למנהלת וכתבה בין היתר: " החיים הפרטיים שלי זה לא עניין של אף אחד. זאת צנעת הפרט! זו זכותי לספר למי שאני רוצה, ושלא יוציאו אותי מ'הארון'. במיוחד שביקשתי ממך חצי שעה לפני המייל לא לספר". יומיים לאחר מכן, למרבה הצער, חוותה העובדת לידה שקטה.</a:t>
            </a:r>
          </a:p>
          <a:p>
            <a:r>
              <a:rPr lang="he-IL" dirty="0"/>
              <a:t>בית הדין קבע כי עצם שמירת ההיריון מהווה מידע אישי ורגיש, אשר אין למעסיק סמכות לחשוף ללא הסכמת העובדת. יחד עם זאת, מאחר שהמנהלת פעלה מתוך תום לב – במטרה למנוע, לדבריה, "שאלות מיותרות" – ואף התנצלה מיד כשנוכחה כי שגתה בשיקול דעתה</a:t>
            </a:r>
          </a:p>
        </p:txBody>
      </p:sp>
      <p:pic>
        <p:nvPicPr>
          <p:cNvPr id="4" name="תמונה 3" descr="תמונה שמכילה טקסט&#10;&#10;התיאור נוצר באופן אוטומטי">
            <a:extLst>
              <a:ext uri="{FF2B5EF4-FFF2-40B4-BE49-F238E27FC236}">
                <a16:creationId xmlns:a16="http://schemas.microsoft.com/office/drawing/2014/main" id="{8DF85100-878D-3993-88C2-88CA02CD06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9039C655-47CE-1214-00DD-70D2DC63E0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8D125131-D144-B2B3-AA06-A2286F303BA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27887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E8905-F09E-2F6C-9D40-D934961406D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8F6859CB-1701-CCAC-8007-5B3E33092729}"/>
              </a:ext>
            </a:extLst>
          </p:cNvPr>
          <p:cNvSpPr>
            <a:spLocks noGrp="1"/>
          </p:cNvSpPr>
          <p:nvPr>
            <p:ph type="title"/>
          </p:nvPr>
        </p:nvSpPr>
        <p:spPr/>
        <p:txBody>
          <a:bodyPr>
            <a:normAutofit fontScale="90000"/>
          </a:bodyPr>
          <a:lstStyle/>
          <a:p>
            <a:pPr algn="ctr"/>
            <a:r>
              <a:rPr lang="he-IL" dirty="0"/>
              <a:t>הגנת הפרטיות – ניתוב מיילים של עובדת שנעדרה מעבודה</a:t>
            </a:r>
            <a:br>
              <a:rPr lang="he-IL" dirty="0"/>
            </a:br>
            <a:br>
              <a:rPr lang="he-IL" b="1" u="sng" dirty="0"/>
            </a:br>
            <a:endParaRPr lang="he-IL" dirty="0"/>
          </a:p>
        </p:txBody>
      </p:sp>
      <p:sp>
        <p:nvSpPr>
          <p:cNvPr id="3" name="מציין מיקום תוכן 2">
            <a:extLst>
              <a:ext uri="{FF2B5EF4-FFF2-40B4-BE49-F238E27FC236}">
                <a16:creationId xmlns:a16="http://schemas.microsoft.com/office/drawing/2014/main" id="{9FF5BD1C-2752-56D8-952D-1B12FB774C1F}"/>
              </a:ext>
            </a:extLst>
          </p:cNvPr>
          <p:cNvSpPr>
            <a:spLocks noGrp="1"/>
          </p:cNvSpPr>
          <p:nvPr>
            <p:ph idx="1"/>
          </p:nvPr>
        </p:nvSpPr>
        <p:spPr>
          <a:xfrm>
            <a:off x="1371600" y="1524000"/>
            <a:ext cx="9601200" cy="4343400"/>
          </a:xfrm>
        </p:spPr>
        <p:txBody>
          <a:bodyPr>
            <a:normAutofit/>
          </a:bodyPr>
          <a:lstStyle/>
          <a:p>
            <a:endParaRPr lang="he-IL" dirty="0"/>
          </a:p>
          <a:p>
            <a:r>
              <a:rPr lang="he-IL" dirty="0"/>
              <a:t>במקרה השני לו טענה העובדת כי נפגעה פרטיותה - </a:t>
            </a:r>
          </a:p>
          <a:p>
            <a:r>
              <a:rPr lang="he-IL" dirty="0"/>
              <a:t>בהיותה של העובדת בחודש השישי להריונה, ובתקופה שבה שהתה בשמירת היריון, חוותה למרבה הצער לידה שקטה. </a:t>
            </a:r>
          </a:p>
          <a:p>
            <a:r>
              <a:rPr lang="he-IL" dirty="0"/>
              <a:t>כחודש לאחר מכן העבירה לתיבת הדוא"ל שלה בעבודה תמונה של הוולד, ובמקביל קיבלה הודעה ממנהלתה שבה הביעה השתתפות בצערה.</a:t>
            </a:r>
          </a:p>
          <a:p>
            <a:r>
              <a:rPr lang="he-IL" dirty="0"/>
              <a:t>רק אז התברר לעובדת כי מנגנון הניתוב האוטומטי של ההודעות לתיבת הדוא"ל של המנהלת נותר פעיל גם במהלך תקופת היעדרותה הממושכת, וכי בשל כך נחשפה המנהלת למידע אישי ורגיש הנוגע אליה.</a:t>
            </a:r>
          </a:p>
          <a:p>
            <a:r>
              <a:rPr lang="he-IL" dirty="0"/>
              <a:t>מכאן פנתה העובדת לבית הדין בטענה לפגיעה בפרטיותה שלא כדין ביחס </a:t>
            </a:r>
            <a:r>
              <a:rPr lang="he-IL" dirty="0" err="1"/>
              <a:t>לשניי</a:t>
            </a:r>
            <a:r>
              <a:rPr lang="he-IL" dirty="0"/>
              <a:t> המקרים </a:t>
            </a:r>
          </a:p>
          <a:p>
            <a:endParaRPr lang="he-IL" dirty="0"/>
          </a:p>
        </p:txBody>
      </p:sp>
      <p:pic>
        <p:nvPicPr>
          <p:cNvPr id="4" name="תמונה 3" descr="תמונה שמכילה טקסט&#10;&#10;התיאור נוצר באופן אוטומטי">
            <a:extLst>
              <a:ext uri="{FF2B5EF4-FFF2-40B4-BE49-F238E27FC236}">
                <a16:creationId xmlns:a16="http://schemas.microsoft.com/office/drawing/2014/main" id="{C4C9D218-7900-7690-A6C6-09C24FAE23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D2760EC0-8B13-1E29-32BF-7F0EBA43F5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E015EF20-81A2-1980-4902-3ED1E1CB5CC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5215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B8A9D-DB03-6DDF-7D16-38158D0F550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5B68C7C6-4858-C98F-29AD-AD3FA32D1AB0}"/>
              </a:ext>
            </a:extLst>
          </p:cNvPr>
          <p:cNvSpPr>
            <a:spLocks noGrp="1"/>
          </p:cNvSpPr>
          <p:nvPr>
            <p:ph type="title"/>
          </p:nvPr>
        </p:nvSpPr>
        <p:spPr/>
        <p:txBody>
          <a:bodyPr>
            <a:normAutofit fontScale="90000"/>
          </a:bodyPr>
          <a:lstStyle/>
          <a:p>
            <a:pPr algn="ctr"/>
            <a:r>
              <a:rPr lang="he-IL" dirty="0"/>
              <a:t>הגנת הפרטיות – ניתוב מיילים של עובדת שנעדרה מעבודה</a:t>
            </a:r>
            <a:br>
              <a:rPr lang="he-IL" dirty="0"/>
            </a:br>
            <a:br>
              <a:rPr lang="he-IL" b="1" u="sng" dirty="0"/>
            </a:br>
            <a:endParaRPr lang="he-IL" dirty="0"/>
          </a:p>
        </p:txBody>
      </p:sp>
      <p:sp>
        <p:nvSpPr>
          <p:cNvPr id="3" name="מציין מיקום תוכן 2">
            <a:extLst>
              <a:ext uri="{FF2B5EF4-FFF2-40B4-BE49-F238E27FC236}">
                <a16:creationId xmlns:a16="http://schemas.microsoft.com/office/drawing/2014/main" id="{E513A858-B11D-9ED4-0F07-19C70293A0D7}"/>
              </a:ext>
            </a:extLst>
          </p:cNvPr>
          <p:cNvSpPr>
            <a:spLocks noGrp="1"/>
          </p:cNvSpPr>
          <p:nvPr>
            <p:ph idx="1"/>
          </p:nvPr>
        </p:nvSpPr>
        <p:spPr>
          <a:xfrm>
            <a:off x="1371600" y="1524000"/>
            <a:ext cx="9601200" cy="4343400"/>
          </a:xfrm>
        </p:spPr>
        <p:txBody>
          <a:bodyPr>
            <a:normAutofit fontScale="92500" lnSpcReduction="10000"/>
          </a:bodyPr>
          <a:lstStyle/>
          <a:p>
            <a:pPr algn="just"/>
            <a:r>
              <a:rPr lang="he-IL" dirty="0"/>
              <a:t>הכרעת בית הדין </a:t>
            </a:r>
          </a:p>
          <a:p>
            <a:pPr algn="just"/>
            <a:r>
              <a:rPr lang="he-IL" dirty="0"/>
              <a:t>תיבת הדוא"ל שהועמדה לרשות העובדת שימשה אותה הן לצרכים מקצועיים והן לצרכים פרטיים, ובית הדין קבע כי הפניית הודעות באופן אוטומטי לתיבת המנהלת שקולה במהותה לחדירה לתיבת המייל האישית של העובדת.</a:t>
            </a:r>
          </a:p>
          <a:p>
            <a:pPr algn="just"/>
            <a:r>
              <a:rPr lang="he-IL" dirty="0"/>
              <a:t>בהלכת ע"ע 90/08 </a:t>
            </a:r>
            <a:r>
              <a:rPr lang="he-IL" dirty="0" err="1"/>
              <a:t>איסקוב</a:t>
            </a:r>
            <a:r>
              <a:rPr lang="he-IL" dirty="0"/>
              <a:t> נקבע כי עיון בתוכן אישי המצוי בתיבת דוא"ל של עובד מחייב קבלת הסכמה מפורשת, מדעת ורצונית, וכי אין די בהסכמה משתמעת או מכללא.</a:t>
            </a:r>
          </a:p>
          <a:p>
            <a:pPr algn="just"/>
            <a:r>
              <a:rPr lang="he-IL" dirty="0"/>
              <a:t>עוד הודגש כי על המעסיק לקבוע מדיניות ברורה ומוגדרת ביחס לשימוש במערכות המחשוב הארגוניות, לרבות אופן הפיקוח והבקרה עליהן, וכן לוודא שהעובדים מודעים למדיניות זו ומבינים את השלכותיה.</a:t>
            </a:r>
          </a:p>
          <a:p>
            <a:pPr algn="just"/>
            <a:r>
              <a:rPr lang="he-IL" dirty="0"/>
              <a:t>לא די בעצם הידיעה ובהסכמה לניתוב ההודעות בעת איחור או היעדרות לימים ספורים, כדי להפחית מאחריותה של החברה לקביעת כללים ברורים, אשר היה בהם כדי למנוע את הפגיעה בפרטיותה של העובדת.</a:t>
            </a:r>
          </a:p>
          <a:p>
            <a:pPr algn="just"/>
            <a:r>
              <a:rPr lang="he-IL" dirty="0"/>
              <a:t>העובדת העידה כי הייתה מודעת לפרקטיקה של ניתוב הודעות, אך סברה כי לאחר תקופה ממושכת של היעדרות – ובשים לב לכך שהטיפול בלקוחותיה הועבר לעובדים אחרים – מנגנון הניתוב כבר אינו פעיל ואינו נדרש.</a:t>
            </a:r>
          </a:p>
          <a:p>
            <a:pPr algn="just"/>
            <a:endParaRPr lang="he-IL" dirty="0"/>
          </a:p>
        </p:txBody>
      </p:sp>
      <p:pic>
        <p:nvPicPr>
          <p:cNvPr id="4" name="תמונה 3" descr="תמונה שמכילה טקסט&#10;&#10;התיאור נוצר באופן אוטומטי">
            <a:extLst>
              <a:ext uri="{FF2B5EF4-FFF2-40B4-BE49-F238E27FC236}">
                <a16:creationId xmlns:a16="http://schemas.microsoft.com/office/drawing/2014/main" id="{43690648-C412-C9D8-C14A-DF846F62A0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6C191522-D6E9-6092-E6AA-7B4A925CEB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0354F40D-C62F-DC05-4084-AEB6A1F3C67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7786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581A8-7C47-228B-1776-8F98A1A2E655}"/>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B5CC4C8B-66B5-6C60-06B2-3232854D362B}"/>
              </a:ext>
            </a:extLst>
          </p:cNvPr>
          <p:cNvSpPr>
            <a:spLocks noGrp="1"/>
          </p:cNvSpPr>
          <p:nvPr>
            <p:ph type="title"/>
          </p:nvPr>
        </p:nvSpPr>
        <p:spPr/>
        <p:txBody>
          <a:bodyPr>
            <a:normAutofit fontScale="90000"/>
          </a:bodyPr>
          <a:lstStyle/>
          <a:p>
            <a:pPr algn="ctr"/>
            <a:r>
              <a:rPr lang="he-IL" dirty="0"/>
              <a:t>הגנת הפרטיות – ניתוב מיילים של עובדת שנעדרה מעבודה</a:t>
            </a:r>
            <a:br>
              <a:rPr lang="he-IL" dirty="0"/>
            </a:br>
            <a:br>
              <a:rPr lang="he-IL" b="1" u="sng" dirty="0"/>
            </a:br>
            <a:endParaRPr lang="he-IL" dirty="0"/>
          </a:p>
        </p:txBody>
      </p:sp>
      <p:sp>
        <p:nvSpPr>
          <p:cNvPr id="3" name="מציין מיקום תוכן 2">
            <a:extLst>
              <a:ext uri="{FF2B5EF4-FFF2-40B4-BE49-F238E27FC236}">
                <a16:creationId xmlns:a16="http://schemas.microsoft.com/office/drawing/2014/main" id="{9E46C5E6-C954-7DAE-74BD-E73EA2A3449C}"/>
              </a:ext>
            </a:extLst>
          </p:cNvPr>
          <p:cNvSpPr>
            <a:spLocks noGrp="1"/>
          </p:cNvSpPr>
          <p:nvPr>
            <p:ph idx="1"/>
          </p:nvPr>
        </p:nvSpPr>
        <p:spPr>
          <a:xfrm>
            <a:off x="1371600" y="1524000"/>
            <a:ext cx="9601200" cy="4343400"/>
          </a:xfrm>
        </p:spPr>
        <p:txBody>
          <a:bodyPr>
            <a:normAutofit/>
          </a:bodyPr>
          <a:lstStyle/>
          <a:p>
            <a:endParaRPr lang="he-IL" dirty="0"/>
          </a:p>
          <a:p>
            <a:r>
              <a:rPr lang="he-IL" dirty="0"/>
              <a:t>לפיכך - </a:t>
            </a:r>
          </a:p>
          <a:p>
            <a:r>
              <a:rPr lang="he-IL" dirty="0"/>
              <a:t>אין להסתפק בנוהג כמכשיר את הפעולה – יש לעגן נהלים ברורים ומפורטים ולהביאם לידיעת העובדים בצורה מסודרת, לאכוף אותם ולרענן בתכיפות סבירה על מנת להימנע מחשיפה משפטית מיותרת.</a:t>
            </a:r>
          </a:p>
          <a:p>
            <a:r>
              <a:rPr lang="he-IL" dirty="0"/>
              <a:t>יש לזכור שגם פעולה הנעשית מתוך כוונה חיובית ונכונות עסקית - אינה מצדיקה פגיעה בפרטיות, ואינה פוטרת מאחריות משפטית.</a:t>
            </a:r>
          </a:p>
          <a:p>
            <a:r>
              <a:rPr lang="he-IL" dirty="0"/>
              <a:t>בית הדין קבע כי אף שמדובר בפרקטיקה שהייתה נהוגה במקום העבודה ובידיעת העובדת, דווקא היעדרם של נהלים ברורים ומפורטים הוא שהביא לפגיעה בפרטיותה. בשל עוגמת הנפש שנגרמה לה, חויבה החברה בתשלום פיצוי בסך כולל של 15,000 ₪+ 3,000 ₪ שכ"ט עו"ד </a:t>
            </a:r>
          </a:p>
          <a:p>
            <a:endParaRPr lang="he-IL" dirty="0"/>
          </a:p>
          <a:p>
            <a:endParaRPr lang="he-IL" dirty="0"/>
          </a:p>
          <a:p>
            <a:endParaRPr lang="he-IL" dirty="0"/>
          </a:p>
        </p:txBody>
      </p:sp>
      <p:pic>
        <p:nvPicPr>
          <p:cNvPr id="4" name="תמונה 3" descr="תמונה שמכילה טקסט&#10;&#10;התיאור נוצר באופן אוטומטי">
            <a:extLst>
              <a:ext uri="{FF2B5EF4-FFF2-40B4-BE49-F238E27FC236}">
                <a16:creationId xmlns:a16="http://schemas.microsoft.com/office/drawing/2014/main" id="{85512A10-6BB9-EFB1-643B-C5C5A96937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07A266BE-506A-E086-5F3C-45F955443D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168BE8F5-6475-5D19-B932-C0A5C64C5C4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16707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76AFD-128C-3E3E-6ABF-B6646CD5F9B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8FBA5D7-74C8-D633-43E4-8BD4FACB00B7}"/>
              </a:ext>
            </a:extLst>
          </p:cNvPr>
          <p:cNvSpPr>
            <a:spLocks noGrp="1"/>
          </p:cNvSpPr>
          <p:nvPr>
            <p:ph type="title"/>
          </p:nvPr>
        </p:nvSpPr>
        <p:spPr/>
        <p:txBody>
          <a:bodyPr>
            <a:normAutofit fontScale="90000"/>
          </a:bodyPr>
          <a:lstStyle/>
          <a:p>
            <a:pPr algn="ctr"/>
            <a:r>
              <a:rPr lang="he-IL" b="1" dirty="0"/>
              <a:t>למי שייכים רווחי קופת הפיצויים בקרן הפנסיה </a:t>
            </a:r>
            <a:br>
              <a:rPr lang="he-IL" b="1" dirty="0"/>
            </a:br>
            <a:br>
              <a:rPr lang="he-IL" dirty="0"/>
            </a:br>
            <a:br>
              <a:rPr lang="he-IL" b="1" u="sng" dirty="0"/>
            </a:br>
            <a:endParaRPr lang="he-IL" dirty="0"/>
          </a:p>
        </p:txBody>
      </p:sp>
      <p:sp>
        <p:nvSpPr>
          <p:cNvPr id="3" name="מציין מיקום תוכן 2">
            <a:extLst>
              <a:ext uri="{FF2B5EF4-FFF2-40B4-BE49-F238E27FC236}">
                <a16:creationId xmlns:a16="http://schemas.microsoft.com/office/drawing/2014/main" id="{91A06C6A-DD85-38E0-E38B-44955747FB7B}"/>
              </a:ext>
            </a:extLst>
          </p:cNvPr>
          <p:cNvSpPr>
            <a:spLocks noGrp="1"/>
          </p:cNvSpPr>
          <p:nvPr>
            <p:ph idx="1"/>
          </p:nvPr>
        </p:nvSpPr>
        <p:spPr>
          <a:xfrm>
            <a:off x="1371600" y="1524000"/>
            <a:ext cx="9601200" cy="4343400"/>
          </a:xfrm>
        </p:spPr>
        <p:txBody>
          <a:bodyPr>
            <a:normAutofit/>
          </a:bodyPr>
          <a:lstStyle/>
          <a:p>
            <a:endParaRPr lang="he-IL" dirty="0"/>
          </a:p>
          <a:p>
            <a:r>
              <a:rPr lang="he-IL" dirty="0" err="1"/>
              <a:t>ד"מ</a:t>
            </a:r>
            <a:r>
              <a:rPr lang="he-IL" dirty="0"/>
              <a:t> 7421-11-25 עשור נ' הדס הכשרות מקצועיות בע"מ</a:t>
            </a:r>
          </a:p>
          <a:p>
            <a:r>
              <a:rPr lang="he-IL" dirty="0"/>
              <a:t>העובד הועסק בתפקיד מנהל תפעול ורכש במכללה, ולאחר סיום עבודתו טען כי על המעסיקה להשלים עבורו סכום של כ-36,000 ש"ח בגין פיצויי פיטורים – וזאת מבלי להביא בחשבון את הרווחים שנצברו בקופה.</a:t>
            </a:r>
          </a:p>
          <a:p>
            <a:r>
              <a:rPr lang="he-IL" dirty="0"/>
              <a:t>צו ההרחבה לפנסיה חובה נכנס לתוקפו בשנת 2008, והוא חל רק בהיעדר הסדר פנסיוני חלופי המיטיב עם העובד. בענייננו, העובד החל את עבודתו כבר באוקטובר 2007 – טרם כניסת הצו לתוקף – והמשיך בעבודתו עד לשנת 2025.</a:t>
            </a:r>
          </a:p>
          <a:p>
            <a:r>
              <a:rPr lang="he-IL" dirty="0"/>
              <a:t>במהלך כ-6 שנות העסקה ראשונות, ביצע המעסיק הפרשות בשיעורים העולים על הדרישות הקבועות בצו ההרחבה. לפיכך, התקיים בעניינו של העובד הסדר פנסיוני מיטיב, אשר שולל את תחולת הצו. רק בשנת 2014 הותאמו שיעורי ההפרשה לדרישות המינימליות הקבועות בצו.</a:t>
            </a:r>
          </a:p>
          <a:p>
            <a:endParaRPr lang="he-IL" dirty="0"/>
          </a:p>
          <a:p>
            <a:endParaRPr lang="he-IL" dirty="0"/>
          </a:p>
        </p:txBody>
      </p:sp>
      <p:pic>
        <p:nvPicPr>
          <p:cNvPr id="4" name="תמונה 3" descr="תמונה שמכילה טקסט&#10;&#10;התיאור נוצר באופן אוטומטי">
            <a:extLst>
              <a:ext uri="{FF2B5EF4-FFF2-40B4-BE49-F238E27FC236}">
                <a16:creationId xmlns:a16="http://schemas.microsoft.com/office/drawing/2014/main" id="{78B52640-C7B9-1F71-D1E5-F803D9F292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83CE0A3D-8B8C-FF06-E8CE-7ECD990E33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1D6D1D52-DBD3-2985-D702-8F7C5DDF49C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41584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6F1EC-71F1-AB54-31DB-B7CFE70ADB15}"/>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DA39ACDC-54BB-D916-FBC7-1EC33B72B9C9}"/>
              </a:ext>
            </a:extLst>
          </p:cNvPr>
          <p:cNvSpPr>
            <a:spLocks noGrp="1"/>
          </p:cNvSpPr>
          <p:nvPr>
            <p:ph type="title"/>
          </p:nvPr>
        </p:nvSpPr>
        <p:spPr/>
        <p:txBody>
          <a:bodyPr>
            <a:normAutofit fontScale="90000"/>
          </a:bodyPr>
          <a:lstStyle/>
          <a:p>
            <a:pPr algn="ctr"/>
            <a:r>
              <a:rPr lang="he-IL" b="1" dirty="0"/>
              <a:t>למי שייכים רווחי קופת הפיצויים בקרן הפנסיה </a:t>
            </a:r>
            <a:br>
              <a:rPr lang="he-IL" b="1" dirty="0"/>
            </a:br>
            <a:br>
              <a:rPr lang="he-IL" dirty="0"/>
            </a:br>
            <a:br>
              <a:rPr lang="he-IL" b="1" u="sng" dirty="0"/>
            </a:br>
            <a:endParaRPr lang="he-IL" dirty="0"/>
          </a:p>
        </p:txBody>
      </p:sp>
      <p:sp>
        <p:nvSpPr>
          <p:cNvPr id="3" name="מציין מיקום תוכן 2">
            <a:extLst>
              <a:ext uri="{FF2B5EF4-FFF2-40B4-BE49-F238E27FC236}">
                <a16:creationId xmlns:a16="http://schemas.microsoft.com/office/drawing/2014/main" id="{173E99BC-3241-6C80-BC1E-E237B93273D1}"/>
              </a:ext>
            </a:extLst>
          </p:cNvPr>
          <p:cNvSpPr>
            <a:spLocks noGrp="1"/>
          </p:cNvSpPr>
          <p:nvPr>
            <p:ph idx="1"/>
          </p:nvPr>
        </p:nvSpPr>
        <p:spPr>
          <a:xfrm>
            <a:off x="1371600" y="1524000"/>
            <a:ext cx="9601200" cy="4343400"/>
          </a:xfrm>
        </p:spPr>
        <p:txBody>
          <a:bodyPr>
            <a:normAutofit/>
          </a:bodyPr>
          <a:lstStyle/>
          <a:p>
            <a:endParaRPr lang="he-IL" dirty="0"/>
          </a:p>
          <a:p>
            <a:r>
              <a:rPr lang="he-IL" dirty="0"/>
              <a:t>בית הדין קבע כי כאשר צו ההרחבה אינו חל, כדוגמת בשל קיומו של הסדר פנסיוני מיטיב, ובמקביל לא הוחל הסדר לפי סעיף 14 לחוק פיצויי פיטורים, יש לראות בכספים שנצברו בקופה, לרבות התשואות שנצברו עליהם, כחיסכון העומד לרשות המעסיק.</a:t>
            </a:r>
          </a:p>
          <a:p>
            <a:r>
              <a:rPr lang="he-IL" dirty="0"/>
              <a:t>קביעה זו נשענת בהתאם לפסיקת בית הדין הארצי, שלפיה בהיעדר תחולה לסעיף 14, כספי הפיצויים שהופקדו בקרן הפנסיה, כולל הרווחים שנצברו עליהם, מהווים מקור למימון חבות המעסיק לתשלום פיצויי פיטורים.</a:t>
            </a:r>
          </a:p>
          <a:p>
            <a:r>
              <a:rPr lang="he-IL" dirty="0"/>
              <a:t>עם זאת, יצוין כי במקרה זה המעסיק פעל בעניינו של העובד מעבר לחובתה שבדין, כאשר שחררה לידיו את מלוא הסכומים שנצברו בקופת הפיצויים, ובכלל זה גם את יתרת הרווחים העודפת שנותרה מעבר לסכום שהייתה מחויבת לשלם.</a:t>
            </a:r>
          </a:p>
        </p:txBody>
      </p:sp>
      <p:pic>
        <p:nvPicPr>
          <p:cNvPr id="4" name="תמונה 3" descr="תמונה שמכילה טקסט&#10;&#10;התיאור נוצר באופן אוטומטי">
            <a:extLst>
              <a:ext uri="{FF2B5EF4-FFF2-40B4-BE49-F238E27FC236}">
                <a16:creationId xmlns:a16="http://schemas.microsoft.com/office/drawing/2014/main" id="{A20E3CFB-1B47-A0E5-E4C8-2A58857423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6CC51FB6-5D79-DADA-7088-49E4E235B8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CF4FF05A-8425-4425-DA66-8203070F90D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85498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1FB1A-B220-EA32-83D4-474B623E842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D23CF50-878A-8451-8938-BEA2B2AF576B}"/>
              </a:ext>
            </a:extLst>
          </p:cNvPr>
          <p:cNvSpPr>
            <a:spLocks noGrp="1"/>
          </p:cNvSpPr>
          <p:nvPr>
            <p:ph type="title"/>
          </p:nvPr>
        </p:nvSpPr>
        <p:spPr/>
        <p:txBody>
          <a:bodyPr>
            <a:normAutofit fontScale="90000"/>
          </a:bodyPr>
          <a:lstStyle/>
          <a:p>
            <a:pPr algn="ctr"/>
            <a:r>
              <a:rPr lang="he-IL" b="1" dirty="0"/>
              <a:t>למי שייכים רווחי קופת הפיצויים בקרן הפנסיה </a:t>
            </a:r>
            <a:br>
              <a:rPr lang="he-IL" b="1" dirty="0"/>
            </a:br>
            <a:br>
              <a:rPr lang="he-IL" dirty="0"/>
            </a:br>
            <a:br>
              <a:rPr lang="he-IL" b="1" u="sng" dirty="0"/>
            </a:br>
            <a:endParaRPr lang="he-IL" dirty="0"/>
          </a:p>
        </p:txBody>
      </p:sp>
      <p:sp>
        <p:nvSpPr>
          <p:cNvPr id="3" name="מציין מיקום תוכן 2">
            <a:extLst>
              <a:ext uri="{FF2B5EF4-FFF2-40B4-BE49-F238E27FC236}">
                <a16:creationId xmlns:a16="http://schemas.microsoft.com/office/drawing/2014/main" id="{832B8C3B-5666-271E-6B07-4901309BF686}"/>
              </a:ext>
            </a:extLst>
          </p:cNvPr>
          <p:cNvSpPr>
            <a:spLocks noGrp="1"/>
          </p:cNvSpPr>
          <p:nvPr>
            <p:ph idx="1"/>
          </p:nvPr>
        </p:nvSpPr>
        <p:spPr>
          <a:xfrm>
            <a:off x="1371600" y="1524000"/>
            <a:ext cx="9601200" cy="4343400"/>
          </a:xfrm>
        </p:spPr>
        <p:txBody>
          <a:bodyPr>
            <a:normAutofit lnSpcReduction="10000"/>
          </a:bodyPr>
          <a:lstStyle/>
          <a:p>
            <a:endParaRPr lang="he-IL" dirty="0"/>
          </a:p>
          <a:p>
            <a:r>
              <a:rPr lang="he-IL" dirty="0"/>
              <a:t>בית הדין דחה את ניסיונו של העובד להיבנות מפסיקה קודמת משנת 2019 (</a:t>
            </a:r>
            <a:r>
              <a:rPr lang="he-IL" dirty="0" err="1"/>
              <a:t>ע"ר</a:t>
            </a:r>
            <a:r>
              <a:rPr lang="he-IL" dirty="0"/>
              <a:t> 22367-02-12, עניין </a:t>
            </a:r>
            <a:r>
              <a:rPr lang="he-IL" dirty="0" err="1"/>
              <a:t>ריבנר</a:t>
            </a:r>
            <a:r>
              <a:rPr lang="he-IL" dirty="0"/>
              <a:t>), וזאת מאחר שבאותו מקרה דובר בהפקדות שבוצעו במקום פיצויי פיטורים מכוח הסכם קיבוצי – נסיבות שבהן הרווחים שנצברו אכן שייכים לעובד.</a:t>
            </a:r>
          </a:p>
          <a:p>
            <a:r>
              <a:rPr lang="he-IL" dirty="0"/>
              <a:t>לעומת זאת, בענייננו לא חל הסכם קיבוצי, ועל כן ההלכה שנקבעה בעניין </a:t>
            </a:r>
            <a:r>
              <a:rPr lang="he-IL" dirty="0" err="1"/>
              <a:t>ריבנר</a:t>
            </a:r>
            <a:r>
              <a:rPr lang="he-IL" dirty="0"/>
              <a:t> אינה ישימה ואינה משליכה על המקרה. </a:t>
            </a:r>
          </a:p>
          <a:p>
            <a:r>
              <a:rPr lang="he-IL" dirty="0"/>
              <a:t>ישנה חשיבות לבחינת ההסכמות – האם ההפקדות בוצעו על חשבון פיצויי הפיטורים או במקומם. "ההפקדות הן 'על חשבון' הפיצויים, וייחשבו כחיסכון של המעסיק שרשאי להשלים את סכום הפיצויים מהפירות והרווחים שצברה הקופה"</a:t>
            </a:r>
          </a:p>
          <a:p>
            <a:r>
              <a:rPr lang="he-IL" dirty="0"/>
              <a:t>כאמור במקרה זה הפקדות לפיצויים נעשו על החשבון וביה"ד קבע כי "המכללה עמדה בחובתה להפקיד לעובד פיצויי פיטורים, ועמדה בחובתה לוודא כי הוא יקבל פיצויי פיטורים בגובה השכר האחרון במכפלת השנים בהן עבד אצלה... בכך יצאה ידי חובתה ואין העובד זכאי לתשלומים נוספים"</a:t>
            </a:r>
          </a:p>
          <a:p>
            <a:r>
              <a:rPr lang="he-IL" dirty="0"/>
              <a:t>לפיכך בית הדין הורה על דחיית התביעה, וזאת ללא כל השלמת פיצויים נוספים לעובד </a:t>
            </a:r>
          </a:p>
        </p:txBody>
      </p:sp>
      <p:pic>
        <p:nvPicPr>
          <p:cNvPr id="4" name="תמונה 3" descr="תמונה שמכילה טקסט&#10;&#10;התיאור נוצר באופן אוטומטי">
            <a:extLst>
              <a:ext uri="{FF2B5EF4-FFF2-40B4-BE49-F238E27FC236}">
                <a16:creationId xmlns:a16="http://schemas.microsoft.com/office/drawing/2014/main" id="{27735CB0-7596-CFD6-8A0B-876A41222C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168A2128-4991-85ED-9023-EAE958CD4C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1609EE78-83B4-2552-EB39-0C9CC081B41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18111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C9C08-C97A-DEE1-43CD-12717A59671B}"/>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F206CD7-6820-229B-35C9-C7972A15F248}"/>
              </a:ext>
            </a:extLst>
          </p:cNvPr>
          <p:cNvSpPr>
            <a:spLocks noGrp="1"/>
          </p:cNvSpPr>
          <p:nvPr>
            <p:ph type="title"/>
          </p:nvPr>
        </p:nvSpPr>
        <p:spPr/>
        <p:txBody>
          <a:bodyPr>
            <a:normAutofit fontScale="90000"/>
          </a:bodyPr>
          <a:lstStyle/>
          <a:p>
            <a:pPr algn="ctr"/>
            <a:r>
              <a:rPr lang="he-IL" b="1" dirty="0"/>
              <a:t>פיצוי לעובד שפוטר לאחר 19 ימים בלבד </a:t>
            </a:r>
            <a:br>
              <a:rPr lang="he-IL" b="1" dirty="0"/>
            </a:br>
            <a:br>
              <a:rPr lang="he-IL" dirty="0"/>
            </a:br>
            <a:br>
              <a:rPr lang="he-IL" b="1" u="sng" dirty="0"/>
            </a:br>
            <a:endParaRPr lang="he-IL" dirty="0"/>
          </a:p>
        </p:txBody>
      </p:sp>
      <p:sp>
        <p:nvSpPr>
          <p:cNvPr id="3" name="מציין מיקום תוכן 2">
            <a:extLst>
              <a:ext uri="{FF2B5EF4-FFF2-40B4-BE49-F238E27FC236}">
                <a16:creationId xmlns:a16="http://schemas.microsoft.com/office/drawing/2014/main" id="{859FE2A9-3DD6-02F5-9714-724E375DBA6F}"/>
              </a:ext>
            </a:extLst>
          </p:cNvPr>
          <p:cNvSpPr>
            <a:spLocks noGrp="1"/>
          </p:cNvSpPr>
          <p:nvPr>
            <p:ph idx="1"/>
          </p:nvPr>
        </p:nvSpPr>
        <p:spPr>
          <a:xfrm>
            <a:off x="1371600" y="1524000"/>
            <a:ext cx="9601200" cy="4343400"/>
          </a:xfrm>
        </p:spPr>
        <p:txBody>
          <a:bodyPr>
            <a:normAutofit lnSpcReduction="10000"/>
          </a:bodyPr>
          <a:lstStyle/>
          <a:p>
            <a:r>
              <a:rPr lang="he-IL" dirty="0" err="1"/>
              <a:t>סע"ש</a:t>
            </a:r>
            <a:r>
              <a:rPr lang="he-IL" dirty="0"/>
              <a:t> 56606-09-23 </a:t>
            </a:r>
            <a:r>
              <a:rPr lang="he-IL" dirty="0" err="1"/>
              <a:t>פרשטנפלד</a:t>
            </a:r>
            <a:r>
              <a:rPr lang="he-IL" dirty="0"/>
              <a:t> נ' </a:t>
            </a:r>
            <a:r>
              <a:rPr lang="he-IL" dirty="0" err="1"/>
              <a:t>קי.אס.או</a:t>
            </a:r>
            <a:r>
              <a:rPr lang="he-IL" dirty="0"/>
              <a:t>. פרויקטים בע"מ </a:t>
            </a:r>
          </a:p>
          <a:p>
            <a:r>
              <a:rPr lang="he-IL" dirty="0"/>
              <a:t>העובד התקבל לעבודה בחברה העוסקת במתן שירותי ניהול לפרויקטים טכנולוגיים מורכבים עבור ארגונים גדולים. </a:t>
            </a:r>
          </a:p>
          <a:p>
            <a:r>
              <a:rPr lang="he-IL" dirty="0"/>
              <a:t>העסקתו הסתיימה לאחר 19 ימים בלבד בשל היעדר התאמה לתפקיד. </a:t>
            </a:r>
          </a:p>
          <a:p>
            <a:r>
              <a:rPr lang="he-IL" dirty="0"/>
              <a:t>בעקבות כך - הגיש תביעה בטענה כי פוטר מבלי שניתנה לו זכות שימוע כדין.</a:t>
            </a:r>
          </a:p>
          <a:p>
            <a:r>
              <a:rPr lang="he-IL" dirty="0"/>
              <a:t>מנגד, טענה החברה כי מנכ"ל החברה זימן את העובד לפגישת עבודה שנקבעה ליום שלמחרת, אשר נועדה להציף בפניו את הקשיים בהתאמתו המקצועית והבינאישית לתפקיד.</a:t>
            </a:r>
          </a:p>
          <a:p>
            <a:r>
              <a:rPr lang="he-IL" dirty="0"/>
              <a:t>לדברי החברה, במהלך הפגישה הבין העובד את הפערים האמורים, ובהמשך לכך גובשה בין הצדדים הסכמה לסיום יחסי העבודה, כאשר לבקשתו אף נמסר לו מכתב פיטורים.</a:t>
            </a:r>
          </a:p>
          <a:p>
            <a:r>
              <a:rPr lang="he-IL" dirty="0"/>
              <a:t>בית הדין לא קיבל גרסה זו, וקבע כי לא הוכח שמדובר בסיום העסקה בהסכמה. עוד הובהר כי גם אם מלכתחילה לא תוכנן לקיים הליך שימוע, וכי השיחה התפתחה לכדי דיון בנושא – עדיין היה על המעסיק לפעול בהתאם לדרישות הדין ולקיים הליך שימוע תקין ומלא.</a:t>
            </a:r>
          </a:p>
        </p:txBody>
      </p:sp>
      <p:pic>
        <p:nvPicPr>
          <p:cNvPr id="4" name="תמונה 3" descr="תמונה שמכילה טקסט&#10;&#10;התיאור נוצר באופן אוטומטי">
            <a:extLst>
              <a:ext uri="{FF2B5EF4-FFF2-40B4-BE49-F238E27FC236}">
                <a16:creationId xmlns:a16="http://schemas.microsoft.com/office/drawing/2014/main" id="{BDBBB78E-B5FF-2251-70FF-C0947FA1BE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6A13AFCD-F782-58D8-5265-26852644D0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CF960702-989C-AE8F-4B1C-9583408AAE3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95176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F9C4F-8A34-E461-006E-BE36FFA60B4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58EB2EEE-5C9C-6C60-A7B4-93CBCACB19B2}"/>
              </a:ext>
            </a:extLst>
          </p:cNvPr>
          <p:cNvSpPr>
            <a:spLocks noGrp="1"/>
          </p:cNvSpPr>
          <p:nvPr>
            <p:ph type="title"/>
          </p:nvPr>
        </p:nvSpPr>
        <p:spPr/>
        <p:txBody>
          <a:bodyPr>
            <a:normAutofit fontScale="90000"/>
          </a:bodyPr>
          <a:lstStyle/>
          <a:p>
            <a:pPr algn="ctr"/>
            <a:r>
              <a:rPr lang="he-IL" b="1" dirty="0"/>
              <a:t>פיצוי לעובד שפוטר לאחר 19 ימים בלבד </a:t>
            </a:r>
            <a:br>
              <a:rPr lang="he-IL" b="1" dirty="0"/>
            </a:br>
            <a:br>
              <a:rPr lang="he-IL" dirty="0"/>
            </a:br>
            <a:br>
              <a:rPr lang="he-IL" b="1" u="sng" dirty="0"/>
            </a:br>
            <a:endParaRPr lang="he-IL" dirty="0"/>
          </a:p>
        </p:txBody>
      </p:sp>
      <p:sp>
        <p:nvSpPr>
          <p:cNvPr id="3" name="מציין מיקום תוכן 2">
            <a:extLst>
              <a:ext uri="{FF2B5EF4-FFF2-40B4-BE49-F238E27FC236}">
                <a16:creationId xmlns:a16="http://schemas.microsoft.com/office/drawing/2014/main" id="{A9A2FD27-ED20-F919-6728-D3D5B17C3BD7}"/>
              </a:ext>
            </a:extLst>
          </p:cNvPr>
          <p:cNvSpPr>
            <a:spLocks noGrp="1"/>
          </p:cNvSpPr>
          <p:nvPr>
            <p:ph idx="1"/>
          </p:nvPr>
        </p:nvSpPr>
        <p:spPr>
          <a:xfrm>
            <a:off x="1371600" y="1524000"/>
            <a:ext cx="9601200" cy="4343400"/>
          </a:xfrm>
        </p:spPr>
        <p:txBody>
          <a:bodyPr>
            <a:normAutofit lnSpcReduction="10000"/>
          </a:bodyPr>
          <a:lstStyle/>
          <a:p>
            <a:r>
              <a:rPr lang="he-IL" dirty="0"/>
              <a:t>הכרעת בית הדין </a:t>
            </a:r>
          </a:p>
          <a:p>
            <a:r>
              <a:rPr lang="he-IL" dirty="0"/>
              <a:t>"כאשר מערכת היחסים עולה על שרטון בנקודת זמן קצרה לאחר תחילת העסקה, והמעסיק מעוניין לפטר את העובד, עליו להציג בפניו את הנתונים בגינם מבקש הוא לסיים את העסקתו ולאפשר לו לטעון כלפיהם"</a:t>
            </a:r>
          </a:p>
          <a:p>
            <a:r>
              <a:rPr lang="he-IL" dirty="0"/>
              <a:t>עוד הוסיף כי עיקרון זה מקבל משנה תוקף דווקא בתחילת הדרך המקצועית המשותפת, כאשר ההיכרות בין הצדדים עדיין מוגבלת.</a:t>
            </a:r>
          </a:p>
          <a:p>
            <a:r>
              <a:rPr lang="he-IL" dirty="0"/>
              <a:t>בנסיבות אלה נפסק לעובד פיצוי בסך 10,000 ש"ח, בין היתר בשל היעדר זימון מסודר לשימוע, היעדר תיעוד בפרוטוקול, ובעיקר נוכח העובדה שלא ניתנה לעובד הזדמנות ממשית להתמודד עם הטענות שהופנו כלפיו.</a:t>
            </a:r>
          </a:p>
          <a:p>
            <a:r>
              <a:rPr lang="he-IL" dirty="0"/>
              <a:t>מנגד, נדחתה דרישת העובד לפיצוי בסך של כ-20,000 ש"ח בגין אובדן בונוס שלטענתו היה צפוי לקבל לוּ היה ממשיך בעבודתו אצל מעסיקו הקודם.</a:t>
            </a:r>
          </a:p>
          <a:p>
            <a:r>
              <a:rPr lang="he-IL" dirty="0"/>
              <a:t>בית הדין הבהיר כי בהיעדר התחייבות חוזית ברורה לתשלום בונוס כאמור, לא קמה לעובד זכות לפיצוי בגין אובדן הטבה אפשרית ממעסיק קודם, ככל שהייתה כזו.</a:t>
            </a:r>
          </a:p>
          <a:p>
            <a:endParaRPr lang="he-IL" dirty="0"/>
          </a:p>
        </p:txBody>
      </p:sp>
      <p:pic>
        <p:nvPicPr>
          <p:cNvPr id="4" name="תמונה 3" descr="תמונה שמכילה טקסט&#10;&#10;התיאור נוצר באופן אוטומטי">
            <a:extLst>
              <a:ext uri="{FF2B5EF4-FFF2-40B4-BE49-F238E27FC236}">
                <a16:creationId xmlns:a16="http://schemas.microsoft.com/office/drawing/2014/main" id="{9C764195-4E89-8282-50AD-3AB265176A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34BC60FF-B315-1ED0-C909-2183F3A4A6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A6FCC64B-5488-B99A-F8D9-4AE00CE0CB7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15595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A45BD-768F-A748-AE50-482A4B636A07}"/>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A9020530-FAF7-CE89-3FDB-D28110A34B89}"/>
              </a:ext>
            </a:extLst>
          </p:cNvPr>
          <p:cNvSpPr>
            <a:spLocks noGrp="1"/>
          </p:cNvSpPr>
          <p:nvPr>
            <p:ph type="title"/>
          </p:nvPr>
        </p:nvSpPr>
        <p:spPr/>
        <p:txBody>
          <a:bodyPr>
            <a:normAutofit fontScale="90000"/>
          </a:bodyPr>
          <a:lstStyle/>
          <a:p>
            <a:pPr algn="ctr"/>
            <a:r>
              <a:rPr lang="he-IL" b="1" dirty="0"/>
              <a:t>קיזוז זמני הפסקה משכר העבודה </a:t>
            </a:r>
            <a:br>
              <a:rPr lang="he-IL" b="1" dirty="0"/>
            </a:br>
            <a:br>
              <a:rPr lang="he-IL" dirty="0"/>
            </a:br>
            <a:br>
              <a:rPr lang="he-IL" b="1" u="sng" dirty="0"/>
            </a:br>
            <a:endParaRPr lang="he-IL" dirty="0"/>
          </a:p>
        </p:txBody>
      </p:sp>
      <p:sp>
        <p:nvSpPr>
          <p:cNvPr id="3" name="מציין מיקום תוכן 2">
            <a:extLst>
              <a:ext uri="{FF2B5EF4-FFF2-40B4-BE49-F238E27FC236}">
                <a16:creationId xmlns:a16="http://schemas.microsoft.com/office/drawing/2014/main" id="{F2CABA9A-7FBC-0410-37A1-57C86CDD09A1}"/>
              </a:ext>
            </a:extLst>
          </p:cNvPr>
          <p:cNvSpPr>
            <a:spLocks noGrp="1"/>
          </p:cNvSpPr>
          <p:nvPr>
            <p:ph idx="1"/>
          </p:nvPr>
        </p:nvSpPr>
        <p:spPr>
          <a:xfrm>
            <a:off x="1371600" y="1524000"/>
            <a:ext cx="9601200" cy="4343400"/>
          </a:xfrm>
        </p:spPr>
        <p:txBody>
          <a:bodyPr>
            <a:normAutofit/>
          </a:bodyPr>
          <a:lstStyle/>
          <a:p>
            <a:r>
              <a:rPr lang="he-IL" b="1" dirty="0"/>
              <a:t>ע"ע</a:t>
            </a:r>
            <a:r>
              <a:rPr lang="he-IL" dirty="0"/>
              <a:t> ארצי </a:t>
            </a:r>
            <a:r>
              <a:rPr lang="he-IL" b="1" dirty="0"/>
              <a:t>34003-02-25</a:t>
            </a:r>
            <a:r>
              <a:rPr lang="he-IL" dirty="0"/>
              <a:t> </a:t>
            </a:r>
            <a:r>
              <a:rPr lang="he-IL" dirty="0" err="1"/>
              <a:t>אלי.ב</a:t>
            </a:r>
            <a:r>
              <a:rPr lang="he-IL" dirty="0"/>
              <a:t> שירותי אחזקה וניקיון בע"מ נ' </a:t>
            </a:r>
            <a:r>
              <a:rPr lang="he-IL" dirty="0" err="1"/>
              <a:t>יאניס</a:t>
            </a:r>
            <a:r>
              <a:rPr lang="he-IL" dirty="0"/>
              <a:t> </a:t>
            </a:r>
            <a:r>
              <a:rPr lang="he-IL" dirty="0" err="1"/>
              <a:t>איברגימוב</a:t>
            </a:r>
            <a:endParaRPr lang="he-IL" dirty="0"/>
          </a:p>
          <a:p>
            <a:r>
              <a:rPr lang="he-IL" dirty="0"/>
              <a:t>העובד הועסק במתחם ייעודי לשטיפת אוטובוסים, ובמסגרת תפקידו נדרש גם לנהיגה באוטובוסים בתוך שטח המגרש. </a:t>
            </a:r>
          </a:p>
          <a:p>
            <a:r>
              <a:rPr lang="he-IL" dirty="0"/>
              <a:t>כעבור כשנה וחצי מתחילת עבודתו, היה מעורב העובד בתאונה בין שני אוטובוסים.</a:t>
            </a:r>
          </a:p>
          <a:p>
            <a:r>
              <a:rPr lang="he-IL" dirty="0"/>
              <a:t>בעקבות האירוע התברר כי רישיון הנהיגה שהציג העובד אינו בתוקף, וכי בפועל מעולם לא החזיק ברישיון מתאים לנהיגה באוטובוס, אלא ברישיון לרכב פרטי בלבד. </a:t>
            </a:r>
          </a:p>
          <a:p>
            <a:r>
              <a:rPr lang="he-IL" dirty="0"/>
              <a:t>לנוכח ממצאים אלו, הוחלט על סיום העסקתו באופן </a:t>
            </a:r>
            <a:r>
              <a:rPr lang="he-IL" dirty="0" err="1"/>
              <a:t>מיידי</a:t>
            </a:r>
            <a:r>
              <a:rPr lang="he-IL" dirty="0"/>
              <a:t>.</a:t>
            </a:r>
          </a:p>
          <a:p>
            <a:r>
              <a:rPr lang="he-IL" dirty="0"/>
              <a:t>העובד פנה בתביעה לבית הדין לעבודה בטענות שונות שבתוך כך טענות לעניין תשלום שעות נוספות וחלף הודעה מוקדמת. </a:t>
            </a:r>
          </a:p>
          <a:p>
            <a:r>
              <a:rPr lang="he-IL" dirty="0"/>
              <a:t>בד בבד, המעסיק העלה טענות קיזוז שבתוך כך טענות בדבר קיזוז זמני הפסקה בדיעבד. </a:t>
            </a:r>
          </a:p>
          <a:p>
            <a:endParaRPr lang="he-IL" dirty="0"/>
          </a:p>
        </p:txBody>
      </p:sp>
      <p:pic>
        <p:nvPicPr>
          <p:cNvPr id="4" name="תמונה 3" descr="תמונה שמכילה טקסט&#10;&#10;התיאור נוצר באופן אוטומטי">
            <a:extLst>
              <a:ext uri="{FF2B5EF4-FFF2-40B4-BE49-F238E27FC236}">
                <a16:creationId xmlns:a16="http://schemas.microsoft.com/office/drawing/2014/main" id="{771F4849-2A5F-995E-1DD3-A0B5FCC412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C7D1A749-BF7F-DCE3-C128-057B0B5D98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96EA8330-B8A4-09AE-924A-F7B7063449E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72262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D82B4-1B89-4AA7-1036-02299C91BB2A}"/>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19D1B7D8-EDDB-E593-7F8A-C7A782F9E019}"/>
              </a:ext>
            </a:extLst>
          </p:cNvPr>
          <p:cNvSpPr>
            <a:spLocks noGrp="1"/>
          </p:cNvSpPr>
          <p:nvPr>
            <p:ph type="title"/>
          </p:nvPr>
        </p:nvSpPr>
        <p:spPr/>
        <p:txBody>
          <a:bodyPr>
            <a:normAutofit fontScale="90000"/>
          </a:bodyPr>
          <a:lstStyle/>
          <a:p>
            <a:pPr algn="ctr"/>
            <a:r>
              <a:rPr lang="he-IL" b="1" dirty="0"/>
              <a:t>קיזוז זמני הפסקה – פסיקה מחודשת </a:t>
            </a:r>
            <a:br>
              <a:rPr lang="he-IL" b="1" dirty="0"/>
            </a:br>
            <a:br>
              <a:rPr lang="he-IL" dirty="0"/>
            </a:br>
            <a:br>
              <a:rPr lang="he-IL" b="1" u="sng" dirty="0"/>
            </a:br>
            <a:endParaRPr lang="he-IL" dirty="0"/>
          </a:p>
        </p:txBody>
      </p:sp>
      <p:sp>
        <p:nvSpPr>
          <p:cNvPr id="3" name="מציין מיקום תוכן 2">
            <a:extLst>
              <a:ext uri="{FF2B5EF4-FFF2-40B4-BE49-F238E27FC236}">
                <a16:creationId xmlns:a16="http://schemas.microsoft.com/office/drawing/2014/main" id="{F1202CA8-AE65-665B-7399-BAE1BA8400D0}"/>
              </a:ext>
            </a:extLst>
          </p:cNvPr>
          <p:cNvSpPr>
            <a:spLocks noGrp="1"/>
          </p:cNvSpPr>
          <p:nvPr>
            <p:ph idx="1"/>
          </p:nvPr>
        </p:nvSpPr>
        <p:spPr>
          <a:xfrm>
            <a:off x="1371600" y="1524000"/>
            <a:ext cx="9601200" cy="4343400"/>
          </a:xfrm>
        </p:spPr>
        <p:txBody>
          <a:bodyPr>
            <a:normAutofit/>
          </a:bodyPr>
          <a:lstStyle/>
          <a:p>
            <a:r>
              <a:rPr lang="he-IL" dirty="0"/>
              <a:t>קיזוז זמני הפסקה - </a:t>
            </a:r>
          </a:p>
          <a:p>
            <a:r>
              <a:rPr lang="he-IL" dirty="0"/>
              <a:t>בית הדין האזורי דחה את בקשת החברה לקזז את זמני ההפסקה (חצי שעה ביום) מהסכומים שייפסקו לעובד, בנימוק כי הפסקות אלה שולמו לאורך כל תקופת העבודה ולא נוכו בזמן אמת, ולכן הפכו לחלק בלתי נפרד מתנאי ההעסקה המוסכמים.</a:t>
            </a:r>
          </a:p>
          <a:p>
            <a:r>
              <a:rPr lang="he-IL" dirty="0"/>
              <a:t>קביעה זו נסמכה על הלכת ע"ע 45431-09-16 בעניין גורביץ, במסגרתה נקבע כי ככלל, מעסיק אינו יכול לטעון בדיעבד כי תשלום מסוים ניתן בטעות, מקום שבו הוא שולם באופן עקבי לאורך כל תקופת ההעסקה, והפך בפועל לחלק מתנאי העבודה של העובד.</a:t>
            </a:r>
          </a:p>
          <a:p>
            <a:r>
              <a:rPr lang="he-IL" dirty="0"/>
              <a:t>עם זאת, בענייננו המעסיק כלל לא טען כי אי קיזוז ההפסקות נבע מטעות. מעבר לכך, בית הדין האזורי עצמו קבע כממצא עובדתי כי העובד אכן נהנה מהפסקות בפועל. זאת בשונה מהנסיבות בעניין גורביץ, שם נקבע כי ה"הפסקות" היו למעשה זמן עבודה, שכן העובד לא היה משוחרר מחובותיו, ונדרש, גם בזמן ישיבתו בחדר האוכל, לפקח על פעילות המפעל ולטפל בתקלות באופן </a:t>
            </a:r>
            <a:r>
              <a:rPr lang="he-IL" dirty="0" err="1"/>
              <a:t>מיידי</a:t>
            </a:r>
            <a:r>
              <a:rPr lang="he-IL" dirty="0"/>
              <a:t>. בנסיבות אלה, נקבע כי אי קיזוז ההפסקות שיקף את עמדת המעסיק שמדובר בזמן עבודה, ולא בטעות בדיעבד.</a:t>
            </a:r>
          </a:p>
        </p:txBody>
      </p:sp>
      <p:pic>
        <p:nvPicPr>
          <p:cNvPr id="4" name="תמונה 3" descr="תמונה שמכילה טקסט&#10;&#10;התיאור נוצר באופן אוטומטי">
            <a:extLst>
              <a:ext uri="{FF2B5EF4-FFF2-40B4-BE49-F238E27FC236}">
                <a16:creationId xmlns:a16="http://schemas.microsoft.com/office/drawing/2014/main" id="{0BC1FA8D-D845-E077-1573-377C2C0253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DA53B8A4-70CC-B365-1E5C-19D17A22CF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0A5FF911-FF9E-D639-2741-B412F9990AA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50662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72F5B-2C90-EBE2-7ADF-06260338E713}"/>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FB8A3788-AA54-1A11-113B-FAEDA969B15E}"/>
              </a:ext>
            </a:extLst>
          </p:cNvPr>
          <p:cNvSpPr>
            <a:spLocks noGrp="1"/>
          </p:cNvSpPr>
          <p:nvPr>
            <p:ph type="title"/>
          </p:nvPr>
        </p:nvSpPr>
        <p:spPr/>
        <p:txBody>
          <a:bodyPr>
            <a:normAutofit fontScale="90000"/>
          </a:bodyPr>
          <a:lstStyle/>
          <a:p>
            <a:pPr algn="ctr"/>
            <a:r>
              <a:rPr lang="he-IL" b="1" dirty="0"/>
              <a:t>קיזוז זמני הפסקה – פסיקה מחודשת</a:t>
            </a:r>
            <a:br>
              <a:rPr lang="he-IL" b="1" dirty="0"/>
            </a:br>
            <a:br>
              <a:rPr lang="he-IL" dirty="0"/>
            </a:br>
            <a:br>
              <a:rPr lang="he-IL" b="1" u="sng" dirty="0"/>
            </a:br>
            <a:endParaRPr lang="he-IL" dirty="0"/>
          </a:p>
        </p:txBody>
      </p:sp>
      <p:sp>
        <p:nvSpPr>
          <p:cNvPr id="3" name="מציין מיקום תוכן 2">
            <a:extLst>
              <a:ext uri="{FF2B5EF4-FFF2-40B4-BE49-F238E27FC236}">
                <a16:creationId xmlns:a16="http://schemas.microsoft.com/office/drawing/2014/main" id="{C2D918A0-DFC1-D9A0-A48E-6842F56BC2FB}"/>
              </a:ext>
            </a:extLst>
          </p:cNvPr>
          <p:cNvSpPr>
            <a:spLocks noGrp="1"/>
          </p:cNvSpPr>
          <p:nvPr>
            <p:ph idx="1"/>
          </p:nvPr>
        </p:nvSpPr>
        <p:spPr>
          <a:xfrm>
            <a:off x="1371600" y="1524000"/>
            <a:ext cx="9601200" cy="4343400"/>
          </a:xfrm>
        </p:spPr>
        <p:txBody>
          <a:bodyPr>
            <a:normAutofit/>
          </a:bodyPr>
          <a:lstStyle/>
          <a:p>
            <a:endParaRPr lang="he-IL" dirty="0"/>
          </a:p>
          <a:p>
            <a:r>
              <a:rPr lang="he-IL" dirty="0"/>
              <a:t>החידוד המרכזי של בית הדין הארצי במקרה הנוכחי הוא כי אי קיזוז זמני ההפסקה בזמן אמת נובע ישירות ממודל התגמול של "שעות נוספות גלובליות". במסגרת מודל זה, אף שקיימת חובה לנהל רישום שעות מדויק, אין מבוצע חישוב יומי פרטני של השכר, אלא נבחנת סבירות התגמול הכולל במבט כולל וממוצע.</a:t>
            </a:r>
          </a:p>
          <a:p>
            <a:r>
              <a:rPr lang="he-IL" dirty="0"/>
              <a:t>לפיכך, נקבע כי הימנעות המעסיק מקיזוז ההפסקות אינה תולדה של טעות, כפי שנטען בעניין גורביץ, ואף אינה עולה כדי ויתור על זכות. </a:t>
            </a:r>
          </a:p>
          <a:p>
            <a:r>
              <a:rPr lang="he-IL" dirty="0"/>
              <a:t>בית הדין הארצי קבע כי יש לקזז את זמני ההפסקה, ובכך יצר איזון דיוני בין הצדדים: מקום שבו עובד, שקיבל גמול גלובלי בגין שעות נוספות, מבקש לבצע חישוב רטרואקטיבי מדוקדק של זכויותיו, אזי שנפתחת הדרך גם בפני המעסיק לבצע חישוב מדויק מנגד, לרבות קיזוז זמני ההפסקה, אף אם לא נוכו בפועל במהלך תקופת העבודה.</a:t>
            </a:r>
          </a:p>
        </p:txBody>
      </p:sp>
      <p:pic>
        <p:nvPicPr>
          <p:cNvPr id="4" name="תמונה 3" descr="תמונה שמכילה טקסט&#10;&#10;התיאור נוצר באופן אוטומטי">
            <a:extLst>
              <a:ext uri="{FF2B5EF4-FFF2-40B4-BE49-F238E27FC236}">
                <a16:creationId xmlns:a16="http://schemas.microsoft.com/office/drawing/2014/main" id="{C9A37428-447B-3E67-A497-5E318AE193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F361300F-1F8D-191D-829E-1400BE61AF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36C405DD-55D2-F584-2151-95B06281094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53405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FDE89-A7F8-3162-EFBB-DB0DB5D5C2AF}"/>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9B8531C1-8CFD-2EFF-B337-B0C4C56BD6CB}"/>
              </a:ext>
            </a:extLst>
          </p:cNvPr>
          <p:cNvSpPr>
            <a:spLocks noGrp="1"/>
          </p:cNvSpPr>
          <p:nvPr>
            <p:ph type="title"/>
          </p:nvPr>
        </p:nvSpPr>
        <p:spPr/>
        <p:txBody>
          <a:bodyPr>
            <a:normAutofit fontScale="90000"/>
          </a:bodyPr>
          <a:lstStyle/>
          <a:p>
            <a:pPr algn="ctr"/>
            <a:r>
              <a:rPr lang="he-IL" b="1" dirty="0"/>
              <a:t>קיזוז זמני הפסקה – פסיקה מחודשת</a:t>
            </a:r>
            <a:br>
              <a:rPr lang="he-IL" b="1" dirty="0"/>
            </a:br>
            <a:br>
              <a:rPr lang="he-IL" dirty="0"/>
            </a:br>
            <a:br>
              <a:rPr lang="he-IL" b="1" u="sng" dirty="0"/>
            </a:br>
            <a:endParaRPr lang="he-IL" dirty="0"/>
          </a:p>
        </p:txBody>
      </p:sp>
      <p:sp>
        <p:nvSpPr>
          <p:cNvPr id="3" name="מציין מיקום תוכן 2">
            <a:extLst>
              <a:ext uri="{FF2B5EF4-FFF2-40B4-BE49-F238E27FC236}">
                <a16:creationId xmlns:a16="http://schemas.microsoft.com/office/drawing/2014/main" id="{0B9CE868-CEB7-BAB7-8987-BDC9DC9B46A4}"/>
              </a:ext>
            </a:extLst>
          </p:cNvPr>
          <p:cNvSpPr>
            <a:spLocks noGrp="1"/>
          </p:cNvSpPr>
          <p:nvPr>
            <p:ph idx="1"/>
          </p:nvPr>
        </p:nvSpPr>
        <p:spPr>
          <a:xfrm>
            <a:off x="1371600" y="1524000"/>
            <a:ext cx="9601200" cy="4343400"/>
          </a:xfrm>
        </p:spPr>
        <p:txBody>
          <a:bodyPr>
            <a:normAutofit/>
          </a:bodyPr>
          <a:lstStyle/>
          <a:p>
            <a:r>
              <a:rPr lang="he-IL" b="1" dirty="0"/>
              <a:t>שעות נוספות גלובאליות – </a:t>
            </a:r>
          </a:p>
          <a:p>
            <a:r>
              <a:rPr lang="he-IL" dirty="0"/>
              <a:t>על אף שבתלושי השכר שולם גמול שעות נוספות גלובלי, בית הדין האזורי חייב את החברה בתשלום הפרשי שכר בגין שעות נוספות, בסכום של כ - 60,000 ש"ח.</a:t>
            </a:r>
          </a:p>
          <a:p>
            <a:r>
              <a:rPr lang="he-IL" dirty="0"/>
              <a:t>בית הדין הארצי הבהיר כי אמנם תשלום גלובלי אינו מייתר את הצורך בבחינה וחישוב מדויק של היקף שעות העבודה בעת מחלוקת, אולם קבע כי נפלה שגגה בכך שבית הדין האזורי לא נתן משקל לתשלומים שכבר שולמו בפועל במסגרת רכיב זה.</a:t>
            </a:r>
          </a:p>
          <a:p>
            <a:r>
              <a:rPr lang="he-IL" dirty="0"/>
              <a:t>עוד צוין כי עצם הסדירות בתשלום אינה פוגעת בהכרח באותנטיות של רכיב השעות הנוספות, שכן מדובר ברכיבים קבועים מטבעם, לרבות שכר יסוד, דמי נסיעה וגמול שעות נוספות גלובלי.</a:t>
            </a:r>
          </a:p>
          <a:p>
            <a:r>
              <a:rPr lang="he-IL" dirty="0"/>
              <a:t>בית הדין הארצי הוסיף כי העובדה שבחודש מסוים חלה עלייה בגמול השעות הנוספות, מבלי שנרשמה עלייה מקבילה בשכר הבסיס, אינה מובילה כשלעצמה למסקנה כי מדובר ברכיב פיקטיבי או בשכר מוסווה.</a:t>
            </a:r>
          </a:p>
          <a:p>
            <a:r>
              <a:rPr lang="he-IL" dirty="0"/>
              <a:t>על כן נקבע כי התשלומים הגלובליים ששולמו לעובד לאורך תקופת העסקתו יובאו בחשבון במסגרת חישוב זכאותו הכוללת, ויקוזזו מהסכום הסופי שנפסק לטובתו.</a:t>
            </a:r>
          </a:p>
          <a:p>
            <a:endParaRPr lang="he-IL" dirty="0"/>
          </a:p>
        </p:txBody>
      </p:sp>
      <p:pic>
        <p:nvPicPr>
          <p:cNvPr id="4" name="תמונה 3" descr="תמונה שמכילה טקסט&#10;&#10;התיאור נוצר באופן אוטומטי">
            <a:extLst>
              <a:ext uri="{FF2B5EF4-FFF2-40B4-BE49-F238E27FC236}">
                <a16:creationId xmlns:a16="http://schemas.microsoft.com/office/drawing/2014/main" id="{C15FF4A1-6946-892C-7C1E-2830EFDD09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2A313368-318F-8410-15AF-6718F94505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8DCB9536-6839-D658-3DBD-D186AEE76A2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25248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C709E-E01D-7E6D-0950-C4DC26D9ADF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A27823BB-D9FB-D69E-5B4D-3B69AF354CC8}"/>
              </a:ext>
            </a:extLst>
          </p:cNvPr>
          <p:cNvSpPr>
            <a:spLocks noGrp="1"/>
          </p:cNvSpPr>
          <p:nvPr>
            <p:ph type="title"/>
          </p:nvPr>
        </p:nvSpPr>
        <p:spPr/>
        <p:txBody>
          <a:bodyPr>
            <a:normAutofit fontScale="90000"/>
          </a:bodyPr>
          <a:lstStyle/>
          <a:p>
            <a:pPr algn="ctr"/>
            <a:r>
              <a:rPr lang="he-IL" b="1" dirty="0"/>
              <a:t>קיזוז זמני הפסקה משכר העבודה </a:t>
            </a:r>
            <a:br>
              <a:rPr lang="he-IL" b="1" dirty="0"/>
            </a:br>
            <a:br>
              <a:rPr lang="he-IL" dirty="0"/>
            </a:br>
            <a:br>
              <a:rPr lang="he-IL" b="1" u="sng" dirty="0"/>
            </a:br>
            <a:endParaRPr lang="he-IL" dirty="0"/>
          </a:p>
        </p:txBody>
      </p:sp>
      <p:sp>
        <p:nvSpPr>
          <p:cNvPr id="3" name="מציין מיקום תוכן 2">
            <a:extLst>
              <a:ext uri="{FF2B5EF4-FFF2-40B4-BE49-F238E27FC236}">
                <a16:creationId xmlns:a16="http://schemas.microsoft.com/office/drawing/2014/main" id="{62E6AD4E-9361-DA2E-295B-0477FD1F0D06}"/>
              </a:ext>
            </a:extLst>
          </p:cNvPr>
          <p:cNvSpPr>
            <a:spLocks noGrp="1"/>
          </p:cNvSpPr>
          <p:nvPr>
            <p:ph idx="1"/>
          </p:nvPr>
        </p:nvSpPr>
        <p:spPr>
          <a:xfrm>
            <a:off x="1371600" y="1524000"/>
            <a:ext cx="9601200" cy="4343400"/>
          </a:xfrm>
        </p:spPr>
        <p:txBody>
          <a:bodyPr>
            <a:normAutofit/>
          </a:bodyPr>
          <a:lstStyle/>
          <a:p>
            <a:r>
              <a:rPr lang="he-IL" dirty="0"/>
              <a:t>חלף הודעה מוקדמת – </a:t>
            </a:r>
          </a:p>
          <a:p>
            <a:r>
              <a:rPr lang="he-IL" dirty="0"/>
              <a:t>בניגוד לפסיקת בית הדין </a:t>
            </a:r>
            <a:r>
              <a:rPr lang="he-IL" dirty="0" err="1"/>
              <a:t>האיזורי</a:t>
            </a:r>
            <a:r>
              <a:rPr lang="he-IL" dirty="0"/>
              <a:t> שהורתה על תשלום חלף הודעה מוקדמת בסך כ - 12,000 ₪, בית הדין הארצי קבע שלעובד לא קיימת זכאות לתשלום חלף הודעה מוקדמת לנוכח היעדר כשירותו לבצע את עבודתו - "מאחר שהעובד לא היה כשיר לבצע את העבודה שלשמה הועסק, וזאת בהיעדר רישיון נהיגה תקף לאוטובוס, לא היה מקום לחייב את החברה בתשלום דמי הודעה מוקדמת".</a:t>
            </a:r>
          </a:p>
          <a:p>
            <a:r>
              <a:rPr lang="he-IL" dirty="0"/>
              <a:t>התיק הוחזר לחישוב מחודש בדבר שיעור התשלום עבור שעות נוספות שבוצעו בפועל אל מול תשלום עבור שעות נוספות גלובאלי. בתוך כך, יקוזזו זמני ההפסקה בהתאם. </a:t>
            </a:r>
          </a:p>
          <a:p>
            <a:endParaRPr lang="he-IL" dirty="0"/>
          </a:p>
        </p:txBody>
      </p:sp>
      <p:pic>
        <p:nvPicPr>
          <p:cNvPr id="4" name="תמונה 3" descr="תמונה שמכילה טקסט&#10;&#10;התיאור נוצר באופן אוטומטי">
            <a:extLst>
              <a:ext uri="{FF2B5EF4-FFF2-40B4-BE49-F238E27FC236}">
                <a16:creationId xmlns:a16="http://schemas.microsoft.com/office/drawing/2014/main" id="{7067D7A8-CD4E-BCB3-6DAB-BFAADBCE18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6BE869C9-4A5F-2503-CD14-C712E5A1D9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50B64A2C-9BFF-793F-8476-F826185FF3D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73731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AC6FC-6714-37FC-CE64-25FD3DC3A7D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16978F25-583C-AA35-68BD-7E4FD5163DF7}"/>
              </a:ext>
            </a:extLst>
          </p:cNvPr>
          <p:cNvSpPr>
            <a:spLocks noGrp="1"/>
          </p:cNvSpPr>
          <p:nvPr>
            <p:ph type="title"/>
          </p:nvPr>
        </p:nvSpPr>
        <p:spPr/>
        <p:txBody>
          <a:bodyPr>
            <a:normAutofit fontScale="90000"/>
          </a:bodyPr>
          <a:lstStyle/>
          <a:p>
            <a:pPr algn="ctr"/>
            <a:r>
              <a:rPr lang="he-IL" b="1" dirty="0"/>
              <a:t>הודעה בדבר תנאי העסקה – חשיבות מוגברת</a:t>
            </a:r>
            <a:br>
              <a:rPr lang="he-IL" b="1" dirty="0"/>
            </a:br>
            <a:br>
              <a:rPr lang="he-IL" dirty="0"/>
            </a:br>
            <a:br>
              <a:rPr lang="he-IL" b="1" u="sng" dirty="0"/>
            </a:br>
            <a:endParaRPr lang="he-IL" dirty="0"/>
          </a:p>
        </p:txBody>
      </p:sp>
      <p:sp>
        <p:nvSpPr>
          <p:cNvPr id="3" name="מציין מיקום תוכן 2">
            <a:extLst>
              <a:ext uri="{FF2B5EF4-FFF2-40B4-BE49-F238E27FC236}">
                <a16:creationId xmlns:a16="http://schemas.microsoft.com/office/drawing/2014/main" id="{72488E52-7A06-30EF-AC9E-7674BBD45E9D}"/>
              </a:ext>
            </a:extLst>
          </p:cNvPr>
          <p:cNvSpPr>
            <a:spLocks noGrp="1"/>
          </p:cNvSpPr>
          <p:nvPr>
            <p:ph idx="1"/>
          </p:nvPr>
        </p:nvSpPr>
        <p:spPr>
          <a:xfrm>
            <a:off x="1371600" y="1524000"/>
            <a:ext cx="9601200" cy="4343400"/>
          </a:xfrm>
        </p:spPr>
        <p:txBody>
          <a:bodyPr>
            <a:normAutofit fontScale="92500" lnSpcReduction="10000"/>
          </a:bodyPr>
          <a:lstStyle/>
          <a:p>
            <a:pPr algn="just"/>
            <a:r>
              <a:rPr lang="he-IL" dirty="0" err="1"/>
              <a:t>סע"ש</a:t>
            </a:r>
            <a:r>
              <a:rPr lang="he-IL" dirty="0"/>
              <a:t> 30617-12-23 </a:t>
            </a:r>
            <a:r>
              <a:rPr lang="he-IL" dirty="0" err="1"/>
              <a:t>טרושקין</a:t>
            </a:r>
            <a:r>
              <a:rPr lang="he-IL" dirty="0"/>
              <a:t> נ' מאפית אחדות חיפה (93) בע"מ</a:t>
            </a:r>
          </a:p>
          <a:p>
            <a:pPr algn="just"/>
            <a:r>
              <a:rPr lang="he-IL" dirty="0"/>
              <a:t>העובדת, שהועסקה במאפייה והתפטרה בדין מפוטרת בשל מצבה הרפואי, הגישה תביעה במסגרתה טענה, בין היתר, כי לא נמסרה לה הודעה בכתב בדבר תנאי העסקתה כנדרש בחוק.</a:t>
            </a:r>
          </a:p>
          <a:p>
            <a:pPr algn="just"/>
            <a:r>
              <a:rPr lang="he-IL" dirty="0"/>
              <a:t>המעסיק הציג מסמך הודעה לעובד מפורט וכן נספח חתום על ידי העובדת המאשר, לכאורה, את קבלתו. בהמשך עדותה, אישרה העובדת כי מדובר בחתימתה, אך טענה כי אינה דוברת עברית ברמה מספקת וכי המסמך לא תורגם עבורה לרוסית.</a:t>
            </a:r>
          </a:p>
          <a:p>
            <a:pPr algn="just"/>
            <a:r>
              <a:rPr lang="he-IL" dirty="0"/>
              <a:t>למרות הסתירות בגרסת העובדת, קבע בית הדין כי לא הוכח שההודעה נמסרה כדין, והדגיש כי על המעסיק לוודא שהמסמך נמסר בשפה המובנת לעובד, לרבות תרגום והסבר מתאים – ולא להסתפק בהחתמה טכנית בלבד.</a:t>
            </a:r>
          </a:p>
          <a:p>
            <a:pPr algn="just"/>
            <a:r>
              <a:rPr lang="he-IL" dirty="0"/>
              <a:t>בהקשר זה הפנה בית הדין להלכת ע"ע 20880-07-20 קפלן, בה נקבע כי ניסוח ההודעה בשפה המובנת לעובד הוא תנאי מהותי למימוש תכלית החוק.</a:t>
            </a:r>
          </a:p>
          <a:p>
            <a:pPr algn="just"/>
            <a:r>
              <a:rPr lang="he-IL" dirty="0"/>
              <a:t>עוד עלה כי חשבת השכר בחברה דוברת רוסית והייתה זמינה למענה לשאלות, וכן הועסקו במקום עובדים נוספים דוברי רוסית. ואולם, בית הדין הבהיר כי עצם הזמינות למענה אינה ממלאת את חובת המעסיק למסור הודעה ברורה, מסודרת ומובנת.</a:t>
            </a:r>
          </a:p>
          <a:p>
            <a:pPr algn="just"/>
            <a:endParaRPr lang="he-IL" dirty="0"/>
          </a:p>
        </p:txBody>
      </p:sp>
      <p:pic>
        <p:nvPicPr>
          <p:cNvPr id="4" name="תמונה 3" descr="תמונה שמכילה טקסט&#10;&#10;התיאור נוצר באופן אוטומטי">
            <a:extLst>
              <a:ext uri="{FF2B5EF4-FFF2-40B4-BE49-F238E27FC236}">
                <a16:creationId xmlns:a16="http://schemas.microsoft.com/office/drawing/2014/main" id="{44F08B8A-0196-6780-1A0D-3781578E5F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47A52A21-7CC7-0766-13B4-6E9BE9F12C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7D089D8C-FB76-390E-1CAB-7D6EB4E342B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61737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1C451-C4C4-CAD0-E403-554E36CD1995}"/>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F0981749-9787-6BEC-9A39-F5E32E24F5B6}"/>
              </a:ext>
            </a:extLst>
          </p:cNvPr>
          <p:cNvSpPr>
            <a:spLocks noGrp="1"/>
          </p:cNvSpPr>
          <p:nvPr>
            <p:ph type="title"/>
          </p:nvPr>
        </p:nvSpPr>
        <p:spPr/>
        <p:txBody>
          <a:bodyPr>
            <a:normAutofit fontScale="90000"/>
          </a:bodyPr>
          <a:lstStyle/>
          <a:p>
            <a:pPr algn="ctr"/>
            <a:r>
              <a:rPr lang="he-IL" b="1" dirty="0"/>
              <a:t>הודעה בדבר תנאי העסקה – חשיבות מוגברת</a:t>
            </a:r>
            <a:br>
              <a:rPr lang="he-IL" b="1" dirty="0"/>
            </a:br>
            <a:br>
              <a:rPr lang="he-IL" dirty="0"/>
            </a:br>
            <a:br>
              <a:rPr lang="he-IL" b="1" u="sng" dirty="0"/>
            </a:br>
            <a:endParaRPr lang="he-IL" dirty="0"/>
          </a:p>
        </p:txBody>
      </p:sp>
      <p:sp>
        <p:nvSpPr>
          <p:cNvPr id="3" name="מציין מיקום תוכן 2">
            <a:extLst>
              <a:ext uri="{FF2B5EF4-FFF2-40B4-BE49-F238E27FC236}">
                <a16:creationId xmlns:a16="http://schemas.microsoft.com/office/drawing/2014/main" id="{32A68160-35BD-19D3-C560-C03F63BF35BD}"/>
              </a:ext>
            </a:extLst>
          </p:cNvPr>
          <p:cNvSpPr>
            <a:spLocks noGrp="1"/>
          </p:cNvSpPr>
          <p:nvPr>
            <p:ph idx="1"/>
          </p:nvPr>
        </p:nvSpPr>
        <p:spPr>
          <a:xfrm>
            <a:off x="1371600" y="1524000"/>
            <a:ext cx="9601200" cy="4343400"/>
          </a:xfrm>
        </p:spPr>
        <p:txBody>
          <a:bodyPr>
            <a:normAutofit/>
          </a:bodyPr>
          <a:lstStyle/>
          <a:p>
            <a:pPr algn="just"/>
            <a:r>
              <a:rPr lang="he-IL" dirty="0"/>
              <a:t>העובדת העידה כי קיבלה תלושי שכר חודשיים הכוללים פירוט תנאי העסקתה, אך לדבריה לא הבינה את הנתונים המופיעים בהם. משנותר ספק אם תנאי ההעסקה הוסברו לה בשפה המובנת לה, נקבע כי המעסיק לא הרים את הנטל להוכיח מסירה כדין של ההודעה.</a:t>
            </a:r>
          </a:p>
          <a:p>
            <a:pPr algn="just"/>
            <a:r>
              <a:rPr lang="he-IL" dirty="0"/>
              <a:t>אף שלא נפסק פיצוי כספי ישיר בגין הפגם במסירה, נקבע כי נגרם למעסיק נזק ראייתי משמעותי – במיוחד ביחס לסיווג התמריץ היומי לצורך זכויות סוציאליות.</a:t>
            </a:r>
          </a:p>
          <a:p>
            <a:pPr algn="just"/>
            <a:r>
              <a:rPr lang="he-IL" dirty="0"/>
              <a:t>בהקשר זה נדונה בין היתר טענת העובדת שלפיה רכיבי השכר שכונו תמריצים ו/או פרמיות, שולמו לה באופן קבוע, ללא כל תנאי ו/או ללא דרישה למאמץ חריג, ולכן יש לראות בהם חלק אינטגרלי משכרה.</a:t>
            </a:r>
          </a:p>
          <a:p>
            <a:pPr algn="just"/>
            <a:r>
              <a:rPr lang="he-IL" dirty="0"/>
              <a:t>בתוך כך, העובדת קיבלה תוספת קבועה בעבור כל יום עבודה שכונתה במהלך העסקתה בשמות שונים ובתוך כך - "פרמיה יומית", "פרמיה", "תמריץ יומי", "תמריץ אי היעדרות", "תמריץ". </a:t>
            </a:r>
          </a:p>
          <a:p>
            <a:pPr algn="just"/>
            <a:r>
              <a:rPr lang="he-IL" dirty="0"/>
              <a:t>תעריפי התמריץ עודכנו מפעם לפעם אם הותק של העובדת בעבודתה ושולמו בהתאם למספר ימי העבודה בפועל מידי חודש. </a:t>
            </a:r>
          </a:p>
          <a:p>
            <a:pPr algn="just"/>
            <a:endParaRPr lang="he-IL" dirty="0"/>
          </a:p>
        </p:txBody>
      </p:sp>
      <p:pic>
        <p:nvPicPr>
          <p:cNvPr id="4" name="תמונה 3" descr="תמונה שמכילה טקסט&#10;&#10;התיאור נוצר באופן אוטומטי">
            <a:extLst>
              <a:ext uri="{FF2B5EF4-FFF2-40B4-BE49-F238E27FC236}">
                <a16:creationId xmlns:a16="http://schemas.microsoft.com/office/drawing/2014/main" id="{766B4B69-F025-1FA5-DEFD-78E15C135D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1A3F0D4D-0015-E64A-4CAB-28F6FE086A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F1EE53E3-CBE0-B3E2-07F9-47B27AC4223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61906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CBECE-346D-8CF8-CEE6-B952EB735677}"/>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E3C5C9A1-4891-24D3-30A2-BEAA93072EFE}"/>
              </a:ext>
            </a:extLst>
          </p:cNvPr>
          <p:cNvSpPr>
            <a:spLocks noGrp="1"/>
          </p:cNvSpPr>
          <p:nvPr>
            <p:ph type="title"/>
          </p:nvPr>
        </p:nvSpPr>
        <p:spPr/>
        <p:txBody>
          <a:bodyPr>
            <a:normAutofit fontScale="90000"/>
          </a:bodyPr>
          <a:lstStyle/>
          <a:p>
            <a:pPr algn="ctr"/>
            <a:r>
              <a:rPr lang="he-IL" b="1" dirty="0"/>
              <a:t>הודעה בדבר תנאי העסקה – חשיבות מוגברת</a:t>
            </a:r>
            <a:br>
              <a:rPr lang="he-IL" b="1" dirty="0"/>
            </a:br>
            <a:br>
              <a:rPr lang="he-IL" dirty="0"/>
            </a:br>
            <a:br>
              <a:rPr lang="he-IL" b="1" u="sng" dirty="0"/>
            </a:br>
            <a:endParaRPr lang="he-IL" dirty="0"/>
          </a:p>
        </p:txBody>
      </p:sp>
      <p:sp>
        <p:nvSpPr>
          <p:cNvPr id="3" name="מציין מיקום תוכן 2">
            <a:extLst>
              <a:ext uri="{FF2B5EF4-FFF2-40B4-BE49-F238E27FC236}">
                <a16:creationId xmlns:a16="http://schemas.microsoft.com/office/drawing/2014/main" id="{13737B3F-5615-8721-61F8-F01E413751CE}"/>
              </a:ext>
            </a:extLst>
          </p:cNvPr>
          <p:cNvSpPr>
            <a:spLocks noGrp="1"/>
          </p:cNvSpPr>
          <p:nvPr>
            <p:ph idx="1"/>
          </p:nvPr>
        </p:nvSpPr>
        <p:spPr>
          <a:xfrm>
            <a:off x="1371600" y="1524000"/>
            <a:ext cx="9601200" cy="4343400"/>
          </a:xfrm>
        </p:spPr>
        <p:txBody>
          <a:bodyPr>
            <a:normAutofit lnSpcReduction="10000"/>
          </a:bodyPr>
          <a:lstStyle/>
          <a:p>
            <a:r>
              <a:rPr lang="he-IL" dirty="0"/>
              <a:t>בית הדין קבע כי שאלת הכללת רכיבים אלה בשכר הקובע לצורך פיצויי פיטורים או לצורך השכר המבוטח לפנסיה מחייבת בחינה מהותית של אופיים, בהתאם להלכה הפסוקה.</a:t>
            </a:r>
          </a:p>
          <a:p>
            <a:r>
              <a:rPr lang="he-IL" dirty="0"/>
              <a:t>נקבע כי אין בכינוי שניתן לרכיב ("שכר" או "תוספת") כדי להכריע את סיווגו, אלא יש לבחון את מהותו בפועל. בהתאם לפסיקה, שכר הוא התמורה המשולמת לעובד בגין עצם עבודתו, בעוד שתוספת היא רכיב מותנה – התלוי בהתקיימות תנאי או גורם מסוים.</a:t>
            </a:r>
          </a:p>
          <a:p>
            <a:r>
              <a:rPr lang="he-IL" b="1" dirty="0"/>
              <a:t>תמריץ יומי / תמריץ אי-היעדרות</a:t>
            </a:r>
            <a:br>
              <a:rPr lang="he-IL" dirty="0"/>
            </a:br>
            <a:r>
              <a:rPr lang="he-IL" dirty="0"/>
              <a:t>בית הדין הדגיש כי ההכרעה אם לכלול תמריץ מסוג זה בשכר הקובע תלויה בשאלה אם מדובר בתשלום מותנה. ככל שמדובר בתשלום המותנה, למשל, בהיעדר היעדרויות, עמידה בזמנים או משמעת – ייחשב כרכיב תוספתי.</a:t>
            </a:r>
            <a:br>
              <a:rPr lang="he-IL" dirty="0"/>
            </a:br>
            <a:r>
              <a:rPr lang="he-IL" dirty="0"/>
              <a:t>במקרה הנדון, התמריץ שולם עבור ימי עבודה בפועל בלבד, ולא שולם כאשר העובדת נעדרה – בדומה לשכרה הרגיל. עם זאת, לא מדובר ברכיב שהופחת בשל איחורים או חיסורים, אלא בתשלום קבוע בגין עצם העבודה. זאת בשונה ממענק חודשי מותנה, שעשוי להשתנות או שלא להשתלם כלל בהתאם לעמידה בתנאים.</a:t>
            </a:r>
            <a:br>
              <a:rPr lang="he-IL" dirty="0"/>
            </a:br>
            <a:r>
              <a:rPr lang="he-IL" dirty="0"/>
              <a:t>משכך, נקבע כי מדובר ברכיב שכר לכל דבר ועניין, שיש </a:t>
            </a:r>
            <a:r>
              <a:rPr lang="he-IL" dirty="0" err="1"/>
              <a:t>לכלולו</a:t>
            </a:r>
            <a:r>
              <a:rPr lang="he-IL" dirty="0"/>
              <a:t> בחישוב זכויות סוציאליות, לרבות פיצויי פיטורים, הפרשות לפנסיה, חופשה, חגים ודמי מחלה.</a:t>
            </a:r>
          </a:p>
          <a:p>
            <a:endParaRPr lang="he-IL" dirty="0"/>
          </a:p>
        </p:txBody>
      </p:sp>
      <p:pic>
        <p:nvPicPr>
          <p:cNvPr id="4" name="תמונה 3" descr="תמונה שמכילה טקסט&#10;&#10;התיאור נוצר באופן אוטומטי">
            <a:extLst>
              <a:ext uri="{FF2B5EF4-FFF2-40B4-BE49-F238E27FC236}">
                <a16:creationId xmlns:a16="http://schemas.microsoft.com/office/drawing/2014/main" id="{3BB51794-EE35-6412-CFAA-5A06AF877D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164F626D-7762-7731-EA19-E1EA1D3223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D8B19E2C-D93F-5673-50C6-4E640D2F6A6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75772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6C2FC-4F79-C2D2-2EF7-365187C3241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32FE88B4-6D86-5F64-C8D9-07691243DFA3}"/>
              </a:ext>
            </a:extLst>
          </p:cNvPr>
          <p:cNvSpPr>
            <a:spLocks noGrp="1"/>
          </p:cNvSpPr>
          <p:nvPr>
            <p:ph type="title"/>
          </p:nvPr>
        </p:nvSpPr>
        <p:spPr/>
        <p:txBody>
          <a:bodyPr>
            <a:normAutofit fontScale="90000"/>
          </a:bodyPr>
          <a:lstStyle/>
          <a:p>
            <a:pPr algn="ctr"/>
            <a:r>
              <a:rPr lang="he-IL" b="1" dirty="0"/>
              <a:t>הודעה בדבר תנאי העסקה – חשיבות מוגברת</a:t>
            </a:r>
            <a:br>
              <a:rPr lang="he-IL" b="1" dirty="0"/>
            </a:br>
            <a:br>
              <a:rPr lang="he-IL" dirty="0"/>
            </a:br>
            <a:br>
              <a:rPr lang="he-IL" b="1" u="sng" dirty="0"/>
            </a:br>
            <a:endParaRPr lang="he-IL" dirty="0"/>
          </a:p>
        </p:txBody>
      </p:sp>
      <p:sp>
        <p:nvSpPr>
          <p:cNvPr id="3" name="מציין מיקום תוכן 2">
            <a:extLst>
              <a:ext uri="{FF2B5EF4-FFF2-40B4-BE49-F238E27FC236}">
                <a16:creationId xmlns:a16="http://schemas.microsoft.com/office/drawing/2014/main" id="{451059F5-A3F0-A36C-C2A1-A2C888B7510D}"/>
              </a:ext>
            </a:extLst>
          </p:cNvPr>
          <p:cNvSpPr>
            <a:spLocks noGrp="1"/>
          </p:cNvSpPr>
          <p:nvPr>
            <p:ph idx="1"/>
          </p:nvPr>
        </p:nvSpPr>
        <p:spPr>
          <a:xfrm>
            <a:off x="1371600" y="1524000"/>
            <a:ext cx="9601200" cy="4343400"/>
          </a:xfrm>
        </p:spPr>
        <p:txBody>
          <a:bodyPr>
            <a:normAutofit/>
          </a:bodyPr>
          <a:lstStyle/>
          <a:p>
            <a:r>
              <a:rPr lang="he-IL" dirty="0"/>
              <a:t>בהודעה לעובד צוין כי התמריץ היומי אינו נכלל בחישוב זכויות סוציאליות, אולם משההודעה לא הוכרה כמסמך שנמסר כדין ולא הוכח כי תנאיה הוסברו לעובדת, נקבע כי אין די בהוראה זו כשלעצמה, ויש לבחון את מהות התשלום בפועל.</a:t>
            </a:r>
          </a:p>
          <a:p>
            <a:r>
              <a:rPr lang="he-IL" dirty="0"/>
              <a:t>לאחר בחינה מהותית, נקבע כי התמריץ היומי מהווה חלק מהשכר הרגיל, שכן שולם בגין עבודה שוטפת ולא הותנה בתנאי ממשי. בהתאם לכך, הוכרע כי יש לכלול רכיב זה לצורך חישוב הפרשות לפנסיה, פיצויי פיטורים וזכויות נוספות כגון חופשה, חגים ודמי מחלה.</a:t>
            </a:r>
          </a:p>
          <a:p>
            <a:r>
              <a:rPr lang="he-IL" dirty="0"/>
              <a:t>פסק הדין מהווה תזכורת פרקטית: יש אמנם להחתים את העובד על ההודעה, אף שאין מדובר בדרישה סטטוטורית, בשל חשיבותה הראייתית; יש להקפיד על מסירת המסמך בשפה המובנת לעובד, כולל תרגום והסבר ככל הנדרש; יש להעביר לעובד עותק מההודעה; ולתעד באופן מסודר את אופן המסירה, זהות המוסר, מועד המסירה והנסיבות, שכן במקרה של הליך משפטי, יידרש המעסיק להוכיח את המסירה, לרבות באמצעות עד מגיש.</a:t>
            </a:r>
          </a:p>
          <a:p>
            <a:r>
              <a:rPr lang="he-IL" dirty="0"/>
              <a:t>בכפוף להגשת תחשיבים על סמך הקביעה כאמור - יקבע בית הדין את סכום הפסיקה הסופי. </a:t>
            </a:r>
          </a:p>
          <a:p>
            <a:endParaRPr lang="he-IL" dirty="0"/>
          </a:p>
        </p:txBody>
      </p:sp>
      <p:pic>
        <p:nvPicPr>
          <p:cNvPr id="4" name="תמונה 3" descr="תמונה שמכילה טקסט&#10;&#10;התיאור נוצר באופן אוטומטי">
            <a:extLst>
              <a:ext uri="{FF2B5EF4-FFF2-40B4-BE49-F238E27FC236}">
                <a16:creationId xmlns:a16="http://schemas.microsoft.com/office/drawing/2014/main" id="{3AD0485B-D610-E9C6-EE01-2C4C47A476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9D60FE46-72DA-1DD7-F8BB-01D6F2BDD1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A6026F9B-9C6C-A2CA-DB9B-97CE3770800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18070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3FA0A-BCB1-DE93-D4F4-BF621D4AC144}"/>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5C50AD3E-4BF4-9CFA-E8C9-E29E70BEF62E}"/>
              </a:ext>
            </a:extLst>
          </p:cNvPr>
          <p:cNvSpPr>
            <a:spLocks noGrp="1"/>
          </p:cNvSpPr>
          <p:nvPr>
            <p:ph type="title"/>
          </p:nvPr>
        </p:nvSpPr>
        <p:spPr/>
        <p:txBody>
          <a:bodyPr>
            <a:normAutofit fontScale="90000"/>
          </a:bodyPr>
          <a:lstStyle/>
          <a:p>
            <a:pPr algn="ctr"/>
            <a:r>
              <a:rPr lang="he-IL" b="1" dirty="0"/>
              <a:t>הכרה ביחסי עבודה – בדיעבד </a:t>
            </a:r>
            <a:br>
              <a:rPr lang="he-IL" b="1" dirty="0"/>
            </a:br>
            <a:br>
              <a:rPr lang="he-IL" dirty="0"/>
            </a:br>
            <a:br>
              <a:rPr lang="he-IL" b="1" u="sng" dirty="0"/>
            </a:br>
            <a:endParaRPr lang="he-IL" dirty="0"/>
          </a:p>
        </p:txBody>
      </p:sp>
      <p:sp>
        <p:nvSpPr>
          <p:cNvPr id="3" name="מציין מיקום תוכן 2">
            <a:extLst>
              <a:ext uri="{FF2B5EF4-FFF2-40B4-BE49-F238E27FC236}">
                <a16:creationId xmlns:a16="http://schemas.microsoft.com/office/drawing/2014/main" id="{5EC0E4AD-FE8D-045D-9F70-BE153E857B1C}"/>
              </a:ext>
            </a:extLst>
          </p:cNvPr>
          <p:cNvSpPr>
            <a:spLocks noGrp="1"/>
          </p:cNvSpPr>
          <p:nvPr>
            <p:ph idx="1"/>
          </p:nvPr>
        </p:nvSpPr>
        <p:spPr>
          <a:xfrm>
            <a:off x="1371600" y="1524000"/>
            <a:ext cx="9601200" cy="4343400"/>
          </a:xfrm>
        </p:spPr>
        <p:txBody>
          <a:bodyPr>
            <a:normAutofit/>
          </a:bodyPr>
          <a:lstStyle/>
          <a:p>
            <a:r>
              <a:rPr lang="he-IL" dirty="0" err="1"/>
              <a:t>ד"מ</a:t>
            </a:r>
            <a:r>
              <a:rPr lang="he-IL" dirty="0"/>
              <a:t> 6405-02-25</a:t>
            </a:r>
          </a:p>
          <a:p>
            <a:r>
              <a:rPr lang="he-IL" dirty="0"/>
              <a:t>ההליך עסק בשאלה האם התקיימו בין הצדדים יחסי עובד–מעסיק. </a:t>
            </a:r>
          </a:p>
          <a:p>
            <a:r>
              <a:rPr lang="he-IL" dirty="0"/>
              <a:t>התובע טען כי יש לראות בו עובד לכל דבר, ולפיכך הוא זכאי למלוא הזכויות הסוציאליות. </a:t>
            </a:r>
          </a:p>
          <a:p>
            <a:r>
              <a:rPr lang="he-IL" dirty="0"/>
              <a:t>כאשר התובע הוא מסתנן המחזיק באשרת שהייה, ובמהלך עבודתו שנמשכה כ-21 חודשים ביצע עבודות ניקיון במסעדה הנתבעת, כאשר העבודה בוצעה לאחר שעות פעילות המסעדה. </a:t>
            </a:r>
          </a:p>
          <a:p>
            <a:r>
              <a:rPr lang="he-IL" dirty="0"/>
              <a:t>התשלום בוצע עבורו מידי חודש, במזומן.</a:t>
            </a:r>
          </a:p>
          <a:p>
            <a:r>
              <a:rPr lang="he-IL" dirty="0"/>
              <a:t>הנתבעת טענה כי מדובר בהתקשרות עם נותן שירות עצמאי, "</a:t>
            </a:r>
            <a:r>
              <a:rPr lang="he-IL" dirty="0" err="1"/>
              <a:t>פרילאנסר</a:t>
            </a:r>
            <a:r>
              <a:rPr lang="he-IL" dirty="0"/>
              <a:t>", ולא ביחסי עובד – מעסיק.</a:t>
            </a:r>
          </a:p>
          <a:p>
            <a:endParaRPr lang="he-IL" dirty="0"/>
          </a:p>
        </p:txBody>
      </p:sp>
      <p:pic>
        <p:nvPicPr>
          <p:cNvPr id="4" name="תמונה 3" descr="תמונה שמכילה טקסט&#10;&#10;התיאור נוצר באופן אוטומטי">
            <a:extLst>
              <a:ext uri="{FF2B5EF4-FFF2-40B4-BE49-F238E27FC236}">
                <a16:creationId xmlns:a16="http://schemas.microsoft.com/office/drawing/2014/main" id="{83672041-DC84-7093-FB8A-1CD45BF2F2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9502E727-A9EB-3809-0A99-37F2831E12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16E5FCC1-99F6-1B02-A647-ADEABE6AC22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09359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7E84A-3221-0E04-9723-1B4B9E8F436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7359D40B-68B5-3A3A-B2FC-FF3AEBF77852}"/>
              </a:ext>
            </a:extLst>
          </p:cNvPr>
          <p:cNvSpPr>
            <a:spLocks noGrp="1"/>
          </p:cNvSpPr>
          <p:nvPr>
            <p:ph type="title"/>
          </p:nvPr>
        </p:nvSpPr>
        <p:spPr/>
        <p:txBody>
          <a:bodyPr>
            <a:normAutofit fontScale="90000"/>
          </a:bodyPr>
          <a:lstStyle/>
          <a:p>
            <a:pPr algn="ctr"/>
            <a:r>
              <a:rPr lang="he-IL" b="1" dirty="0"/>
              <a:t>הכרה ביחסי עבודה – בדיעבד </a:t>
            </a:r>
            <a:br>
              <a:rPr lang="he-IL" b="1" dirty="0"/>
            </a:br>
            <a:br>
              <a:rPr lang="he-IL" dirty="0"/>
            </a:br>
            <a:br>
              <a:rPr lang="he-IL" b="1" u="sng" dirty="0"/>
            </a:br>
            <a:endParaRPr lang="he-IL" dirty="0"/>
          </a:p>
        </p:txBody>
      </p:sp>
      <p:sp>
        <p:nvSpPr>
          <p:cNvPr id="3" name="מציין מיקום תוכן 2">
            <a:extLst>
              <a:ext uri="{FF2B5EF4-FFF2-40B4-BE49-F238E27FC236}">
                <a16:creationId xmlns:a16="http://schemas.microsoft.com/office/drawing/2014/main" id="{47EF798A-30AC-01A0-6516-A30086C17529}"/>
              </a:ext>
            </a:extLst>
          </p:cNvPr>
          <p:cNvSpPr>
            <a:spLocks noGrp="1"/>
          </p:cNvSpPr>
          <p:nvPr>
            <p:ph idx="1"/>
          </p:nvPr>
        </p:nvSpPr>
        <p:spPr>
          <a:xfrm>
            <a:off x="1371600" y="1524000"/>
            <a:ext cx="9601200" cy="4343400"/>
          </a:xfrm>
        </p:spPr>
        <p:txBody>
          <a:bodyPr>
            <a:normAutofit fontScale="92500" lnSpcReduction="20000"/>
          </a:bodyPr>
          <a:lstStyle/>
          <a:p>
            <a:r>
              <a:rPr lang="he-IL" dirty="0"/>
              <a:t>בית הדין נדרש לבחון את המבחנים המסווגים תחולתם של יחסי עובד מעביד והדגיש את חשיבות בחינת מהות היחסים בין הצדדים לצורך קביעה מושכלת. </a:t>
            </a:r>
          </a:p>
          <a:p>
            <a:r>
              <a:rPr lang="he-IL" dirty="0"/>
              <a:t>בתוך כך בחן בית הדין את המבחנים השונים וכן את התנהלות הצדדים.</a:t>
            </a:r>
          </a:p>
          <a:p>
            <a:r>
              <a:rPr lang="he-IL" dirty="0"/>
              <a:t>במסגרת מבחן ההשתלבות נמצא כי מתקיים הפן החיובי – שכן ניקיון המסעדה הוא חלק בלתי נפרד מפעילותה השוטפת. </a:t>
            </a:r>
          </a:p>
          <a:p>
            <a:r>
              <a:rPr lang="he-IL" dirty="0"/>
              <a:t>במקביל, התקיים גם הפן השלילי, מאחר שלתובע לא היה עסק עצמאי משלו. עוד הודגש כי עצם העובדה שהתובע עבד במקביל במספר מקומות אינה שוללת קיומם של יחסי עבודה, שכן זה לא דבר חריג במשק, ואדם עשוי להיות עובד כשכיר במקום אחד ובמקביל נותן שירותים עצמאי במקום אחר.</a:t>
            </a:r>
          </a:p>
          <a:p>
            <a:r>
              <a:rPr lang="he-IL" dirty="0"/>
              <a:t>לאחר בחינת מכלול המבחנים ושקלול משקלם המצטבר, קבע בית הדין כי יש להכיר בתובע כעובד של המסעדה, אשר הועסק בפועל כעובד ניקיון.</a:t>
            </a:r>
          </a:p>
          <a:p>
            <a:r>
              <a:rPr lang="he-IL" dirty="0"/>
              <a:t>בהתאם לכך, נפסק כי התובע זכאי לזכויות סוציאליות שונות, ובכלל זה הפרשות לפיקדון עובדים זרים, דמי הבראה ופדיון ימי חופשה.</a:t>
            </a:r>
          </a:p>
          <a:p>
            <a:r>
              <a:rPr lang="he-IL" dirty="0"/>
              <a:t>בנוסף, על אף שההכרה ביחסי העבודה נעשתה בדיעבד, נפסק לתובע פיצוי בגין הפרת חובות המעסיק: סכום של 1,500 ש"ח בגין אי מסירת הודעה לעובד, וסכום של 5,000 ש"ח בגין אי מסירת תלושי שכר.</a:t>
            </a:r>
          </a:p>
          <a:p>
            <a:endParaRPr lang="he-IL" dirty="0"/>
          </a:p>
        </p:txBody>
      </p:sp>
      <p:pic>
        <p:nvPicPr>
          <p:cNvPr id="4" name="תמונה 3" descr="תמונה שמכילה טקסט&#10;&#10;התיאור נוצר באופן אוטומטי">
            <a:extLst>
              <a:ext uri="{FF2B5EF4-FFF2-40B4-BE49-F238E27FC236}">
                <a16:creationId xmlns:a16="http://schemas.microsoft.com/office/drawing/2014/main" id="{8C6A30FF-4211-32AE-CF14-28E118323F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07EA7937-631A-795B-360C-1B2E245556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5B22D86E-00C6-4761-C2CD-49200A7031B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55207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A7A88-7E7D-82C4-ED5D-F55DD3D55A15}"/>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BD7AA5E0-68C5-6DD0-2E0F-02ADC2F8958A}"/>
              </a:ext>
            </a:extLst>
          </p:cNvPr>
          <p:cNvSpPr>
            <a:spLocks noGrp="1"/>
          </p:cNvSpPr>
          <p:nvPr>
            <p:ph type="title"/>
          </p:nvPr>
        </p:nvSpPr>
        <p:spPr/>
        <p:txBody>
          <a:bodyPr>
            <a:normAutofit fontScale="90000"/>
          </a:bodyPr>
          <a:lstStyle/>
          <a:p>
            <a:pPr algn="ctr"/>
            <a:r>
              <a:rPr lang="he-IL" dirty="0"/>
              <a:t>חובת מודעה בדבר עדכון שכר המינימום </a:t>
            </a:r>
            <a:br>
              <a:rPr lang="he-IL" dirty="0"/>
            </a:br>
            <a:br>
              <a:rPr lang="he-IL" b="1" dirty="0"/>
            </a:br>
            <a:br>
              <a:rPr lang="he-IL" dirty="0"/>
            </a:br>
            <a:br>
              <a:rPr lang="he-IL" b="1" u="sng" dirty="0"/>
            </a:br>
            <a:endParaRPr lang="he-IL" dirty="0"/>
          </a:p>
        </p:txBody>
      </p:sp>
      <p:sp>
        <p:nvSpPr>
          <p:cNvPr id="3" name="מציין מיקום תוכן 2">
            <a:extLst>
              <a:ext uri="{FF2B5EF4-FFF2-40B4-BE49-F238E27FC236}">
                <a16:creationId xmlns:a16="http://schemas.microsoft.com/office/drawing/2014/main" id="{F57029BC-5421-E2EF-61AB-6EF20463DFF3}"/>
              </a:ext>
            </a:extLst>
          </p:cNvPr>
          <p:cNvSpPr>
            <a:spLocks noGrp="1"/>
          </p:cNvSpPr>
          <p:nvPr>
            <p:ph idx="1"/>
          </p:nvPr>
        </p:nvSpPr>
        <p:spPr>
          <a:xfrm>
            <a:off x="1371600" y="1524000"/>
            <a:ext cx="9601200" cy="4343400"/>
          </a:xfrm>
        </p:spPr>
        <p:txBody>
          <a:bodyPr>
            <a:normAutofit lnSpcReduction="10000"/>
          </a:bodyPr>
          <a:lstStyle/>
          <a:p>
            <a:r>
              <a:rPr lang="he-IL" dirty="0"/>
              <a:t>לפי הוראות חוק שכר מינימום, חלה על המעסיק חובה להציג במקום העבודה, באופן גלוי וברור לעין, מודעה הכוללת את עיקרי זכויות העובדים לפי החוק.</a:t>
            </a:r>
          </a:p>
          <a:p>
            <a:r>
              <a:rPr lang="he-IL" dirty="0"/>
              <a:t>המודעה חייבת להיות מנוסחת בהתאם לנוסח הקבוע בתוספת לתקנות שכר מינימום (מודעה בדבר עיקרי זכויות העובד), ויש לעדכן בה את סכומי שכר המינימום בתוך פרק זמן שלא יעלה על 7 ימים ממועד העדכון הרשמי.</a:t>
            </a:r>
          </a:p>
          <a:p>
            <a:r>
              <a:rPr lang="he-IL" dirty="0"/>
              <a:t>כאשר מדובר בעובדים שעיקר עבודתם מתבצע מחוץ למקום העבודה, על המעסיק לא להסתפק בהצגת המודעה, אלא למסור אותה לידיהם בפועל – וזאת במועד הראשון לתשלום השכר לאחר תחילת העסקתם, וכן לאחר כל עדכון של שכר המינימום.</a:t>
            </a:r>
          </a:p>
          <a:p>
            <a:r>
              <a:rPr lang="he-IL" dirty="0"/>
              <a:t>מעסיק המעסיק פחות מ-6 עובדים, רשאי לבחור שלא להציב מודעה פיזית במקום העבודה, ובמקום זאת למסור אותה לעובדים באותם מועדים – עם תחילת העבודה ולאחר כל עדכון של שכר המינימום.</a:t>
            </a:r>
          </a:p>
          <a:p>
            <a:r>
              <a:rPr lang="he-IL" dirty="0"/>
              <a:t>לעומת זאת, מעסיק פרטי שאינו מעסיק עובדים במסגרת עסק, משלח יד או שירות ציבורי – פטור מחובת הצגת המודעה.</a:t>
            </a:r>
          </a:p>
          <a:p>
            <a:r>
              <a:rPr lang="he-IL" dirty="0"/>
              <a:t>אי עמידה בחובה זו עלולה להוביל להטלת קנסות על המעסיק.</a:t>
            </a:r>
          </a:p>
          <a:p>
            <a:endParaRPr lang="he-IL" dirty="0"/>
          </a:p>
        </p:txBody>
      </p:sp>
      <p:pic>
        <p:nvPicPr>
          <p:cNvPr id="4" name="תמונה 3" descr="תמונה שמכילה טקסט&#10;&#10;התיאור נוצר באופן אוטומטי">
            <a:extLst>
              <a:ext uri="{FF2B5EF4-FFF2-40B4-BE49-F238E27FC236}">
                <a16:creationId xmlns:a16="http://schemas.microsoft.com/office/drawing/2014/main" id="{CFFDD220-51C9-2AF5-6CF3-AF29D6A9CD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096" y="5924398"/>
            <a:ext cx="3563888" cy="933602"/>
          </a:xfrm>
          <a:prstGeom prst="rect">
            <a:avLst/>
          </a:prstGeom>
        </p:spPr>
      </p:pic>
      <p:pic>
        <p:nvPicPr>
          <p:cNvPr id="5" name="Picture 6">
            <a:extLst>
              <a:ext uri="{FF2B5EF4-FFF2-40B4-BE49-F238E27FC236}">
                <a16:creationId xmlns:a16="http://schemas.microsoft.com/office/drawing/2014/main" id="{789A2947-F192-3E47-ED89-D8B0277A82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873" y="5580701"/>
            <a:ext cx="1276223" cy="11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תמונה 3">
            <a:extLst>
              <a:ext uri="{FF2B5EF4-FFF2-40B4-BE49-F238E27FC236}">
                <a16:creationId xmlns:a16="http://schemas.microsoft.com/office/drawing/2014/main" id="{9EDDEEA7-49E5-9B78-7CB6-1D77EF846AE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318" y="5619822"/>
            <a:ext cx="1066106" cy="11085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51501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F4DF92-ED13-DAF5-CE2A-221E8582CCB8}"/>
              </a:ext>
            </a:extLst>
          </p:cNvPr>
          <p:cNvSpPr>
            <a:spLocks noGrp="1"/>
          </p:cNvSpPr>
          <p:nvPr>
            <p:ph type="title"/>
          </p:nvPr>
        </p:nvSpPr>
        <p:spPr/>
        <p:txBody>
          <a:bodyPr/>
          <a:lstStyle/>
          <a:p>
            <a:pPr algn="ctr"/>
            <a:r>
              <a:rPr lang="he-IL" dirty="0"/>
              <a:t>יצירת תנאי עבודה באמצעות התנהגות </a:t>
            </a:r>
          </a:p>
        </p:txBody>
      </p:sp>
      <p:sp>
        <p:nvSpPr>
          <p:cNvPr id="3" name="מציין מיקום תוכן 2">
            <a:extLst>
              <a:ext uri="{FF2B5EF4-FFF2-40B4-BE49-F238E27FC236}">
                <a16:creationId xmlns:a16="http://schemas.microsoft.com/office/drawing/2014/main" id="{CCEEF5F1-D350-9D94-26C7-A0CFC27A8EF3}"/>
              </a:ext>
            </a:extLst>
          </p:cNvPr>
          <p:cNvSpPr>
            <a:spLocks noGrp="1"/>
          </p:cNvSpPr>
          <p:nvPr>
            <p:ph idx="1"/>
          </p:nvPr>
        </p:nvSpPr>
        <p:spPr>
          <a:xfrm>
            <a:off x="1371600" y="1494503"/>
            <a:ext cx="9601200" cy="4372897"/>
          </a:xfrm>
        </p:spPr>
        <p:txBody>
          <a:bodyPr>
            <a:normAutofit/>
          </a:bodyPr>
          <a:lstStyle/>
          <a:p>
            <a:r>
              <a:rPr lang="he-IL" b="1" dirty="0" err="1"/>
              <a:t>בר"ע</a:t>
            </a:r>
            <a:r>
              <a:rPr lang="he-IL" b="1" dirty="0"/>
              <a:t> 28226-09-25</a:t>
            </a:r>
            <a:r>
              <a:rPr lang="he-IL" dirty="0"/>
              <a:t> חברת אלון - מאגרי אנוש </a:t>
            </a:r>
            <a:r>
              <a:rPr lang="he-IL" dirty="0" err="1"/>
              <a:t>לבנין</a:t>
            </a:r>
            <a:r>
              <a:rPr lang="he-IL" dirty="0"/>
              <a:t> בע"מ נ' </a:t>
            </a:r>
            <a:r>
              <a:rPr lang="en-US" dirty="0"/>
              <a:t>COCARCEA</a:t>
            </a:r>
            <a:endParaRPr lang="he-IL" dirty="0"/>
          </a:p>
          <a:p>
            <a:r>
              <a:rPr lang="he-IL" dirty="0"/>
              <a:t>העובד הגיש תביעה לבית הדין </a:t>
            </a:r>
            <a:r>
              <a:rPr lang="he-IL" dirty="0" err="1"/>
              <a:t>האישורי</a:t>
            </a:r>
            <a:r>
              <a:rPr lang="he-IL" dirty="0"/>
              <a:t> לעבודה בטענה כי הבונוס ששולם לו מהווה חלק בלתי נפרד משכרו הקובע, כך ששכרו השעתי חושב על בסיס 40 ₪ נטו לשעה.</a:t>
            </a:r>
          </a:p>
          <a:p>
            <a:r>
              <a:rPr lang="he-IL" dirty="0"/>
              <a:t>בית הדין </a:t>
            </a:r>
            <a:r>
              <a:rPr lang="he-IL" dirty="0" err="1"/>
              <a:t>האיזורי</a:t>
            </a:r>
            <a:r>
              <a:rPr lang="he-IL" dirty="0"/>
              <a:t> לעבודה קיבל את הטענה ובהתאם לכך, חויבה המעסיקה בתשלום הפרשים בגין דמי חופשה, דמי חגים, הפרשות לפנסיה ופיצויי פיטורים, וכן הפרשי שכר. בנוסף, נפסק לזכות העובד פיצוי מכוח חוק הגנת השכר בסך 1,000 ₪.</a:t>
            </a:r>
          </a:p>
          <a:p>
            <a:r>
              <a:rPr lang="he-IL" dirty="0"/>
              <a:t>בית הדין הארצי אישר את הקביעה הזו, והדגיש כי העובד עמד בנטל ההוכחה– בעיקר נוכח העובדה שהמעסיקה לא הבהירה מהו מודל התגמול ולא פירטה כיצד חושב ושולם הבונוס בפועל.</a:t>
            </a:r>
          </a:p>
          <a:p>
            <a:r>
              <a:rPr lang="he-IL" dirty="0"/>
              <a:t>בהקשר זה הוזכר כי בהתאם לחוק הודעה לעובד, יש חובה לפרט במסגרת ההודעה את רכיבי השכר להם זכאי העובד. כאשר אין בהסכם העבודה או במסמך אחר פירוט ברור של מנגנון הבונוסים או העמלות – הנטל להוכיח את אופיו של התשלום, והאם יש לכלול אותו בשכר הקובע לצורך זכויות סוציאליות, עובר למעסיק.</a:t>
            </a:r>
          </a:p>
          <a:p>
            <a:endParaRPr lang="he-IL" dirty="0"/>
          </a:p>
        </p:txBody>
      </p:sp>
    </p:spTree>
    <p:extLst>
      <p:ext uri="{BB962C8B-B14F-4D97-AF65-F5344CB8AC3E}">
        <p14:creationId xmlns:p14="http://schemas.microsoft.com/office/powerpoint/2010/main" val="3118234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470A6-B3E3-A098-5EA5-62CF07009B34}"/>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8B6C1F69-A2B6-601B-FFC1-6F03B77338E5}"/>
              </a:ext>
            </a:extLst>
          </p:cNvPr>
          <p:cNvSpPr>
            <a:spLocks noGrp="1"/>
          </p:cNvSpPr>
          <p:nvPr>
            <p:ph type="title"/>
          </p:nvPr>
        </p:nvSpPr>
        <p:spPr/>
        <p:txBody>
          <a:bodyPr/>
          <a:lstStyle/>
          <a:p>
            <a:pPr algn="ctr"/>
            <a:r>
              <a:rPr lang="he-IL" dirty="0"/>
              <a:t>יצירת תנאי עבודה באמצעות התנהגות </a:t>
            </a:r>
          </a:p>
        </p:txBody>
      </p:sp>
      <p:sp>
        <p:nvSpPr>
          <p:cNvPr id="3" name="מציין מיקום תוכן 2">
            <a:extLst>
              <a:ext uri="{FF2B5EF4-FFF2-40B4-BE49-F238E27FC236}">
                <a16:creationId xmlns:a16="http://schemas.microsoft.com/office/drawing/2014/main" id="{6ED622E1-81E0-6C63-30AF-E711D72CD6F9}"/>
              </a:ext>
            </a:extLst>
          </p:cNvPr>
          <p:cNvSpPr>
            <a:spLocks noGrp="1"/>
          </p:cNvSpPr>
          <p:nvPr>
            <p:ph idx="1"/>
          </p:nvPr>
        </p:nvSpPr>
        <p:spPr>
          <a:xfrm>
            <a:off x="1371600" y="1494503"/>
            <a:ext cx="9601200" cy="4372897"/>
          </a:xfrm>
        </p:spPr>
        <p:txBody>
          <a:bodyPr>
            <a:normAutofit/>
          </a:bodyPr>
          <a:lstStyle/>
          <a:p>
            <a:r>
              <a:rPr lang="he-IL" dirty="0"/>
              <a:t>עוד נדחתה טענת המעסיקה שלפיה הבונוס אינו חלק מהשכר הקובע משום שלא נכלל בהסכם ההעסקה. נקבע כי חוזה עבודה הוא הסכם דינמי, שמתפתח ומשתנה במהלך הזמן, ולכן אין לראות בו מסמך סגור המשקף בהכרח את מלוא תנאי ההעסקה לאורך כל התקופה. בנוסף, הודגש כי הסכמה לשינוי בתנאי העבודה יכולה להילמד גם מהתנהגות הצדדים בפועל, ולא רק מהסכמה מפורשת – בכפוף לסייגים הרלוונטיים.</a:t>
            </a:r>
          </a:p>
          <a:p>
            <a:r>
              <a:rPr lang="he-IL" dirty="0"/>
              <a:t>במקרה זה, המעסיקה עצמה הודתה בקיומו של רכיב בונוס ואף שילמה אותו בפועל, למרות שלא עוגן בהסכם. לצורך ביסוס טענותיה היא אף ביקשה להסתמך על הסכם עם צד שלישי – דבר שמחזק את המסקנה כי חוזה ההעסקה לא שיקף את מלוא ההסכמות בין הצדדים.</a:t>
            </a:r>
          </a:p>
          <a:p>
            <a:r>
              <a:rPr lang="he-IL" dirty="0"/>
              <a:t>לעניין הפיצוי בגין תלושי שכר פיקטיביים – בית הדין הארצי ציין כי ייתכן ונפלה שגגה בפסק דינו של האזורי, אשר פסק פיצוי בסך 1,000 ₪ בגין רכיב זה. נקבע כי תלושי השכר שיקפו את התשלומים ששולמו בפועל, וכי עצם קיומה של מחלוקת משפטית לגבי סיווג רכיב מסוים אינה מספיקה, כשלעצמה, כדי להקים זכאות לפיצוי בגין תלושים פיקטיביים.</a:t>
            </a:r>
          </a:p>
          <a:p>
            <a:endParaRPr lang="he-IL" dirty="0"/>
          </a:p>
        </p:txBody>
      </p:sp>
    </p:spTree>
    <p:extLst>
      <p:ext uri="{BB962C8B-B14F-4D97-AF65-F5344CB8AC3E}">
        <p14:creationId xmlns:p14="http://schemas.microsoft.com/office/powerpoint/2010/main" val="17115986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D26C5-571C-13C3-0942-1475E8D071E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8106BA90-3F7B-AB82-EA42-2CB0F688C211}"/>
              </a:ext>
            </a:extLst>
          </p:cNvPr>
          <p:cNvSpPr>
            <a:spLocks noGrp="1"/>
          </p:cNvSpPr>
          <p:nvPr>
            <p:ph type="title"/>
          </p:nvPr>
        </p:nvSpPr>
        <p:spPr/>
        <p:txBody>
          <a:bodyPr/>
          <a:lstStyle/>
          <a:p>
            <a:pPr algn="ctr"/>
            <a:r>
              <a:rPr lang="he-IL" dirty="0"/>
              <a:t>מה דינו של שכר שקוזז מהעובד נוכח יתרת חופשה שלילית </a:t>
            </a:r>
          </a:p>
        </p:txBody>
      </p:sp>
      <p:sp>
        <p:nvSpPr>
          <p:cNvPr id="3" name="מציין מיקום תוכן 2">
            <a:extLst>
              <a:ext uri="{FF2B5EF4-FFF2-40B4-BE49-F238E27FC236}">
                <a16:creationId xmlns:a16="http://schemas.microsoft.com/office/drawing/2014/main" id="{FB2D9E42-E92C-4954-1B07-77E15C3B93CC}"/>
              </a:ext>
            </a:extLst>
          </p:cNvPr>
          <p:cNvSpPr>
            <a:spLocks noGrp="1"/>
          </p:cNvSpPr>
          <p:nvPr>
            <p:ph idx="1"/>
          </p:nvPr>
        </p:nvSpPr>
        <p:spPr>
          <a:xfrm>
            <a:off x="1371600" y="1828800"/>
            <a:ext cx="9601200" cy="4038600"/>
          </a:xfrm>
        </p:spPr>
        <p:txBody>
          <a:bodyPr>
            <a:normAutofit/>
          </a:bodyPr>
          <a:lstStyle/>
          <a:p>
            <a:r>
              <a:rPr lang="he-IL" b="1" dirty="0" err="1"/>
              <a:t>ס"ע</a:t>
            </a:r>
            <a:r>
              <a:rPr lang="he-IL" b="1" dirty="0"/>
              <a:t> 67541-06-23</a:t>
            </a:r>
          </a:p>
          <a:p>
            <a:r>
              <a:rPr lang="he-IL" dirty="0"/>
              <a:t>בפסק דין שניתן לאחרונה בבית הדין האזורי לעבודה נדונה, בין היתר, תביעת עובד להשבת שכר שנוכה ממנו בגין ערבי חג, שבהם מקום העבודה היה סגור.</a:t>
            </a:r>
          </a:p>
          <a:p>
            <a:r>
              <a:rPr lang="he-IL" dirty="0"/>
              <a:t>באותו מקרה, המעסיקה נהגה לנכות משכרו של העובד עבור ערבי חג שבהם לא התקיימה פעילות בעסק.</a:t>
            </a:r>
          </a:p>
          <a:p>
            <a:r>
              <a:rPr lang="he-IL" dirty="0"/>
              <a:t>בית הדין הפנה להלכה שנקבעה בפסיקת בית הדין הארצי, שלפיה כאשר עובד נקלע ליתרת חופשה שלילית כתוצאה מצרכי העבודה, מתעורר קושי ממשי בניכוי יתרה זו. </a:t>
            </a:r>
          </a:p>
          <a:p>
            <a:r>
              <a:rPr lang="he-IL" dirty="0"/>
              <a:t>המשמעות בפועל היא הוצאה של העובד לחופשה ללא תשלום וחיובו בהשבת שכר, אף שהוא היה נכון ומוכן לעבוד. נקבע כי הוצאה לחל"ת מחייבת הסכמה מפורשת – בין אם מכוח הסכם קיבוצי ובין אם בהסכמה אישית עם העובד.</a:t>
            </a:r>
          </a:p>
          <a:p>
            <a:r>
              <a:rPr lang="he-IL" dirty="0"/>
              <a:t>בהתאם לכך, קבע בית הדין כי הוצאה כפויה לחופשה במצב כזה שקולה למעשה לחל"ת כפוי, שאינו יכול להיעשות ללא הסכמה מפורשת של העובד.</a:t>
            </a:r>
          </a:p>
          <a:p>
            <a:endParaRPr lang="he-IL" dirty="0"/>
          </a:p>
        </p:txBody>
      </p:sp>
    </p:spTree>
    <p:extLst>
      <p:ext uri="{BB962C8B-B14F-4D97-AF65-F5344CB8AC3E}">
        <p14:creationId xmlns:p14="http://schemas.microsoft.com/office/powerpoint/2010/main" val="34786920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73501-3340-8B51-0AD1-522980E1BF4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AC1E2EF7-4D7D-4E5C-1C98-E5EECD498100}"/>
              </a:ext>
            </a:extLst>
          </p:cNvPr>
          <p:cNvSpPr>
            <a:spLocks noGrp="1"/>
          </p:cNvSpPr>
          <p:nvPr>
            <p:ph type="title"/>
          </p:nvPr>
        </p:nvSpPr>
        <p:spPr/>
        <p:txBody>
          <a:bodyPr/>
          <a:lstStyle/>
          <a:p>
            <a:pPr algn="ctr"/>
            <a:r>
              <a:rPr lang="he-IL" dirty="0"/>
              <a:t>מה דינו של שכר שקוזז מהעובד נוכח יתרת חופשה שלילית </a:t>
            </a:r>
          </a:p>
        </p:txBody>
      </p:sp>
      <p:sp>
        <p:nvSpPr>
          <p:cNvPr id="3" name="מציין מיקום תוכן 2">
            <a:extLst>
              <a:ext uri="{FF2B5EF4-FFF2-40B4-BE49-F238E27FC236}">
                <a16:creationId xmlns:a16="http://schemas.microsoft.com/office/drawing/2014/main" id="{B1C33185-D048-1819-82FE-0B76B4EE9ADE}"/>
              </a:ext>
            </a:extLst>
          </p:cNvPr>
          <p:cNvSpPr>
            <a:spLocks noGrp="1"/>
          </p:cNvSpPr>
          <p:nvPr>
            <p:ph idx="1"/>
          </p:nvPr>
        </p:nvSpPr>
        <p:spPr>
          <a:xfrm>
            <a:off x="1371600" y="1828800"/>
            <a:ext cx="9601200" cy="4038600"/>
          </a:xfrm>
        </p:spPr>
        <p:txBody>
          <a:bodyPr>
            <a:normAutofit/>
          </a:bodyPr>
          <a:lstStyle/>
          <a:p>
            <a:r>
              <a:rPr lang="he-IL" dirty="0"/>
              <a:t>המעסיקה טענה כי המפעל סגור בערבי חג, וכי בהתאם לכך היא מנכה ימים אלה מיתרת החופשה של העובדים, וכאשר אין יתרה מספקת – מבוצע קיזוז ישיר מהשכר.</a:t>
            </a:r>
          </a:p>
          <a:p>
            <a:r>
              <a:rPr lang="he-IL" dirty="0"/>
              <a:t>בית הדין הבהיר כי אמנם למעסיק נתונה פררוגטיבה ניהולית לנהל את עסקו לפי שיקול דעתו, לרבות קבלת החלטות בדבר חופשות מרוכזות (כגון סגירה בערבי חג) – פרקטיקה המוכרת ונפוצה בענפים שונים. עם זאת, סמכות זו אינה בלתי מוגבלת, ויש להפעילה בתום לב, תוך איזון ראוי והתחשבות בזכויות העובד.</a:t>
            </a:r>
          </a:p>
          <a:p>
            <a:r>
              <a:rPr lang="he-IL" dirty="0"/>
              <a:t>בנסיבות המקרה נקבע כי התנהלות המעסיקה פגעה בזכויות העובד. המעסיקה לא הוכיחה קיומו של נוהג מחייב במקום העבודה, ולא הציגה כי נוהג כזה הוסבר לעובד מראש – בפרט כאשר מדובר במבקש מקלט. כמו כן, הסכם העבודה לא כלל כל התייחסות לסגירת העסק בערבי חג או לניכוי ימי חופשה/קיזוז שכר בגין ימים אלה, ולכן לא ניתן לראות בכך תנאי מוסכם.</a:t>
            </a:r>
          </a:p>
          <a:p>
            <a:r>
              <a:rPr lang="he-IL" dirty="0"/>
              <a:t>לאור כל האמור, נפסק כי העובד זכאי להשבת הסכומים שנוכו משכרו בגין ערבי חג.</a:t>
            </a:r>
          </a:p>
          <a:p>
            <a:endParaRPr lang="he-IL" dirty="0"/>
          </a:p>
        </p:txBody>
      </p:sp>
    </p:spTree>
    <p:extLst>
      <p:ext uri="{BB962C8B-B14F-4D97-AF65-F5344CB8AC3E}">
        <p14:creationId xmlns:p14="http://schemas.microsoft.com/office/powerpoint/2010/main" val="5066392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60716-9C96-86D0-041D-620EC880FDC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AF811808-8872-2F05-396B-8D7F84B467A6}"/>
              </a:ext>
            </a:extLst>
          </p:cNvPr>
          <p:cNvSpPr>
            <a:spLocks noGrp="1"/>
          </p:cNvSpPr>
          <p:nvPr>
            <p:ph type="title"/>
          </p:nvPr>
        </p:nvSpPr>
        <p:spPr/>
        <p:txBody>
          <a:bodyPr/>
          <a:lstStyle/>
          <a:p>
            <a:pPr algn="ctr"/>
            <a:r>
              <a:rPr lang="he-IL" dirty="0"/>
              <a:t>חובת התאמות במצבי היעדר כשירות רפואית</a:t>
            </a:r>
          </a:p>
        </p:txBody>
      </p:sp>
      <p:sp>
        <p:nvSpPr>
          <p:cNvPr id="3" name="מציין מיקום תוכן 2">
            <a:extLst>
              <a:ext uri="{FF2B5EF4-FFF2-40B4-BE49-F238E27FC236}">
                <a16:creationId xmlns:a16="http://schemas.microsoft.com/office/drawing/2014/main" id="{D860A3FC-3E84-75A9-60CE-9D6FB6C488E3}"/>
              </a:ext>
            </a:extLst>
          </p:cNvPr>
          <p:cNvSpPr>
            <a:spLocks noGrp="1"/>
          </p:cNvSpPr>
          <p:nvPr>
            <p:ph idx="1"/>
          </p:nvPr>
        </p:nvSpPr>
        <p:spPr>
          <a:xfrm>
            <a:off x="1371600" y="1828800"/>
            <a:ext cx="9601200" cy="4038600"/>
          </a:xfrm>
        </p:spPr>
        <p:txBody>
          <a:bodyPr>
            <a:normAutofit fontScale="92500" lnSpcReduction="20000"/>
          </a:bodyPr>
          <a:lstStyle/>
          <a:p>
            <a:r>
              <a:rPr lang="he-IL" dirty="0"/>
              <a:t>ע"ע 69644-04-25 - בית הדין הארצי לעבודה </a:t>
            </a:r>
          </a:p>
          <a:p>
            <a:r>
              <a:rPr lang="he-IL" dirty="0"/>
              <a:t>ערעור שהגיש עובד, לאחר שתביעתו לפיצוי מכוח חוק שוויון זכויות לאנשים עם מוגבלות, וכן לפיצוי בגין פיטורים שלא כדין, נדחתה על ידי בית הדין האזורי.</a:t>
            </a:r>
          </a:p>
          <a:p>
            <a:r>
              <a:rPr lang="he-IL" dirty="0"/>
              <a:t>העובד הועסק אצל מעסיקה ציבורית גדולה, המונה כ-750 עובדים, בתפקיד משנע מיני-מלגזה. עבודתו נמשכה למעלה מחמש שנים, במסגרת של שלוש משמרות – בוקר, </a:t>
            </a:r>
            <a:r>
              <a:rPr lang="he-IL" dirty="0" err="1"/>
              <a:t>צהריים</a:t>
            </a:r>
            <a:r>
              <a:rPr lang="he-IL" dirty="0"/>
              <a:t> וערב.</a:t>
            </a:r>
          </a:p>
          <a:p>
            <a:r>
              <a:rPr lang="he-IL" dirty="0"/>
              <a:t>לאחר אירוע לבבי, נעדר העובד מעבודתו והציג למעסיקה אישור מרופאה תעסוקתית, שלפיו עליו לעבוד לתקופה מוגבלת רק במשמרות בוקר או ערב. המעסיקה פעלה בהתאם להנחיה זו. עם סיום תקופת האישור, הוצג אישור נוסף שהגביל את העובד למשמרות בוקר בלבד למשך שלושה חודשים – ובעקבותיו זומן העובד לשימוע, תוך ציון כי נבחנת האפשרות לסיום העסקתו בשל מגבלותיו. בסופו של אותו הליך, החליטה המעסיקה לאפשר את המשך העסקתו בהתאם למגבלות הזמניות.</a:t>
            </a:r>
          </a:p>
          <a:p>
            <a:r>
              <a:rPr lang="he-IL" dirty="0"/>
              <a:t>בהמשך, הוצג אישור שלישי, אשר האריך את ההגבלה לעבודה במשמרות בוקר בלבד למשך כחמישה חודשים נוספים, תוך הימנעות מהרמת משאות כבדים. סמוך לאחר מכן, זומן העובד לשימוע נוסף, ובמסגרתו הובהר כי נשקלות חלופות להמשך העסקתו – לרבות סיום העבודה. לאחר שהעובד סירב להצעה לעבור לתפקיד אחר במשמרת בוקר בלבד, פוטרה העסקתו.</a:t>
            </a:r>
          </a:p>
          <a:p>
            <a:endParaRPr lang="he-IL" dirty="0"/>
          </a:p>
          <a:p>
            <a:endParaRPr lang="he-IL" dirty="0"/>
          </a:p>
        </p:txBody>
      </p:sp>
    </p:spTree>
    <p:extLst>
      <p:ext uri="{BB962C8B-B14F-4D97-AF65-F5344CB8AC3E}">
        <p14:creationId xmlns:p14="http://schemas.microsoft.com/office/powerpoint/2010/main" val="27580150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E9FB3-3C9E-305C-6314-2844FF3C0A80}"/>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3265EBEA-2467-A91F-0B02-DC09803891AE}"/>
              </a:ext>
            </a:extLst>
          </p:cNvPr>
          <p:cNvSpPr>
            <a:spLocks noGrp="1"/>
          </p:cNvSpPr>
          <p:nvPr>
            <p:ph type="title"/>
          </p:nvPr>
        </p:nvSpPr>
        <p:spPr/>
        <p:txBody>
          <a:bodyPr/>
          <a:lstStyle/>
          <a:p>
            <a:pPr algn="ctr"/>
            <a:r>
              <a:rPr lang="he-IL" dirty="0"/>
              <a:t>חובת התאמות במצבי היעדר כשירות רפואית</a:t>
            </a:r>
          </a:p>
        </p:txBody>
      </p:sp>
      <p:sp>
        <p:nvSpPr>
          <p:cNvPr id="3" name="מציין מיקום תוכן 2">
            <a:extLst>
              <a:ext uri="{FF2B5EF4-FFF2-40B4-BE49-F238E27FC236}">
                <a16:creationId xmlns:a16="http://schemas.microsoft.com/office/drawing/2014/main" id="{F672401F-DFEA-1E65-2C0B-904A6781B459}"/>
              </a:ext>
            </a:extLst>
          </p:cNvPr>
          <p:cNvSpPr>
            <a:spLocks noGrp="1"/>
          </p:cNvSpPr>
          <p:nvPr>
            <p:ph idx="1"/>
          </p:nvPr>
        </p:nvSpPr>
        <p:spPr>
          <a:xfrm>
            <a:off x="1371600" y="1828800"/>
            <a:ext cx="9601200" cy="4038600"/>
          </a:xfrm>
        </p:spPr>
        <p:txBody>
          <a:bodyPr>
            <a:normAutofit lnSpcReduction="10000"/>
          </a:bodyPr>
          <a:lstStyle/>
          <a:p>
            <a:r>
              <a:rPr lang="he-IL" dirty="0"/>
              <a:t>בית הדין הארצי עמד על כך שחוק השוויון אוסר הפליה מחמת מוגבלות, כל עוד העובד כשיר לביצוע התפקיד. עוד נקבע כי הפליה כוללת גם אי-ביצוע התאמות נדרשות, אשר נועדו לאפשר לעובד להשתלב בעבודה. התאמות אלה עשויות לכלול שינוי במקום העבודה, בציוד, בדרישות התפקיד או בשעות העבודה – ובלבד שאין בכך כדי להטיל על המעסיק נטל כבד מדי, שהוא מושג גמיש התלוי בנסיבות כל מקרה.</a:t>
            </a:r>
          </a:p>
          <a:p>
            <a:r>
              <a:rPr lang="he-IL" dirty="0"/>
              <a:t>עוד הודגש כי על המעסיק לשתף את העובד בתהליך איתור ההתאמות ולבחון יחד עמו את האפשרויות להמשך העסקתו. מדובר בחובה מוגברת, החורגת מחובת תום הלב הכללית החלה ביחסי עבודה.</a:t>
            </a:r>
          </a:p>
          <a:p>
            <a:r>
              <a:rPr lang="he-IL" dirty="0"/>
              <a:t>במקרה זה נקבע כי למעסיקה לא היו טענות כלפי תפקודו המקצועי של העובד, וכי הסיבה היחידה לזימונו לשימועים ולפיטוריו הייתה מגבלתו הרפואית. בית הדין הבהיר כי עצם זימון עובד לשימוע בשל מגבלה רפואית, עוד בטרם נבחנה ברצינות האפשרות לבצע התאמות, עלול להוות פגיעה בזכויותיו ואף להצדיק פיצוי.</a:t>
            </a:r>
          </a:p>
          <a:p>
            <a:r>
              <a:rPr lang="he-IL" dirty="0"/>
              <a:t>עוד נקבע כי עובד המצוי במצב של מוגבלות זכאי לכך שתהליך בחינת ההתאמות יתקיים מבלי שחרב הפיטורים תלויה מעל ראשו. זימון לשימוע בנסיבות כאלה – כאשר כבר בשלב מוקדם מועברת לעובד מסר כי פיטוריו נשקלים – עשוי לגרום לו עוגמת נפש ולפגיעה בכבודו.</a:t>
            </a:r>
          </a:p>
          <a:p>
            <a:endParaRPr lang="he-IL" dirty="0"/>
          </a:p>
          <a:p>
            <a:endParaRPr lang="he-IL" dirty="0"/>
          </a:p>
        </p:txBody>
      </p:sp>
    </p:spTree>
    <p:extLst>
      <p:ext uri="{BB962C8B-B14F-4D97-AF65-F5344CB8AC3E}">
        <p14:creationId xmlns:p14="http://schemas.microsoft.com/office/powerpoint/2010/main" val="8944021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44450-3916-4473-5B65-78EC49B97D6F}"/>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74381884-0882-F9EE-EB85-5699AAD2277D}"/>
              </a:ext>
            </a:extLst>
          </p:cNvPr>
          <p:cNvSpPr>
            <a:spLocks noGrp="1"/>
          </p:cNvSpPr>
          <p:nvPr>
            <p:ph type="title"/>
          </p:nvPr>
        </p:nvSpPr>
        <p:spPr/>
        <p:txBody>
          <a:bodyPr/>
          <a:lstStyle/>
          <a:p>
            <a:pPr algn="ctr"/>
            <a:r>
              <a:rPr lang="he-IL" dirty="0"/>
              <a:t>חובת התאמות במצבי היעדר כשירות רפואית</a:t>
            </a:r>
          </a:p>
        </p:txBody>
      </p:sp>
      <p:sp>
        <p:nvSpPr>
          <p:cNvPr id="3" name="מציין מיקום תוכן 2">
            <a:extLst>
              <a:ext uri="{FF2B5EF4-FFF2-40B4-BE49-F238E27FC236}">
                <a16:creationId xmlns:a16="http://schemas.microsoft.com/office/drawing/2014/main" id="{9EFB6179-8DB1-C765-6BDB-2FC7F6BA043C}"/>
              </a:ext>
            </a:extLst>
          </p:cNvPr>
          <p:cNvSpPr>
            <a:spLocks noGrp="1"/>
          </p:cNvSpPr>
          <p:nvPr>
            <p:ph idx="1"/>
          </p:nvPr>
        </p:nvSpPr>
        <p:spPr>
          <a:xfrm>
            <a:off x="1371600" y="1828800"/>
            <a:ext cx="9601200" cy="4038600"/>
          </a:xfrm>
        </p:spPr>
        <p:txBody>
          <a:bodyPr>
            <a:normAutofit/>
          </a:bodyPr>
          <a:lstStyle/>
          <a:p>
            <a:r>
              <a:rPr lang="he-IL" dirty="0"/>
              <a:t>בנסיבות המקרה, נקבע כי עצם הזימונים לשימוע, בשלב שבו טרם נבחנה יכולת המעסיקה ליישם את המלצות הרופאה התעסוקתית, גרמו לעובד לפגיעה המצדיקה פיצוי. לפיכך נפסק לזכותו פיצוי בסך 35,000 ש"ח בגין אופן ניהול הליך הפיטורים.</a:t>
            </a:r>
          </a:p>
          <a:p>
            <a:r>
              <a:rPr lang="he-IL" dirty="0"/>
              <a:t>עוד צוין כי בפועל לא הייתה למעסיקה מניעה לאפשר לעובד להמשיך לעבוד במשמרות בוקר לתקופה מסוימת, והקושי העיקרי מבחינתה נבע מחוסר ודאות לגבי משך המגבלה. עם זאת, ההתאמות שנדרשו לא היו מורכבות – בעיקר גמישות בסידור העבודה – ולא היה בהן כדי להטיל נטל בלתי סביר.</a:t>
            </a:r>
          </a:p>
          <a:p>
            <a:r>
              <a:rPr lang="he-IL" dirty="0"/>
              <a:t>למרות זאת, המעסיקה לא פעלה בהתאם לאישור הרפואי השלישי, ואף ביטלה את ההתאמות שכבר יושמו בעבר, ובכך למעשה מנעה את המשך העסקתו של העובד.</a:t>
            </a:r>
          </a:p>
          <a:p>
            <a:r>
              <a:rPr lang="he-IL" dirty="0"/>
              <a:t>בשל כך נקבע כי פיטורי העובד נעשו בניגוד לחוק השוויון, ונפסק לו פיצוי נוסף בסך 50,000 ש"ח.</a:t>
            </a:r>
          </a:p>
          <a:p>
            <a:endParaRPr lang="he-IL" dirty="0"/>
          </a:p>
          <a:p>
            <a:endParaRPr lang="he-IL" dirty="0"/>
          </a:p>
        </p:txBody>
      </p:sp>
    </p:spTree>
    <p:extLst>
      <p:ext uri="{BB962C8B-B14F-4D97-AF65-F5344CB8AC3E}">
        <p14:creationId xmlns:p14="http://schemas.microsoft.com/office/powerpoint/2010/main" val="5919060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93EFF-9FB1-59A9-CFEC-E147D9D6810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7338FCF8-026C-694D-21C8-0781B4E8F647}"/>
              </a:ext>
            </a:extLst>
          </p:cNvPr>
          <p:cNvSpPr>
            <a:spLocks noGrp="1"/>
          </p:cNvSpPr>
          <p:nvPr>
            <p:ph type="title"/>
          </p:nvPr>
        </p:nvSpPr>
        <p:spPr/>
        <p:txBody>
          <a:bodyPr/>
          <a:lstStyle/>
          <a:p>
            <a:pPr algn="ctr"/>
            <a:r>
              <a:rPr lang="he-IL" dirty="0"/>
              <a:t>חבות אישית ופלילית נוכח ניכויים שלא כדין </a:t>
            </a:r>
          </a:p>
        </p:txBody>
      </p:sp>
      <p:sp>
        <p:nvSpPr>
          <p:cNvPr id="3" name="מציין מיקום תוכן 2">
            <a:extLst>
              <a:ext uri="{FF2B5EF4-FFF2-40B4-BE49-F238E27FC236}">
                <a16:creationId xmlns:a16="http://schemas.microsoft.com/office/drawing/2014/main" id="{F006DD40-3374-4880-1449-9C5433DEFD93}"/>
              </a:ext>
            </a:extLst>
          </p:cNvPr>
          <p:cNvSpPr>
            <a:spLocks noGrp="1"/>
          </p:cNvSpPr>
          <p:nvPr>
            <p:ph idx="1"/>
          </p:nvPr>
        </p:nvSpPr>
        <p:spPr>
          <a:xfrm>
            <a:off x="1371600" y="1828800"/>
            <a:ext cx="9601200" cy="4038600"/>
          </a:xfrm>
        </p:spPr>
        <p:txBody>
          <a:bodyPr>
            <a:normAutofit fontScale="77500" lnSpcReduction="20000"/>
          </a:bodyPr>
          <a:lstStyle/>
          <a:p>
            <a:r>
              <a:rPr lang="he-IL" dirty="0"/>
              <a:t>ת.פ. 27495-04-23</a:t>
            </a:r>
          </a:p>
          <a:p>
            <a:r>
              <a:rPr lang="he-IL" dirty="0"/>
              <a:t>בהליך פלילי שהתקיים כנגד חברה וכנגד בעליה דנו בעבירות בדבר ניכויים שלא כדין הגוררות עימן קנסות כספיים וחבות אישית.</a:t>
            </a:r>
          </a:p>
          <a:p>
            <a:r>
              <a:rPr lang="he-IL" dirty="0"/>
              <a:t>נסיבות המקרה </a:t>
            </a:r>
          </a:p>
          <a:p>
            <a:r>
              <a:rPr lang="he-IL" dirty="0"/>
              <a:t>החברה ניכתה משכרם של 16 עובדים סכומים שיועדו להפקדות פנסיוניות, אך לא העבירה אותם לחברת הביטוח בתקופות שונות.</a:t>
            </a:r>
          </a:p>
          <a:p>
            <a:r>
              <a:rPr lang="he-IL" dirty="0"/>
              <a:t>נקבע כי הדבר נעשה לצורך יצירת יתרון תזרימי זמני. </a:t>
            </a:r>
          </a:p>
          <a:p>
            <a:r>
              <a:rPr lang="he-IL" dirty="0"/>
              <a:t>כבתוך כך, נקבע כי גם הבעלים ששימש גם כמנכ"ל – הפר את חובתו לפקח ולנקוט באמצעים הדרושים למניעת ביצוע העבירות על ידי החברה.</a:t>
            </a:r>
          </a:p>
          <a:p>
            <a:r>
              <a:rPr lang="he-IL" dirty="0"/>
              <a:t>בנוסף, נמצא כי באחד המקרים לא שולם לעובד שכר מינימום בחודש </a:t>
            </a:r>
            <a:r>
              <a:rPr lang="he-IL" dirty="0" err="1"/>
              <a:t>מסויים</a:t>
            </a:r>
            <a:r>
              <a:rPr lang="he-IL" dirty="0"/>
              <a:t> לעבודתו, וכן כי לא נמסרו למפקח, לפי דרישתו, מסמכים הנוגעים להעסקתו של אותו עובד. בכך, הפרה החברה את חובתה לשלם שכר מינימום וכן הכשילה את עבודת הפיקוח. </a:t>
            </a:r>
          </a:p>
          <a:p>
            <a:r>
              <a:rPr lang="he-IL" dirty="0"/>
              <a:t>גם בהיבט זה נקבע כי בעלי החברה נושא באחריות, מתוקף תפקידו, ולא פעל כנדרש למניעת ההפרות.</a:t>
            </a:r>
          </a:p>
          <a:p>
            <a:r>
              <a:rPr lang="he-IL" dirty="0"/>
              <a:t>בהמשך, נכנסה החברה להליכי פירוק וניתן נגדה צו חיסול, ועל כן כתב האישום בעניינה נמחק. למרות זאת, האחריות הפלילית של הבעלים נותרה בעינה.</a:t>
            </a:r>
          </a:p>
          <a:p>
            <a:r>
              <a:rPr lang="he-IL" dirty="0"/>
              <a:t>בסופו של דבר, הטיל בית הדין על הבעלים באופן אישי קנסות בסך מצטבר של כ- 130,000 ₪ בגין עבירות לפי חוק הגנת השכר, אי תשלום לפי שכר מינימום ובגין אי קיום דרישת מפקח העבודה.</a:t>
            </a:r>
          </a:p>
          <a:p>
            <a:endParaRPr lang="he-IL" dirty="0"/>
          </a:p>
          <a:p>
            <a:endParaRPr lang="he-IL" dirty="0"/>
          </a:p>
        </p:txBody>
      </p:sp>
    </p:spTree>
    <p:extLst>
      <p:ext uri="{BB962C8B-B14F-4D97-AF65-F5344CB8AC3E}">
        <p14:creationId xmlns:p14="http://schemas.microsoft.com/office/powerpoint/2010/main" val="32910390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98E1F-ED23-2F10-EB7E-08BAF8037865}"/>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EE698A84-D854-C08D-62A7-E50898CE5AEF}"/>
              </a:ext>
            </a:extLst>
          </p:cNvPr>
          <p:cNvSpPr>
            <a:spLocks noGrp="1"/>
          </p:cNvSpPr>
          <p:nvPr>
            <p:ph type="title"/>
          </p:nvPr>
        </p:nvSpPr>
        <p:spPr/>
        <p:txBody>
          <a:bodyPr/>
          <a:lstStyle/>
          <a:p>
            <a:pPr algn="ctr"/>
            <a:r>
              <a:rPr lang="he-IL" dirty="0"/>
              <a:t>הפקדה לפנסיה כשהעובד מסרב לשתף פעולה </a:t>
            </a:r>
          </a:p>
        </p:txBody>
      </p:sp>
      <p:sp>
        <p:nvSpPr>
          <p:cNvPr id="3" name="מציין מיקום תוכן 2">
            <a:extLst>
              <a:ext uri="{FF2B5EF4-FFF2-40B4-BE49-F238E27FC236}">
                <a16:creationId xmlns:a16="http://schemas.microsoft.com/office/drawing/2014/main" id="{84A23C08-0C85-B7B6-EA44-EBC4A272FF1F}"/>
              </a:ext>
            </a:extLst>
          </p:cNvPr>
          <p:cNvSpPr>
            <a:spLocks noGrp="1"/>
          </p:cNvSpPr>
          <p:nvPr>
            <p:ph idx="1"/>
          </p:nvPr>
        </p:nvSpPr>
        <p:spPr>
          <a:xfrm>
            <a:off x="1371600" y="1828800"/>
            <a:ext cx="9601200" cy="4038600"/>
          </a:xfrm>
        </p:spPr>
        <p:txBody>
          <a:bodyPr>
            <a:normAutofit/>
          </a:bodyPr>
          <a:lstStyle/>
          <a:p>
            <a:r>
              <a:rPr lang="he-IL" dirty="0" err="1"/>
              <a:t>סע"ש</a:t>
            </a:r>
            <a:r>
              <a:rPr lang="he-IL" dirty="0"/>
              <a:t> 54580-08-23</a:t>
            </a:r>
          </a:p>
          <a:p>
            <a:r>
              <a:rPr lang="he-IL" dirty="0"/>
              <a:t>1. התובע הועסק אצל הנתבעת בתפקיד מנהל סניף.</a:t>
            </a:r>
          </a:p>
          <a:p>
            <a:r>
              <a:rPr lang="he-IL" dirty="0"/>
              <a:t>2. תקופת ההעסקה הייתה מיום 5.12.2019 עד סוף אוקטובר 2021.</a:t>
            </a:r>
          </a:p>
          <a:p>
            <a:r>
              <a:rPr lang="he-IL" dirty="0"/>
              <a:t>3. הנתבעת היא חברה המספקת שירותי דיוור והפצה ברחבי הארץ.</a:t>
            </a:r>
          </a:p>
          <a:p>
            <a:r>
              <a:rPr lang="he-IL" dirty="0"/>
              <a:t>4. לא הופקדו בפועל כספים לקופת הביטוח הפנסיוני של התובע בחלק מתקופת ההעסקה.</a:t>
            </a:r>
          </a:p>
          <a:p>
            <a:r>
              <a:rPr lang="he-IL" dirty="0"/>
              <a:t>טענות התובע בין היתר הן כי היה זכאי התובע להפקדות לביטוח פנסיוני בשיעורים של 6.5% לתגמולים ו-6% לפיצויים מתחילת העסקתו, שכן היה לו ביטוח פנסיוני פעיל ממקום עבודתו הקודם. הנתבעת, לעומת זאת, החלה להפריש כספים רק בחודש מאי 2021, לאחר 17 חודשי עבודה. גם ההפרשות שבוצעו היו בחסר משמעותי, שכן חושבו על בסיס שכר פיקטיבי בתלושי השכר ולא על פי שכרו בפועל (10,000 ש"ח נטו), ולא כללו רכיבים הנדרשים לחישוב השכר הקובע, כגון ימי חגים ופדיון חופשה שנתית</a:t>
            </a:r>
          </a:p>
        </p:txBody>
      </p:sp>
    </p:spTree>
    <p:extLst>
      <p:ext uri="{BB962C8B-B14F-4D97-AF65-F5344CB8AC3E}">
        <p14:creationId xmlns:p14="http://schemas.microsoft.com/office/powerpoint/2010/main" val="1467771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55F77-BB47-3A56-B9F2-DBA754F0C698}"/>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5B682FD-7141-135E-EC12-56711A3880F1}"/>
              </a:ext>
            </a:extLst>
          </p:cNvPr>
          <p:cNvSpPr>
            <a:spLocks noGrp="1"/>
          </p:cNvSpPr>
          <p:nvPr>
            <p:ph type="title"/>
          </p:nvPr>
        </p:nvSpPr>
        <p:spPr/>
        <p:txBody>
          <a:bodyPr/>
          <a:lstStyle/>
          <a:p>
            <a:pPr algn="ctr"/>
            <a:r>
              <a:rPr lang="he-IL" dirty="0"/>
              <a:t>הפקדה לפנסיה כשהעובד מסרב לשתף פעולה </a:t>
            </a:r>
          </a:p>
        </p:txBody>
      </p:sp>
      <p:sp>
        <p:nvSpPr>
          <p:cNvPr id="3" name="מציין מיקום תוכן 2">
            <a:extLst>
              <a:ext uri="{FF2B5EF4-FFF2-40B4-BE49-F238E27FC236}">
                <a16:creationId xmlns:a16="http://schemas.microsoft.com/office/drawing/2014/main" id="{D6C39DC6-65EB-8B0C-1A97-4805C6D765B2}"/>
              </a:ext>
            </a:extLst>
          </p:cNvPr>
          <p:cNvSpPr>
            <a:spLocks noGrp="1"/>
          </p:cNvSpPr>
          <p:nvPr>
            <p:ph idx="1"/>
          </p:nvPr>
        </p:nvSpPr>
        <p:spPr>
          <a:xfrm>
            <a:off x="1371600" y="1828800"/>
            <a:ext cx="9601200" cy="4038600"/>
          </a:xfrm>
        </p:spPr>
        <p:txBody>
          <a:bodyPr>
            <a:normAutofit fontScale="92500" lnSpcReduction="10000"/>
          </a:bodyPr>
          <a:lstStyle/>
          <a:p>
            <a:r>
              <a:rPr lang="he-IL" sz="2800" dirty="0"/>
              <a:t>טענות הנתבעת לעניין כי התובע סירב שוב ושוב לחתום על הטפסים הנדרשים לצורך פתיחת קופת פנסיה, וככל הנראה עשה זאת בכוונה כדי להעלים כספים מהליך פשיטת רגל בו היה מצוי. הנתבעת אף הציעה מספר חלופות להפקדת הכספים.</a:t>
            </a:r>
          </a:p>
          <a:p>
            <a:r>
              <a:rPr lang="he-IL" sz="2800" dirty="0"/>
              <a:t>הנתבעת לא ידעה להסביר מדוע לא הופקדו הכספים לקופה קיימת או לחשבון התובע אם לא נפתחה קופה, והתעקשה על הצורך בחתימת התובע על טפסים. </a:t>
            </a:r>
          </a:p>
          <a:p>
            <a:r>
              <a:rPr lang="he-IL" sz="2800" dirty="0"/>
              <a:t>ייתכן שאכן התובע ניסה להעלים כספים לנוכח תיק </a:t>
            </a:r>
            <a:r>
              <a:rPr lang="he-IL" sz="2800" dirty="0" err="1"/>
              <a:t>הפש"ר</a:t>
            </a:r>
            <a:r>
              <a:rPr lang="he-IL" sz="2800" dirty="0"/>
              <a:t> אך אין בכך כדי להפחית מחובתה של הנתבעת להפקיד בעבורו כספים לקרן פנסיה. מהראיות התברר כי לתובע הייתה קופה פעילה ממקום עבודתו הקודם והוא צירף אישור על כך.</a:t>
            </a:r>
          </a:p>
        </p:txBody>
      </p:sp>
    </p:spTree>
    <p:extLst>
      <p:ext uri="{BB962C8B-B14F-4D97-AF65-F5344CB8AC3E}">
        <p14:creationId xmlns:p14="http://schemas.microsoft.com/office/powerpoint/2010/main" val="10206061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B11DA-FBE8-D5B8-DEC1-C96E30D50D6B}"/>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61D3172-D09A-AAB5-4CFB-E87ED22F775D}"/>
              </a:ext>
            </a:extLst>
          </p:cNvPr>
          <p:cNvSpPr>
            <a:spLocks noGrp="1"/>
          </p:cNvSpPr>
          <p:nvPr>
            <p:ph type="title"/>
          </p:nvPr>
        </p:nvSpPr>
        <p:spPr/>
        <p:txBody>
          <a:bodyPr/>
          <a:lstStyle/>
          <a:p>
            <a:pPr algn="ctr"/>
            <a:r>
              <a:rPr lang="he-IL" dirty="0"/>
              <a:t>הפקדה לפנסיה כשהעובד מסרב לשתף פעולה </a:t>
            </a:r>
          </a:p>
        </p:txBody>
      </p:sp>
      <p:sp>
        <p:nvSpPr>
          <p:cNvPr id="3" name="מציין מיקום תוכן 2">
            <a:extLst>
              <a:ext uri="{FF2B5EF4-FFF2-40B4-BE49-F238E27FC236}">
                <a16:creationId xmlns:a16="http://schemas.microsoft.com/office/drawing/2014/main" id="{44B58055-F6B6-A81F-5CD3-650FD66F5102}"/>
              </a:ext>
            </a:extLst>
          </p:cNvPr>
          <p:cNvSpPr>
            <a:spLocks noGrp="1"/>
          </p:cNvSpPr>
          <p:nvPr>
            <p:ph idx="1"/>
          </p:nvPr>
        </p:nvSpPr>
        <p:spPr>
          <a:xfrm>
            <a:off x="1371600" y="1828800"/>
            <a:ext cx="9601200" cy="4038600"/>
          </a:xfrm>
        </p:spPr>
        <p:txBody>
          <a:bodyPr>
            <a:normAutofit/>
          </a:bodyPr>
          <a:lstStyle/>
          <a:p>
            <a:r>
              <a:rPr lang="he-IL" dirty="0"/>
              <a:t>הכרעת בית הדין- </a:t>
            </a:r>
          </a:p>
          <a:p>
            <a:r>
              <a:rPr lang="he-IL" dirty="0"/>
              <a:t>האחריות לאי הפקדת הכספים מוטלת על הנתבעת. </a:t>
            </a:r>
          </a:p>
          <a:p>
            <a:r>
              <a:rPr lang="he-IL" dirty="0"/>
              <a:t>חובת ההפרשה לפנסיה היא </a:t>
            </a:r>
            <a:r>
              <a:rPr lang="he-IL" dirty="0" err="1"/>
              <a:t>קוגנטית</a:t>
            </a:r>
            <a:r>
              <a:rPr lang="he-IL" dirty="0"/>
              <a:t> ועל המעסיק לדאוג לביצועה. </a:t>
            </a:r>
          </a:p>
          <a:p>
            <a:r>
              <a:rPr lang="he-IL" dirty="0"/>
              <a:t>גם אם התובע סירב לחתום על טפסים לפתיחת קופה חדשה, היה על הנתבעת להפקיד לקופה קיימת או להפקיד לקרן ברירת מחדל או לנקוט צעדים משפטיים להוכיח את סירובו של העובד, ולא להותיר את הכספים בחזקתה.</a:t>
            </a:r>
          </a:p>
          <a:p>
            <a:r>
              <a:rPr lang="he-IL" dirty="0"/>
              <a:t>נקבע כי הנתבעת תשלום לתובע את מלוא התשלומים בדבר חלף הפקדות לפנסיה </a:t>
            </a:r>
          </a:p>
          <a:p>
            <a:endParaRPr lang="he-IL" dirty="0"/>
          </a:p>
        </p:txBody>
      </p:sp>
    </p:spTree>
    <p:extLst>
      <p:ext uri="{BB962C8B-B14F-4D97-AF65-F5344CB8AC3E}">
        <p14:creationId xmlns:p14="http://schemas.microsoft.com/office/powerpoint/2010/main" val="733777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7938F-7BCE-EFAE-E60F-DD3002D7DAC0}"/>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FD5AE9CB-EA82-9D65-AD89-F84835A867AF}"/>
              </a:ext>
            </a:extLst>
          </p:cNvPr>
          <p:cNvSpPr>
            <a:spLocks noGrp="1"/>
          </p:cNvSpPr>
          <p:nvPr>
            <p:ph type="title"/>
          </p:nvPr>
        </p:nvSpPr>
        <p:spPr/>
        <p:txBody>
          <a:bodyPr/>
          <a:lstStyle/>
          <a:p>
            <a:pPr algn="ctr"/>
            <a:r>
              <a:rPr lang="he-IL" dirty="0"/>
              <a:t>האם עמלות נכללות בחישוב חלפי שכר </a:t>
            </a:r>
          </a:p>
        </p:txBody>
      </p:sp>
      <p:sp>
        <p:nvSpPr>
          <p:cNvPr id="3" name="מציין מיקום תוכן 2">
            <a:extLst>
              <a:ext uri="{FF2B5EF4-FFF2-40B4-BE49-F238E27FC236}">
                <a16:creationId xmlns:a16="http://schemas.microsoft.com/office/drawing/2014/main" id="{E2E8D0C7-A363-CB7E-7D8E-93444DB4CDC0}"/>
              </a:ext>
            </a:extLst>
          </p:cNvPr>
          <p:cNvSpPr>
            <a:spLocks noGrp="1"/>
          </p:cNvSpPr>
          <p:nvPr>
            <p:ph idx="1"/>
          </p:nvPr>
        </p:nvSpPr>
        <p:spPr>
          <a:xfrm>
            <a:off x="1371600" y="1828800"/>
            <a:ext cx="9601200" cy="4038600"/>
          </a:xfrm>
        </p:spPr>
        <p:txBody>
          <a:bodyPr>
            <a:normAutofit lnSpcReduction="10000"/>
          </a:bodyPr>
          <a:lstStyle/>
          <a:p>
            <a:r>
              <a:rPr lang="he-IL" dirty="0"/>
              <a:t>ת"צ 24590-06-23</a:t>
            </a:r>
          </a:p>
          <a:p>
            <a:r>
              <a:rPr lang="he-IL" dirty="0"/>
              <a:t>בקשה לאישור תובענה ייצוגית הדנה בסוגיה האם נציגי מכירות זכאים לדמי החופשה, דמי מחלה, הפרשות פנסיה ופיצויי פיטורים על בסיס עמלות או בונוסים שאותם קיבלו במהלך עבודתם.</a:t>
            </a:r>
          </a:p>
          <a:p>
            <a:r>
              <a:rPr lang="he-IL" dirty="0"/>
              <a:t>המבקש עבד כנציג מכירות ולאחר מכן כמנהל מחלקת המכירות במשיבה.</a:t>
            </a:r>
          </a:p>
          <a:p>
            <a:r>
              <a:rPr lang="he-IL" dirty="0"/>
              <a:t>המבקש עבד במשיבה מיום 1.10.14 עד ליום 1.12.22.</a:t>
            </a:r>
          </a:p>
          <a:p>
            <a:r>
              <a:rPr lang="he-IL" dirty="0"/>
              <a:t>טענות המבקש</a:t>
            </a:r>
          </a:p>
          <a:p>
            <a:r>
              <a:rPr lang="he-IL" dirty="0"/>
              <a:t>כנציג מכירות קיבל המבקש עמלה בגובה של 12% מכל מכירה שביצע.</a:t>
            </a:r>
          </a:p>
          <a:p>
            <a:r>
              <a:rPr lang="he-IL" dirty="0"/>
              <a:t>כמנהל מחלקת מכירות קיבל המבקש עמלות בגובה של 15% מכל מכירה ו- 3% ממכירות המחלקה.</a:t>
            </a:r>
          </a:p>
          <a:p>
            <a:r>
              <a:rPr lang="he-IL" dirty="0"/>
              <a:t>העמלות כונו בתלוש השכר פרמיה, פרמיה א', בונוס.</a:t>
            </a:r>
          </a:p>
          <a:p>
            <a:r>
              <a:rPr lang="he-IL" dirty="0"/>
              <a:t>המבקש זכאי לקבל גם על בסיס העמלות פנסיה, דמי חופשה, פדיון חופשה ודמי מחלה.</a:t>
            </a:r>
          </a:p>
          <a:p>
            <a:endParaRPr lang="he-IL" dirty="0"/>
          </a:p>
        </p:txBody>
      </p:sp>
    </p:spTree>
    <p:extLst>
      <p:ext uri="{BB962C8B-B14F-4D97-AF65-F5344CB8AC3E}">
        <p14:creationId xmlns:p14="http://schemas.microsoft.com/office/powerpoint/2010/main" val="3266883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5D29C-79E5-7A19-FBB7-D6B4038F689B}"/>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7F27FCF9-61FD-B104-784A-E40D47B5B262}"/>
              </a:ext>
            </a:extLst>
          </p:cNvPr>
          <p:cNvSpPr>
            <a:spLocks noGrp="1"/>
          </p:cNvSpPr>
          <p:nvPr>
            <p:ph type="title"/>
          </p:nvPr>
        </p:nvSpPr>
        <p:spPr/>
        <p:txBody>
          <a:bodyPr/>
          <a:lstStyle/>
          <a:p>
            <a:pPr algn="ctr"/>
            <a:r>
              <a:rPr lang="he-IL" dirty="0"/>
              <a:t>האם עמלות נכללות בחישוב חלפי שכר </a:t>
            </a:r>
          </a:p>
        </p:txBody>
      </p:sp>
      <p:sp>
        <p:nvSpPr>
          <p:cNvPr id="3" name="מציין מיקום תוכן 2">
            <a:extLst>
              <a:ext uri="{FF2B5EF4-FFF2-40B4-BE49-F238E27FC236}">
                <a16:creationId xmlns:a16="http://schemas.microsoft.com/office/drawing/2014/main" id="{C3D493A8-A8E5-CC9C-73ED-E66ABA1F1FBC}"/>
              </a:ext>
            </a:extLst>
          </p:cNvPr>
          <p:cNvSpPr>
            <a:spLocks noGrp="1"/>
          </p:cNvSpPr>
          <p:nvPr>
            <p:ph idx="1"/>
          </p:nvPr>
        </p:nvSpPr>
        <p:spPr>
          <a:xfrm>
            <a:off x="1371600" y="1828800"/>
            <a:ext cx="9601200" cy="4038600"/>
          </a:xfrm>
        </p:spPr>
        <p:txBody>
          <a:bodyPr>
            <a:normAutofit lnSpcReduction="10000"/>
          </a:bodyPr>
          <a:lstStyle/>
          <a:p>
            <a:r>
              <a:rPr lang="he-IL" dirty="0"/>
              <a:t>במשיבה עבדו בתקופה הרלוונטית 50 נציגי מכירות. על חברי הקבוצה נמנים 200 עובדים. כיום עובדים רק כ- 10 נציגי מכירות.</a:t>
            </a:r>
          </a:p>
          <a:p>
            <a:r>
              <a:rPr lang="he-IL" dirty="0"/>
              <a:t>כל העובדים מקבלים 12% עמלה.</a:t>
            </a:r>
          </a:p>
          <a:p>
            <a:r>
              <a:rPr lang="he-IL" dirty="0"/>
              <a:t>לכל העובדים הסכם זהה.</a:t>
            </a:r>
          </a:p>
          <a:p>
            <a:r>
              <a:rPr lang="he-IL" dirty="0"/>
              <a:t>על פי ההלכות הפסוקות, על המשיבה לשלם הפרשי חופשה, מחלה ופיצויי פיטורים גם על בסיס העמלות.</a:t>
            </a:r>
          </a:p>
          <a:p>
            <a:r>
              <a:rPr lang="he-IL" dirty="0"/>
              <a:t>טענות המשיבה</a:t>
            </a:r>
          </a:p>
          <a:p>
            <a:r>
              <a:rPr lang="he-IL" dirty="0"/>
              <a:t>המבקש הוא בעל אישיות בעייתית, הסתכסך עם כל הגורמים הפנימיים והחיצוניים במשיבה.</a:t>
            </a:r>
          </a:p>
          <a:p>
            <a:r>
              <a:rPr lang="he-IL" dirty="0"/>
              <a:t>קיימת ירידה ברווחיות המשיבה.</a:t>
            </a:r>
          </a:p>
          <a:p>
            <a:r>
              <a:rPr lang="he-IL" dirty="0"/>
              <a:t>במהלך 7 השנים האחרונות הועסקו בחברה 47 אנשי מכירות שקיבלו בונוסים. לכל עובד הסדר עבודה שונה.</a:t>
            </a:r>
          </a:p>
          <a:p>
            <a:endParaRPr lang="he-IL" dirty="0"/>
          </a:p>
        </p:txBody>
      </p:sp>
    </p:spTree>
    <p:extLst>
      <p:ext uri="{BB962C8B-B14F-4D97-AF65-F5344CB8AC3E}">
        <p14:creationId xmlns:p14="http://schemas.microsoft.com/office/powerpoint/2010/main" val="7975079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A8E19-28FB-3FD7-4C58-1B53F5B7E6BB}"/>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96149F7-B8FA-5121-DAC7-7D195E1FB352}"/>
              </a:ext>
            </a:extLst>
          </p:cNvPr>
          <p:cNvSpPr>
            <a:spLocks noGrp="1"/>
          </p:cNvSpPr>
          <p:nvPr>
            <p:ph type="title"/>
          </p:nvPr>
        </p:nvSpPr>
        <p:spPr/>
        <p:txBody>
          <a:bodyPr/>
          <a:lstStyle/>
          <a:p>
            <a:pPr algn="ctr"/>
            <a:r>
              <a:rPr lang="he-IL" dirty="0"/>
              <a:t>האם עמלות נכללות בחישוב חלפי שכר </a:t>
            </a:r>
          </a:p>
        </p:txBody>
      </p:sp>
      <p:sp>
        <p:nvSpPr>
          <p:cNvPr id="3" name="מציין מיקום תוכן 2">
            <a:extLst>
              <a:ext uri="{FF2B5EF4-FFF2-40B4-BE49-F238E27FC236}">
                <a16:creationId xmlns:a16="http://schemas.microsoft.com/office/drawing/2014/main" id="{72968449-20F7-1077-A012-AAA9F86511C7}"/>
              </a:ext>
            </a:extLst>
          </p:cNvPr>
          <p:cNvSpPr>
            <a:spLocks noGrp="1"/>
          </p:cNvSpPr>
          <p:nvPr>
            <p:ph idx="1"/>
          </p:nvPr>
        </p:nvSpPr>
        <p:spPr>
          <a:xfrm>
            <a:off x="1371600" y="1828800"/>
            <a:ext cx="9601200" cy="4038600"/>
          </a:xfrm>
        </p:spPr>
        <p:txBody>
          <a:bodyPr>
            <a:normAutofit/>
          </a:bodyPr>
          <a:lstStyle/>
          <a:p>
            <a:r>
              <a:rPr lang="he-IL" dirty="0"/>
              <a:t>המבקש קיבל סוגים שונים של עמלות לפי ביצועיו האישיים ולפי ביצוע המחלקה.</a:t>
            </a:r>
          </a:p>
          <a:p>
            <a:r>
              <a:rPr lang="he-IL" dirty="0"/>
              <a:t>לכל עובד הסדר פרטני בנוגע לתשלום הבונוסים.</a:t>
            </a:r>
          </a:p>
          <a:p>
            <a:r>
              <a:rPr lang="he-IL" dirty="0"/>
              <a:t>מרבית העובדים קיבלו בונוסים בסכומים זניחים.</a:t>
            </a:r>
          </a:p>
          <a:p>
            <a:r>
              <a:rPr lang="he-IL" dirty="0"/>
              <a:t>הבונוסים היו תלויים במשתנים והם לא חלק מהשכר הרגיל.</a:t>
            </a:r>
          </a:p>
          <a:p>
            <a:r>
              <a:rPr lang="he-IL" dirty="0"/>
              <a:t>תדירות תשלום הבונוסים לכל עובד שונה.</a:t>
            </a:r>
          </a:p>
          <a:p>
            <a:r>
              <a:rPr lang="he-IL" dirty="0"/>
              <a:t>התייחסות בית הדין </a:t>
            </a:r>
          </a:p>
          <a:p>
            <a:r>
              <a:rPr lang="he-IL" dirty="0"/>
              <a:t>על פי ההלכה הפסוקה עמלות מכירה חייבות בהפרשות פנסיה ובלבד שהשכר והעמלות לא חצו את גובה השכר הממוצע במשק (ראו לעניין זה </a:t>
            </a:r>
            <a:r>
              <a:rPr lang="he-IL" dirty="0" err="1"/>
              <a:t>עת"צ</a:t>
            </a:r>
            <a:r>
              <a:rPr lang="he-IL" dirty="0"/>
              <a:t> 48841-06-18 חיים כהן – </a:t>
            </a:r>
            <a:r>
              <a:rPr lang="he-IL" dirty="0" err="1"/>
              <a:t>איי.די.איי</a:t>
            </a:r>
            <a:r>
              <a:rPr lang="he-IL" dirty="0"/>
              <a:t>. חברה לביטוח בע"מ, ניתן ביום 7.6.2023.</a:t>
            </a:r>
          </a:p>
        </p:txBody>
      </p:sp>
    </p:spTree>
    <p:extLst>
      <p:ext uri="{BB962C8B-B14F-4D97-AF65-F5344CB8AC3E}">
        <p14:creationId xmlns:p14="http://schemas.microsoft.com/office/powerpoint/2010/main" val="42718769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C9374-2B87-B7FE-6CA5-6BC02F23BA2D}"/>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FF19D597-A60C-2511-623E-8AD6D456F6ED}"/>
              </a:ext>
            </a:extLst>
          </p:cNvPr>
          <p:cNvSpPr>
            <a:spLocks noGrp="1"/>
          </p:cNvSpPr>
          <p:nvPr>
            <p:ph type="title"/>
          </p:nvPr>
        </p:nvSpPr>
        <p:spPr/>
        <p:txBody>
          <a:bodyPr/>
          <a:lstStyle/>
          <a:p>
            <a:pPr algn="ctr"/>
            <a:r>
              <a:rPr lang="he-IL" dirty="0"/>
              <a:t>האם עמלות נכללות בחישוב חלפי שכר </a:t>
            </a:r>
          </a:p>
        </p:txBody>
      </p:sp>
      <p:sp>
        <p:nvSpPr>
          <p:cNvPr id="3" name="מציין מיקום תוכן 2">
            <a:extLst>
              <a:ext uri="{FF2B5EF4-FFF2-40B4-BE49-F238E27FC236}">
                <a16:creationId xmlns:a16="http://schemas.microsoft.com/office/drawing/2014/main" id="{FD4F3898-279B-F225-6EC2-1D07C7058B3F}"/>
              </a:ext>
            </a:extLst>
          </p:cNvPr>
          <p:cNvSpPr>
            <a:spLocks noGrp="1"/>
          </p:cNvSpPr>
          <p:nvPr>
            <p:ph idx="1"/>
          </p:nvPr>
        </p:nvSpPr>
        <p:spPr>
          <a:xfrm>
            <a:off x="1371600" y="1828800"/>
            <a:ext cx="9601200" cy="4038600"/>
          </a:xfrm>
        </p:spPr>
        <p:txBody>
          <a:bodyPr>
            <a:normAutofit/>
          </a:bodyPr>
          <a:lstStyle/>
          <a:p>
            <a:r>
              <a:rPr lang="he-IL" dirty="0"/>
              <a:t>טוענת המשיבה כי על פי סעיף 6 לחוק דמי מחלה עמלות אינן חלק מהשכר לצורך דמי מחלה. טעות בידה של המשיבה שכן על פי החוק והפסיקה מעסיק מחויב לכלול את רכיב העמלות בתשלום דמי מחלה ודמי חופשה המשולמים לעובד (</a:t>
            </a:r>
            <a:r>
              <a:rPr lang="he-IL" dirty="0" err="1"/>
              <a:t>עת"צ</a:t>
            </a:r>
            <a:r>
              <a:rPr lang="he-IL" dirty="0"/>
              <a:t> ‏(‏ארצי ‏)‏ 48841-06-18 חיים כהן - </a:t>
            </a:r>
            <a:r>
              <a:rPr lang="he-IL" dirty="0" err="1"/>
              <a:t>איי.די.איי</a:t>
            </a:r>
            <a:r>
              <a:rPr lang="he-IL" dirty="0"/>
              <a:t>. חברה לביטוח בע"מ, ניתן ביום 7.6.2023. שם ‏סעיף 47). ‏‏</a:t>
            </a:r>
          </a:p>
          <a:p>
            <a:r>
              <a:rPr lang="he-IL" dirty="0"/>
              <a:t>המשיבה לא הציגה גרסה סדורה המגובה במסמכים (למשל, תלושי שכר מפורטים או הסכמי העסקה המבהירים את אופן חישוב הזכויות) הסותרת את טענת המבקש כי זכויות סוציאליות לא שולמו לו על בסיס העמלות.</a:t>
            </a:r>
          </a:p>
          <a:p>
            <a:r>
              <a:rPr lang="he-IL" dirty="0"/>
              <a:t>טענת המשיבה כי דמי חופשה ודמי מחלה שולמו על העמלות, ללא תיעוד ברור בתלושי השכר, אינה מספקת. נטל ההוכחה כי זכויות שולמו כדין מוטל על המעסיק. בהיעדר פירוט בתלוש השכר, קשה לקבל טענה זו. יתר על כן, נראה כי נושא זה נותר ללא מענה מספק מצד המשיבה.</a:t>
            </a:r>
          </a:p>
          <a:p>
            <a:r>
              <a:rPr lang="he-IL" dirty="0"/>
              <a:t>העמלות, כפי שהוצגו, שולמו "מהשקל הראשון" ללא תלות ביעדים מיוחדים, ומהוות רכיב קבוע ומשמעותי משכר העובדים. לפיכך, יש לראות בהן חלק מהשכר הקובע לצורך חישוב זכויות סוציאליות.</a:t>
            </a:r>
          </a:p>
          <a:p>
            <a:endParaRPr lang="he-IL" dirty="0"/>
          </a:p>
        </p:txBody>
      </p:sp>
    </p:spTree>
    <p:extLst>
      <p:ext uri="{BB962C8B-B14F-4D97-AF65-F5344CB8AC3E}">
        <p14:creationId xmlns:p14="http://schemas.microsoft.com/office/powerpoint/2010/main" val="8589370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08735-3769-8946-45AC-F68C4CBC2E5D}"/>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C907DB9-7DEE-32F2-5944-84FB14680557}"/>
              </a:ext>
            </a:extLst>
          </p:cNvPr>
          <p:cNvSpPr>
            <a:spLocks noGrp="1"/>
          </p:cNvSpPr>
          <p:nvPr>
            <p:ph type="title"/>
          </p:nvPr>
        </p:nvSpPr>
        <p:spPr/>
        <p:txBody>
          <a:bodyPr/>
          <a:lstStyle/>
          <a:p>
            <a:pPr algn="ctr"/>
            <a:r>
              <a:rPr lang="he-IL" dirty="0"/>
              <a:t>האם עמלות נכללות בחישוב חלפי שכר </a:t>
            </a:r>
          </a:p>
        </p:txBody>
      </p:sp>
      <p:sp>
        <p:nvSpPr>
          <p:cNvPr id="3" name="מציין מיקום תוכן 2">
            <a:extLst>
              <a:ext uri="{FF2B5EF4-FFF2-40B4-BE49-F238E27FC236}">
                <a16:creationId xmlns:a16="http://schemas.microsoft.com/office/drawing/2014/main" id="{109FB6BE-42B0-735D-87B9-087B677F3FC3}"/>
              </a:ext>
            </a:extLst>
          </p:cNvPr>
          <p:cNvSpPr>
            <a:spLocks noGrp="1"/>
          </p:cNvSpPr>
          <p:nvPr>
            <p:ph idx="1"/>
          </p:nvPr>
        </p:nvSpPr>
        <p:spPr>
          <a:xfrm>
            <a:off x="1371600" y="1828800"/>
            <a:ext cx="9601200" cy="4038600"/>
          </a:xfrm>
        </p:spPr>
        <p:txBody>
          <a:bodyPr>
            <a:normAutofit/>
          </a:bodyPr>
          <a:lstStyle/>
          <a:p>
            <a:r>
              <a:rPr lang="he-IL" dirty="0"/>
              <a:t>הבקשה לאישור תובענה ייצוגית מתקבלת, למעט רכיב השעות הנוספות.</a:t>
            </a:r>
          </a:p>
          <a:p>
            <a:r>
              <a:rPr lang="he-IL" dirty="0"/>
              <a:t>הקבוצה: כל מי שהועסק אצל המשיבה כנציג מכירות ו/או מנהל מכירות, בתקופה שבע שנים טרם הגשת הבקשה לאישור תובענה ייצוגית ועד למועד מתן פסק הדין, ואשר שולמו לו עמלות מכירה, ולא שולמו לו בגינן זכויות סוציאליות (הפרשות פנסיה, דמי חופשה, פדיון חופשה, דמי מחלה ופיצויי פיטורים).</a:t>
            </a:r>
          </a:p>
          <a:p>
            <a:r>
              <a:rPr lang="he-IL" dirty="0"/>
              <a:t>עילות התביעה המאושרות: אי תשלום הפרשות פנסיה, דמי חופשה, פדיון חופשה, דמי מחלה ופיצויי פיטורים בגין רכיב העמלות.</a:t>
            </a:r>
          </a:p>
          <a:p>
            <a:r>
              <a:rPr lang="he-IL" dirty="0"/>
              <a:t>הסעד הקבוצתי הנתבע לקבוצה: 1,950,326 ₪.</a:t>
            </a:r>
          </a:p>
        </p:txBody>
      </p:sp>
    </p:spTree>
    <p:extLst>
      <p:ext uri="{BB962C8B-B14F-4D97-AF65-F5344CB8AC3E}">
        <p14:creationId xmlns:p14="http://schemas.microsoft.com/office/powerpoint/2010/main" val="29516982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14C5B-56FD-85C6-1634-C798A00BC14C}"/>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2763E2CB-CF1E-6DD5-8D45-E913A1A00881}"/>
              </a:ext>
            </a:extLst>
          </p:cNvPr>
          <p:cNvSpPr>
            <a:spLocks noGrp="1"/>
          </p:cNvSpPr>
          <p:nvPr>
            <p:ph type="title"/>
          </p:nvPr>
        </p:nvSpPr>
        <p:spPr/>
        <p:txBody>
          <a:bodyPr/>
          <a:lstStyle/>
          <a:p>
            <a:pPr algn="ctr"/>
            <a:r>
              <a:rPr lang="he-IL" dirty="0"/>
              <a:t>משמעות היעדר דיווחי נוכחות לעניין שעות נוספות </a:t>
            </a:r>
          </a:p>
        </p:txBody>
      </p:sp>
      <p:sp>
        <p:nvSpPr>
          <p:cNvPr id="3" name="מציין מיקום תוכן 2">
            <a:extLst>
              <a:ext uri="{FF2B5EF4-FFF2-40B4-BE49-F238E27FC236}">
                <a16:creationId xmlns:a16="http://schemas.microsoft.com/office/drawing/2014/main" id="{069D5510-A12F-47AF-59DF-199BADB8C458}"/>
              </a:ext>
            </a:extLst>
          </p:cNvPr>
          <p:cNvSpPr>
            <a:spLocks noGrp="1"/>
          </p:cNvSpPr>
          <p:nvPr>
            <p:ph idx="1"/>
          </p:nvPr>
        </p:nvSpPr>
        <p:spPr>
          <a:xfrm>
            <a:off x="1371600" y="1828800"/>
            <a:ext cx="9601200" cy="4038600"/>
          </a:xfrm>
        </p:spPr>
        <p:txBody>
          <a:bodyPr>
            <a:normAutofit lnSpcReduction="10000"/>
          </a:bodyPr>
          <a:lstStyle/>
          <a:p>
            <a:r>
              <a:rPr lang="he-IL" dirty="0" err="1"/>
              <a:t>סע"ש</a:t>
            </a:r>
            <a:r>
              <a:rPr lang="he-IL" dirty="0"/>
              <a:t> 38421-05-23</a:t>
            </a:r>
          </a:p>
          <a:p>
            <a:r>
              <a:rPr lang="he-IL" dirty="0"/>
              <a:t>1. התובע הועסק על ידי הנתבעת בתפקיד נהג רכב הובלות במשך כשש שנים. </a:t>
            </a:r>
          </a:p>
          <a:p>
            <a:r>
              <a:rPr lang="he-IL" dirty="0"/>
              <a:t>על תנאי העסקת התובע חלו הוראות צו ההרחבה בענף ההובלה (להלן – צו ההובלה). תקופת העסקה </a:t>
            </a:r>
            <a:r>
              <a:rPr lang="he-IL" dirty="0" err="1"/>
              <a:t>היתה</a:t>
            </a:r>
            <a:r>
              <a:rPr lang="he-IL" dirty="0"/>
              <a:t> החל מיום 1.5.16 ועד סוף חודש 4/22. התובע היה עובד במשכורת; השכר נטו הנקוב בתלושי השכר שולם לו. הרכיבים בתלושי השכר של שכר יסוד, אש"ל, ודמי הבראה – הם רכיבים אמיתיים. בין הצדדים לא נכרת חוזה העסקה בכתב, והנתבעת לא מסרה לתובע הודעה בכתב על תנאי העסקה. הנתבעת לא ניהלה לגבי התובע פנקס שעות עבודה.</a:t>
            </a:r>
          </a:p>
          <a:p>
            <a:r>
              <a:rPr lang="he-IL" dirty="0"/>
              <a:t>טענות הצדדים </a:t>
            </a:r>
          </a:p>
          <a:p>
            <a:r>
              <a:rPr lang="he-IL" dirty="0"/>
              <a:t>התובע טוען כי סוכם עמו על שכר בגובה 12,000 ש"ח נטו. במסגרת רכיבי תביעה שונים טען שמדובר בשכר חודשי של 13,434 ש"ח בערכי ברוטו. עוד טוען התובע כי רכיבי השכר של פרמיה ושל שעות נוספות אשר שולמו בתלושי השכר הם רכיבי שכר פיקטיביים ולמעשה מדובר בחלק משכר היסוד שלו </a:t>
            </a:r>
          </a:p>
          <a:p>
            <a:r>
              <a:rPr lang="he-IL" dirty="0"/>
              <a:t>הנתבעת טוענת כי שכרו של התובע שולם בהתאם לנתונים בתלושי השכר</a:t>
            </a:r>
          </a:p>
          <a:p>
            <a:endParaRPr lang="he-IL" dirty="0"/>
          </a:p>
          <a:p>
            <a:endParaRPr lang="he-IL" dirty="0"/>
          </a:p>
        </p:txBody>
      </p:sp>
    </p:spTree>
    <p:extLst>
      <p:ext uri="{BB962C8B-B14F-4D97-AF65-F5344CB8AC3E}">
        <p14:creationId xmlns:p14="http://schemas.microsoft.com/office/powerpoint/2010/main" val="23463598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39F2B-16DE-A704-5E43-5779175D864F}"/>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D497166B-DB02-F05F-7ED1-DA8E635FDEF5}"/>
              </a:ext>
            </a:extLst>
          </p:cNvPr>
          <p:cNvSpPr>
            <a:spLocks noGrp="1"/>
          </p:cNvSpPr>
          <p:nvPr>
            <p:ph type="title"/>
          </p:nvPr>
        </p:nvSpPr>
        <p:spPr/>
        <p:txBody>
          <a:bodyPr/>
          <a:lstStyle/>
          <a:p>
            <a:pPr algn="ctr"/>
            <a:r>
              <a:rPr lang="he-IL" dirty="0"/>
              <a:t>משמעות היעדר דיווחי נוכחות לעניין שעות נוספות </a:t>
            </a:r>
          </a:p>
        </p:txBody>
      </p:sp>
      <p:sp>
        <p:nvSpPr>
          <p:cNvPr id="3" name="מציין מיקום תוכן 2">
            <a:extLst>
              <a:ext uri="{FF2B5EF4-FFF2-40B4-BE49-F238E27FC236}">
                <a16:creationId xmlns:a16="http://schemas.microsoft.com/office/drawing/2014/main" id="{A4ACA281-1ED4-C7BB-CF6E-31F7631E8DBF}"/>
              </a:ext>
            </a:extLst>
          </p:cNvPr>
          <p:cNvSpPr>
            <a:spLocks noGrp="1"/>
          </p:cNvSpPr>
          <p:nvPr>
            <p:ph idx="1"/>
          </p:nvPr>
        </p:nvSpPr>
        <p:spPr>
          <a:xfrm>
            <a:off x="1371600" y="1828800"/>
            <a:ext cx="9601200" cy="4038600"/>
          </a:xfrm>
        </p:spPr>
        <p:txBody>
          <a:bodyPr>
            <a:normAutofit fontScale="92500" lnSpcReduction="10000"/>
          </a:bodyPr>
          <a:lstStyle/>
          <a:p>
            <a:r>
              <a:rPr lang="he-IL" dirty="0"/>
              <a:t>התייחסות בית הדין </a:t>
            </a:r>
          </a:p>
          <a:p>
            <a:r>
              <a:rPr lang="he-IL" dirty="0"/>
              <a:t>בית הדין שיש לקבל את גרסת התובע בתצהירו לפיה שכר היסוד החודשי שלו עמד על 13,434 ש"ח ברוטו. </a:t>
            </a:r>
          </a:p>
          <a:p>
            <a:r>
              <a:rPr lang="he-IL" dirty="0"/>
              <a:t>כאמור הנתבעת טוענת כי שכרו של התובע שולם לו בהתאם לתלושי השכר. אלא שהגענו למסקנה שרכיבי השכר של פרמיה ושעות נוספות היוו בפועל תשלום של שכר יסוד, ולא של פרמיה או גמול עבודה בשעות נוספות. </a:t>
            </a:r>
          </a:p>
          <a:p>
            <a:r>
              <a:rPr lang="he-IL" dirty="0"/>
              <a:t>עיון בתלושי השכר מעלה כי בחלק מחודשי העבודה שולמו לתובע רכיבים של פרמיה ושעות נוספות באופן כזה שגובהם השתנה וסכום שכר הנטו נשאר קבוע – 12,000 ש"ח. </a:t>
            </a:r>
          </a:p>
          <a:p>
            <a:r>
              <a:rPr lang="he-IL" dirty="0"/>
              <a:t>כך היה למשל בחודשים 4-7/18 וגם בחודשים 4/19-7/19, 9/19, 12/19, 7-12/20 ו-1-8/21. לעתים שולם רק רכיב הפרמיה ועדיין שכר הנטו נשאר קבוע על סכום של 12,000 ש"ח, כך היה בחודשים 9-10/18 ו-12/18-1/19. </a:t>
            </a:r>
          </a:p>
          <a:p>
            <a:r>
              <a:rPr lang="he-IL" dirty="0"/>
              <a:t>מאפיינים אלה של תשלום השכר, שחלו בחלק ניכר מתקופת העבודה, מלמדים שרכיבי השכר של פרמיה וגמול עבודה בשעות נוספות שיקפו במהותם שכר יסוד (ע"ע (ארצי) 34111-07-15 </a:t>
            </a:r>
            <a:r>
              <a:rPr lang="he-IL" dirty="0" err="1"/>
              <a:t>אוקראינסקי</a:t>
            </a:r>
            <a:r>
              <a:rPr lang="he-IL" dirty="0"/>
              <a:t> – שח שנוע ולוגיסטיקה בע"מ, פס' 23 (7.2.2019)).</a:t>
            </a:r>
          </a:p>
        </p:txBody>
      </p:sp>
    </p:spTree>
    <p:extLst>
      <p:ext uri="{BB962C8B-B14F-4D97-AF65-F5344CB8AC3E}">
        <p14:creationId xmlns:p14="http://schemas.microsoft.com/office/powerpoint/2010/main" val="11303870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E401C-50D0-518A-F1A3-D744F29C83C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52A4124E-655F-0E04-4096-9C90394A33DE}"/>
              </a:ext>
            </a:extLst>
          </p:cNvPr>
          <p:cNvSpPr>
            <a:spLocks noGrp="1"/>
          </p:cNvSpPr>
          <p:nvPr>
            <p:ph type="title"/>
          </p:nvPr>
        </p:nvSpPr>
        <p:spPr/>
        <p:txBody>
          <a:bodyPr/>
          <a:lstStyle/>
          <a:p>
            <a:pPr algn="ctr"/>
            <a:r>
              <a:rPr lang="he-IL" dirty="0"/>
              <a:t>משמעות היעדר דיווחי נוכחות לעניין שעות נוספות </a:t>
            </a:r>
          </a:p>
        </p:txBody>
      </p:sp>
      <p:sp>
        <p:nvSpPr>
          <p:cNvPr id="3" name="מציין מיקום תוכן 2">
            <a:extLst>
              <a:ext uri="{FF2B5EF4-FFF2-40B4-BE49-F238E27FC236}">
                <a16:creationId xmlns:a16="http://schemas.microsoft.com/office/drawing/2014/main" id="{DF0E1578-DE41-8263-F8F8-D7711DFFFD48}"/>
              </a:ext>
            </a:extLst>
          </p:cNvPr>
          <p:cNvSpPr>
            <a:spLocks noGrp="1"/>
          </p:cNvSpPr>
          <p:nvPr>
            <p:ph idx="1"/>
          </p:nvPr>
        </p:nvSpPr>
        <p:spPr>
          <a:xfrm>
            <a:off x="1371600" y="1828800"/>
            <a:ext cx="9601200" cy="4038600"/>
          </a:xfrm>
        </p:spPr>
        <p:txBody>
          <a:bodyPr>
            <a:normAutofit/>
          </a:bodyPr>
          <a:lstStyle/>
          <a:p>
            <a:r>
              <a:rPr lang="he-IL" dirty="0"/>
              <a:t>טעם נוסף לכך שרכיב השכר של פרמיה משקף שכר יסוד הוא שלא הוכח בפנינו מה מהות רכיב הפרמיה ששולם לתובע החל מחודש 1/17. הנתבעת לא הוכיחה אם ובאילו תנאים שולם רכיב זה. הנטל בעניין זה מוטל עליה, בין היתר מאחר ולא מסרה לתובע הודעה בכתב על תנאי העסקה (סעיפים 2(א)(5) ו-5א לחוק הודעה לעובד ולמועמד לעבודה (תנאי עבודה והליכי מיון וקבלה לעבודה), </a:t>
            </a:r>
            <a:r>
              <a:rPr lang="he-IL" dirty="0" err="1"/>
              <a:t>התשס"ב</a:t>
            </a:r>
            <a:r>
              <a:rPr lang="he-IL" dirty="0"/>
              <a:t>–2002 (להלן – חוק הודעה לעובד); סעיף 48ב לצו ההובלה). משכך, טענת התובע שלא עבד על פי פרמיה (סעיף 11ב לכתב התביעה המתוקן; סעיף 10ג לתצהיר התובע) – לא נסתרה.</a:t>
            </a:r>
          </a:p>
          <a:p>
            <a:r>
              <a:rPr lang="he-IL" dirty="0"/>
              <a:t>טעם נוסף המביא למסקנה שיש לראות בו כשכר יסוד הוא שישנם חודשים בהם שולם גמול שעות נוספות לא בצורה גלובלית קבועה, אלא לפי כמות משתנה של שעות נוספות (ראו למשל החודשים 1-2/21). הנתבעת לא הסבירה על בסיס איזה מידע ידעה לשלם גמול עבודה בשעות נוספות בהיקף משתנה. יוזכר שהנתבעת לא ניהלה פנקס שעות עבודה לגבי התובע. גם בכך יש להביא למסקנה שרכיב השעות הנוספות שיקף שכר יסוד.</a:t>
            </a:r>
          </a:p>
          <a:p>
            <a:endParaRPr lang="he-IL" dirty="0"/>
          </a:p>
        </p:txBody>
      </p:sp>
    </p:spTree>
    <p:extLst>
      <p:ext uri="{BB962C8B-B14F-4D97-AF65-F5344CB8AC3E}">
        <p14:creationId xmlns:p14="http://schemas.microsoft.com/office/powerpoint/2010/main" val="42216785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2FC26-0F43-CFC7-D965-4A8C2AD702AD}"/>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2824BEF0-4542-54E2-59B1-D819E0E04F89}"/>
              </a:ext>
            </a:extLst>
          </p:cNvPr>
          <p:cNvSpPr>
            <a:spLocks noGrp="1"/>
          </p:cNvSpPr>
          <p:nvPr>
            <p:ph type="title"/>
          </p:nvPr>
        </p:nvSpPr>
        <p:spPr/>
        <p:txBody>
          <a:bodyPr/>
          <a:lstStyle/>
          <a:p>
            <a:pPr algn="ctr"/>
            <a:r>
              <a:rPr lang="he-IL" dirty="0"/>
              <a:t>משמעות היעדר דיווחי נוכחות לעניין שעות נוספות </a:t>
            </a:r>
          </a:p>
        </p:txBody>
      </p:sp>
      <p:sp>
        <p:nvSpPr>
          <p:cNvPr id="3" name="מציין מיקום תוכן 2">
            <a:extLst>
              <a:ext uri="{FF2B5EF4-FFF2-40B4-BE49-F238E27FC236}">
                <a16:creationId xmlns:a16="http://schemas.microsoft.com/office/drawing/2014/main" id="{760BE983-9ABC-4B32-CF97-5E6510559DF3}"/>
              </a:ext>
            </a:extLst>
          </p:cNvPr>
          <p:cNvSpPr>
            <a:spLocks noGrp="1"/>
          </p:cNvSpPr>
          <p:nvPr>
            <p:ph idx="1"/>
          </p:nvPr>
        </p:nvSpPr>
        <p:spPr>
          <a:xfrm>
            <a:off x="1371600" y="1828800"/>
            <a:ext cx="9601200" cy="4038600"/>
          </a:xfrm>
        </p:spPr>
        <p:txBody>
          <a:bodyPr>
            <a:normAutofit/>
          </a:bodyPr>
          <a:lstStyle/>
          <a:p>
            <a:r>
              <a:rPr lang="he-IL" dirty="0"/>
              <a:t>התוצאה שיש לקבל את גרסת התובע לפיה שכר היסוד שלו היה 13,434 ש"ח ברוטו. לכן אין להקנות משקל לנתונים בתלושי השכר ביחס לרכיבים פרמיה ושעות נוספות על כלל כינויה אלא יש לראות בשני רכיבי שכר אלו כשכר יסוד. על כן, חישוב הזכויות בהליך כאן ייעשה בין היתר על פי שכר יסוד של 13,434 ש"ח ברוטו. בהקשר זה ביה"ד דחה את טענת הנתבעת כי שכרו של התובע כלל שכר עבור זכויות שונות. כך, שכר לא יכול לכלול שכר עבור עבודה בשעות נוספות. שכן סעיף 5 לחוק הגנת השכר, </a:t>
            </a:r>
            <a:r>
              <a:rPr lang="he-IL" dirty="0" err="1"/>
              <a:t>התשי"ח</a:t>
            </a:r>
            <a:r>
              <a:rPr lang="he-IL" dirty="0"/>
              <a:t>–1958 אוסר זאת. כך, הנתבעת לא הציגה כל ראיה כגון חוזה העסקה או הודעה בכתב על תנאי ההעסקה, מהם ניתן ללמוד שהתובע הסכים ששכרו החודשי כלל תשלום של זכויות, גם אם אלו לא מופיעים בתלושי השכר.</a:t>
            </a:r>
          </a:p>
          <a:p>
            <a:r>
              <a:rPr lang="he-IL" dirty="0"/>
              <a:t>המשמעות היא ששכר היסוד של התובע היה גבוה מהשכר הנקוב בטבלאות צו ההובלה ועל כן יש לחשב את הזכויות הנגזרות מהשכר, לפי השכר ששולם לתובע בפועל, ולא לפי השכר שקבוע בצו ההובלה. משכך, יש לדחות את התחשיב של הנתבעת ואת טענות הנתבעת בסיכומיה </a:t>
            </a:r>
            <a:r>
              <a:rPr lang="he-IL" dirty="0" err="1"/>
              <a:t>בענין</a:t>
            </a:r>
            <a:r>
              <a:rPr lang="he-IL" dirty="0"/>
              <a:t> זה. </a:t>
            </a:r>
          </a:p>
        </p:txBody>
      </p:sp>
    </p:spTree>
    <p:extLst>
      <p:ext uri="{BB962C8B-B14F-4D97-AF65-F5344CB8AC3E}">
        <p14:creationId xmlns:p14="http://schemas.microsoft.com/office/powerpoint/2010/main" val="41100775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F10EC-DFD7-0F90-6477-AD10553E2D8F}"/>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AE1D8F44-FE17-D9EC-FD51-71C3B847C554}"/>
              </a:ext>
            </a:extLst>
          </p:cNvPr>
          <p:cNvSpPr>
            <a:spLocks noGrp="1"/>
          </p:cNvSpPr>
          <p:nvPr>
            <p:ph type="title"/>
          </p:nvPr>
        </p:nvSpPr>
        <p:spPr/>
        <p:txBody>
          <a:bodyPr/>
          <a:lstStyle/>
          <a:p>
            <a:pPr algn="ctr"/>
            <a:r>
              <a:rPr lang="he-IL" dirty="0"/>
              <a:t>משמעות היעדר דיווחי נוכחות לעניין שעות נוספות </a:t>
            </a:r>
          </a:p>
        </p:txBody>
      </p:sp>
      <p:sp>
        <p:nvSpPr>
          <p:cNvPr id="3" name="מציין מיקום תוכן 2">
            <a:extLst>
              <a:ext uri="{FF2B5EF4-FFF2-40B4-BE49-F238E27FC236}">
                <a16:creationId xmlns:a16="http://schemas.microsoft.com/office/drawing/2014/main" id="{80059142-869E-088C-C59E-F406ECA61E37}"/>
              </a:ext>
            </a:extLst>
          </p:cNvPr>
          <p:cNvSpPr>
            <a:spLocks noGrp="1"/>
          </p:cNvSpPr>
          <p:nvPr>
            <p:ph idx="1"/>
          </p:nvPr>
        </p:nvSpPr>
        <p:spPr>
          <a:xfrm>
            <a:off x="1371600" y="1828800"/>
            <a:ext cx="9601200" cy="4038600"/>
          </a:xfrm>
        </p:spPr>
        <p:txBody>
          <a:bodyPr>
            <a:normAutofit/>
          </a:bodyPr>
          <a:lstStyle/>
          <a:p>
            <a:r>
              <a:rPr lang="he-IL" dirty="0"/>
              <a:t>ביה"ד הגיע למסקנה שהתובע עבד בשעות נוספות. בהעדר הודעה בכתב על תנאי העסקה ומשהתובע העיד על כך בתצהירו, עובר הנטל לנתבעת להראות מה היו שעות עבודתו של התובע בכל יום (סעיפים 2(א)(6) ו-5א לחוק הודעה לעובד). </a:t>
            </a:r>
          </a:p>
          <a:p>
            <a:r>
              <a:rPr lang="he-IL" dirty="0"/>
              <a:t>טעם נוסף שבשלו עובר הנטל לנתבעת הוא אי ניהול פנקס שעות עבודה ביחס לתובע ובשים לב שהתובע העיד על עבודה בשעות נוספות בתצהירו (סעיף 26ב לחוק הגנת השכר)</a:t>
            </a:r>
          </a:p>
          <a:p>
            <a:r>
              <a:rPr lang="he-IL" dirty="0"/>
              <a:t>הנתבעת לא עמדה בנטל להראות מה היו שעות עבודתו של התובע בכל יום. היא לא הציגה פנקס שעות עבודה למשל, או ראיה אחרת לשם כך. </a:t>
            </a:r>
          </a:p>
          <a:p>
            <a:r>
              <a:rPr lang="he-IL" dirty="0"/>
              <a:t>לכך יש להוסיף שעיון בטכוגרפים שהציג התובע (צורפו לתצהירו) מצביעים על עבודה שהיו בה גם שעות נוספות. יש להטעים שהטכוגרפים אינם תחליף לפנקס שעות עבודה ולא ניתן ללמוד מהם על שעות עבודה מדויקות של התובע. זאת מאחר שמעדות התובע עלה שגם כאשר הטכוגרף לא מעיד על נסיעת המשאית, עדיין ייתכן שהתובע עבד, למשל בהמתנה באתר בניה. די בכך כדי לקבל את גרסת התובע שמתכונת עבודתו כללה עבודה בשעות נוספות.</a:t>
            </a:r>
          </a:p>
        </p:txBody>
      </p:sp>
    </p:spTree>
    <p:extLst>
      <p:ext uri="{BB962C8B-B14F-4D97-AF65-F5344CB8AC3E}">
        <p14:creationId xmlns:p14="http://schemas.microsoft.com/office/powerpoint/2010/main" val="1348160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9A061-548B-5652-A55C-5CF9EE9AAEB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7091B917-0188-3D71-80EE-07D19FAD5D4F}"/>
              </a:ext>
            </a:extLst>
          </p:cNvPr>
          <p:cNvSpPr>
            <a:spLocks noGrp="1"/>
          </p:cNvSpPr>
          <p:nvPr>
            <p:ph type="title"/>
          </p:nvPr>
        </p:nvSpPr>
        <p:spPr/>
        <p:txBody>
          <a:bodyPr/>
          <a:lstStyle/>
          <a:p>
            <a:pPr algn="ctr"/>
            <a:r>
              <a:rPr lang="he-IL" dirty="0"/>
              <a:t>משמעות היעדר דיווחי נוכחות לעניין שעות נוספות </a:t>
            </a:r>
          </a:p>
        </p:txBody>
      </p:sp>
      <p:sp>
        <p:nvSpPr>
          <p:cNvPr id="3" name="מציין מיקום תוכן 2">
            <a:extLst>
              <a:ext uri="{FF2B5EF4-FFF2-40B4-BE49-F238E27FC236}">
                <a16:creationId xmlns:a16="http://schemas.microsoft.com/office/drawing/2014/main" id="{69DF6469-F259-6C45-0200-E1D99EE6DA8D}"/>
              </a:ext>
            </a:extLst>
          </p:cNvPr>
          <p:cNvSpPr>
            <a:spLocks noGrp="1"/>
          </p:cNvSpPr>
          <p:nvPr>
            <p:ph idx="1"/>
          </p:nvPr>
        </p:nvSpPr>
        <p:spPr>
          <a:xfrm>
            <a:off x="1371600" y="1828800"/>
            <a:ext cx="9601200" cy="4038600"/>
          </a:xfrm>
        </p:spPr>
        <p:txBody>
          <a:bodyPr>
            <a:normAutofit/>
          </a:bodyPr>
          <a:lstStyle/>
          <a:p>
            <a:r>
              <a:rPr lang="he-IL" dirty="0"/>
              <a:t>תחת זאת, יש לפסוק לו גמול עבודה בשעות נוספות בהתאם לכמות </a:t>
            </a:r>
            <a:r>
              <a:rPr lang="he-IL" dirty="0" err="1"/>
              <a:t>המירבית</a:t>
            </a:r>
            <a:r>
              <a:rPr lang="he-IL" dirty="0"/>
              <a:t> הקבועה בסעיף 26ב(ב) לחוק הגנת השכר, היינו 60 שעות נוספות בחודש</a:t>
            </a:r>
          </a:p>
          <a:p>
            <a:r>
              <a:rPr lang="he-IL" dirty="0"/>
              <a:t>ביה"ד פסק כי יש לשלם לתובע סכום של 409,048.08 ₪ עבור גמול עבודה בשעות נוספות</a:t>
            </a:r>
          </a:p>
        </p:txBody>
      </p:sp>
    </p:spTree>
    <p:extLst>
      <p:ext uri="{BB962C8B-B14F-4D97-AF65-F5344CB8AC3E}">
        <p14:creationId xmlns:p14="http://schemas.microsoft.com/office/powerpoint/2010/main" val="8783105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A74B4-41E5-02EA-20C1-D4A8D6F123E4}"/>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28F7108-A640-796D-8481-FB283186AE41}"/>
              </a:ext>
            </a:extLst>
          </p:cNvPr>
          <p:cNvSpPr>
            <a:spLocks noGrp="1"/>
          </p:cNvSpPr>
          <p:nvPr>
            <p:ph type="title"/>
          </p:nvPr>
        </p:nvSpPr>
        <p:spPr/>
        <p:txBody>
          <a:bodyPr/>
          <a:lstStyle/>
          <a:p>
            <a:pPr algn="ctr"/>
            <a:r>
              <a:rPr lang="he-IL" dirty="0"/>
              <a:t>מתי הרעת תנאים מזכה בפיצויי פיטורים בדין מפוטר</a:t>
            </a:r>
          </a:p>
        </p:txBody>
      </p:sp>
      <p:sp>
        <p:nvSpPr>
          <p:cNvPr id="3" name="מציין מיקום תוכן 2">
            <a:extLst>
              <a:ext uri="{FF2B5EF4-FFF2-40B4-BE49-F238E27FC236}">
                <a16:creationId xmlns:a16="http://schemas.microsoft.com/office/drawing/2014/main" id="{62D69CDC-EB92-C8B4-1B47-88BCD5C40CD8}"/>
              </a:ext>
            </a:extLst>
          </p:cNvPr>
          <p:cNvSpPr>
            <a:spLocks noGrp="1"/>
          </p:cNvSpPr>
          <p:nvPr>
            <p:ph idx="1"/>
          </p:nvPr>
        </p:nvSpPr>
        <p:spPr>
          <a:xfrm>
            <a:off x="1371600" y="1828800"/>
            <a:ext cx="9601200" cy="4038600"/>
          </a:xfrm>
        </p:spPr>
        <p:txBody>
          <a:bodyPr>
            <a:normAutofit fontScale="85000" lnSpcReduction="10000"/>
          </a:bodyPr>
          <a:lstStyle/>
          <a:p>
            <a:r>
              <a:rPr lang="he-IL" dirty="0" err="1"/>
              <a:t>סע"ש</a:t>
            </a:r>
            <a:r>
              <a:rPr lang="he-IL" dirty="0"/>
              <a:t> 27940-03-20</a:t>
            </a:r>
          </a:p>
          <a:p>
            <a:r>
              <a:rPr lang="he-IL" dirty="0"/>
              <a:t>לטענת התובעים, בחודש 10/2019 התפטרו בדין מפוטרים, זאת לאחר שהחווה החלה להלין את שכרם ושכר יתר העובדים, הפסיקה לשלם לספקים, הפסיקה להפקיד לקופת הפנסיה ולא שילמה להם זכויות </a:t>
            </a:r>
            <a:r>
              <a:rPr lang="he-IL" dirty="0" err="1"/>
              <a:t>קוגנטיות</a:t>
            </a:r>
            <a:r>
              <a:rPr lang="he-IL" dirty="0"/>
              <a:t> המגיעות להם מכוח צווי ההרחבה בענף החקלאות</a:t>
            </a:r>
          </a:p>
          <a:p>
            <a:r>
              <a:rPr lang="he-IL" dirty="0"/>
              <a:t>מנגד, לטענת הנתבעים דביר הודיע לנתבע כי הוא מתפטר מהנימוק שהעבודה אינה מתאימה לו, וכי התברר בדיעבד כי מדובר במעשה מתכונן, שמטרתו להתחמק מהשתתפות דביר בהפסדי החווה כמתחייב מהסכם השותפות אשר נכרת בין הצדדים</a:t>
            </a:r>
          </a:p>
          <a:p>
            <a:r>
              <a:rPr lang="he-IL" dirty="0"/>
              <a:t>המסגרת המשפטית – סעיף 11(א) לחוק פיצויי פיטורים, תשכ"ג-1963 (להלן – חוק פיצויי פיטורים) קובע: "התפטר עובד מחמת הרעה מוחשית בתנאי העבודה, או מחמת נסיבות אחרות שביחסי עבודה לגבי אותו העובד שבהן אין לדרוש ממנו כי ימשיך בעבודתו, רואים את ההתפטרות </a:t>
            </a:r>
            <a:r>
              <a:rPr lang="he-IL" dirty="0" err="1"/>
              <a:t>לענין</a:t>
            </a:r>
            <a:r>
              <a:rPr lang="he-IL" dirty="0"/>
              <a:t> חוק זה כפיטורים".</a:t>
            </a:r>
          </a:p>
          <a:p>
            <a:r>
              <a:rPr lang="he-IL" dirty="0"/>
              <a:t>בהלכה הפסוקה נקבע כי על עובד המבקש לראות בהתפטרותו כפיטורים, כאמור בסעיף 11(א) לחוק פיצויי פיטורים, עליו רובץ הנטל להוכיח קיומה של "הרעה מוחשית בתנאי העבודה" או שהתקיימו "נסיבות אחרות... שבהן אין לדרוש ממנו כי ימשיך בעבודתו", וכן להוכיח כי התפטר בשל כך ולא מטעם אחר, תוך שנתן התראה סבירה למעסיק על כוונתו להתפטר, אשר מאפשרת הזדמנות סבירה על מנת שהמעסיק יתקן את אותה הרעה/נסיבות. בנוסף, נפסק אי מתן התראה כאמור לא ישלול את הזכאות לפיצויי פיטורים, כאשר ברור כי אין באפשרות המעסיק, או אין בכוונתו, לפעול לתיקון האמור</a:t>
            </a:r>
          </a:p>
        </p:txBody>
      </p:sp>
    </p:spTree>
    <p:extLst>
      <p:ext uri="{BB962C8B-B14F-4D97-AF65-F5344CB8AC3E}">
        <p14:creationId xmlns:p14="http://schemas.microsoft.com/office/powerpoint/2010/main" val="24824686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0E269-0B05-C59B-758B-A285F1BFB81B}"/>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D8F266C5-D634-9DDD-DD32-12712E97F42C}"/>
              </a:ext>
            </a:extLst>
          </p:cNvPr>
          <p:cNvSpPr>
            <a:spLocks noGrp="1"/>
          </p:cNvSpPr>
          <p:nvPr>
            <p:ph type="title"/>
          </p:nvPr>
        </p:nvSpPr>
        <p:spPr/>
        <p:txBody>
          <a:bodyPr/>
          <a:lstStyle/>
          <a:p>
            <a:pPr algn="ctr"/>
            <a:r>
              <a:rPr lang="he-IL" dirty="0"/>
              <a:t>מתי הרעת תנאים מזכה בפיצויי פיטורים בדין מפוטר</a:t>
            </a:r>
          </a:p>
        </p:txBody>
      </p:sp>
      <p:sp>
        <p:nvSpPr>
          <p:cNvPr id="3" name="מציין מיקום תוכן 2">
            <a:extLst>
              <a:ext uri="{FF2B5EF4-FFF2-40B4-BE49-F238E27FC236}">
                <a16:creationId xmlns:a16="http://schemas.microsoft.com/office/drawing/2014/main" id="{E6481A8D-B845-0691-8087-853BEE116C53}"/>
              </a:ext>
            </a:extLst>
          </p:cNvPr>
          <p:cNvSpPr>
            <a:spLocks noGrp="1"/>
          </p:cNvSpPr>
          <p:nvPr>
            <p:ph idx="1"/>
          </p:nvPr>
        </p:nvSpPr>
        <p:spPr>
          <a:xfrm>
            <a:off x="1371600" y="1828800"/>
            <a:ext cx="9601200" cy="4038600"/>
          </a:xfrm>
        </p:spPr>
        <p:txBody>
          <a:bodyPr>
            <a:normAutofit/>
          </a:bodyPr>
          <a:lstStyle/>
          <a:p>
            <a:r>
              <a:rPr lang="he-IL" dirty="0"/>
              <a:t>בנוסף, "שעובד הועסק במשך כל תקופת עבודתו תוך פגיעה בזכויות </a:t>
            </a:r>
            <a:r>
              <a:rPr lang="he-IL" dirty="0" err="1"/>
              <a:t>קוגנטיות</a:t>
            </a:r>
            <a:r>
              <a:rPr lang="he-IL" dirty="0"/>
              <a:t>, ואפילו הסכים לכך. בנסיבות שכאלה אין לדרוש מעובד כי ימשיך בעבודתו, אף אם לא כרוכה בכך "הרעה מוחשית" בתנאי העסקתו, ויש לראותן כעונות על דרישת הסעיף".</a:t>
            </a:r>
          </a:p>
          <a:p>
            <a:r>
              <a:rPr lang="he-IL" dirty="0"/>
              <a:t>דיון והכרעה – בראי ההלכה הפסוקה, ולאחר בחינת העדויות, טענות הצדדים וכלל החומר אשר בתיק, הגענו למסקנה לפיה עלה בידי התובעים להוכיח כי התפטרו בדין מפוטרים, ומכאן הם זכאים לפיצויי פיטורים. וננמק.</a:t>
            </a:r>
          </a:p>
          <a:p>
            <a:r>
              <a:rPr lang="he-IL" dirty="0"/>
              <a:t>התנאי הראשון – נסיבות שאין לדרוש מהעובד להמשיך בעבודתו: באשר לאי תשלום זכויות </a:t>
            </a:r>
            <a:r>
              <a:rPr lang="he-IL" dirty="0" err="1"/>
              <a:t>קוגנטיות</a:t>
            </a:r>
            <a:r>
              <a:rPr lang="he-IL" dirty="0"/>
              <a:t> – הוכח כי לא שולמו לתובעים זכויות מכוח צווי ההרחבה בענף החקלאות, אשר, וכאמור לעיל, הצדדים אינם חלוקים על תחולתו על מערכת יחסי העבודה ביניהם, וזאת מתחילת העסקתם ועד סיומה, ואין חולק כי משנת 2016 הפסיקה הנתבעת להפקיד כספים לקופות הפנסיה והפיצויים, ודי בכך על מנת לקבוע כי מתקיים התנאי הראשון, וכי מדובר בנסיבות שאין לדרוש מהתובעים להמשיך בעבודה.</a:t>
            </a:r>
          </a:p>
        </p:txBody>
      </p:sp>
    </p:spTree>
    <p:extLst>
      <p:ext uri="{BB962C8B-B14F-4D97-AF65-F5344CB8AC3E}">
        <p14:creationId xmlns:p14="http://schemas.microsoft.com/office/powerpoint/2010/main" val="18784946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86711-2412-19E1-7D63-03432F545A3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2EF4CBFA-79CB-732C-6753-4D1074832ED0}"/>
              </a:ext>
            </a:extLst>
          </p:cNvPr>
          <p:cNvSpPr>
            <a:spLocks noGrp="1"/>
          </p:cNvSpPr>
          <p:nvPr>
            <p:ph type="title"/>
          </p:nvPr>
        </p:nvSpPr>
        <p:spPr/>
        <p:txBody>
          <a:bodyPr/>
          <a:lstStyle/>
          <a:p>
            <a:pPr algn="ctr"/>
            <a:r>
              <a:rPr lang="he-IL" dirty="0"/>
              <a:t>מתי הרעת תנאים מזכה בפיצויי פיטורים בדין מפוטר</a:t>
            </a:r>
          </a:p>
        </p:txBody>
      </p:sp>
      <p:sp>
        <p:nvSpPr>
          <p:cNvPr id="3" name="מציין מיקום תוכן 2">
            <a:extLst>
              <a:ext uri="{FF2B5EF4-FFF2-40B4-BE49-F238E27FC236}">
                <a16:creationId xmlns:a16="http://schemas.microsoft.com/office/drawing/2014/main" id="{4D82741D-B66B-70A7-740D-2E52E1A0F90E}"/>
              </a:ext>
            </a:extLst>
          </p:cNvPr>
          <p:cNvSpPr>
            <a:spLocks noGrp="1"/>
          </p:cNvSpPr>
          <p:nvPr>
            <p:ph idx="1"/>
          </p:nvPr>
        </p:nvSpPr>
        <p:spPr>
          <a:xfrm>
            <a:off x="1371600" y="1828800"/>
            <a:ext cx="9601200" cy="4038600"/>
          </a:xfrm>
        </p:spPr>
        <p:txBody>
          <a:bodyPr>
            <a:normAutofit/>
          </a:bodyPr>
          <a:lstStyle/>
          <a:p>
            <a:r>
              <a:rPr lang="he-IL" dirty="0"/>
              <a:t>באשר לטענה בדבר אי הפקדת כספים לקופת הפנסיה והפיצויים כמתחייב - אין חולק כי הנתבעת פתחה קופות עבור התובעים, אליהן הופקדו תגמולי פנסיה ופיצויים. עיון בדוחות כלל פנסיה וגמל מלמד כי לדביר הופקדו כספים עד וכולל חודש 01/2015 , ואילו לנועם הופקדו כספים בתקופת העסקתו הראשונה עד לחודש 03/2014. אין חולק כי החווה הפסיקה להפקיד כספים לקופת הגמל של דביר מחודש 02/2015 ועד סיום העסקתו, ואילו לנועם לא הופקדו כספים כלל בתקופת העסקתו השנייה. </a:t>
            </a:r>
          </a:p>
          <a:p>
            <a:r>
              <a:rPr lang="he-IL" dirty="0"/>
              <a:t>מכל מקום, גם אם היינו מקבלים את טענת הנתבעים להיעדר שיתוף פעולה מטעם התובעים, ולא כך אנו קובעים, אין הנתבעת יכולה לצאת ידי חובה, שכן מושכלות יסוד שהחובה להפריש לפנסיה הינה חובה מוחלטת ולא מותנית בהסכמת העובד או העדפותיו. כך שמצופה היה מהנתבעת, במצב הנטען של היעדר שיתוף פעולה, לשלם לתובעים את הכספים ישירות, כפי שעשתה בסופו של יום והעבירה את הכספים, ביום 14/10/2020, ישירות לחשבונו של דביר.</a:t>
            </a:r>
          </a:p>
          <a:p>
            <a:endParaRPr lang="he-IL" dirty="0"/>
          </a:p>
        </p:txBody>
      </p:sp>
    </p:spTree>
    <p:extLst>
      <p:ext uri="{BB962C8B-B14F-4D97-AF65-F5344CB8AC3E}">
        <p14:creationId xmlns:p14="http://schemas.microsoft.com/office/powerpoint/2010/main" val="20444595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CFDCB-8863-6714-D9F6-197FEE749EA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BD186675-12C9-E44E-D561-6D767D761EF7}"/>
              </a:ext>
            </a:extLst>
          </p:cNvPr>
          <p:cNvSpPr>
            <a:spLocks noGrp="1"/>
          </p:cNvSpPr>
          <p:nvPr>
            <p:ph type="title"/>
          </p:nvPr>
        </p:nvSpPr>
        <p:spPr/>
        <p:txBody>
          <a:bodyPr/>
          <a:lstStyle/>
          <a:p>
            <a:pPr algn="ctr"/>
            <a:r>
              <a:rPr lang="he-IL" dirty="0"/>
              <a:t>מתי הרעת תנאים מזכה בפיצויי פיטורים בדין מפוטר</a:t>
            </a:r>
          </a:p>
        </p:txBody>
      </p:sp>
      <p:sp>
        <p:nvSpPr>
          <p:cNvPr id="3" name="מציין מיקום תוכן 2">
            <a:extLst>
              <a:ext uri="{FF2B5EF4-FFF2-40B4-BE49-F238E27FC236}">
                <a16:creationId xmlns:a16="http://schemas.microsoft.com/office/drawing/2014/main" id="{03320835-A0EF-E648-82F3-8F40E0B8605C}"/>
              </a:ext>
            </a:extLst>
          </p:cNvPr>
          <p:cNvSpPr>
            <a:spLocks noGrp="1"/>
          </p:cNvSpPr>
          <p:nvPr>
            <p:ph idx="1"/>
          </p:nvPr>
        </p:nvSpPr>
        <p:spPr>
          <a:xfrm>
            <a:off x="1371600" y="1828800"/>
            <a:ext cx="9601200" cy="4038600"/>
          </a:xfrm>
        </p:spPr>
        <p:txBody>
          <a:bodyPr>
            <a:normAutofit fontScale="92500" lnSpcReduction="20000"/>
          </a:bodyPr>
          <a:lstStyle/>
          <a:p>
            <a:r>
              <a:rPr lang="he-IL" dirty="0"/>
              <a:t>התנאי השני – קשר סיבתי בין ההתפטרות לבין הנסיבות שתוארו לעיל (אי תשלום זכויות </a:t>
            </a:r>
            <a:r>
              <a:rPr lang="he-IL" dirty="0" err="1"/>
              <a:t>קוגנטיות</a:t>
            </a:r>
            <a:r>
              <a:rPr lang="he-IL" dirty="0"/>
              <a:t> לרבות אי הפקדה לפנסיה והלנת שכר): התרשמנו כי התובעים התפטרו מעבודתם לאחר שנכחו כי הנתבעת אינה משלמת להם זכויות המגיעות להם בהתאם לדין, לרבות אי הפקדה לפנסיה; זאת בנוסף להלנת שכרם החל משנת 2019. גרסת התובעים הייתה קוהרנטית, עקבית ולא התערערה לאורך כל ההליך.</a:t>
            </a:r>
          </a:p>
          <a:p>
            <a:r>
              <a:rPr lang="he-IL" dirty="0"/>
              <a:t>באשר לתנאי השלישי – מתן התראה טרם התפטרות: תחילה נבהיר כי גם אם התובעים לא היו מוכיחים כי נתנו התראה בטרם סיום העסקתם, ולא כך אנו קובעים, הרי שמתקיים החריג "לפיו אי מתן התראה לא ישלול את הזכות לתשלום פיצויי פיטורים כאשר ברור כי המעביד אינו יכול או אינו מתכוון לפעול לתיקון ההרעה המוחשית או הנסיבות, או במקרים בהם תנאי עבודתו של העובד נחותים מתנאי העבודה על פי הוראות החוק במידה ניכרת". </a:t>
            </a:r>
          </a:p>
          <a:p>
            <a:r>
              <a:rPr lang="he-IL" dirty="0"/>
              <a:t>לעמדתנו, די בכך שהנתבעים הואילו להעביר כספים לקופת הפנסיה רק לאחר הגשת התביעה, על מנת להוכיח כי אלמלא התביעה לא הייתה לנתבעים כוונה לתקן את מחדליהם, כך עולה גם מעיכוב תשלום שכר חודש 09/2019, לאחר שהתנהלו בין הצדדים שיחות, לטענת הנתבעים, לרבות פגישה ביום 23/09/2019 לאור הודעת ההתפטרות של התובעים.</a:t>
            </a:r>
          </a:p>
          <a:p>
            <a:r>
              <a:rPr lang="he-IL" dirty="0"/>
              <a:t>זאת אף זאת, הוכח כי התובעים התריעו ואף נתנו הודעה מוקדמת בטרם סיימו את העסקתם. סיום העסקתם של התובעים נעשה לאחר דין ודברים עם הנתבע ובתיאום מולו.</a:t>
            </a:r>
          </a:p>
        </p:txBody>
      </p:sp>
    </p:spTree>
    <p:extLst>
      <p:ext uri="{BB962C8B-B14F-4D97-AF65-F5344CB8AC3E}">
        <p14:creationId xmlns:p14="http://schemas.microsoft.com/office/powerpoint/2010/main" val="5256712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A51BC-CC7F-9F12-62B2-468756BBB62A}"/>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B9EB683-C767-344F-571E-B156B6832E62}"/>
              </a:ext>
            </a:extLst>
          </p:cNvPr>
          <p:cNvSpPr>
            <a:spLocks noGrp="1"/>
          </p:cNvSpPr>
          <p:nvPr>
            <p:ph type="title"/>
          </p:nvPr>
        </p:nvSpPr>
        <p:spPr/>
        <p:txBody>
          <a:bodyPr/>
          <a:lstStyle/>
          <a:p>
            <a:pPr algn="ctr"/>
            <a:r>
              <a:rPr lang="he-IL" dirty="0"/>
              <a:t>מתי הרעת תנאים מזכה בפיצויי פיטורים בדין מפוטר</a:t>
            </a:r>
          </a:p>
        </p:txBody>
      </p:sp>
      <p:sp>
        <p:nvSpPr>
          <p:cNvPr id="3" name="מציין מיקום תוכן 2">
            <a:extLst>
              <a:ext uri="{FF2B5EF4-FFF2-40B4-BE49-F238E27FC236}">
                <a16:creationId xmlns:a16="http://schemas.microsoft.com/office/drawing/2014/main" id="{2315255F-0BC2-4EEB-98C1-0941102C11CB}"/>
              </a:ext>
            </a:extLst>
          </p:cNvPr>
          <p:cNvSpPr>
            <a:spLocks noGrp="1"/>
          </p:cNvSpPr>
          <p:nvPr>
            <p:ph idx="1"/>
          </p:nvPr>
        </p:nvSpPr>
        <p:spPr>
          <a:xfrm>
            <a:off x="1371600" y="1828800"/>
            <a:ext cx="9601200" cy="4038600"/>
          </a:xfrm>
        </p:spPr>
        <p:txBody>
          <a:bodyPr>
            <a:normAutofit lnSpcReduction="10000"/>
          </a:bodyPr>
          <a:lstStyle/>
          <a:p>
            <a:r>
              <a:rPr lang="he-IL" dirty="0"/>
              <a:t>הוכח כי התובעים נתנו הזדמנות לחווה לתקן את מחדליה, ולשלם להם זכויות מגן המגיעות להם על פי דין, לרבות הפקדות לקופת פנסיה, ודי בכך על מנת לקבוע כי התובעים עמדו בתנאי השלישי במתן התראה טרם התפטרות. זאת אף זאת, צירופן של התכתבויות ותמלול השיחה בין נועם והנתבע, עדותם של התובעים והודאת הנתבע כי התקיימו מספר פגישות בחודש 09/2019, כאשר הפגישה האחרונה הייתה ביום 23/09/2019, ופניית נועם ודביר להמציא להם מחליפים ולתיאום סיום העסקתם, וכלשונו של נועם "לוח הזמנים ותנאי העזיבה", משמיטה את הקרקע תחת טענת הנתבעים לפיה התובעים נטשו את החווה באופן מתוכנן, לאלתר וללא הודעה מוקדמת.</a:t>
            </a:r>
          </a:p>
          <a:p>
            <a:r>
              <a:rPr lang="he-IL" dirty="0"/>
              <a:t>למעלה מהנדרש הציין כי גם אם היינו קובעים כי התובעים לא נתנו התראה/הודעה מוקדמת בטרם התפטרות, ולא כך קבענו כאמור, הרי שלטעמנו התובעים לא היו חייבים במתן הודעה מוקדמת, שכן "סעיף 10 (1) לחוק הודעה מוקדמת לפיטורים ולהתפטרות, תשס"א-2001 קובע כי הוראות סעיפים 2 עד 7 לחוק לא יחולו "על עובד, בנסיבות מיוחדות שעקב קיומן אין לדרוש ממנו כי יעבוד בתקופת ההודעה המוקדמת הקבועה בחוק זה". לא ניתן לצפות מעובד ששכרו לא שולם לו להמשיך בעבודתו חרף הסירוב לשלם לו את שכרו.</a:t>
            </a:r>
          </a:p>
          <a:p>
            <a:r>
              <a:rPr lang="he-IL" dirty="0"/>
              <a:t>כללו של דבר, אנו קובעים כי התובעים התפטרו בדין מפוטרים, ומכאן הם זכאים לפיצויי פיטורים,</a:t>
            </a:r>
          </a:p>
        </p:txBody>
      </p:sp>
    </p:spTree>
    <p:extLst>
      <p:ext uri="{BB962C8B-B14F-4D97-AF65-F5344CB8AC3E}">
        <p14:creationId xmlns:p14="http://schemas.microsoft.com/office/powerpoint/2010/main" val="41436772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5D580-3209-1C81-708A-BD879616A755}"/>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A144CE7-E962-CA8C-D238-166AFA919401}"/>
              </a:ext>
            </a:extLst>
          </p:cNvPr>
          <p:cNvSpPr>
            <a:spLocks noGrp="1"/>
          </p:cNvSpPr>
          <p:nvPr>
            <p:ph type="title"/>
          </p:nvPr>
        </p:nvSpPr>
        <p:spPr/>
        <p:txBody>
          <a:bodyPr/>
          <a:lstStyle/>
          <a:p>
            <a:pPr algn="ctr"/>
            <a:r>
              <a:rPr lang="he-IL" dirty="0"/>
              <a:t>הרחבת אחריות מעסיק למניעת הטרדה מינית במקום העבודה</a:t>
            </a:r>
          </a:p>
        </p:txBody>
      </p:sp>
      <p:sp>
        <p:nvSpPr>
          <p:cNvPr id="3" name="מציין מיקום תוכן 2">
            <a:extLst>
              <a:ext uri="{FF2B5EF4-FFF2-40B4-BE49-F238E27FC236}">
                <a16:creationId xmlns:a16="http://schemas.microsoft.com/office/drawing/2014/main" id="{603B1C08-ADE3-FF18-9BE1-CE05188580A4}"/>
              </a:ext>
            </a:extLst>
          </p:cNvPr>
          <p:cNvSpPr>
            <a:spLocks noGrp="1"/>
          </p:cNvSpPr>
          <p:nvPr>
            <p:ph idx="1"/>
          </p:nvPr>
        </p:nvSpPr>
        <p:spPr>
          <a:xfrm>
            <a:off x="1371600" y="1828800"/>
            <a:ext cx="9601200" cy="4038600"/>
          </a:xfrm>
        </p:spPr>
        <p:txBody>
          <a:bodyPr>
            <a:normAutofit fontScale="92500" lnSpcReduction="10000"/>
          </a:bodyPr>
          <a:lstStyle/>
          <a:p>
            <a:r>
              <a:rPr lang="he-IL" dirty="0" err="1"/>
              <a:t>סע"ש</a:t>
            </a:r>
            <a:r>
              <a:rPr lang="he-IL" dirty="0"/>
              <a:t> 69438-06-21</a:t>
            </a:r>
          </a:p>
          <a:p>
            <a:r>
              <a:rPr lang="he-IL" dirty="0"/>
              <a:t>נסיבות המקרה </a:t>
            </a:r>
          </a:p>
          <a:p>
            <a:r>
              <a:rPr lang="he-IL" dirty="0"/>
              <a:t>עובדת שהועסקה במחלקה פסיכיאטרית סגורה בבית החולים שיבא בתל השומר, אשר בעת ששהתה בעבודה הוטרדה מינית על ידי מטופל, אשר פנה אליה בהערות ובהצעות מיניות בוטות, נצמד אליה ואף נגע בה.</a:t>
            </a:r>
          </a:p>
          <a:p>
            <a:r>
              <a:rPr lang="he-IL" dirty="0"/>
              <a:t>העובדת דיווחה על האירוע לממונים עליה, אך חשה כי אינה מקבלת יחס ראוי וכי העניין אינו מטופל כראוי, והתפטרה בנסיבות אלה. </a:t>
            </a:r>
          </a:p>
          <a:p>
            <a:r>
              <a:rPr lang="he-IL" dirty="0"/>
              <a:t>בתביעה לבית הדין לעבודה, דרשה פיצוי מהמדינה בגין אי מניעה והיעדר טיפול בהטרדות, בגין אפליה אסורה, וכן בגין עוגמת נפש והפסד השתכרות.</a:t>
            </a:r>
          </a:p>
          <a:p>
            <a:r>
              <a:rPr lang="he-IL" dirty="0" err="1"/>
              <a:t>הסוגיה</a:t>
            </a:r>
            <a:r>
              <a:rPr lang="he-IL" dirty="0"/>
              <a:t> שנדונה </a:t>
            </a:r>
          </a:p>
          <a:p>
            <a:r>
              <a:rPr lang="he-IL" dirty="0"/>
              <a:t>מהו היקף החובות המוטלות על מעסיק לפי החוק למניעת הטרדה מינית, ובפרט – האם חובות אלה חלות גם כאשר המטריד הוא </a:t>
            </a:r>
            <a:r>
              <a:rPr lang="he-IL" b="1" dirty="0"/>
              <a:t>צד שלישי ליחסי העבודה</a:t>
            </a:r>
            <a:r>
              <a:rPr lang="he-IL" dirty="0"/>
              <a:t>, ולא עובד או ממונה מטעם המעסיק (במקרה זה - מטופל מאושפז בבית החולים). </a:t>
            </a:r>
          </a:p>
          <a:p>
            <a:endParaRPr lang="he-IL" dirty="0"/>
          </a:p>
          <a:p>
            <a:endParaRPr lang="he-IL" dirty="0"/>
          </a:p>
        </p:txBody>
      </p:sp>
    </p:spTree>
    <p:extLst>
      <p:ext uri="{BB962C8B-B14F-4D97-AF65-F5344CB8AC3E}">
        <p14:creationId xmlns:p14="http://schemas.microsoft.com/office/powerpoint/2010/main" val="48906926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C0F10-EB1C-226E-76EC-5973773FD547}"/>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D8D48F80-5D3B-C861-C744-A6A1EA0F422B}"/>
              </a:ext>
            </a:extLst>
          </p:cNvPr>
          <p:cNvSpPr>
            <a:spLocks noGrp="1"/>
          </p:cNvSpPr>
          <p:nvPr>
            <p:ph type="title"/>
          </p:nvPr>
        </p:nvSpPr>
        <p:spPr/>
        <p:txBody>
          <a:bodyPr/>
          <a:lstStyle/>
          <a:p>
            <a:pPr algn="ctr"/>
            <a:r>
              <a:rPr lang="he-IL" dirty="0"/>
              <a:t>הרחבת אחריות מעסיק למניעת הטרדה מינית במקום העבודה</a:t>
            </a:r>
          </a:p>
        </p:txBody>
      </p:sp>
      <p:sp>
        <p:nvSpPr>
          <p:cNvPr id="3" name="מציין מיקום תוכן 2">
            <a:extLst>
              <a:ext uri="{FF2B5EF4-FFF2-40B4-BE49-F238E27FC236}">
                <a16:creationId xmlns:a16="http://schemas.microsoft.com/office/drawing/2014/main" id="{101170F5-4370-26A5-F108-6BDB285BC170}"/>
              </a:ext>
            </a:extLst>
          </p:cNvPr>
          <p:cNvSpPr>
            <a:spLocks noGrp="1"/>
          </p:cNvSpPr>
          <p:nvPr>
            <p:ph idx="1"/>
          </p:nvPr>
        </p:nvSpPr>
        <p:spPr>
          <a:xfrm>
            <a:off x="1371600" y="1828800"/>
            <a:ext cx="9601200" cy="4038600"/>
          </a:xfrm>
        </p:spPr>
        <p:txBody>
          <a:bodyPr>
            <a:normAutofit fontScale="85000" lnSpcReduction="10000"/>
          </a:bodyPr>
          <a:lstStyle/>
          <a:p>
            <a:endParaRPr lang="he-IL" dirty="0"/>
          </a:p>
          <a:p>
            <a:r>
              <a:rPr lang="he-IL" dirty="0"/>
              <a:t>בית הדין ניתח את נוסח החוק וקבע כי לפי לשונו, אחריות המעסיק מתמקדת בהטרדה מינית שנעשית </a:t>
            </a:r>
            <a:r>
              <a:rPr lang="he-IL" b="1" dirty="0"/>
              <a:t>במסגרת יחסי עבודה</a:t>
            </a:r>
            <a:r>
              <a:rPr lang="he-IL" dirty="0"/>
              <a:t> ועל ידי </a:t>
            </a:r>
            <a:r>
              <a:rPr lang="he-IL" b="1" dirty="0"/>
              <a:t>עובד</a:t>
            </a:r>
            <a:r>
              <a:rPr lang="he-IL" dirty="0"/>
              <a:t> או </a:t>
            </a:r>
            <a:r>
              <a:rPr lang="he-IL" b="1" dirty="0"/>
              <a:t>ממונה מטעם המעסיק</a:t>
            </a:r>
            <a:r>
              <a:rPr lang="he-IL" dirty="0"/>
              <a:t>, גם אם אותו ממונה אינו עובד שלו. אך מנגד, החוק אינו מטיל במפורש אחריות על מעסיק כאשר המטריד הוא גורם חיצוני ליחסי העבודה.</a:t>
            </a:r>
          </a:p>
          <a:p>
            <a:r>
              <a:rPr lang="he-IL" dirty="0"/>
              <a:t>סעיף 7 לחוק למניעת הטרדה מינית מטיל על מעסיקים חובה לנקוט אמצעים סבירים כדי למנוע ולטפל בהטרדות מיניות מצד עובדיהם או ממונים מטעמם.</a:t>
            </a:r>
          </a:p>
          <a:p>
            <a:r>
              <a:rPr lang="he-IL" dirty="0"/>
              <a:t>עם זאת, החוק והתקנות אינם קובעים אחריות דומה כאשר הגורם המטריד הוא צד שלישי שאינו חלק ממסגרת יחסי העבודה.</a:t>
            </a:r>
          </a:p>
          <a:p>
            <a:r>
              <a:rPr lang="he-IL" dirty="0"/>
              <a:t>אף על פי כן, בית הדין קבע כי לא ניתן להשלים עם מצב שבו עובד או עובדת יהיו חשופים להטרדות מיניות מצד גורם זר ליחסי העבודה המצוי תדיר בסביבת העבודה, לרבות מטופל, ספק שירותים או גורם חיצוני אחר, ובה בעת המעסיק יהיה פטור מחובת מניעה או בירור. </a:t>
            </a:r>
          </a:p>
          <a:p>
            <a:r>
              <a:rPr lang="he-IL" dirty="0"/>
              <a:t>בית הדין קבע כי במקום שבו החוק חסר, יש להשלים את החסר באמצעות נורמות מן הדין הכללי, ובפרט באמצעות חובת תום הלב המוגברת החלה על מעסיק במסגרת יחסי עבודה. מכוח עיקרון זה נקבע כי למעסיק קיימת חובה למנוע ולטפל בהטרדה מינית כלפי עובדו גם כאשר היא מתבצעת על ידי גורם חיצוני שאינו עובד או ממונה מטעם המעסיק.</a:t>
            </a:r>
          </a:p>
        </p:txBody>
      </p:sp>
    </p:spTree>
    <p:extLst>
      <p:ext uri="{BB962C8B-B14F-4D97-AF65-F5344CB8AC3E}">
        <p14:creationId xmlns:p14="http://schemas.microsoft.com/office/powerpoint/2010/main" val="3321504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F6FEB-F1F2-21C6-7B9B-3BCD0C4FFBD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ECADF1E-1715-413A-9957-3F406DC64CBC}"/>
              </a:ext>
            </a:extLst>
          </p:cNvPr>
          <p:cNvSpPr>
            <a:spLocks noGrp="1"/>
          </p:cNvSpPr>
          <p:nvPr>
            <p:ph type="title"/>
          </p:nvPr>
        </p:nvSpPr>
        <p:spPr/>
        <p:txBody>
          <a:bodyPr/>
          <a:lstStyle/>
          <a:p>
            <a:pPr algn="ctr"/>
            <a:r>
              <a:rPr lang="he-IL" dirty="0"/>
              <a:t>הרחבת אחריות מעסיק למניעת הטרדה מינית במקום העבודה</a:t>
            </a:r>
          </a:p>
        </p:txBody>
      </p:sp>
      <p:sp>
        <p:nvSpPr>
          <p:cNvPr id="3" name="מציין מיקום תוכן 2">
            <a:extLst>
              <a:ext uri="{FF2B5EF4-FFF2-40B4-BE49-F238E27FC236}">
                <a16:creationId xmlns:a16="http://schemas.microsoft.com/office/drawing/2014/main" id="{9418165B-D3EE-031E-EB02-7D4A4AA8873B}"/>
              </a:ext>
            </a:extLst>
          </p:cNvPr>
          <p:cNvSpPr>
            <a:spLocks noGrp="1"/>
          </p:cNvSpPr>
          <p:nvPr>
            <p:ph idx="1"/>
          </p:nvPr>
        </p:nvSpPr>
        <p:spPr>
          <a:xfrm>
            <a:off x="1371600" y="1828800"/>
            <a:ext cx="9601200" cy="4038600"/>
          </a:xfrm>
        </p:spPr>
        <p:txBody>
          <a:bodyPr>
            <a:normAutofit fontScale="62500" lnSpcReduction="20000"/>
          </a:bodyPr>
          <a:lstStyle/>
          <a:p>
            <a:pPr marL="0" indent="0">
              <a:buNone/>
            </a:pPr>
            <a:endParaRPr lang="he-IL" dirty="0"/>
          </a:p>
          <a:p>
            <a:r>
              <a:rPr lang="he-IL" dirty="0"/>
              <a:t>בית הדין קבע כי לא התרשם שבית החולים עשה כל שביכולתו למנוע הטרדות. </a:t>
            </a:r>
          </a:p>
          <a:p>
            <a:r>
              <a:rPr lang="he-IL" dirty="0"/>
              <a:t>אמנם נמסרו לעובדים לחצני מצוקה ונקבע כי איש צוות נוסף יהיה נוכח תמיד באזור, אך במסגרת ההדרכות שניתנו לעובדים בנושא אלימות מטופלים לא הייתה התייחסות מספקת להטרדה מינית, וקבע כי לאחר האירוע, ולאחר שהעובדת דיווחה עליו, לא נערך בירור מספק, והיא לא קיבלה התייחסות הולמת לאירוע שנחווה על ידה באופן טראומטי. </a:t>
            </a:r>
          </a:p>
          <a:p>
            <a:r>
              <a:rPr lang="he-IL" dirty="0"/>
              <a:t>מפסק הדין עולים מספר כשלים מהותיים בניהול האירוע, שהביאו לחיוב המעסיק בפיצויים:</a:t>
            </a:r>
          </a:p>
          <a:p>
            <a:r>
              <a:rPr lang="he-IL" b="1" dirty="0"/>
              <a:t>פאסיביות מצד הממונה על הטרדות מיניות –</a:t>
            </a:r>
            <a:r>
              <a:rPr lang="he-IL" dirty="0"/>
              <a:t> הממונה לא נפגשה עם העובדת או שוחחה איתה, ולא נקטה פעולות יזומות לבירור התלונה, תוך ציפייה שהעובדת תמשיך לפנות אליה מיוזמתה.</a:t>
            </a:r>
          </a:p>
          <a:p>
            <a:r>
              <a:rPr lang="he-IL" b="1" dirty="0"/>
              <a:t>טיפול שטחי ללא שיתוף העובדת –</a:t>
            </a:r>
            <a:r>
              <a:rPr lang="he-IL" dirty="0"/>
              <a:t> בית החולים הסתפק בשיחת "הצבת גבולות" עם המטופל ובהוצאת דו"ח אירוע לקוני כשעתיים לאחר המקרה לגביו העידה העובדת שאינו משקף את שאירע בפועל. לא התקיים בירור מסודר עם העובדת לצורך גביית גרסתה או בחינת צרכיה המקצועיים, מעבר להתעניינות כללית </a:t>
            </a:r>
            <a:r>
              <a:rPr lang="he-IL" dirty="0" err="1"/>
              <a:t>בווטסאפ</a:t>
            </a:r>
            <a:r>
              <a:rPr lang="he-IL" dirty="0"/>
              <a:t>.</a:t>
            </a:r>
          </a:p>
          <a:p>
            <a:r>
              <a:rPr lang="he-IL" b="1" dirty="0"/>
              <a:t>היעדר הכשרות ייעודיות –</a:t>
            </a:r>
            <a:r>
              <a:rPr lang="he-IL" dirty="0"/>
              <a:t> בבית החולים התקיימו הדרכות כלליות למניעת אלימות מצד מטופלים, אך לא הועברו הדרכות או סדנאות ייעודיות למניעת הטרדות מיניות מצדם, והעניין לא הוגדר כנושא הדורש התייחסות בנפרד.</a:t>
            </a:r>
          </a:p>
          <a:p>
            <a:r>
              <a:rPr lang="he-IL" b="1" dirty="0"/>
              <a:t>ניסיון להיתלות בנסיבות חיצוניות –</a:t>
            </a:r>
            <a:r>
              <a:rPr lang="he-IL" dirty="0"/>
              <a:t> המדינה טענה שהעובדת לא שיתפה פעולה עם ניסיונות הסיוע, ושמגפת הקורונה היא שהקשתה על הטיפול במקרה. בית הדין דחה טענות אלו וקבע כי אין בכך כדי להצדיק את הכשלים בטיפול.</a:t>
            </a:r>
          </a:p>
          <a:p>
            <a:endParaRPr lang="he-IL" dirty="0"/>
          </a:p>
          <a:p>
            <a:r>
              <a:rPr lang="he-IL" dirty="0"/>
              <a:t>בסופו של דבר נפסק לעובדת פיצוי בגין עוגמת נפש בסך 75,000 ש"ח, וכן הוצאות משפט בסך 15,000 ש"ח.</a:t>
            </a:r>
          </a:p>
          <a:p>
            <a:endParaRPr lang="he-IL" dirty="0"/>
          </a:p>
        </p:txBody>
      </p:sp>
    </p:spTree>
    <p:extLst>
      <p:ext uri="{BB962C8B-B14F-4D97-AF65-F5344CB8AC3E}">
        <p14:creationId xmlns:p14="http://schemas.microsoft.com/office/powerpoint/2010/main" val="420818506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33704-B255-2631-F96B-0237963763A3}"/>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046DCC5-7550-733B-FB59-15913EBDCCDF}"/>
              </a:ext>
            </a:extLst>
          </p:cNvPr>
          <p:cNvSpPr>
            <a:spLocks noGrp="1"/>
          </p:cNvSpPr>
          <p:nvPr>
            <p:ph type="title"/>
          </p:nvPr>
        </p:nvSpPr>
        <p:spPr/>
        <p:txBody>
          <a:bodyPr/>
          <a:lstStyle/>
          <a:p>
            <a:pPr algn="ctr"/>
            <a:r>
              <a:rPr lang="he-IL" dirty="0"/>
              <a:t>מאות אלפיי שקלים תלויים בשאלת "פיטורים/התפטרות"?</a:t>
            </a:r>
          </a:p>
        </p:txBody>
      </p:sp>
      <p:sp>
        <p:nvSpPr>
          <p:cNvPr id="3" name="מציין מיקום תוכן 2">
            <a:extLst>
              <a:ext uri="{FF2B5EF4-FFF2-40B4-BE49-F238E27FC236}">
                <a16:creationId xmlns:a16="http://schemas.microsoft.com/office/drawing/2014/main" id="{F20B1E51-0B0B-88E7-2F43-A499381B161B}"/>
              </a:ext>
            </a:extLst>
          </p:cNvPr>
          <p:cNvSpPr>
            <a:spLocks noGrp="1"/>
          </p:cNvSpPr>
          <p:nvPr>
            <p:ph idx="1"/>
          </p:nvPr>
        </p:nvSpPr>
        <p:spPr>
          <a:xfrm>
            <a:off x="1371600" y="1828800"/>
            <a:ext cx="9601200" cy="4038600"/>
          </a:xfrm>
        </p:spPr>
        <p:txBody>
          <a:bodyPr>
            <a:normAutofit/>
          </a:bodyPr>
          <a:lstStyle/>
          <a:p>
            <a:r>
              <a:rPr lang="he-IL" dirty="0" err="1"/>
              <a:t>סע"ש</a:t>
            </a:r>
            <a:r>
              <a:rPr lang="he-IL" dirty="0"/>
              <a:t> 16728-03-24</a:t>
            </a:r>
          </a:p>
          <a:p>
            <a:r>
              <a:rPr lang="he-IL" dirty="0"/>
              <a:t>ביום 16.1.2022 החל התובע לעבוד בתפקיד סמנכ"ל הנדסה בשורות הנתבעת – חברה העוסקת ביזום ובתכנון בתחום הבניה.</a:t>
            </a:r>
          </a:p>
          <a:p>
            <a:r>
              <a:rPr lang="he-IL" dirty="0"/>
              <a:t>באותו יום, לאחר משא ומתן שהתקיים בין הצדדים באשר לתנאי העסקתו, חתמו הצדדים על הסכם עבודה אישי.</a:t>
            </a:r>
          </a:p>
          <a:p>
            <a:r>
              <a:rPr lang="he-IL" dirty="0"/>
              <a:t>בסעיף 5 לנספח א' להסכם העבודה נקבע לאמור:</a:t>
            </a:r>
          </a:p>
          <a:p>
            <a:r>
              <a:rPr lang="he-IL" dirty="0"/>
              <a:t>"לעובד יינתן מענק הגנה במקרה של פיטורים בסך של 250,000 ₪. מענק זה יוגבל רק ל18 חודשי העסקתו הראשונים מיום תחילת העסקתו של העובד וכן לא יחול במקרים המצוינים בסעיף 15.3 להסכם העסקה לעיל. מענק זה יהווה חלק מן ההודעה המוקדמת על פי הסכם זה, בגין התקופה בה ויתרה החברה על המשך העסקת העובד בתקופת ההודעה המוקדמת".</a:t>
            </a:r>
          </a:p>
        </p:txBody>
      </p:sp>
    </p:spTree>
    <p:extLst>
      <p:ext uri="{BB962C8B-B14F-4D97-AF65-F5344CB8AC3E}">
        <p14:creationId xmlns:p14="http://schemas.microsoft.com/office/powerpoint/2010/main" val="11125318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F4888-9AF4-6C51-9B96-62A1744514E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313CCB2-C044-DC87-A360-AD3F008C7D0B}"/>
              </a:ext>
            </a:extLst>
          </p:cNvPr>
          <p:cNvSpPr>
            <a:spLocks noGrp="1"/>
          </p:cNvSpPr>
          <p:nvPr>
            <p:ph type="title"/>
          </p:nvPr>
        </p:nvSpPr>
        <p:spPr/>
        <p:txBody>
          <a:bodyPr/>
          <a:lstStyle/>
          <a:p>
            <a:pPr algn="ctr"/>
            <a:r>
              <a:rPr lang="he-IL" dirty="0"/>
              <a:t>מאות אלפיי שקלים תלויים בשאלת "פיטורים/התפטרות"?</a:t>
            </a:r>
          </a:p>
        </p:txBody>
      </p:sp>
      <p:sp>
        <p:nvSpPr>
          <p:cNvPr id="3" name="מציין מיקום תוכן 2">
            <a:extLst>
              <a:ext uri="{FF2B5EF4-FFF2-40B4-BE49-F238E27FC236}">
                <a16:creationId xmlns:a16="http://schemas.microsoft.com/office/drawing/2014/main" id="{0BCB06B4-216C-678D-C143-0ABC083B7F8C}"/>
              </a:ext>
            </a:extLst>
          </p:cNvPr>
          <p:cNvSpPr>
            <a:spLocks noGrp="1"/>
          </p:cNvSpPr>
          <p:nvPr>
            <p:ph idx="1"/>
          </p:nvPr>
        </p:nvSpPr>
        <p:spPr>
          <a:xfrm>
            <a:off x="1371600" y="1828800"/>
            <a:ext cx="9601200" cy="4038600"/>
          </a:xfrm>
        </p:spPr>
        <p:txBody>
          <a:bodyPr>
            <a:normAutofit/>
          </a:bodyPr>
          <a:lstStyle/>
          <a:p>
            <a:r>
              <a:rPr lang="he-IL" dirty="0"/>
              <a:t>המחלוקת הינה בשאלה האם התובע פוטר או התפטר – כדי לבאר האם זכאי למענק בסך 250,000 ₪ </a:t>
            </a:r>
          </a:p>
          <a:p>
            <a:r>
              <a:rPr lang="he-IL" dirty="0"/>
              <a:t>לטענת התובע, לנוכח העובדה כי הנתבעת פיטרה אותו ביום 12.3.2023, הרי שעליה לשלם לו מכוח סעיף 5 להסכם העבודה פיצוי מוסכם בסך של 250,000 ₪. בנוסף, על הנתבעת לפצותו בגין נזקיו הממוניים והלא ממוניים בשל פיטורים שלא כדין, תוך הפרה בוטה של חובת השימוע ומחמת אי מסירה של מכתב פיטורים, אשר מנעו ממנו להגיש תביעה לדמי אבטלה למוסד לביטוח לאומי, כשהוא מתמודד עם שוק עבודה מורכב על רקע המלחמה שפרצה ב- 7 באוקטובר 2023.</a:t>
            </a:r>
          </a:p>
          <a:p>
            <a:r>
              <a:rPr lang="he-IL" dirty="0"/>
              <a:t>לטענת הנתבעת, התובע התפטר במהלך חודש מרץ 2023 מעבודתו בחברה, לא התייצב לעבודה החל מיום 11.5.2023 וכי מעולם לא פוטר על ידי מר לוי; ולא ברור כיצד התובע הגיע למסקנה כי הוא פוטר בשיחה מיום 12.3.2023. ברור כי אילו מר לוי רצה לפטר את התובע, הוא היה עושה כן זמן קצר לאחר מכן, מבלי שהתובע היה זכאי לקבלת מענק כלשהו.</a:t>
            </a:r>
          </a:p>
        </p:txBody>
      </p:sp>
    </p:spTree>
    <p:extLst>
      <p:ext uri="{BB962C8B-B14F-4D97-AF65-F5344CB8AC3E}">
        <p14:creationId xmlns:p14="http://schemas.microsoft.com/office/powerpoint/2010/main" val="353171369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14B84-AE2D-7154-7BB7-0CAD7C809607}"/>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F9CE7B0-33D4-4E6D-4718-B42E94D4FEFB}"/>
              </a:ext>
            </a:extLst>
          </p:cNvPr>
          <p:cNvSpPr>
            <a:spLocks noGrp="1"/>
          </p:cNvSpPr>
          <p:nvPr>
            <p:ph type="title"/>
          </p:nvPr>
        </p:nvSpPr>
        <p:spPr/>
        <p:txBody>
          <a:bodyPr/>
          <a:lstStyle/>
          <a:p>
            <a:pPr algn="ctr"/>
            <a:r>
              <a:rPr lang="he-IL" dirty="0"/>
              <a:t>מאות אלפיי שקלים תלויים בשאלת "פיטורים/התפטרות"?</a:t>
            </a:r>
          </a:p>
        </p:txBody>
      </p:sp>
      <p:sp>
        <p:nvSpPr>
          <p:cNvPr id="3" name="מציין מיקום תוכן 2">
            <a:extLst>
              <a:ext uri="{FF2B5EF4-FFF2-40B4-BE49-F238E27FC236}">
                <a16:creationId xmlns:a16="http://schemas.microsoft.com/office/drawing/2014/main" id="{22A8F6B0-01FC-DB60-D3D0-9441059B850F}"/>
              </a:ext>
            </a:extLst>
          </p:cNvPr>
          <p:cNvSpPr>
            <a:spLocks noGrp="1"/>
          </p:cNvSpPr>
          <p:nvPr>
            <p:ph idx="1"/>
          </p:nvPr>
        </p:nvSpPr>
        <p:spPr>
          <a:xfrm>
            <a:off x="1371600" y="1828800"/>
            <a:ext cx="9601200" cy="4038600"/>
          </a:xfrm>
        </p:spPr>
        <p:txBody>
          <a:bodyPr>
            <a:normAutofit/>
          </a:bodyPr>
          <a:lstStyle/>
          <a:p>
            <a:r>
              <a:rPr lang="he-IL" dirty="0"/>
              <a:t>לאחר כ- 14 חודשי עבודה זימן מנכ"ל החברה את העובד לשיחה, שבמהלכה הציג בפניו פעם נוספת אי שביעות רצון מיחסי האנוש וחוסר כימיה, למרות ביצועיו המקצועיים הטובים.</a:t>
            </a:r>
          </a:p>
          <a:p>
            <a:r>
              <a:rPr lang="he-IL" dirty="0"/>
              <a:t>המילה פיטורים לא נאמרה בשיחה, שנעה סביב לב העניין מבלי לגעת בו ישירות. מהקשר הדברים השתמע שמדובר בסיום העסקה, סיום בצורה מכובדת, כאשר לאורך השיחה התובע לא הביע התנגדות לדברים. מאוחר יותר השניים סיכמו ביניהם להציג את הפרידה לעובדי החברה כהסכמה משותפת.</a:t>
            </a:r>
          </a:p>
          <a:p>
            <a:r>
              <a:rPr lang="he-IL" dirty="0"/>
              <a:t>בשיחה נוספת שהוקלטה בהמשך, העלה המנכ"ל אפשרות בפני התובע: "סתם הלכתי איתך רגע – תהיה פה חצי שנה, ואם אנחנו '</a:t>
            </a:r>
            <a:r>
              <a:rPr lang="he-IL" dirty="0" err="1"/>
              <a:t>הֵפִּי־הֵפִּי</a:t>
            </a:r>
            <a:r>
              <a:rPr lang="he-IL" dirty="0"/>
              <a:t>' וחיבוקים ונשיקות ואתה מועיל לארגון – אחלה. אתה מבין? הלכתי איתך כאילו עכשיו לקצה השני". אולם העובד השיב בתגובה: "תודה רבה, אבל זה לא ילך, זה לא ילך ביחד. זה לא נכון".</a:t>
            </a:r>
          </a:p>
          <a:p>
            <a:r>
              <a:rPr lang="he-IL" dirty="0"/>
              <a:t>בית הדין הבהיר לגבי מצבי ביניים אלה כי קיימת בהם "מחלוקת בין הצדדים בשאלה "מי לחץ על ההדק" והביא בפועל לסיומם של יחסי העבודה, גם בנסיבות בהן ברור היה לשני הצדדים כי מערכת יחסי העבודה מוצתה ואינה יכולה עוד להימשך"</a:t>
            </a:r>
          </a:p>
          <a:p>
            <a:endParaRPr lang="he-IL" dirty="0"/>
          </a:p>
        </p:txBody>
      </p:sp>
    </p:spTree>
    <p:extLst>
      <p:ext uri="{BB962C8B-B14F-4D97-AF65-F5344CB8AC3E}">
        <p14:creationId xmlns:p14="http://schemas.microsoft.com/office/powerpoint/2010/main" val="36681562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C8173-73C5-3D2F-3FDF-815E075DCECC}"/>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ADB3FC0-BFA7-A6D2-2340-4C1968A7ABB5}"/>
              </a:ext>
            </a:extLst>
          </p:cNvPr>
          <p:cNvSpPr>
            <a:spLocks noGrp="1"/>
          </p:cNvSpPr>
          <p:nvPr>
            <p:ph type="title"/>
          </p:nvPr>
        </p:nvSpPr>
        <p:spPr/>
        <p:txBody>
          <a:bodyPr/>
          <a:lstStyle/>
          <a:p>
            <a:pPr algn="ctr"/>
            <a:r>
              <a:rPr lang="he-IL" dirty="0"/>
              <a:t>מאות אלפיי שקלים תלויים בשאלת "פיטורים/התפטרות"?</a:t>
            </a:r>
          </a:p>
        </p:txBody>
      </p:sp>
      <p:sp>
        <p:nvSpPr>
          <p:cNvPr id="3" name="מציין מיקום תוכן 2">
            <a:extLst>
              <a:ext uri="{FF2B5EF4-FFF2-40B4-BE49-F238E27FC236}">
                <a16:creationId xmlns:a16="http://schemas.microsoft.com/office/drawing/2014/main" id="{61B50503-4E7D-CF87-4426-8B0D1DEECEAB}"/>
              </a:ext>
            </a:extLst>
          </p:cNvPr>
          <p:cNvSpPr>
            <a:spLocks noGrp="1"/>
          </p:cNvSpPr>
          <p:nvPr>
            <p:ph idx="1"/>
          </p:nvPr>
        </p:nvSpPr>
        <p:spPr>
          <a:xfrm>
            <a:off x="1371600" y="1828800"/>
            <a:ext cx="9601200" cy="4038600"/>
          </a:xfrm>
        </p:spPr>
        <p:txBody>
          <a:bodyPr>
            <a:normAutofit lnSpcReduction="10000"/>
          </a:bodyPr>
          <a:lstStyle/>
          <a:p>
            <a:r>
              <a:rPr lang="he-IL" dirty="0"/>
              <a:t>על סמך ההקלטה נקבע שהמנכ"ל הוא שהוביל את השיחה המרכזית, והשתמע מדבריו שהצדדים הגיעו למבוי סתום, וכך נפסק שמדובר בפיטורים ולא בסיום העסקה בהסכמה.</a:t>
            </a:r>
          </a:p>
          <a:p>
            <a:r>
              <a:rPr lang="he-IL" dirty="0"/>
              <a:t>יש לציין שבית הדין העביר ביקורת על כך שהעובד בחר לצרף לתביעתו רק שתי שיחות שהקליט, למרות שהיו בידיו הקלטות של שיחות רבות נוספות ובתוך כך שיחה מאוחרת יותר שבה סוגיית ההסכמה ההדדית עלתה באופן בולט.</a:t>
            </a:r>
          </a:p>
          <a:p>
            <a:r>
              <a:rPr lang="he-IL" dirty="0"/>
              <a:t>נדרש לבחון "האם במכלול הנסיבות הגיעו היחסים בין הצדדים לידי גמר, כתוצאה מביטולם על ידי המעביד או על ידי העובד" וכי "לענייננו המשותף לשניים – פיטורים והתפטרות – הוא בכוונה ברורה וחד משמעית להביא את היחסים החוזיים יחסי עובד מעביד לידי סיום.</a:t>
            </a:r>
          </a:p>
          <a:p>
            <a:r>
              <a:rPr lang="he-IL" dirty="0"/>
              <a:t>מעשה פיטורים או התפטרות צריך שיעשה באופן רצוני, מפורש וברור, והוא יכול לבוא לידי ביטוי בכתב, בעל פה ואף בהתנהגות</a:t>
            </a:r>
          </a:p>
          <a:p>
            <a:r>
              <a:rPr lang="he-IL" dirty="0"/>
              <a:t>לפיכך, ביה"ד קבע כי התובע פוטר על ידי הנתבעת ביום 12.3.2023, קרי במהלך 18 חודשי העסקתו הראשונים; ולפיכך הוא זכאי למענק הגנה בסך של 250,000 ₪.</a:t>
            </a:r>
          </a:p>
          <a:p>
            <a:endParaRPr lang="he-IL" dirty="0"/>
          </a:p>
        </p:txBody>
      </p:sp>
    </p:spTree>
    <p:extLst>
      <p:ext uri="{BB962C8B-B14F-4D97-AF65-F5344CB8AC3E}">
        <p14:creationId xmlns:p14="http://schemas.microsoft.com/office/powerpoint/2010/main" val="9431497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EACB7-CB12-DC1E-2F77-6B264EB4B187}"/>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9B8322F-AE41-491D-E1F7-DC2BD7F9AA1A}"/>
              </a:ext>
            </a:extLst>
          </p:cNvPr>
          <p:cNvSpPr>
            <a:spLocks noGrp="1"/>
          </p:cNvSpPr>
          <p:nvPr>
            <p:ph type="title"/>
          </p:nvPr>
        </p:nvSpPr>
        <p:spPr/>
        <p:txBody>
          <a:bodyPr/>
          <a:lstStyle/>
          <a:p>
            <a:pPr algn="ctr"/>
            <a:r>
              <a:rPr lang="he-IL" dirty="0"/>
              <a:t>פדיון ימי מחלה נוכח הסכם לקוני</a:t>
            </a:r>
          </a:p>
        </p:txBody>
      </p:sp>
      <p:sp>
        <p:nvSpPr>
          <p:cNvPr id="3" name="מציין מיקום תוכן 2">
            <a:extLst>
              <a:ext uri="{FF2B5EF4-FFF2-40B4-BE49-F238E27FC236}">
                <a16:creationId xmlns:a16="http://schemas.microsoft.com/office/drawing/2014/main" id="{AB8B867B-03DB-A227-5AFD-25BDFCED2946}"/>
              </a:ext>
            </a:extLst>
          </p:cNvPr>
          <p:cNvSpPr>
            <a:spLocks noGrp="1"/>
          </p:cNvSpPr>
          <p:nvPr>
            <p:ph idx="1"/>
          </p:nvPr>
        </p:nvSpPr>
        <p:spPr>
          <a:xfrm>
            <a:off x="1371600" y="1828800"/>
            <a:ext cx="9601200" cy="4038600"/>
          </a:xfrm>
        </p:spPr>
        <p:txBody>
          <a:bodyPr>
            <a:normAutofit/>
          </a:bodyPr>
          <a:lstStyle/>
          <a:p>
            <a:r>
              <a:rPr lang="he-IL" dirty="0" err="1"/>
              <a:t>סע"ש</a:t>
            </a:r>
            <a:r>
              <a:rPr lang="he-IL" dirty="0"/>
              <a:t> 15516-05-20</a:t>
            </a:r>
          </a:p>
          <a:p>
            <a:r>
              <a:rPr lang="he-IL" dirty="0"/>
              <a:t>1. התובע הועסק כמהנדס מים בתאגיד מים.</a:t>
            </a:r>
          </a:p>
          <a:p>
            <a:r>
              <a:rPr lang="he-IL" dirty="0"/>
              <a:t>בעקבות חוסר שביעות רצון מתפקודו, ניהלו הצדדים משא ומתן לסיום העסקתו בהסכמה. בשנת 2019 נחתם הסכם פרישה, שבו התחייב התאגיד לשלם לעובד פדיון ימי מחלה צבורים בהתאם להנחיות הממונה,  שעוגנו בחוזר רשמי שפורסם כחודש לאחר מכן.</a:t>
            </a:r>
          </a:p>
          <a:p>
            <a:r>
              <a:rPr lang="he-IL" dirty="0"/>
              <a:t>עוד בין היתר הוסכם בהסכם הפרישה - כי יבחן התאגיד למול הממונה על התאגידים את זכאותו של העובד לפדיון ימי מחלה צבורים ויפעל בהתאם להוראות ו/או הנחיות הממונה על התאגידים בנושא.</a:t>
            </a:r>
          </a:p>
          <a:p>
            <a:r>
              <a:rPr lang="he-IL" dirty="0"/>
              <a:t>גמר חשבון מלא יערך עם העובד ביום הפרישה.</a:t>
            </a:r>
          </a:p>
          <a:p>
            <a:r>
              <a:rPr lang="he-IL" dirty="0"/>
              <a:t>למען הסר ספק, לצורך פיצויי פיטורין וקבלת מכתב פיטורין יחשב העובד כמי שפוטר</a:t>
            </a:r>
          </a:p>
          <a:p>
            <a:endParaRPr lang="he-IL" dirty="0"/>
          </a:p>
        </p:txBody>
      </p:sp>
    </p:spTree>
    <p:extLst>
      <p:ext uri="{BB962C8B-B14F-4D97-AF65-F5344CB8AC3E}">
        <p14:creationId xmlns:p14="http://schemas.microsoft.com/office/powerpoint/2010/main" val="426847026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740B6-1B55-E17B-DA5D-B877C1E48CE5}"/>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AF6CC1A0-203C-63ED-E17D-7DB117A814A4}"/>
              </a:ext>
            </a:extLst>
          </p:cNvPr>
          <p:cNvSpPr>
            <a:spLocks noGrp="1"/>
          </p:cNvSpPr>
          <p:nvPr>
            <p:ph type="title"/>
          </p:nvPr>
        </p:nvSpPr>
        <p:spPr/>
        <p:txBody>
          <a:bodyPr/>
          <a:lstStyle/>
          <a:p>
            <a:pPr algn="ctr"/>
            <a:r>
              <a:rPr lang="he-IL" dirty="0"/>
              <a:t>פדיון ימי מחלה נוכח הסכם לקוני</a:t>
            </a:r>
          </a:p>
        </p:txBody>
      </p:sp>
      <p:sp>
        <p:nvSpPr>
          <p:cNvPr id="3" name="מציין מיקום תוכן 2">
            <a:extLst>
              <a:ext uri="{FF2B5EF4-FFF2-40B4-BE49-F238E27FC236}">
                <a16:creationId xmlns:a16="http://schemas.microsoft.com/office/drawing/2014/main" id="{D30F4EDF-65CF-3B8C-ADF8-9EF7B1F03FF0}"/>
              </a:ext>
            </a:extLst>
          </p:cNvPr>
          <p:cNvSpPr>
            <a:spLocks noGrp="1"/>
          </p:cNvSpPr>
          <p:nvPr>
            <p:ph idx="1"/>
          </p:nvPr>
        </p:nvSpPr>
        <p:spPr>
          <a:xfrm>
            <a:off x="1371600" y="1828800"/>
            <a:ext cx="9601200" cy="4038600"/>
          </a:xfrm>
        </p:spPr>
        <p:txBody>
          <a:bodyPr>
            <a:normAutofit/>
          </a:bodyPr>
          <a:lstStyle/>
          <a:p>
            <a:r>
              <a:rPr lang="he-IL" dirty="0"/>
              <a:t>התובע סיים את עבודתו כנקוב בהסכם הפרישה ובמסגרת זו קיבל, בין היתר, 23,718 ₪ כפיצוי בגין אי ניצול ימי מחלה</a:t>
            </a:r>
          </a:p>
          <a:p>
            <a:r>
              <a:rPr lang="he-IL" dirty="0"/>
              <a:t>התובע לא היה שבע רצון מתחשיב הנתבע ולכן שלח, מכתב שבו הוא דרש תשלום נוסף בגין ימי המחלה שלא ניצל בשנות עבודתו</a:t>
            </a:r>
          </a:p>
          <a:p>
            <a:r>
              <a:rPr lang="he-IL" dirty="0"/>
              <a:t>התובע טוען כי בכל מחלוקת פרשנית בינו לבין הנתבע באשר לפרשנות החוזה האישי והסכם הפרישה יש להעדיף את פרשנותו בהתאם לכלל "הפרשנות לרעת המנסח"</a:t>
            </a:r>
          </a:p>
          <a:p>
            <a:r>
              <a:rPr lang="he-IL" dirty="0"/>
              <a:t>הנתבעת טוענת כי באשר לפיצוי בגין ימי מחלה שלא נוצלו נטען, כי בהעדר בסיס נורמטיבי לתשלום זה הרי שהתובע כלל אינו זכאי לו, ואף הסכום ששולם לתובע בפועל שולם לו לא כדין. יתירה מזאת, ואף ככל שהיה התובע זכאי לפיצוי בגין ימי מחלה לא מנוצלים, הרי שהתובע מבסס את תביעתו על חישוב שגוי, תוך התעלמות ממגבלת 90 ימי הצבירה, כפי שעולה גם מההבהרה שפרסמה רשות המים בעניין זה;</a:t>
            </a:r>
          </a:p>
        </p:txBody>
      </p:sp>
    </p:spTree>
    <p:extLst>
      <p:ext uri="{BB962C8B-B14F-4D97-AF65-F5344CB8AC3E}">
        <p14:creationId xmlns:p14="http://schemas.microsoft.com/office/powerpoint/2010/main" val="17563424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C7E2E-5D5B-C056-916D-9E6C15C24591}"/>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008FBB0-7798-56B1-5089-C1B1815F82C8}"/>
              </a:ext>
            </a:extLst>
          </p:cNvPr>
          <p:cNvSpPr>
            <a:spLocks noGrp="1"/>
          </p:cNvSpPr>
          <p:nvPr>
            <p:ph type="title"/>
          </p:nvPr>
        </p:nvSpPr>
        <p:spPr/>
        <p:txBody>
          <a:bodyPr/>
          <a:lstStyle/>
          <a:p>
            <a:pPr algn="ctr"/>
            <a:r>
              <a:rPr lang="he-IL" dirty="0"/>
              <a:t>פדיון ימי מחלה נוכח הסכם לקוני</a:t>
            </a:r>
          </a:p>
        </p:txBody>
      </p:sp>
      <p:sp>
        <p:nvSpPr>
          <p:cNvPr id="3" name="מציין מיקום תוכן 2">
            <a:extLst>
              <a:ext uri="{FF2B5EF4-FFF2-40B4-BE49-F238E27FC236}">
                <a16:creationId xmlns:a16="http://schemas.microsoft.com/office/drawing/2014/main" id="{E524B453-6812-74C3-9CC5-09A0D74D6E91}"/>
              </a:ext>
            </a:extLst>
          </p:cNvPr>
          <p:cNvSpPr>
            <a:spLocks noGrp="1"/>
          </p:cNvSpPr>
          <p:nvPr>
            <p:ph idx="1"/>
          </p:nvPr>
        </p:nvSpPr>
        <p:spPr>
          <a:xfrm>
            <a:off x="1371600" y="1828800"/>
            <a:ext cx="9601200" cy="4038600"/>
          </a:xfrm>
        </p:spPr>
        <p:txBody>
          <a:bodyPr>
            <a:normAutofit/>
          </a:bodyPr>
          <a:lstStyle/>
          <a:p>
            <a:r>
              <a:rPr lang="he-IL" dirty="0"/>
              <a:t>התייחסות בית הדין </a:t>
            </a:r>
          </a:p>
          <a:p>
            <a:r>
              <a:rPr lang="he-IL" dirty="0"/>
              <a:t>המסגרת הנורמטיבית להכרעה בשאלות פרשניות מסוג זה מקורה בחוק החוזים (חלק כללי), התשל"ג-1973 (להלן: חוק החוזים), ובפרשנות שהוענקה להוראותיו בפסיקה הכללית ובפסיקת בית הדין לעבודה.</a:t>
            </a:r>
          </a:p>
          <a:p>
            <a:r>
              <a:rPr lang="he-IL" dirty="0"/>
              <a:t>לפיכך, הנוסח הרלוונטי של סעיף 25 לחוק החוזים לפרשנות הסכם הפרישה בענייננו הוא נוסחו הקודם של הסעיף, שלפיו:</a:t>
            </a:r>
          </a:p>
          <a:p>
            <a:r>
              <a:rPr lang="he-IL" dirty="0"/>
              <a:t>"25(א) חוזה יפורש לפי </a:t>
            </a:r>
            <a:r>
              <a:rPr lang="he-IL" dirty="0" err="1"/>
              <a:t>אומד</a:t>
            </a:r>
            <a:r>
              <a:rPr lang="he-IL" dirty="0"/>
              <a:t> דעתם של הצדדים, כפי שהוא משתמע מתוך החוזה ומנסיבות העניין, ואולם אם </a:t>
            </a:r>
            <a:r>
              <a:rPr lang="he-IL" dirty="0" err="1"/>
              <a:t>אומד</a:t>
            </a:r>
            <a:r>
              <a:rPr lang="he-IL" dirty="0"/>
              <a:t> דעתם של הצדדים משתמע במפורש מלשון החוזה, יפורש החוזה בהתאם ללשונו"</a:t>
            </a:r>
          </a:p>
          <a:p>
            <a:r>
              <a:rPr lang="he-IL" dirty="0"/>
              <a:t>בהתאם לסעיף זה יש להתחקות אחר </a:t>
            </a:r>
            <a:r>
              <a:rPr lang="he-IL" dirty="0" err="1"/>
              <a:t>אומד</a:t>
            </a:r>
            <a:r>
              <a:rPr lang="he-IL" dirty="0"/>
              <a:t> דעתם המשותף של הצדדים כפי שהוא משתמע מלשון החוזה, והלשון מהווה נקודת מוצא להליך הפרשני. לצד זאת, במקרים שבהם לשון החוזה אינה חד משמעית ואינה מעידה באופן ברור על </a:t>
            </a:r>
            <a:r>
              <a:rPr lang="he-IL" dirty="0" err="1"/>
              <a:t>אומד</a:t>
            </a:r>
            <a:r>
              <a:rPr lang="he-IL" dirty="0"/>
              <a:t> דעת הצדדים, יש להתחקות אחר </a:t>
            </a:r>
            <a:r>
              <a:rPr lang="he-IL" dirty="0" err="1"/>
              <a:t>אומד</a:t>
            </a:r>
            <a:r>
              <a:rPr lang="he-IL" dirty="0"/>
              <a:t> דעתם על ידי בחינת הנסיבות בכללותן.</a:t>
            </a:r>
          </a:p>
        </p:txBody>
      </p:sp>
    </p:spTree>
    <p:extLst>
      <p:ext uri="{BB962C8B-B14F-4D97-AF65-F5344CB8AC3E}">
        <p14:creationId xmlns:p14="http://schemas.microsoft.com/office/powerpoint/2010/main" val="60828465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51B7C-C18B-2D50-866F-AC9E4632633A}"/>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F4029921-5D69-F9B7-CFA1-5BFF696DC6FA}"/>
              </a:ext>
            </a:extLst>
          </p:cNvPr>
          <p:cNvSpPr>
            <a:spLocks noGrp="1"/>
          </p:cNvSpPr>
          <p:nvPr>
            <p:ph type="title"/>
          </p:nvPr>
        </p:nvSpPr>
        <p:spPr/>
        <p:txBody>
          <a:bodyPr/>
          <a:lstStyle/>
          <a:p>
            <a:pPr algn="ctr"/>
            <a:r>
              <a:rPr lang="he-IL" dirty="0"/>
              <a:t>פדיון ימי מחלה נוכח הסכם לקוני</a:t>
            </a:r>
          </a:p>
        </p:txBody>
      </p:sp>
      <p:sp>
        <p:nvSpPr>
          <p:cNvPr id="3" name="מציין מיקום תוכן 2">
            <a:extLst>
              <a:ext uri="{FF2B5EF4-FFF2-40B4-BE49-F238E27FC236}">
                <a16:creationId xmlns:a16="http://schemas.microsoft.com/office/drawing/2014/main" id="{47D2DEFC-CD02-194F-BAFB-515D3D9BDF99}"/>
              </a:ext>
            </a:extLst>
          </p:cNvPr>
          <p:cNvSpPr>
            <a:spLocks noGrp="1"/>
          </p:cNvSpPr>
          <p:nvPr>
            <p:ph idx="1"/>
          </p:nvPr>
        </p:nvSpPr>
        <p:spPr>
          <a:xfrm>
            <a:off x="1371600" y="1828800"/>
            <a:ext cx="9601200" cy="4038600"/>
          </a:xfrm>
        </p:spPr>
        <p:txBody>
          <a:bodyPr>
            <a:normAutofit/>
          </a:bodyPr>
          <a:lstStyle/>
          <a:p>
            <a:r>
              <a:rPr lang="he-IL" dirty="0"/>
              <a:t>"בהתאם להלכה הפסוקה </a:t>
            </a:r>
            <a:r>
              <a:rPr lang="he-IL" dirty="0" err="1"/>
              <a:t>אומד</a:t>
            </a:r>
            <a:r>
              <a:rPr lang="he-IL" dirty="0"/>
              <a:t> הדעת אשר אחריו יש לתור בהליך הפרשני הוא בראש ובראשונה </a:t>
            </a:r>
            <a:r>
              <a:rPr lang="he-IL" dirty="0" err="1"/>
              <a:t>אומד</a:t>
            </a:r>
            <a:r>
              <a:rPr lang="he-IL" dirty="0"/>
              <a:t> הדעת הסובייקטיבי המשותף של הצדדים. עוד נקבע בפסיקה כי "מקום </a:t>
            </a:r>
            <a:r>
              <a:rPr lang="he-IL" dirty="0" err="1"/>
              <a:t>שאומד</a:t>
            </a:r>
            <a:r>
              <a:rPr lang="he-IL" dirty="0"/>
              <a:t> הדעת הסובייקטיבי של אחד הצדדים שונה מזה של הצד השני, אין כל אפשרות לגבש </a:t>
            </a:r>
            <a:r>
              <a:rPr lang="he-IL" dirty="0" err="1"/>
              <a:t>אומד</a:t>
            </a:r>
            <a:r>
              <a:rPr lang="he-IL" dirty="0"/>
              <a:t> דעת סובייקטיבי משותף, והחוזה יפורש על-פי תכליתו האובייקטיבית, דהיינו - המטרות, האינטרסים והתכליות שחוזה מסוג זה או מטיפוס החוזה שנכרת נועד להגשים. התכלית האובייקטיבית מוסקת מתוך אופייה ומהותה של </a:t>
            </a:r>
            <a:r>
              <a:rPr lang="he-IL" dirty="0" err="1"/>
              <a:t>העיסקה</a:t>
            </a:r>
            <a:r>
              <a:rPr lang="he-IL" dirty="0"/>
              <a:t> שנקשרה בין הצדדים. היא נלמדת מסוג ההסכם, נגזרת מהגיונו ומוסקת מלשונו. היא נקבעת על-פי מבחן אובייקטיבי המושפע מעקרון תום הלב וממערכת הערכים שהוא מבטא ונגזרת משיקולים של היגיון ומשיקולי יעילות עסקית ושיקולי שכל ישר של אנשי עסקים סבירים והוגנים"</a:t>
            </a:r>
          </a:p>
          <a:p>
            <a:endParaRPr lang="he-IL" dirty="0"/>
          </a:p>
        </p:txBody>
      </p:sp>
    </p:spTree>
    <p:extLst>
      <p:ext uri="{BB962C8B-B14F-4D97-AF65-F5344CB8AC3E}">
        <p14:creationId xmlns:p14="http://schemas.microsoft.com/office/powerpoint/2010/main" val="23202369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3746C-0F32-890A-3A61-1ACC19852F34}"/>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B219737-9C83-F03F-C854-845BFC70EBBE}"/>
              </a:ext>
            </a:extLst>
          </p:cNvPr>
          <p:cNvSpPr>
            <a:spLocks noGrp="1"/>
          </p:cNvSpPr>
          <p:nvPr>
            <p:ph type="title"/>
          </p:nvPr>
        </p:nvSpPr>
        <p:spPr/>
        <p:txBody>
          <a:bodyPr/>
          <a:lstStyle/>
          <a:p>
            <a:pPr algn="ctr"/>
            <a:r>
              <a:rPr lang="he-IL" dirty="0"/>
              <a:t>פדיון ימי מחלה נוכח הסכם לקוני</a:t>
            </a:r>
          </a:p>
        </p:txBody>
      </p:sp>
      <p:sp>
        <p:nvSpPr>
          <p:cNvPr id="3" name="מציין מיקום תוכן 2">
            <a:extLst>
              <a:ext uri="{FF2B5EF4-FFF2-40B4-BE49-F238E27FC236}">
                <a16:creationId xmlns:a16="http://schemas.microsoft.com/office/drawing/2014/main" id="{477B47DC-DA65-0938-0D02-7960446B529F}"/>
              </a:ext>
            </a:extLst>
          </p:cNvPr>
          <p:cNvSpPr>
            <a:spLocks noGrp="1"/>
          </p:cNvSpPr>
          <p:nvPr>
            <p:ph idx="1"/>
          </p:nvPr>
        </p:nvSpPr>
        <p:spPr>
          <a:xfrm>
            <a:off x="1371600" y="1828800"/>
            <a:ext cx="9601200" cy="4038600"/>
          </a:xfrm>
        </p:spPr>
        <p:txBody>
          <a:bodyPr>
            <a:normAutofit/>
          </a:bodyPr>
          <a:lstStyle/>
          <a:p>
            <a:r>
              <a:rPr lang="he-IL" dirty="0"/>
              <a:t>כמו כן נקבע בחוזה האישי, כי התובע יהיה זכאי ל-30 ימי מחלה בשנה כנגד הצגת אישורים רפואיים וכי "יהיה רשאי לצבור ימי מחלה אלה", מבלי שצוינה מגבלת צבירה.</a:t>
            </a:r>
          </a:p>
          <a:p>
            <a:r>
              <a:rPr lang="he-IL" dirty="0"/>
              <a:t>ההסכם האישי וחוזר 2009 אינם מתייחסים לאפשרות של קבלת פיצוי בגין ימי מחלה שלא נוצלו במועד סיום העבודה, והתובע מבסס את זכותו לפיצוי כאמור על הוראות הסכם הפרישה והוראות חוזר 2019, שבהם נקבע:</a:t>
            </a:r>
          </a:p>
          <a:p>
            <a:r>
              <a:rPr lang="he-IL" dirty="0"/>
              <a:t>בסעיף 2.5 להסכם הפרישה צוין, כי "בהתאם למוסכם יבחן התאגיד למול הממונה על התאגידים את זכאותו של העובד לפדיון ימי מחלה צבורים ויפעל בהתאם להוראות ו/או הנחיות הממונה על התאגידים בנושא"</a:t>
            </a:r>
          </a:p>
          <a:p>
            <a:r>
              <a:rPr lang="he-IL" dirty="0"/>
              <a:t>בסעיף 5.2.5 לחוזר 2019 צוין כי:</a:t>
            </a:r>
          </a:p>
          <a:p>
            <a:r>
              <a:rPr lang="he-IL" dirty="0"/>
              <a:t>"5.2.5 בעת סיום העסקה העובדים יהיו זכאים לפיצוי בגין ימי המחלה שלא נוצלו (עד לתקרת פיצוי של 120 ימים), בהתאם לכללים.</a:t>
            </a:r>
          </a:p>
        </p:txBody>
      </p:sp>
    </p:spTree>
    <p:extLst>
      <p:ext uri="{BB962C8B-B14F-4D97-AF65-F5344CB8AC3E}">
        <p14:creationId xmlns:p14="http://schemas.microsoft.com/office/powerpoint/2010/main" val="3423201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B0A1D-FF78-50A9-8008-38A7BD02635D}"/>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07061B7-7ED5-3BFA-1A0F-1B61DE92E90A}"/>
              </a:ext>
            </a:extLst>
          </p:cNvPr>
          <p:cNvSpPr>
            <a:spLocks noGrp="1"/>
          </p:cNvSpPr>
          <p:nvPr>
            <p:ph type="title"/>
          </p:nvPr>
        </p:nvSpPr>
        <p:spPr/>
        <p:txBody>
          <a:bodyPr/>
          <a:lstStyle/>
          <a:p>
            <a:pPr algn="ctr"/>
            <a:r>
              <a:rPr lang="he-IL" dirty="0"/>
              <a:t>פדיון ימי מחלה נוכח הסכם לקוני</a:t>
            </a:r>
          </a:p>
        </p:txBody>
      </p:sp>
      <p:sp>
        <p:nvSpPr>
          <p:cNvPr id="3" name="מציין מיקום תוכן 2">
            <a:extLst>
              <a:ext uri="{FF2B5EF4-FFF2-40B4-BE49-F238E27FC236}">
                <a16:creationId xmlns:a16="http://schemas.microsoft.com/office/drawing/2014/main" id="{32FB18BD-9388-7650-F56D-DF5870FC401B}"/>
              </a:ext>
            </a:extLst>
          </p:cNvPr>
          <p:cNvSpPr>
            <a:spLocks noGrp="1"/>
          </p:cNvSpPr>
          <p:nvPr>
            <p:ph idx="1"/>
          </p:nvPr>
        </p:nvSpPr>
        <p:spPr>
          <a:xfrm>
            <a:off x="1371600" y="1828800"/>
            <a:ext cx="9601200" cy="4038600"/>
          </a:xfrm>
        </p:spPr>
        <p:txBody>
          <a:bodyPr>
            <a:normAutofit lnSpcReduction="10000"/>
          </a:bodyPr>
          <a:lstStyle/>
          <a:p>
            <a:r>
              <a:rPr lang="he-IL" dirty="0"/>
              <a:t>מתשובה זו עולה, כי תקרת צבירה של ימי מחלה עד 90 ימים אינה קשורה להסדר הפיצוי בגין ימי מחלה, ולא זו בלבד שחוזר 2019 אינו מגביל את תקרת הפיצוי בגין ימי מחלה לתקרת הצבירה של 90 הימים, אלא שאף קובע במפורש תקרת פיצוי של 120 ימים</a:t>
            </a:r>
          </a:p>
          <a:p>
            <a:r>
              <a:rPr lang="he-IL" dirty="0"/>
              <a:t>אשר על כן, התביעה ברכיב זה מתקבלת, ועל הנתבע לשלם לתובע את הפרש הפיצוי בגובה 3.51 משכורות ובסך כולל של 65,040 ₪</a:t>
            </a:r>
          </a:p>
          <a:p>
            <a:r>
              <a:rPr lang="he-IL" dirty="0"/>
              <a:t>בית הדין פסק שפרשנות העובד היא הנכונה, ושיש להביא בחשבון את תקרת הפיצוי רק לאחר עריכת התחשיב בהתאם לימי המחלה שנותרו לזכות העובד בפועל.</a:t>
            </a:r>
          </a:p>
          <a:p>
            <a:r>
              <a:rPr lang="he-IL" dirty="0"/>
              <a:t>כלומר, רק אילו היה החישוב מוביל לתוצאה העולה על 120 ימי פיצוי – היה התשלום מוגבל לתקרה זו. "פרשנות אחרת מובילה למסקנה בלתי סבירה, כי אין חשיבות למספר ימי המחלה שהעובד לא ניצל", הבהיר בית הדין.</a:t>
            </a:r>
          </a:p>
          <a:p>
            <a:r>
              <a:rPr lang="he-IL" dirty="0"/>
              <a:t>כך חויב התאגיד לשלם לעובד סך של 65 אלף שקל, נוסף על הסכום שכבר שולם לו בסיום העסקתו בסך כ-24 אלף שקל – ובסך </a:t>
            </a:r>
            <a:r>
              <a:rPr lang="he-IL" dirty="0" err="1"/>
              <a:t>הכל</a:t>
            </a:r>
            <a:r>
              <a:rPr lang="he-IL" dirty="0"/>
              <a:t> 90 אלף שקל.</a:t>
            </a:r>
          </a:p>
        </p:txBody>
      </p:sp>
    </p:spTree>
    <p:extLst>
      <p:ext uri="{BB962C8B-B14F-4D97-AF65-F5344CB8AC3E}">
        <p14:creationId xmlns:p14="http://schemas.microsoft.com/office/powerpoint/2010/main" val="18823968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223AE-D5E5-8F86-827F-6A4FEB96F2A7}"/>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968AB38F-8091-99F3-8B71-4E5C606223CA}"/>
              </a:ext>
            </a:extLst>
          </p:cNvPr>
          <p:cNvSpPr>
            <a:spLocks noGrp="1"/>
          </p:cNvSpPr>
          <p:nvPr>
            <p:ph type="title"/>
          </p:nvPr>
        </p:nvSpPr>
        <p:spPr/>
        <p:txBody>
          <a:bodyPr/>
          <a:lstStyle/>
          <a:p>
            <a:pPr algn="ctr"/>
            <a:r>
              <a:rPr lang="he-IL" dirty="0"/>
              <a:t>פדיון ימי מחלה נוכח הסכם לקוני</a:t>
            </a:r>
          </a:p>
        </p:txBody>
      </p:sp>
      <p:sp>
        <p:nvSpPr>
          <p:cNvPr id="3" name="מציין מיקום תוכן 2">
            <a:extLst>
              <a:ext uri="{FF2B5EF4-FFF2-40B4-BE49-F238E27FC236}">
                <a16:creationId xmlns:a16="http://schemas.microsoft.com/office/drawing/2014/main" id="{D8B3E75B-F842-D7FC-B726-49E441C7613D}"/>
              </a:ext>
            </a:extLst>
          </p:cNvPr>
          <p:cNvSpPr>
            <a:spLocks noGrp="1"/>
          </p:cNvSpPr>
          <p:nvPr>
            <p:ph idx="1"/>
          </p:nvPr>
        </p:nvSpPr>
        <p:spPr>
          <a:xfrm>
            <a:off x="1371600" y="1828800"/>
            <a:ext cx="9601200" cy="4038600"/>
          </a:xfrm>
        </p:spPr>
        <p:txBody>
          <a:bodyPr>
            <a:normAutofit lnSpcReduction="10000"/>
          </a:bodyPr>
          <a:lstStyle/>
          <a:p>
            <a:r>
              <a:rPr lang="he-IL" dirty="0"/>
              <a:t>מתשובה זו עולה, כי תקרת צבירה של ימי מחלה עד 90 ימים אינה קשורה להסדר הפיצוי בגין ימי מחלה, ולא זו בלבד שחוזר 2019 אינו מגביל את תקרת הפיצוי בגין ימי מחלה לתקרת הצבירה של 90 הימים, אלא שאף קובע במפורש תקרת פיצוי של 120 ימים</a:t>
            </a:r>
          </a:p>
          <a:p>
            <a:r>
              <a:rPr lang="he-IL" dirty="0"/>
              <a:t>אשר על כן, התביעה ברכיב זה מתקבלת, ועל הנתבע לשלם לתובע את הפרש הפיצוי בגובה 3.51 משכורות ובסך כולל של 65,040 ₪</a:t>
            </a:r>
          </a:p>
          <a:p>
            <a:r>
              <a:rPr lang="he-IL" dirty="0"/>
              <a:t>בית הדין פסק שפרשנות העובד היא הנכונה, ושיש להביא בחשבון את תקרת הפיצוי רק לאחר עריכת התחשיב בהתאם לימי המחלה שנותרו לזכות העובד בפועל.</a:t>
            </a:r>
          </a:p>
          <a:p>
            <a:r>
              <a:rPr lang="he-IL" dirty="0"/>
              <a:t>כלומר, רק אילו היה החישוב מוביל לתוצאה העולה על 120 ימי פיצוי – היה התשלום מוגבל לתקרה זו. "פרשנות אחרת מובילה למסקנה בלתי סבירה, כי אין חשיבות למספר ימי המחלה שהעובד לא ניצל", הבהיר בית הדין.</a:t>
            </a:r>
          </a:p>
          <a:p>
            <a:r>
              <a:rPr lang="he-IL" dirty="0"/>
              <a:t>כך חויב התאגיד לשלם לעובד סך של 65 אלף שקל, נוסף על הסכום שכבר שולם לו בסיום העסקתו בסך כ-24 אלף שקל – ובסך </a:t>
            </a:r>
            <a:r>
              <a:rPr lang="he-IL" dirty="0" err="1"/>
              <a:t>הכל</a:t>
            </a:r>
            <a:r>
              <a:rPr lang="he-IL" dirty="0"/>
              <a:t> 90 אלף שקל.</a:t>
            </a:r>
          </a:p>
        </p:txBody>
      </p:sp>
    </p:spTree>
    <p:extLst>
      <p:ext uri="{BB962C8B-B14F-4D97-AF65-F5344CB8AC3E}">
        <p14:creationId xmlns:p14="http://schemas.microsoft.com/office/powerpoint/2010/main" val="62567414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5B222-7487-5809-8636-05FAB4A935B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1485E018-165B-B6D1-9742-5CD022240AA1}"/>
              </a:ext>
            </a:extLst>
          </p:cNvPr>
          <p:cNvSpPr>
            <a:spLocks noGrp="1"/>
          </p:cNvSpPr>
          <p:nvPr>
            <p:ph type="title"/>
          </p:nvPr>
        </p:nvSpPr>
        <p:spPr/>
        <p:txBody>
          <a:bodyPr/>
          <a:lstStyle/>
          <a:p>
            <a:pPr algn="ctr"/>
            <a:r>
              <a:rPr lang="he-IL" dirty="0"/>
              <a:t>ביה"ד הארצי מכפיל ומעלה את הפיצוי בגין פיטורים שלא כדין </a:t>
            </a:r>
          </a:p>
        </p:txBody>
      </p:sp>
      <p:sp>
        <p:nvSpPr>
          <p:cNvPr id="3" name="מציין מיקום תוכן 2">
            <a:extLst>
              <a:ext uri="{FF2B5EF4-FFF2-40B4-BE49-F238E27FC236}">
                <a16:creationId xmlns:a16="http://schemas.microsoft.com/office/drawing/2014/main" id="{1406C0F4-817D-846F-6A7C-647B9DC58FA1}"/>
              </a:ext>
            </a:extLst>
          </p:cNvPr>
          <p:cNvSpPr>
            <a:spLocks noGrp="1"/>
          </p:cNvSpPr>
          <p:nvPr>
            <p:ph idx="1"/>
          </p:nvPr>
        </p:nvSpPr>
        <p:spPr>
          <a:xfrm>
            <a:off x="1371600" y="1828800"/>
            <a:ext cx="9601200" cy="4038600"/>
          </a:xfrm>
        </p:spPr>
        <p:txBody>
          <a:bodyPr>
            <a:normAutofit/>
          </a:bodyPr>
          <a:lstStyle/>
          <a:p>
            <a:r>
              <a:rPr lang="he-IL" dirty="0"/>
              <a:t>ע"ע 52013-04-23</a:t>
            </a:r>
          </a:p>
          <a:p>
            <a:r>
              <a:rPr lang="he-IL" dirty="0"/>
              <a:t>העובדת שימשה כמפקחת מקוואות במועצה דתית במרכז הארץ במשך שלוש תקופות לא רציפות, שהתפרסו על פני עשור. התנגדותה לעדכון אופן דיווח שעות עבודתה הובילה בסופו של דבר לפיטוריה.</a:t>
            </a:r>
          </a:p>
          <a:p>
            <a:r>
              <a:rPr lang="he-IL" dirty="0"/>
              <a:t>לטענתה היא זומנה לשיחת השימוע בעת ששהתה בחופשה. המועצה טענה מנגד שהעובדת יצאה לחופשה על דעתה בלבד וללא אישור.</a:t>
            </a:r>
          </a:p>
          <a:p>
            <a:r>
              <a:rPr lang="he-IL" dirty="0"/>
              <a:t>בית הדין האזורי קבע כי עצם זימון עובד לשימוע במהלך חופשה מצביע על חוסר תום לב, שכן הדבר פוגע בזכותו הסוציאלית לחופשה ומאלץ אותו להפנות את זמנו ואת משאביו לצורך ההיערכות לשימוע. לפיכך נקבע כי גם אם החופשה לא אושרה – לא היה מקום לזמן את העובדת לשימוע במועד זה.</a:t>
            </a:r>
          </a:p>
          <a:p>
            <a:r>
              <a:rPr lang="he-IL" dirty="0"/>
              <a:t>עוד צוין כי בזימון לשימוע ממילא כלל לא נטען שהעובדת שוהה בחופשה ללא אישור, ומכאן שטענת המועצה בעניין זה מוטלת בספק.</a:t>
            </a:r>
          </a:p>
          <a:p>
            <a:endParaRPr lang="he-IL" dirty="0"/>
          </a:p>
        </p:txBody>
      </p:sp>
    </p:spTree>
    <p:extLst>
      <p:ext uri="{BB962C8B-B14F-4D97-AF65-F5344CB8AC3E}">
        <p14:creationId xmlns:p14="http://schemas.microsoft.com/office/powerpoint/2010/main" val="132407799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665A6-B118-FD7F-3DD3-F77F13BA2F7A}"/>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E2ADED39-B418-AE11-9130-97EE25426F65}"/>
              </a:ext>
            </a:extLst>
          </p:cNvPr>
          <p:cNvSpPr>
            <a:spLocks noGrp="1"/>
          </p:cNvSpPr>
          <p:nvPr>
            <p:ph type="title"/>
          </p:nvPr>
        </p:nvSpPr>
        <p:spPr/>
        <p:txBody>
          <a:bodyPr/>
          <a:lstStyle/>
          <a:p>
            <a:pPr algn="ctr"/>
            <a:r>
              <a:rPr lang="he-IL" dirty="0"/>
              <a:t>ביה"ד הארצי מכפיל ומעלה את הפיצוי בגין פיטורים שלא כדין </a:t>
            </a:r>
          </a:p>
        </p:txBody>
      </p:sp>
      <p:sp>
        <p:nvSpPr>
          <p:cNvPr id="3" name="מציין מיקום תוכן 2">
            <a:extLst>
              <a:ext uri="{FF2B5EF4-FFF2-40B4-BE49-F238E27FC236}">
                <a16:creationId xmlns:a16="http://schemas.microsoft.com/office/drawing/2014/main" id="{91187863-E1A5-ED2C-3938-9253269919DB}"/>
              </a:ext>
            </a:extLst>
          </p:cNvPr>
          <p:cNvSpPr>
            <a:spLocks noGrp="1"/>
          </p:cNvSpPr>
          <p:nvPr>
            <p:ph idx="1"/>
          </p:nvPr>
        </p:nvSpPr>
        <p:spPr>
          <a:xfrm>
            <a:off x="1371600" y="1828800"/>
            <a:ext cx="9601200" cy="4038600"/>
          </a:xfrm>
        </p:spPr>
        <p:txBody>
          <a:bodyPr>
            <a:normAutofit/>
          </a:bodyPr>
          <a:lstStyle/>
          <a:p>
            <a:r>
              <a:rPr lang="he-IL" dirty="0"/>
              <a:t>בית הדין האזורי מתח ביקורת גם על נוסח הזימון לשימוע, אשר לדבריו "מעלה תהיות באשר לצורך להעלות חלק מהטענות… תוך מתן ציונים להתנהלותה".</a:t>
            </a:r>
          </a:p>
          <a:p>
            <a:r>
              <a:rPr lang="he-IL" dirty="0"/>
              <a:t>הודגש שמטרת הזימון לשימוע היא לשקף עובדות, לתת התייחסות מכבדת למחלוקת בין הצדדים, להעלות את הטענות בגללן שוקל המעסיק את פיטורי העובד – "ולא להיות מכתב נזיפה ממנו עשוי להתקבל הרושם כי ההחלטה לגבי המשך דרכו של העובד בארגון כבר התקבלה", כלשונו.</a:t>
            </a:r>
          </a:p>
          <a:p>
            <a:r>
              <a:rPr lang="he-IL" dirty="0"/>
              <a:t>גם נוסחו הבוטה של הזימון לשימוע חיזק בנסיבות העניין את טענת העובדת לפיה השימוע לא נעשה "בלב פתוח ונפש חפצה", כפי שמחייבת הפסיקה.</a:t>
            </a:r>
          </a:p>
          <a:p>
            <a:r>
              <a:rPr lang="he-IL" dirty="0"/>
              <a:t>נפלו פגמים גם בזימון לשימוע ובהליך השימוע. בזימון לשימוע נטענו טענות כלליות בדבר "סירוב למלא אחר הוראות הממונים על תפקידך", "התנהגות חצופה", ואי ביצוע מטלות ללא שניתן פירוט או אפילו דוגמא אחת. כמו כן, נטען כי התנהלות העובדת היא "ללא כל הצדקה במעמדך כבלנית על כל המשתמע מכך",</a:t>
            </a:r>
          </a:p>
        </p:txBody>
      </p:sp>
    </p:spTree>
    <p:extLst>
      <p:ext uri="{BB962C8B-B14F-4D97-AF65-F5344CB8AC3E}">
        <p14:creationId xmlns:p14="http://schemas.microsoft.com/office/powerpoint/2010/main" val="32528751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AAD18-0227-145E-9FBD-6B2181ABCC34}"/>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95EF6193-52FC-C6D4-4226-6C52EE70E4B4}"/>
              </a:ext>
            </a:extLst>
          </p:cNvPr>
          <p:cNvSpPr>
            <a:spLocks noGrp="1"/>
          </p:cNvSpPr>
          <p:nvPr>
            <p:ph type="title"/>
          </p:nvPr>
        </p:nvSpPr>
        <p:spPr/>
        <p:txBody>
          <a:bodyPr/>
          <a:lstStyle/>
          <a:p>
            <a:pPr algn="ctr"/>
            <a:r>
              <a:rPr lang="he-IL" dirty="0"/>
              <a:t>ביה"ד הארצי מכפיל ומעלה את הפיצוי בגין פיטורים שלא כדין </a:t>
            </a:r>
          </a:p>
        </p:txBody>
      </p:sp>
      <p:sp>
        <p:nvSpPr>
          <p:cNvPr id="3" name="מציין מיקום תוכן 2">
            <a:extLst>
              <a:ext uri="{FF2B5EF4-FFF2-40B4-BE49-F238E27FC236}">
                <a16:creationId xmlns:a16="http://schemas.microsoft.com/office/drawing/2014/main" id="{2476B97A-C6BF-E2B2-BA98-F360A93EC272}"/>
              </a:ext>
            </a:extLst>
          </p:cNvPr>
          <p:cNvSpPr>
            <a:spLocks noGrp="1"/>
          </p:cNvSpPr>
          <p:nvPr>
            <p:ph idx="1"/>
          </p:nvPr>
        </p:nvSpPr>
        <p:spPr>
          <a:xfrm>
            <a:off x="1371600" y="1828800"/>
            <a:ext cx="9601200" cy="4038600"/>
          </a:xfrm>
        </p:spPr>
        <p:txBody>
          <a:bodyPr>
            <a:normAutofit/>
          </a:bodyPr>
          <a:lstStyle/>
          <a:p>
            <a:r>
              <a:rPr lang="he-IL" dirty="0"/>
              <a:t>פגם נוסף עליו עמד האזורי היה היעדר פירוט עובדתי בזימון לשימוע ביחס לעילות הפיטורים שהעלתה המועצה. הזימון לא כלל דוגמאות קונקרטיות להתנהלות הנטענת של העובדת, ולא צורפו אליו המסמכים הרלוונטיים עליהם ביקשה המועצה להסתמך.</a:t>
            </a:r>
          </a:p>
          <a:p>
            <a:r>
              <a:rPr lang="he-IL" dirty="0"/>
              <a:t>בערעור טענה העובדת בין היתר שהפיצוי שנפסק לה בגין הכשלים בשימוע לא משקף את חומרת הפגמים בהליך, והארצי קיבל טענה זו.</a:t>
            </a:r>
          </a:p>
          <a:p>
            <a:r>
              <a:rPr lang="he-IL" dirty="0"/>
              <a:t>הוא שב והדגיש כי בזימון לשימוע נטענו טענות כלליות בלבד, כגון "סירוב למלא אחר הוראות הממונים", "התנהגות חצופה" </a:t>
            </a:r>
            <a:r>
              <a:rPr lang="he-IL" dirty="0" err="1"/>
              <a:t>ואי־ביצוע</a:t>
            </a:r>
            <a:r>
              <a:rPr lang="he-IL" dirty="0"/>
              <a:t> מטלות – מבלי שניתן כל פירוט או אפילו דוגמה אחת.</a:t>
            </a:r>
          </a:p>
          <a:p>
            <a:endParaRPr lang="he-IL" dirty="0"/>
          </a:p>
        </p:txBody>
      </p:sp>
    </p:spTree>
    <p:extLst>
      <p:ext uri="{BB962C8B-B14F-4D97-AF65-F5344CB8AC3E}">
        <p14:creationId xmlns:p14="http://schemas.microsoft.com/office/powerpoint/2010/main" val="24368585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14708-9922-E3B0-C58C-C335C3543CD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6D76F99-44C6-0EE7-0914-3209790DFE87}"/>
              </a:ext>
            </a:extLst>
          </p:cNvPr>
          <p:cNvSpPr>
            <a:spLocks noGrp="1"/>
          </p:cNvSpPr>
          <p:nvPr>
            <p:ph type="title"/>
          </p:nvPr>
        </p:nvSpPr>
        <p:spPr/>
        <p:txBody>
          <a:bodyPr/>
          <a:lstStyle/>
          <a:p>
            <a:pPr algn="ctr"/>
            <a:r>
              <a:rPr lang="he-IL" dirty="0"/>
              <a:t>ביה"ד הארצי מכפיל ומעלה את הפיצוי בגין פיטורים שלא כדין </a:t>
            </a:r>
          </a:p>
        </p:txBody>
      </p:sp>
      <p:sp>
        <p:nvSpPr>
          <p:cNvPr id="3" name="מציין מיקום תוכן 2">
            <a:extLst>
              <a:ext uri="{FF2B5EF4-FFF2-40B4-BE49-F238E27FC236}">
                <a16:creationId xmlns:a16="http://schemas.microsoft.com/office/drawing/2014/main" id="{88323135-CF14-15F0-B3CE-53B9735B7F4F}"/>
              </a:ext>
            </a:extLst>
          </p:cNvPr>
          <p:cNvSpPr>
            <a:spLocks noGrp="1"/>
          </p:cNvSpPr>
          <p:nvPr>
            <p:ph idx="1"/>
          </p:nvPr>
        </p:nvSpPr>
        <p:spPr>
          <a:xfrm>
            <a:off x="1371600" y="1828800"/>
            <a:ext cx="9601200" cy="4038600"/>
          </a:xfrm>
        </p:spPr>
        <p:txBody>
          <a:bodyPr>
            <a:normAutofit fontScale="85000" lnSpcReduction="20000"/>
          </a:bodyPr>
          <a:lstStyle/>
          <a:p>
            <a:r>
              <a:rPr lang="he-IL" dirty="0"/>
              <a:t>הארצי גם התייחס לכך שהמעסיק העיר בזימון לשימוע ביחס לעובדת: "טוב ועדיף שתהא מיוצגת על ידי גורם שאינו בן או בת משפחה", לאחר שלטענתו הופעל על ידי בני משפחתה לחץ להיענות לדרישותיה. זאת על אף שמעסיק אינו רשאי להביע עמדה שלילית בנוגע לליווי על ידי בן משפחה.</a:t>
            </a:r>
          </a:p>
          <a:p>
            <a:r>
              <a:rPr lang="he-IL" dirty="0"/>
              <a:t>במהלך השימוע שלף המנהל מכתב בלתי חתום של עובדות אחרות, שלטענתו העיד על כשל בתפקוד העובדת. מכתב זה לא הוזכר בזימון לשימוע, לא הוצג לעובדת, ולא ניתנה לה הזדמנות להגיב עליו.</a:t>
            </a:r>
          </a:p>
          <a:p>
            <a:r>
              <a:rPr lang="he-IL" dirty="0"/>
              <a:t>נימוק נוסף להגדלת הפיצוי היה מכתב הפיטורים עצמו, אשר לא כלל כל הנמקה או התייחסות לטענות העובדת, והסתפק בהודעה לאקונית על סיום עבודתה.</a:t>
            </a:r>
          </a:p>
          <a:p>
            <a:r>
              <a:rPr lang="he-IL" dirty="0"/>
              <a:t>מכתב הפיטורים נעדר הנמקה והתייחסות לטענותיה של העובדת, אלא רק מודיע בלקוניות על סיום עבודתה של העובדת.</a:t>
            </a:r>
          </a:p>
          <a:p>
            <a:r>
              <a:rPr lang="he-IL" dirty="0"/>
              <a:t>לנוכח האמור, מקובלת עלינו מסקנתו של בית הדין האזורי, המבוססת על התרשמותו מהעדויות שלפניו, כי המועצה "הייתה נחושה לסיים הליך ניוד של התובעת או לחלופין לפטרה, מבלי לתת לתובעת הזדמנות כנה </a:t>
            </a:r>
            <a:r>
              <a:rPr lang="he-IL" dirty="0" err="1"/>
              <a:t>ואמתית</a:t>
            </a:r>
            <a:r>
              <a:rPr lang="he-IL" dirty="0"/>
              <a:t> לשקף את מלוא התמונה ולשמור על מקום עבודתה", וכי "ההחלטה לסיים את עבודתה של התובעת הייתה נגועה בחוסר תום לב, חפוזה ביחס לשלב שבו נמצא הליך בירור אי כושר של התובעת". לדעתנו, היה ברור למועצה כי העובדת לא תסכים לניוד לתפקיד בלנית וכי הדבר יוביל לסיום עבודתה במועצה, וניוד העובדת לתפקיד בלנית נועד לסלול את הדרך לפיטוריה.</a:t>
            </a:r>
          </a:p>
          <a:p>
            <a:r>
              <a:rPr lang="he-IL" dirty="0"/>
              <a:t>כך הוגדל הפיצוי בגין פיטורים שלא כדין לסך 55 אלף שקל, כאשר הובאו בחשבון הפגמים שנפלו בהליכי הניוד, השימוע והפיטורים, תקופת העסקת העובדת, וכן גילה בעת סיום העסקתה – לצד התנהלותה במשך תקופה של למעלה מחצי שנה, במהלכה סירבה לפעול בהתאם להנחיות בנוגע לדיווחי נוכחות.</a:t>
            </a:r>
          </a:p>
          <a:p>
            <a:endParaRPr lang="he-IL" dirty="0"/>
          </a:p>
        </p:txBody>
      </p:sp>
    </p:spTree>
    <p:extLst>
      <p:ext uri="{BB962C8B-B14F-4D97-AF65-F5344CB8AC3E}">
        <p14:creationId xmlns:p14="http://schemas.microsoft.com/office/powerpoint/2010/main" val="123489418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32AFC-6603-07B6-F73E-F3511C84E6DC}"/>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84CA35DF-5528-1A64-D13C-7F89BFF47987}"/>
              </a:ext>
            </a:extLst>
          </p:cNvPr>
          <p:cNvSpPr>
            <a:spLocks noGrp="1"/>
          </p:cNvSpPr>
          <p:nvPr>
            <p:ph type="title"/>
          </p:nvPr>
        </p:nvSpPr>
        <p:spPr/>
        <p:txBody>
          <a:bodyPr/>
          <a:lstStyle/>
          <a:p>
            <a:pPr algn="ctr"/>
            <a:r>
              <a:rPr lang="he-IL" dirty="0"/>
              <a:t>ביה"ד הארצי מכפיל ומעלה את הפיצוי בגין פיטורים שלא כדין </a:t>
            </a:r>
          </a:p>
        </p:txBody>
      </p:sp>
      <p:sp>
        <p:nvSpPr>
          <p:cNvPr id="3" name="מציין מיקום תוכן 2">
            <a:extLst>
              <a:ext uri="{FF2B5EF4-FFF2-40B4-BE49-F238E27FC236}">
                <a16:creationId xmlns:a16="http://schemas.microsoft.com/office/drawing/2014/main" id="{43A7FC41-66B2-5317-C91A-CEDDF8B08599}"/>
              </a:ext>
            </a:extLst>
          </p:cNvPr>
          <p:cNvSpPr>
            <a:spLocks noGrp="1"/>
          </p:cNvSpPr>
          <p:nvPr>
            <p:ph idx="1"/>
          </p:nvPr>
        </p:nvSpPr>
        <p:spPr>
          <a:xfrm>
            <a:off x="1371600" y="1828800"/>
            <a:ext cx="9601200" cy="4038600"/>
          </a:xfrm>
        </p:spPr>
        <p:txBody>
          <a:bodyPr>
            <a:normAutofit/>
          </a:bodyPr>
          <a:lstStyle/>
          <a:p>
            <a:r>
              <a:rPr lang="he-IL" dirty="0"/>
              <a:t>אשר לסעד שיש לפסוק לזכות העובדת: מקובלת עלינו טענת העובדת כי סכום הפיצוי בגין נזק שאינו ממוני שפסק בית הדין האזורי (20,000 ש"ח) אינו משקף את הסעד הראוי בנסיבות המקרה, ואנו קובעים כי יש להעמיד את שיעור הפיצוי על סך של 55,000 ש"ח, דהיינו תוספת של 35,000 ש"ח, על הסכום שפסק בית הדין האזורי.</a:t>
            </a:r>
          </a:p>
          <a:p>
            <a:endParaRPr lang="he-IL" dirty="0"/>
          </a:p>
        </p:txBody>
      </p:sp>
    </p:spTree>
    <p:extLst>
      <p:ext uri="{BB962C8B-B14F-4D97-AF65-F5344CB8AC3E}">
        <p14:creationId xmlns:p14="http://schemas.microsoft.com/office/powerpoint/2010/main" val="358773046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88512-7C1A-8C41-0C54-F994B8EB10ED}"/>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29A6A989-7600-DF4E-7779-F6069DDC8C07}"/>
              </a:ext>
            </a:extLst>
          </p:cNvPr>
          <p:cNvSpPr>
            <a:spLocks noGrp="1"/>
          </p:cNvSpPr>
          <p:nvPr>
            <p:ph type="title"/>
          </p:nvPr>
        </p:nvSpPr>
        <p:spPr/>
        <p:txBody>
          <a:bodyPr/>
          <a:lstStyle/>
          <a:p>
            <a:pPr algn="ctr"/>
            <a:r>
              <a:rPr lang="he-IL" dirty="0"/>
              <a:t>האם גניבה שוללת פיצויי פיטורים</a:t>
            </a:r>
          </a:p>
        </p:txBody>
      </p:sp>
      <p:sp>
        <p:nvSpPr>
          <p:cNvPr id="3" name="מציין מיקום תוכן 2">
            <a:extLst>
              <a:ext uri="{FF2B5EF4-FFF2-40B4-BE49-F238E27FC236}">
                <a16:creationId xmlns:a16="http://schemas.microsoft.com/office/drawing/2014/main" id="{C2904859-7534-A0A6-7E42-4B8A6B61590C}"/>
              </a:ext>
            </a:extLst>
          </p:cNvPr>
          <p:cNvSpPr>
            <a:spLocks noGrp="1"/>
          </p:cNvSpPr>
          <p:nvPr>
            <p:ph idx="1"/>
          </p:nvPr>
        </p:nvSpPr>
        <p:spPr>
          <a:xfrm>
            <a:off x="1371600" y="1828800"/>
            <a:ext cx="9601200" cy="4038600"/>
          </a:xfrm>
        </p:spPr>
        <p:txBody>
          <a:bodyPr>
            <a:normAutofit/>
          </a:bodyPr>
          <a:lstStyle/>
          <a:p>
            <a:r>
              <a:rPr lang="he-IL" dirty="0" err="1"/>
              <a:t>סע"ש</a:t>
            </a:r>
            <a:r>
              <a:rPr lang="he-IL" dirty="0"/>
              <a:t> 42507-01-21</a:t>
            </a:r>
          </a:p>
          <a:p>
            <a:r>
              <a:rPr lang="he-IL" dirty="0" err="1"/>
              <a:t>הסוגיה</a:t>
            </a:r>
            <a:r>
              <a:rPr lang="he-IL" dirty="0"/>
              <a:t> שנבחנה </a:t>
            </a:r>
          </a:p>
          <a:p>
            <a:r>
              <a:rPr lang="he-IL" dirty="0"/>
              <a:t>האם בנסיבות הפיטורים היה מקום לשלול ממנה את פיצויי הפיטורים ותמורת ההודעה המוקדמת?</a:t>
            </a:r>
          </a:p>
          <a:p>
            <a:r>
              <a:rPr lang="he-IL" dirty="0"/>
              <a:t>האם התובע, הבנק,  זכאי להשבת הכספים שהצטברו לזכות הנתבעת פיטורים ולהשבת כספי אופציות ומניות </a:t>
            </a:r>
            <a:r>
              <a:rPr lang="he-IL" dirty="0" err="1"/>
              <a:t>פאנטום</a:t>
            </a:r>
            <a:r>
              <a:rPr lang="he-IL" dirty="0"/>
              <a:t> ושאלת הפיצוי בגין עוגמת הנפש והפגיעה במוניטין?</a:t>
            </a:r>
          </a:p>
          <a:p>
            <a:endParaRPr lang="he-IL" dirty="0"/>
          </a:p>
        </p:txBody>
      </p:sp>
    </p:spTree>
    <p:extLst>
      <p:ext uri="{BB962C8B-B14F-4D97-AF65-F5344CB8AC3E}">
        <p14:creationId xmlns:p14="http://schemas.microsoft.com/office/powerpoint/2010/main" val="284104654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C08FB-322F-E2FA-3A01-E28F142112B3}"/>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17C48D17-5DC8-124C-5FCA-2456EF5578B3}"/>
              </a:ext>
            </a:extLst>
          </p:cNvPr>
          <p:cNvSpPr>
            <a:spLocks noGrp="1"/>
          </p:cNvSpPr>
          <p:nvPr>
            <p:ph type="title"/>
          </p:nvPr>
        </p:nvSpPr>
        <p:spPr/>
        <p:txBody>
          <a:bodyPr/>
          <a:lstStyle/>
          <a:p>
            <a:pPr algn="ctr"/>
            <a:r>
              <a:rPr lang="he-IL" dirty="0"/>
              <a:t>האם גניבה שוללת פיצויי פיטורים</a:t>
            </a:r>
          </a:p>
        </p:txBody>
      </p:sp>
      <p:sp>
        <p:nvSpPr>
          <p:cNvPr id="3" name="מציין מיקום תוכן 2">
            <a:extLst>
              <a:ext uri="{FF2B5EF4-FFF2-40B4-BE49-F238E27FC236}">
                <a16:creationId xmlns:a16="http://schemas.microsoft.com/office/drawing/2014/main" id="{FD58CA55-8DE4-9928-CC43-6BB3F185C0FF}"/>
              </a:ext>
            </a:extLst>
          </p:cNvPr>
          <p:cNvSpPr>
            <a:spLocks noGrp="1"/>
          </p:cNvSpPr>
          <p:nvPr>
            <p:ph idx="1"/>
          </p:nvPr>
        </p:nvSpPr>
        <p:spPr>
          <a:xfrm>
            <a:off x="1371600" y="1828800"/>
            <a:ext cx="9601200" cy="4038600"/>
          </a:xfrm>
        </p:spPr>
        <p:txBody>
          <a:bodyPr>
            <a:normAutofit/>
          </a:bodyPr>
          <a:lstStyle/>
          <a:p>
            <a:r>
              <a:rPr lang="he-IL" dirty="0"/>
              <a:t>התובע הינו תאגיד בנקאי מסחרי בעל סניפים ברחבי הארץ.</a:t>
            </a:r>
          </a:p>
          <a:p>
            <a:r>
              <a:rPr lang="he-IL" dirty="0"/>
              <a:t>הנתבעת הועסקה בבנק מיום 1.1.1997 ועד ליום 24.9.2020, מועד בו הסתיימה העסקתה עקב פיטוריה.</a:t>
            </a:r>
          </a:p>
          <a:p>
            <a:r>
              <a:rPr lang="he-IL" dirty="0"/>
              <a:t>תפקידה האחרון של הנתבעת בבנק היה "בנקאי מומחה" במרכז מזומנים בתל-אביב.</a:t>
            </a:r>
          </a:p>
          <a:p>
            <a:r>
              <a:rPr lang="he-IL" dirty="0"/>
              <a:t>במסגרת שירותי הבנק הניתנים ללקוחותיו הוא מאפשר, בין היתר, ללקוחות עסקיים, להפקיד מזומנים בשירות עצמי. במסגרת זו לקוחות הבנק מקימים עסקת הפקדה באתר הבנק, מצהירים על סכום ההפקדה ולאחר מכן מפקידים שקית עם ממסרים הכוללים שטרות במכונה ייעודית בסניף הבנק.</a:t>
            </a:r>
          </a:p>
          <a:p>
            <a:r>
              <a:rPr lang="he-IL" dirty="0"/>
              <a:t>בראשית חודש 5/2020 פנה לקוח של הבנק, שהינו בעלים של בית קפה, וטען כי במספר מקרים בהם הפקיד כספים במזומן באמצעות ממסרים זוכה חשבונו בסכום נמוך מזה שהופקד בפועל.</a:t>
            </a:r>
          </a:p>
          <a:p>
            <a:r>
              <a:rPr lang="he-IL" dirty="0"/>
              <a:t>לנוכח האמור נפתחה בדיקה בבנק ע"י מחלקת הביקורת הפנימית.</a:t>
            </a:r>
          </a:p>
        </p:txBody>
      </p:sp>
    </p:spTree>
    <p:extLst>
      <p:ext uri="{BB962C8B-B14F-4D97-AF65-F5344CB8AC3E}">
        <p14:creationId xmlns:p14="http://schemas.microsoft.com/office/powerpoint/2010/main" val="419854242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4FE3C-39BB-2CFC-42F5-B7FF16C0D84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ABD551A-8CF1-B685-2D85-C92C95EFC7CA}"/>
              </a:ext>
            </a:extLst>
          </p:cNvPr>
          <p:cNvSpPr>
            <a:spLocks noGrp="1"/>
          </p:cNvSpPr>
          <p:nvPr>
            <p:ph type="title"/>
          </p:nvPr>
        </p:nvSpPr>
        <p:spPr/>
        <p:txBody>
          <a:bodyPr/>
          <a:lstStyle/>
          <a:p>
            <a:pPr algn="ctr"/>
            <a:r>
              <a:rPr lang="he-IL" dirty="0"/>
              <a:t>האם גניבה שוללת פיצויי פיטורים</a:t>
            </a:r>
          </a:p>
        </p:txBody>
      </p:sp>
      <p:sp>
        <p:nvSpPr>
          <p:cNvPr id="3" name="מציין מיקום תוכן 2">
            <a:extLst>
              <a:ext uri="{FF2B5EF4-FFF2-40B4-BE49-F238E27FC236}">
                <a16:creationId xmlns:a16="http://schemas.microsoft.com/office/drawing/2014/main" id="{7AFCFDC8-5514-46D1-B453-12C360F1AB26}"/>
              </a:ext>
            </a:extLst>
          </p:cNvPr>
          <p:cNvSpPr>
            <a:spLocks noGrp="1"/>
          </p:cNvSpPr>
          <p:nvPr>
            <p:ph idx="1"/>
          </p:nvPr>
        </p:nvSpPr>
        <p:spPr>
          <a:xfrm>
            <a:off x="1371600" y="1828800"/>
            <a:ext cx="9601200" cy="4038600"/>
          </a:xfrm>
        </p:spPr>
        <p:txBody>
          <a:bodyPr>
            <a:normAutofit lnSpcReduction="10000"/>
          </a:bodyPr>
          <a:lstStyle/>
          <a:p>
            <a:r>
              <a:rPr lang="he-IL" dirty="0"/>
              <a:t>במעמד התשאול מסרה הנתבעת הודאה בכתב (בו ציינה, כי "אני... שלקחתי מחשבונות לקוחות כספים שלא היו אמורים להיות שלי. כספים שהגיעו מתיקי ממסרים. מצהירה בזאת שבחצי שנה האחרונה כשהייתי במצוקה נפשית לקחתי פעמיים בשבוע בין שטר אחד לשניים. לא היו שותפים נוספים. מאוד מצטערת על מעשיי, מאוד לא הייתי רוצה להגיע למצב הזה, מכל לבי מתנצלת".</a:t>
            </a:r>
          </a:p>
          <a:p>
            <a:r>
              <a:rPr lang="he-IL" dirty="0"/>
              <a:t>בהליך השימוע ציינה הנתבעת, בין היתר, כי האירועים אירעו עקב המצב בבית, היא לא יודעת מה גרם לה להגיע לכך וכי היא עשתה שטות, היא מתחרטת, אינה יודעת כיצד תוכל לפרנס 4 ילדים בעיקר בתקופת קורונה ו"זה נראה כאילו אני יורקת לצלחת שאכלתי ממנה ועוד להביא עו"ד זה נראה עוד יותר גרוע".</a:t>
            </a:r>
          </a:p>
          <a:p>
            <a:r>
              <a:rPr lang="he-IL" dirty="0"/>
              <a:t>בנוסף הציגה התובעת מכתב מטעמה של הנתבעת במסגרתו הודתה הנתבעת לבנק על העזרה, התמיכה וההבנה והביעה חרטה על מעשיה.</a:t>
            </a:r>
          </a:p>
          <a:p>
            <a:r>
              <a:rPr lang="he-IL" dirty="0"/>
              <a:t>הוצא לנתבעת מכתב פיטורים בו צוין, בין היתר, כי עבודת הנתבעת מופסקת לאלתר, ללא תשלום הודעה מוקדמת ותוך שלילת פיצויי הפיטורים. עוד צוין, כי הבנק יפעל לשלילת פיצויי הפיטורים שהצטברו על שמה של הנתבעת בקופות השונות וכי אין במכתב זה כדי למצות או לגרוע מכל זכות או טענה העומדות לבנק.</a:t>
            </a:r>
          </a:p>
        </p:txBody>
      </p:sp>
    </p:spTree>
    <p:extLst>
      <p:ext uri="{BB962C8B-B14F-4D97-AF65-F5344CB8AC3E}">
        <p14:creationId xmlns:p14="http://schemas.microsoft.com/office/powerpoint/2010/main" val="71405869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FBF23-0A11-DF04-012A-11E86FF0DF90}"/>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581AAE4-9618-9F0B-32DA-DA348AFF6107}"/>
              </a:ext>
            </a:extLst>
          </p:cNvPr>
          <p:cNvSpPr>
            <a:spLocks noGrp="1"/>
          </p:cNvSpPr>
          <p:nvPr>
            <p:ph type="title"/>
          </p:nvPr>
        </p:nvSpPr>
        <p:spPr/>
        <p:txBody>
          <a:bodyPr/>
          <a:lstStyle/>
          <a:p>
            <a:pPr algn="ctr"/>
            <a:r>
              <a:rPr lang="he-IL" dirty="0"/>
              <a:t>האם גניבה שוללת פיצויי פיטורים</a:t>
            </a:r>
          </a:p>
        </p:txBody>
      </p:sp>
      <p:sp>
        <p:nvSpPr>
          <p:cNvPr id="3" name="מציין מיקום תוכן 2">
            <a:extLst>
              <a:ext uri="{FF2B5EF4-FFF2-40B4-BE49-F238E27FC236}">
                <a16:creationId xmlns:a16="http://schemas.microsoft.com/office/drawing/2014/main" id="{46F17257-091F-839C-E752-1F6D600BE969}"/>
              </a:ext>
            </a:extLst>
          </p:cNvPr>
          <p:cNvSpPr>
            <a:spLocks noGrp="1"/>
          </p:cNvSpPr>
          <p:nvPr>
            <p:ph idx="1"/>
          </p:nvPr>
        </p:nvSpPr>
        <p:spPr>
          <a:xfrm>
            <a:off x="1371600" y="1828800"/>
            <a:ext cx="9601200" cy="4038600"/>
          </a:xfrm>
        </p:spPr>
        <p:txBody>
          <a:bodyPr>
            <a:normAutofit/>
          </a:bodyPr>
          <a:lstStyle/>
          <a:p>
            <a:r>
              <a:rPr lang="he-IL" dirty="0"/>
              <a:t>במסגרת ההליך הפלילי נגזרו על הנתבעת העונשים הבאים: מאסר למשך 3 חודשים שירוצה בדרך של עבודות שירות, 3 חודשי מאסר על תנאי, קנס בסך 1,000 ₪ ופיצוי הבנק בסך 6,000 ₪.</a:t>
            </a:r>
          </a:p>
          <a:p>
            <a:r>
              <a:rPr lang="he-IL" dirty="0"/>
              <a:t>דיון והכרעה:</a:t>
            </a:r>
          </a:p>
          <a:p>
            <a:r>
              <a:rPr lang="he-IL" dirty="0"/>
              <a:t>אין מחלוקת בין הצדדים בדבר ביצוע מעשי מעילה וגניבה מהבנק ע"י הנתבעת.</a:t>
            </a:r>
          </a:p>
          <a:p>
            <a:r>
              <a:rPr lang="he-IL" dirty="0"/>
              <a:t>שלילת פיצויי פיטורים או הפחתתם, שלא על פי הסכם קיבוצי, אפשרית על פי סעיף 17 לחוק פיצויי פיטורים, תשכ"ג-1963, "בנסיבות המצדיקות" זאת ותוך שבית הדין מנחה עצמו על פי הכללים שבהסכם הקיבוצי החל על המספר הגדול ביותר של עובדים. שלילת דמי הודעה מוקדמת אפשרית לפי סעיף 10(2) לחוק הודעה מוקדמת לפיטורים ולהתפטרות, </a:t>
            </a:r>
            <a:r>
              <a:rPr lang="he-IL" dirty="0" err="1"/>
              <a:t>התשס"א</a:t>
            </a:r>
            <a:r>
              <a:rPr lang="he-IL" dirty="0"/>
              <a:t> – 2001, "בנסיבות שבהן העובד שפוטר אינו זכאי לפיצויים, על פי הוראות סעיפים 16 או 17 לחוק פיצויי פיטורים".</a:t>
            </a:r>
          </a:p>
        </p:txBody>
      </p:sp>
    </p:spTree>
    <p:extLst>
      <p:ext uri="{BB962C8B-B14F-4D97-AF65-F5344CB8AC3E}">
        <p14:creationId xmlns:p14="http://schemas.microsoft.com/office/powerpoint/2010/main" val="155302110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3983A-2CDF-733D-CA1F-8DF54D5AA788}"/>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9DA0B34D-0316-2C2F-CAD9-8F7CCE45A2A8}"/>
              </a:ext>
            </a:extLst>
          </p:cNvPr>
          <p:cNvSpPr>
            <a:spLocks noGrp="1"/>
          </p:cNvSpPr>
          <p:nvPr>
            <p:ph type="title"/>
          </p:nvPr>
        </p:nvSpPr>
        <p:spPr/>
        <p:txBody>
          <a:bodyPr/>
          <a:lstStyle/>
          <a:p>
            <a:pPr algn="ctr"/>
            <a:r>
              <a:rPr lang="he-IL" dirty="0"/>
              <a:t>האם גניבה שוללת פיצויי פיטורים</a:t>
            </a:r>
          </a:p>
        </p:txBody>
      </p:sp>
      <p:sp>
        <p:nvSpPr>
          <p:cNvPr id="3" name="מציין מיקום תוכן 2">
            <a:extLst>
              <a:ext uri="{FF2B5EF4-FFF2-40B4-BE49-F238E27FC236}">
                <a16:creationId xmlns:a16="http://schemas.microsoft.com/office/drawing/2014/main" id="{29B946E4-0E50-C78A-AF60-ED99152A0888}"/>
              </a:ext>
            </a:extLst>
          </p:cNvPr>
          <p:cNvSpPr>
            <a:spLocks noGrp="1"/>
          </p:cNvSpPr>
          <p:nvPr>
            <p:ph idx="1"/>
          </p:nvPr>
        </p:nvSpPr>
        <p:spPr>
          <a:xfrm>
            <a:off x="1371600" y="1828800"/>
            <a:ext cx="9601200" cy="4038600"/>
          </a:xfrm>
        </p:spPr>
        <p:txBody>
          <a:bodyPr>
            <a:normAutofit/>
          </a:bodyPr>
          <a:lstStyle/>
          <a:p>
            <a:r>
              <a:rPr lang="he-IL" dirty="0"/>
              <a:t>"בבוא בית הדין להכריע בשאלה האם ובאיזו מידה יש להפעיל את הסנקציה של שלילת פיצויי הפיטורים, ייתן דעתו לתכלית החוק, ויאזן בין השיקולים הנדרשים לעניין בנסיבות המקרה, לרבות השיקולים שלהלן:</a:t>
            </a:r>
          </a:p>
          <a:p>
            <a:r>
              <a:rPr lang="he-IL" dirty="0"/>
              <a:t>השיקולים לחומרה - חומרת המעשים בגינם פוטר העובד; הנזק שנגרם למעביד או שעלול היה להיגרם לו עקב כך, היקפו והשלכותיו; משך הזמן ומספר הפעמים שביצע העובד את מעשיו החמורים; תקופת עבודתו של העובד, מעמדו ותפקידו ומידת האמון הנובעת הימנו; הפרת האמון - המוּעצמת כשמדובר ביחסי עבודה ממושכים, בתפקיד בכיר, או בתפקיד אמון; השפעת התנהגותו של העובד והמעשים בגינם פוטר, על עובדים אחרים ועל יחסי העבודה במקום העבודה והיקף ההרתעה בנסיבות המקרה;</a:t>
            </a:r>
          </a:p>
          <a:p>
            <a:r>
              <a:rPr lang="he-IL" dirty="0"/>
              <a:t>השיקולים </a:t>
            </a:r>
            <a:r>
              <a:rPr lang="he-IL" dirty="0" err="1"/>
              <a:t>לקולא</a:t>
            </a:r>
            <a:r>
              <a:rPr lang="he-IL" dirty="0"/>
              <a:t> – אופן ביצוע העבודה במהלך תקופת עבודתו של העובד ותרומתו למעביד; משך תקופת העבודה, וכפועל יוצא הימנה - עוצמת הפגיעה הצפויה בעובד ובמשפחתו, כתוצאה משלילת פיצויי הפיטורים, במלואם או בחלקם, בשים לב לסכום שיוותר בידיו למחייה; נסיבותיו האישיות של העובד, לרבות גילו, מצבו המשפחתי, מצב בריאותו ויכולת ההשתכרות העתידית שלו".</a:t>
            </a:r>
          </a:p>
        </p:txBody>
      </p:sp>
    </p:spTree>
    <p:extLst>
      <p:ext uri="{BB962C8B-B14F-4D97-AF65-F5344CB8AC3E}">
        <p14:creationId xmlns:p14="http://schemas.microsoft.com/office/powerpoint/2010/main" val="21775106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19C79-DC74-0260-0095-F593F8F6D184}"/>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AD71A526-EE60-4A49-CFD0-BCE8ADED2D70}"/>
              </a:ext>
            </a:extLst>
          </p:cNvPr>
          <p:cNvSpPr>
            <a:spLocks noGrp="1"/>
          </p:cNvSpPr>
          <p:nvPr>
            <p:ph type="title"/>
          </p:nvPr>
        </p:nvSpPr>
        <p:spPr/>
        <p:txBody>
          <a:bodyPr/>
          <a:lstStyle/>
          <a:p>
            <a:pPr algn="ctr"/>
            <a:r>
              <a:rPr lang="he-IL" dirty="0"/>
              <a:t>האם גניבה שוללת פיצויי פיטורים</a:t>
            </a:r>
          </a:p>
        </p:txBody>
      </p:sp>
      <p:sp>
        <p:nvSpPr>
          <p:cNvPr id="3" name="מציין מיקום תוכן 2">
            <a:extLst>
              <a:ext uri="{FF2B5EF4-FFF2-40B4-BE49-F238E27FC236}">
                <a16:creationId xmlns:a16="http://schemas.microsoft.com/office/drawing/2014/main" id="{093F1844-D8D8-DC99-114E-786533D210CD}"/>
              </a:ext>
            </a:extLst>
          </p:cNvPr>
          <p:cNvSpPr>
            <a:spLocks noGrp="1"/>
          </p:cNvSpPr>
          <p:nvPr>
            <p:ph idx="1"/>
          </p:nvPr>
        </p:nvSpPr>
        <p:spPr>
          <a:xfrm>
            <a:off x="1371600" y="1828800"/>
            <a:ext cx="9601200" cy="4038600"/>
          </a:xfrm>
        </p:spPr>
        <p:txBody>
          <a:bodyPr>
            <a:normAutofit/>
          </a:bodyPr>
          <a:lstStyle/>
          <a:p>
            <a:r>
              <a:rPr lang="he-IL" dirty="0"/>
              <a:t>ביה"ד מנתח את השיקולים לנגד עיניו ובתוך כך - </a:t>
            </a:r>
          </a:p>
          <a:p>
            <a:r>
              <a:rPr lang="he-IL" dirty="0"/>
              <a:t>חומרת המעשים בגינם פוטרה הנתבעת – אין מחלוקת, כי הנתבעת מעלה וגנבה כספים במשך זמן רב (לפחות שנתיים בהתאם להודאתה במסגרת ההליך הפלילי) ובסכומים ניכרים (לפחות עשרות אלפי ₪ כאמור בכתב האישום המתוקן).</a:t>
            </a:r>
          </a:p>
          <a:p>
            <a:r>
              <a:rPr lang="he-IL" dirty="0"/>
              <a:t>במקרה הנדון לא מדובר במעידה חד פעמית אלא במעשים שבוצעו לאורך זמן ובהיקפים נרחבים ותוך הפרת חובת הנאמנות המוגברת אותה חבה הנתבעת לבנק </a:t>
            </a:r>
            <a:r>
              <a:rPr lang="he-IL" dirty="0" err="1"/>
              <a:t>מהיותה</a:t>
            </a:r>
            <a:r>
              <a:rPr lang="he-IL" dirty="0"/>
              <a:t> עובדת בנק העוסקת בענייני כספים מדי יום ביומו.</a:t>
            </a:r>
          </a:p>
          <a:p>
            <a:r>
              <a:rPr lang="he-IL" dirty="0"/>
              <a:t>במעשיה כאמור הפרה הנתבעת משמעת באופן חמור ביותר עת ביצעה את מעשיה וברי, כי מעשיה של הנתבעת, מעבר לפגיעה במעסיק (הבנק) פגעו בלקוחות הבנק שסמכו על הבנק בשמירת כספם. עבודת פקידי בנק מצריכה מידה רבה מאוד של ניקיון כפיים ומעשים כגון דא עלולים לפגוע באמון הציבור בבנק תוך פגיעה בחיי הכלכלה.</a:t>
            </a:r>
          </a:p>
        </p:txBody>
      </p:sp>
    </p:spTree>
    <p:extLst>
      <p:ext uri="{BB962C8B-B14F-4D97-AF65-F5344CB8AC3E}">
        <p14:creationId xmlns:p14="http://schemas.microsoft.com/office/powerpoint/2010/main" val="9826064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872FE-BE96-F68C-4BED-1E3434E304DF}"/>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B8728C4-ED90-4113-5020-01E103A56F13}"/>
              </a:ext>
            </a:extLst>
          </p:cNvPr>
          <p:cNvSpPr>
            <a:spLocks noGrp="1"/>
          </p:cNvSpPr>
          <p:nvPr>
            <p:ph type="title"/>
          </p:nvPr>
        </p:nvSpPr>
        <p:spPr/>
        <p:txBody>
          <a:bodyPr/>
          <a:lstStyle/>
          <a:p>
            <a:pPr algn="ctr"/>
            <a:r>
              <a:rPr lang="he-IL" dirty="0"/>
              <a:t>האם גניבה שוללת פיצויי פיטורים</a:t>
            </a:r>
          </a:p>
        </p:txBody>
      </p:sp>
      <p:sp>
        <p:nvSpPr>
          <p:cNvPr id="3" name="מציין מיקום תוכן 2">
            <a:extLst>
              <a:ext uri="{FF2B5EF4-FFF2-40B4-BE49-F238E27FC236}">
                <a16:creationId xmlns:a16="http://schemas.microsoft.com/office/drawing/2014/main" id="{9D54FB64-31C6-9339-6698-D13172853C3B}"/>
              </a:ext>
            </a:extLst>
          </p:cNvPr>
          <p:cNvSpPr>
            <a:spLocks noGrp="1"/>
          </p:cNvSpPr>
          <p:nvPr>
            <p:ph idx="1"/>
          </p:nvPr>
        </p:nvSpPr>
        <p:spPr>
          <a:xfrm>
            <a:off x="1371600" y="1828800"/>
            <a:ext cx="9601200" cy="4038600"/>
          </a:xfrm>
        </p:spPr>
        <p:txBody>
          <a:bodyPr>
            <a:normAutofit/>
          </a:bodyPr>
          <a:lstStyle/>
          <a:p>
            <a:r>
              <a:rPr lang="he-IL" dirty="0"/>
              <a:t>הנזק שנגרם לבנק או שעלול להיגרם לו עקב מעשיה של הנתבעת, היקפו והשלכותיו – כאמור, מחומר הראיות עלה, כי לבנק נגרמו ועלולים להיגרם נזקים ניכרים ברבדים שונים ובכלל זאת עלות בחינת הממצאים השונים, טיפול בבקשה לאישור תובענה ייצוגית, נזקים תדמיתיים הנובעים מפרסום הפרשה ומאובדן אמון הלקוחות בבנק והשבת כספים ללקוחות הבנק.</a:t>
            </a:r>
          </a:p>
          <a:p>
            <a:r>
              <a:rPr lang="he-IL" dirty="0"/>
              <a:t>משך הזמן ומספר הפעמים שביצעה הנתבעת את מעשיה – כמפורט לעיל, מדובר בתקופה ארוכה ביותר בה בוצעו המעשים (לפחות שנתיים) כאשר במהלך תקופה זו בוצעו עשרות ומאות מעשי מעילה וגניבה, כאשר אף לגרסת הנתבעת מדובר במעילה בעשרות אלפי ₪ כאשר לטענתה בכל פעם נטלה שטר או שניים.</a:t>
            </a:r>
          </a:p>
          <a:p>
            <a:r>
              <a:rPr lang="he-IL" dirty="0"/>
              <a:t>תקופת עבודתה של הנתבעת, מעמדה ומידת האמון הנובעת ממנו – הנתבעת עבדה בבנק במשך שנים רבות. תקופת העבודה הארוכה של הנתבעת בבנק העצימה מן הסתם את מידת האמון שהבנק נתן בנתבעת ומנגד אף העצימה את הפגיעה בבנק ואת הפרת האמון מצידה של הנתבעת.</a:t>
            </a:r>
          </a:p>
        </p:txBody>
      </p:sp>
    </p:spTree>
    <p:extLst>
      <p:ext uri="{BB962C8B-B14F-4D97-AF65-F5344CB8AC3E}">
        <p14:creationId xmlns:p14="http://schemas.microsoft.com/office/powerpoint/2010/main" val="384972776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46A71-E9BE-0D75-4A9D-0A4FDC07A3D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27D16CFE-FAC1-5AB8-3CAC-A7DEB625E678}"/>
              </a:ext>
            </a:extLst>
          </p:cNvPr>
          <p:cNvSpPr>
            <a:spLocks noGrp="1"/>
          </p:cNvSpPr>
          <p:nvPr>
            <p:ph type="title"/>
          </p:nvPr>
        </p:nvSpPr>
        <p:spPr/>
        <p:txBody>
          <a:bodyPr/>
          <a:lstStyle/>
          <a:p>
            <a:pPr algn="ctr"/>
            <a:r>
              <a:rPr lang="he-IL" dirty="0"/>
              <a:t>האם גניבה שוללת פיצויי פיטורים</a:t>
            </a:r>
          </a:p>
        </p:txBody>
      </p:sp>
      <p:sp>
        <p:nvSpPr>
          <p:cNvPr id="3" name="מציין מיקום תוכן 2">
            <a:extLst>
              <a:ext uri="{FF2B5EF4-FFF2-40B4-BE49-F238E27FC236}">
                <a16:creationId xmlns:a16="http://schemas.microsoft.com/office/drawing/2014/main" id="{8B0F13E0-4833-97AF-EDFE-7BE0E1036DD1}"/>
              </a:ext>
            </a:extLst>
          </p:cNvPr>
          <p:cNvSpPr>
            <a:spLocks noGrp="1"/>
          </p:cNvSpPr>
          <p:nvPr>
            <p:ph idx="1"/>
          </p:nvPr>
        </p:nvSpPr>
        <p:spPr>
          <a:xfrm>
            <a:off x="1371600" y="1828800"/>
            <a:ext cx="9601200" cy="4038600"/>
          </a:xfrm>
        </p:spPr>
        <p:txBody>
          <a:bodyPr>
            <a:normAutofit/>
          </a:bodyPr>
          <a:lstStyle/>
          <a:p>
            <a:r>
              <a:rPr lang="he-IL" dirty="0"/>
              <a:t>בנסיבות אלו ולאחר עריכת איזון בין השיקולים לחומרה לבין השיקולים </a:t>
            </a:r>
            <a:r>
              <a:rPr lang="he-IL" dirty="0" err="1"/>
              <a:t>לקולא</a:t>
            </a:r>
            <a:r>
              <a:rPr lang="he-IL" dirty="0"/>
              <a:t> ותוך התחשבות בכך שכספי התגמולים (חלק עובד ומעסיק) נותרו ברשות הנתבעת וכי היא מתפרנסת (סעיף 6 לסיכומיה), מצאנו לשלול מהנתבעת 75% מפיצויי הפיטורים.</a:t>
            </a:r>
          </a:p>
          <a:p>
            <a:r>
              <a:rPr lang="he-IL" dirty="0"/>
              <a:t>עניין שלילת תמורת ההודעה המוקדמת יצוין, כי בהתאם לסעיף 10(2) לחוק הודעה מוקדמת לפיטורים ולהתפטרות, התשס"א-2001 מעסיק אינו חב בתשלום תמורת הודעה מוקדמת "... בנסיבות שבהן העובד שפוטר אינו זכאי לפיצויים, על פי הוראות סעיפים 16 או 17 לחוק פיצויי פיטורים, או על פי החלטת בית דין למשמעת אשר הורה על פיטורים בלא פיצויים מכוח הוראות חיקוק הקובע שיפוט משמעתי".</a:t>
            </a:r>
          </a:p>
          <a:p>
            <a:r>
              <a:rPr lang="he-IL" dirty="0"/>
              <a:t>מעבר לכך שכאמור לעיל נשללו מהנתבעת 75% מפיצויי הפיטורים, הרי שבנסיבות פיטוריה של הנתבעת, אין לדרוש מהבנק להמשיך להעסיקה והוא היה רשאי להפסיק את עבודתה של הנתבעת לאלתר תוך שלילה מלאה של תמורת ההודעה המוקדמת.</a:t>
            </a:r>
          </a:p>
        </p:txBody>
      </p:sp>
    </p:spTree>
    <p:extLst>
      <p:ext uri="{BB962C8B-B14F-4D97-AF65-F5344CB8AC3E}">
        <p14:creationId xmlns:p14="http://schemas.microsoft.com/office/powerpoint/2010/main" val="351987529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A3325-844A-B8BB-93A0-595E3C6F98E7}"/>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92E298F-4D0A-401F-A784-7501E849603D}"/>
              </a:ext>
            </a:extLst>
          </p:cNvPr>
          <p:cNvSpPr>
            <a:spLocks noGrp="1"/>
          </p:cNvSpPr>
          <p:nvPr>
            <p:ph type="title"/>
          </p:nvPr>
        </p:nvSpPr>
        <p:spPr/>
        <p:txBody>
          <a:bodyPr/>
          <a:lstStyle/>
          <a:p>
            <a:pPr algn="ctr"/>
            <a:r>
              <a:rPr lang="he-IL" dirty="0"/>
              <a:t>חובת הוכחת אמינות תלושי השכר </a:t>
            </a:r>
          </a:p>
        </p:txBody>
      </p:sp>
      <p:sp>
        <p:nvSpPr>
          <p:cNvPr id="3" name="מציין מיקום תוכן 2">
            <a:extLst>
              <a:ext uri="{FF2B5EF4-FFF2-40B4-BE49-F238E27FC236}">
                <a16:creationId xmlns:a16="http://schemas.microsoft.com/office/drawing/2014/main" id="{523017B9-EF39-1496-23C4-4F40484F2557}"/>
              </a:ext>
            </a:extLst>
          </p:cNvPr>
          <p:cNvSpPr>
            <a:spLocks noGrp="1"/>
          </p:cNvSpPr>
          <p:nvPr>
            <p:ph idx="1"/>
          </p:nvPr>
        </p:nvSpPr>
        <p:spPr>
          <a:xfrm>
            <a:off x="1371600" y="1828800"/>
            <a:ext cx="9601200" cy="4038600"/>
          </a:xfrm>
        </p:spPr>
        <p:txBody>
          <a:bodyPr>
            <a:normAutofit fontScale="92500" lnSpcReduction="20000"/>
          </a:bodyPr>
          <a:lstStyle/>
          <a:p>
            <a:r>
              <a:rPr lang="he-IL" dirty="0"/>
              <a:t>ע"ע 44489-01-25</a:t>
            </a:r>
          </a:p>
          <a:p>
            <a:r>
              <a:rPr lang="he-IL" dirty="0"/>
              <a:t>בית הדין הארצי לעבודה ביטל לאחרונה את פסק דינו של בית הדין האזורי בתל אביב (</a:t>
            </a:r>
            <a:r>
              <a:rPr lang="he-IL" dirty="0" err="1"/>
              <a:t>סע"ש</a:t>
            </a:r>
            <a:r>
              <a:rPr lang="he-IL" dirty="0"/>
              <a:t> 71957-12-20), וקיבל את עמדת העובד שלפיה שכרו בפועל היה גבוה באופן משמעותי מהסכומים שצוינו בתלושי השכר. פסק הדין מדגיש בצורה ברורה את הסיכון שבהסתמכות על רישומים פנימיים שאינם מתועדים ומבוססים כדין.</a:t>
            </a:r>
          </a:p>
          <a:p>
            <a:r>
              <a:rPr lang="he-IL" dirty="0"/>
              <a:t>העובד הועסק כפועל בניין במשך כעשר שנים, כאשר המחלוקת המרכזית נסובה סביב גובה השכר השעתי שלו. החברה הציגה במהלך ההליך תלושי שכר פנימיים "משלימים", בהם הופיע שכר נמוך בהרבה מזה שטען העובד – שטען מנגד כי מדובר במסמכים שנוצרו בדיעבד לצרכי ההליך המשפטי.</a:t>
            </a:r>
          </a:p>
          <a:p>
            <a:r>
              <a:rPr lang="he-IL" dirty="0"/>
              <a:t>בית הדין האזורי קבע כי הנטל מוטל על העובד להוכיח שמדובר בזיוף, ואף החיל רף הוכחה גבוה במיוחד, מעין פלילי. </a:t>
            </a:r>
            <a:r>
              <a:rPr lang="he-IL" dirty="0" err="1"/>
              <a:t>משלא</a:t>
            </a:r>
            <a:r>
              <a:rPr lang="he-IL" dirty="0"/>
              <a:t> עמד העובד בנטל זה, התקבלה גרסת החברה והתביעה נדחתה ברובה.</a:t>
            </a:r>
          </a:p>
          <a:p>
            <a:r>
              <a:rPr lang="he-IL" dirty="0"/>
              <a:t>בית הדין הארצי הפך קביעה זו. נקבע כי החלת רף הוכחה כה גבוה על העובד הייתה שגויה משתי סיבות עיקריות:</a:t>
            </a:r>
            <a:br>
              <a:rPr lang="he-IL" dirty="0"/>
            </a:br>
            <a:r>
              <a:rPr lang="he-IL" dirty="0"/>
              <a:t>ראשית, המעסיק לא מסר לעובד הודעה על תנאי העסקתו, ולכן הנטל להוכיח את תנאי השכר רובץ על המעסיק – ולא על העובד.</a:t>
            </a:r>
            <a:br>
              <a:rPr lang="he-IL" dirty="0"/>
            </a:br>
            <a:r>
              <a:rPr lang="he-IL" dirty="0"/>
              <a:t>שנית, בהתאם להלכת ע"ע 20880-07-20 קפלן, אין מקום לדרוש רף הוכחה "מעין פלילי" לצורך טענה בדבר זיוף תלושי שכר.</a:t>
            </a:r>
          </a:p>
          <a:p>
            <a:endParaRPr lang="he-IL" dirty="0"/>
          </a:p>
        </p:txBody>
      </p:sp>
    </p:spTree>
    <p:extLst>
      <p:ext uri="{BB962C8B-B14F-4D97-AF65-F5344CB8AC3E}">
        <p14:creationId xmlns:p14="http://schemas.microsoft.com/office/powerpoint/2010/main" val="268929363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E2B6E-B9D1-1146-CB1D-032C07422FC7}"/>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F26E2C1-58B4-2959-61A3-1CFEF6B674B6}"/>
              </a:ext>
            </a:extLst>
          </p:cNvPr>
          <p:cNvSpPr>
            <a:spLocks noGrp="1"/>
          </p:cNvSpPr>
          <p:nvPr>
            <p:ph type="title"/>
          </p:nvPr>
        </p:nvSpPr>
        <p:spPr/>
        <p:txBody>
          <a:bodyPr/>
          <a:lstStyle/>
          <a:p>
            <a:pPr algn="ctr"/>
            <a:r>
              <a:rPr lang="he-IL" dirty="0"/>
              <a:t>חובת הוכחת אמינות תלושי השכר </a:t>
            </a:r>
          </a:p>
        </p:txBody>
      </p:sp>
      <p:sp>
        <p:nvSpPr>
          <p:cNvPr id="3" name="מציין מיקום תוכן 2">
            <a:extLst>
              <a:ext uri="{FF2B5EF4-FFF2-40B4-BE49-F238E27FC236}">
                <a16:creationId xmlns:a16="http://schemas.microsoft.com/office/drawing/2014/main" id="{641105A7-76CE-DE47-52AF-F382B636FB17}"/>
              </a:ext>
            </a:extLst>
          </p:cNvPr>
          <p:cNvSpPr>
            <a:spLocks noGrp="1"/>
          </p:cNvSpPr>
          <p:nvPr>
            <p:ph idx="1"/>
          </p:nvPr>
        </p:nvSpPr>
        <p:spPr>
          <a:xfrm>
            <a:off x="1371600" y="1828800"/>
            <a:ext cx="9601200" cy="4038600"/>
          </a:xfrm>
        </p:spPr>
        <p:txBody>
          <a:bodyPr>
            <a:normAutofit fontScale="92500" lnSpcReduction="20000"/>
          </a:bodyPr>
          <a:lstStyle/>
          <a:p>
            <a:r>
              <a:rPr lang="he-IL" dirty="0"/>
              <a:t>עוד הדגיש בית הדין הארצי כי התלושים הפנימיים הוצגו רק בשלב מאוחר של ההליך, מבלי שנזכרו כלל בכתב ההגנה. מעבר לכך, החברה עצמה הודתה בקיומו של פער של כ-30,000 ש"ח בין הסכומים שבתלושים לבין הסכומים ששולמו בפועל, וניסתה להסביר זאת כ"הלוואות" – טענה שלא נתמכה באף ראיה.</a:t>
            </a:r>
          </a:p>
          <a:p>
            <a:r>
              <a:rPr lang="he-IL" dirty="0"/>
              <a:t>מנגד, בדיקה חשבונאית פשוטה שביצע בית הדין – באמצעות חלוקת סך התשלומים במספר שעות העבודה – הובילה לתוצאה שתואמת את גרסת העובד ביחס לשכרו השעתי.</a:t>
            </a:r>
          </a:p>
          <a:p>
            <a:r>
              <a:rPr lang="he-IL" dirty="0"/>
              <a:t>החברה ניסתה להצדיק את הפערים בטענה טכנית, לפיה מדובר בעובד פלסטיני ששכרו משולם באמצעות מדור התשלומים של רשות האוכלוסין וההגירה, ותלושי השכר המונפקים שם אינם מאפשרים שיקוף מלא של רכיבי השכר. לטענתה, בשל מגבלה זו נאלצה להפיק תלושים פנימיים משלימים.</a:t>
            </a:r>
          </a:p>
          <a:p>
            <a:r>
              <a:rPr lang="he-IL" dirty="0"/>
              <a:t>בית הדין הארצי דחה טענה זו וקבע כי גם אילוץ חיצוני טכני אינו פוטר את המעסיק מחובתו להוכיח כי התשלומים משקפים את ההסכמות בפועל, וכי המסמכים נערכו בזמן אמת ובאופן אותנטי – חובה שלא קוימה במקרה זה.</a:t>
            </a:r>
          </a:p>
          <a:p>
            <a:r>
              <a:rPr lang="he-IL" dirty="0"/>
              <a:t>על בסיס מכלול הנסיבות, נקבע כי לא ניתן להסתמך על התלושים הפנימיים, ויש לאמץ את גרסת העובד במלואה ביחס לגובה שכרו. בהתאם לכך, הוחזר התיק לבית הדין האזורי לצורך חישוב מחדש של הזכויות הסוציאליות, על בסיס השכר שנקבע.</a:t>
            </a:r>
          </a:p>
        </p:txBody>
      </p:sp>
    </p:spTree>
    <p:extLst>
      <p:ext uri="{BB962C8B-B14F-4D97-AF65-F5344CB8AC3E}">
        <p14:creationId xmlns:p14="http://schemas.microsoft.com/office/powerpoint/2010/main" val="275916759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7C4CD-A386-90FB-5756-750FE11D43EF}"/>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37636057-6FD3-D692-D46D-CC8651044CD5}"/>
              </a:ext>
            </a:extLst>
          </p:cNvPr>
          <p:cNvSpPr>
            <a:spLocks noGrp="1"/>
          </p:cNvSpPr>
          <p:nvPr>
            <p:ph type="title"/>
          </p:nvPr>
        </p:nvSpPr>
        <p:spPr/>
        <p:txBody>
          <a:bodyPr/>
          <a:lstStyle/>
          <a:p>
            <a:pPr algn="ctr"/>
            <a:r>
              <a:rPr lang="he-IL" dirty="0"/>
              <a:t>לשון הרע במקום העבודה </a:t>
            </a:r>
          </a:p>
        </p:txBody>
      </p:sp>
      <p:sp>
        <p:nvSpPr>
          <p:cNvPr id="3" name="מציין מיקום תוכן 2">
            <a:extLst>
              <a:ext uri="{FF2B5EF4-FFF2-40B4-BE49-F238E27FC236}">
                <a16:creationId xmlns:a16="http://schemas.microsoft.com/office/drawing/2014/main" id="{D4EA8B19-5089-3106-5F9B-E36C5E8A51AB}"/>
              </a:ext>
            </a:extLst>
          </p:cNvPr>
          <p:cNvSpPr>
            <a:spLocks noGrp="1"/>
          </p:cNvSpPr>
          <p:nvPr>
            <p:ph idx="1"/>
          </p:nvPr>
        </p:nvSpPr>
        <p:spPr>
          <a:xfrm>
            <a:off x="1371600" y="1828800"/>
            <a:ext cx="9601200" cy="4038600"/>
          </a:xfrm>
        </p:spPr>
        <p:txBody>
          <a:bodyPr>
            <a:normAutofit/>
          </a:bodyPr>
          <a:lstStyle/>
          <a:p>
            <a:r>
              <a:rPr lang="he-IL" dirty="0"/>
              <a:t>ע"ע 24-06-326 + ע"ע 61056-10-24, ע"ע 18198-02-25</a:t>
            </a:r>
          </a:p>
          <a:p>
            <a:r>
              <a:rPr lang="he-IL" dirty="0"/>
              <a:t>בית הדין הארצי לעבודה החמיר לאחרונה באופן משמעותי את רף הפיצויים בשני מקרים שונים, שבהם נאמרו אמירות פוגעניות כלפי עובדות – האחת ישירות כלפיהן והשנייה שלא בנוכחותן.</a:t>
            </a:r>
          </a:p>
          <a:p>
            <a:r>
              <a:rPr lang="he-IL" dirty="0"/>
              <a:t>במקרה הראשון קבע הארצי כי מדובר בביטוי מבזה ומשפיל שאין לו מקום ביחסי עבודה, והגדיל את הפיצוי בגין לשון הרע מ-15,000 ש"ח ל-50,000 ש"ח. בפסק דין נוסף הדגיש כי גם אמירה מבזה אחת היא אחת יותר מדי, והעלה את הפיצוי בגין הטרדה מינית מ-130,000 ש"ח ל-200,000 ש"ח.</a:t>
            </a:r>
          </a:p>
          <a:p>
            <a:r>
              <a:rPr lang="he-IL" b="1" dirty="0"/>
              <a:t>המקרה הראשון – לשון הרע</a:t>
            </a:r>
            <a:br>
              <a:rPr lang="he-IL" dirty="0"/>
            </a:br>
            <a:r>
              <a:rPr lang="he-IL" dirty="0"/>
              <a:t>במהלך פגישת מו"מ שעסקה בהתארגנות עובדים במפעל, התייחס אחד מבעלי החברה לעובדת, זמן קצר לאחר פיטוריה, וכינה אותה "שרמוטה".</a:t>
            </a:r>
            <a:br>
              <a:rPr lang="he-IL" dirty="0"/>
            </a:br>
            <a:r>
              <a:rPr lang="he-IL" dirty="0"/>
              <a:t>בית הדין האזורי קבע כי מדובר בלשון הרע, אך הסתפק בפיצוי של 15,000 ש"ח, תוך התחשבות במספר המצומצם של המשתתפים ובכך שהאמירה לא הופצה מעבר לאותה פגישה.</a:t>
            </a:r>
          </a:p>
          <a:p>
            <a:endParaRPr lang="he-IL" dirty="0"/>
          </a:p>
        </p:txBody>
      </p:sp>
    </p:spTree>
    <p:extLst>
      <p:ext uri="{BB962C8B-B14F-4D97-AF65-F5344CB8AC3E}">
        <p14:creationId xmlns:p14="http://schemas.microsoft.com/office/powerpoint/2010/main" val="288840333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012DC-7186-6796-C5EB-2283193F9ABD}"/>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79797F7E-EED7-8DD5-A76E-EA8200969642}"/>
              </a:ext>
            </a:extLst>
          </p:cNvPr>
          <p:cNvSpPr>
            <a:spLocks noGrp="1"/>
          </p:cNvSpPr>
          <p:nvPr>
            <p:ph type="title"/>
          </p:nvPr>
        </p:nvSpPr>
        <p:spPr/>
        <p:txBody>
          <a:bodyPr/>
          <a:lstStyle/>
          <a:p>
            <a:pPr algn="ctr"/>
            <a:r>
              <a:rPr lang="he-IL" dirty="0"/>
              <a:t>לשון הרע במקום העבודה </a:t>
            </a:r>
          </a:p>
        </p:txBody>
      </p:sp>
      <p:sp>
        <p:nvSpPr>
          <p:cNvPr id="3" name="מציין מיקום תוכן 2">
            <a:extLst>
              <a:ext uri="{FF2B5EF4-FFF2-40B4-BE49-F238E27FC236}">
                <a16:creationId xmlns:a16="http://schemas.microsoft.com/office/drawing/2014/main" id="{69E262D0-127F-F62A-E5CF-025BA03C01C5}"/>
              </a:ext>
            </a:extLst>
          </p:cNvPr>
          <p:cNvSpPr>
            <a:spLocks noGrp="1"/>
          </p:cNvSpPr>
          <p:nvPr>
            <p:ph idx="1"/>
          </p:nvPr>
        </p:nvSpPr>
        <p:spPr>
          <a:xfrm>
            <a:off x="1371600" y="1828800"/>
            <a:ext cx="9601200" cy="4038600"/>
          </a:xfrm>
        </p:spPr>
        <p:txBody>
          <a:bodyPr>
            <a:normAutofit/>
          </a:bodyPr>
          <a:lstStyle/>
          <a:p>
            <a:r>
              <a:rPr lang="he-IL" dirty="0"/>
              <a:t>עם זאת, בית הדין הארצי סבר כי מדובר בפיצוי נמוך מדי. במסגרת שיקוליו להגדלת הסכום ל-50,000 ש"ח (ללא הוכחת נזק), הביא בחשבון בין היתר את חומרת הביטוי, עוצמת הפגיעה בכבוד העובדת, היעדר התנצלות, זהות הדובר, וכן את העובדה שמדובר היה בישיבה רבת משתתפים – בניגוד למסקנת האזורי. עוד הודגש כי מדובר בעובדת מוחלשת, וכי העיתוי – בסמוך לפיטורים – החריף את הפגיעה.</a:t>
            </a:r>
          </a:p>
          <a:p>
            <a:r>
              <a:rPr lang="he-IL" dirty="0"/>
              <a:t>יש לציין כי לפי חוק איסור לשון הרע קיימת תקרת פיצוי סטטוטורית (50,000 ש"ח), אך זו צמודה למדד וכיום עומדת בפועל על כ-80,000 ש"ח.</a:t>
            </a:r>
          </a:p>
          <a:p>
            <a:r>
              <a:rPr lang="he-IL" dirty="0"/>
              <a:t>בנוסף, באותו תיק הגדיל הארצי גם את הפיצוי בגין הטרדה מינית מצד עובד בחברה מ-20,000 ש"ח ל-50,000 ש"ח, מעבר ל-50,000 ש"ח שכבר נפסקו נגד החברה בשל כשליה בטיפול בתלונה ובהטמעת הוראות הדין.</a:t>
            </a:r>
          </a:p>
          <a:p>
            <a:endParaRPr lang="he-IL" dirty="0"/>
          </a:p>
        </p:txBody>
      </p:sp>
    </p:spTree>
    <p:extLst>
      <p:ext uri="{BB962C8B-B14F-4D97-AF65-F5344CB8AC3E}">
        <p14:creationId xmlns:p14="http://schemas.microsoft.com/office/powerpoint/2010/main" val="273954941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D0896-FCCA-03FE-6946-11A5AB87608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55430F17-A5BD-F2F8-8ABB-48B991AF08EC}"/>
              </a:ext>
            </a:extLst>
          </p:cNvPr>
          <p:cNvSpPr>
            <a:spLocks noGrp="1"/>
          </p:cNvSpPr>
          <p:nvPr>
            <p:ph type="title"/>
          </p:nvPr>
        </p:nvSpPr>
        <p:spPr/>
        <p:txBody>
          <a:bodyPr/>
          <a:lstStyle/>
          <a:p>
            <a:pPr algn="ctr"/>
            <a:r>
              <a:rPr lang="he-IL" dirty="0"/>
              <a:t>לשון הרע במקום העבודה </a:t>
            </a:r>
          </a:p>
        </p:txBody>
      </p:sp>
      <p:sp>
        <p:nvSpPr>
          <p:cNvPr id="3" name="מציין מיקום תוכן 2">
            <a:extLst>
              <a:ext uri="{FF2B5EF4-FFF2-40B4-BE49-F238E27FC236}">
                <a16:creationId xmlns:a16="http://schemas.microsoft.com/office/drawing/2014/main" id="{2BE95340-4CF5-21CD-E322-F0DCA0D38DC7}"/>
              </a:ext>
            </a:extLst>
          </p:cNvPr>
          <p:cNvSpPr>
            <a:spLocks noGrp="1"/>
          </p:cNvSpPr>
          <p:nvPr>
            <p:ph idx="1"/>
          </p:nvPr>
        </p:nvSpPr>
        <p:spPr>
          <a:xfrm>
            <a:off x="1371600" y="1828800"/>
            <a:ext cx="9601200" cy="4038600"/>
          </a:xfrm>
        </p:spPr>
        <p:txBody>
          <a:bodyPr>
            <a:normAutofit lnSpcReduction="10000"/>
          </a:bodyPr>
          <a:lstStyle/>
          <a:p>
            <a:r>
              <a:rPr lang="he-IL" dirty="0"/>
              <a:t>ה</a:t>
            </a:r>
            <a:r>
              <a:rPr lang="he-IL" b="1" dirty="0"/>
              <a:t>מקרה השני – הטרדה מינית</a:t>
            </a:r>
          </a:p>
          <a:p>
            <a:r>
              <a:rPr lang="he-IL" dirty="0"/>
              <a:t>בערעור נוסף, שעסק בעובדת שהועסקה כמזכירה במשך כ-8 שנים, קבע הארצי כי תשובת המעסיק "פעמיים בשבוע" – שניתנה לשאלתה מהו שכר הטרחה המצופה ממנה – מהווה הטרדה מינית חמורה.</a:t>
            </a:r>
          </a:p>
          <a:p>
            <a:r>
              <a:rPr lang="he-IL" dirty="0"/>
              <a:t>נקבע כי אמירה זו מבטאת החפצה של העובדת, ולכן היא פוגענית ומשפילה במהותה. עוד הודגש כי עצם טיבה של האמירה הופך אותה להטרדה מינית – גם אם נאמרה פעם אחת בלבד.</a:t>
            </a:r>
          </a:p>
          <a:p>
            <a:r>
              <a:rPr lang="he-IL" dirty="0"/>
              <a:t>טענת המעסיק כי מדובר בשיח במסגרת יחסי עו"ד–לקוח נדחתה, ונקבע כי כאשר מתקיימת חפיפה בין יחסי עבודה ליחסים מקצועיים אחרים, יש לפרש את המצב באופן רחב – כך שיכלול כל ניצול של יחסי מרות.</a:t>
            </a:r>
          </a:p>
          <a:p>
            <a:r>
              <a:rPr lang="he-IL" dirty="0"/>
              <a:t>בנוגע להטרדה פיזית, בית הדין האזורי דחה את הטענה בשל היעדר תאריכים מדויקים. אולם הארצי הפך את הקביעה, והכיר בקיומה של הטרדה גם על בסיס ראיות נסיבתיות – בין היתר על כך שהעובדת ומזכירה נוספת שינו את זמני הגעתן למשרד כדי להימנע משהייה לבד עם המעסיק. נקבע כי עצם הצורך בשינוי זה מלמד שלפחות אירוע הטרדה אחד התרחש בפועל.</a:t>
            </a:r>
          </a:p>
          <a:p>
            <a:endParaRPr lang="he-IL" dirty="0"/>
          </a:p>
        </p:txBody>
      </p:sp>
    </p:spTree>
    <p:extLst>
      <p:ext uri="{BB962C8B-B14F-4D97-AF65-F5344CB8AC3E}">
        <p14:creationId xmlns:p14="http://schemas.microsoft.com/office/powerpoint/2010/main" val="84952144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6FB22-8071-3819-5643-27DD227409A5}"/>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55DDE797-9582-3BE6-4351-8E64175E6819}"/>
              </a:ext>
            </a:extLst>
          </p:cNvPr>
          <p:cNvSpPr>
            <a:spLocks noGrp="1"/>
          </p:cNvSpPr>
          <p:nvPr>
            <p:ph type="title"/>
          </p:nvPr>
        </p:nvSpPr>
        <p:spPr/>
        <p:txBody>
          <a:bodyPr/>
          <a:lstStyle/>
          <a:p>
            <a:pPr algn="ctr"/>
            <a:r>
              <a:rPr lang="he-IL" dirty="0"/>
              <a:t>לשון הרע במקום העבודה </a:t>
            </a:r>
          </a:p>
        </p:txBody>
      </p:sp>
      <p:sp>
        <p:nvSpPr>
          <p:cNvPr id="3" name="מציין מיקום תוכן 2">
            <a:extLst>
              <a:ext uri="{FF2B5EF4-FFF2-40B4-BE49-F238E27FC236}">
                <a16:creationId xmlns:a16="http://schemas.microsoft.com/office/drawing/2014/main" id="{EB37A71A-1D38-0FC7-4818-AB4FF47C23FC}"/>
              </a:ext>
            </a:extLst>
          </p:cNvPr>
          <p:cNvSpPr>
            <a:spLocks noGrp="1"/>
          </p:cNvSpPr>
          <p:nvPr>
            <p:ph idx="1"/>
          </p:nvPr>
        </p:nvSpPr>
        <p:spPr>
          <a:xfrm>
            <a:off x="1371600" y="1828800"/>
            <a:ext cx="9601200" cy="4038600"/>
          </a:xfrm>
        </p:spPr>
        <p:txBody>
          <a:bodyPr>
            <a:normAutofit/>
          </a:bodyPr>
          <a:lstStyle/>
          <a:p>
            <a:r>
              <a:rPr lang="he-IL" dirty="0"/>
              <a:t>בשל מכלול הנסיבות – האמירות הפוגעניות, האווירה המינית וההכרה בהטרדה פיזית – הועלה הפיצוי הכולל ל-200,000 ש"ח.</a:t>
            </a:r>
          </a:p>
          <a:p>
            <a:r>
              <a:rPr lang="he-IL" dirty="0"/>
              <a:t>לסיום, העיר בית הדין הארצי הערה חריגה באשר להתנהלות הדיונית של בית הדין האזורי, וציין כי ההגבלה שהוטלה על היקף הסיכומים לא הייתה סבירה, בהתחשב במורכבות והיקף התיק.</a:t>
            </a:r>
          </a:p>
          <a:p>
            <a:endParaRPr lang="he-IL" dirty="0"/>
          </a:p>
        </p:txBody>
      </p:sp>
    </p:spTree>
    <p:extLst>
      <p:ext uri="{BB962C8B-B14F-4D97-AF65-F5344CB8AC3E}">
        <p14:creationId xmlns:p14="http://schemas.microsoft.com/office/powerpoint/2010/main" val="206294742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EB304-F3F7-BCD8-826A-64FDD304BE0B}"/>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A5ACD664-E7FA-0849-EE59-E88AAB034CA1}"/>
              </a:ext>
            </a:extLst>
          </p:cNvPr>
          <p:cNvSpPr>
            <a:spLocks noGrp="1"/>
          </p:cNvSpPr>
          <p:nvPr>
            <p:ph type="title"/>
          </p:nvPr>
        </p:nvSpPr>
        <p:spPr/>
        <p:txBody>
          <a:bodyPr/>
          <a:lstStyle/>
          <a:p>
            <a:pPr algn="ctr"/>
            <a:r>
              <a:rPr lang="he-IL" dirty="0"/>
              <a:t>חובת הפרשה לפנסיה כשחלים ביטוחים נוספים</a:t>
            </a:r>
          </a:p>
        </p:txBody>
      </p:sp>
      <p:sp>
        <p:nvSpPr>
          <p:cNvPr id="3" name="מציין מיקום תוכן 2">
            <a:extLst>
              <a:ext uri="{FF2B5EF4-FFF2-40B4-BE49-F238E27FC236}">
                <a16:creationId xmlns:a16="http://schemas.microsoft.com/office/drawing/2014/main" id="{2B025306-4085-5840-2A08-9BF7ED16399E}"/>
              </a:ext>
            </a:extLst>
          </p:cNvPr>
          <p:cNvSpPr>
            <a:spLocks noGrp="1"/>
          </p:cNvSpPr>
          <p:nvPr>
            <p:ph idx="1"/>
          </p:nvPr>
        </p:nvSpPr>
        <p:spPr>
          <a:xfrm>
            <a:off x="1371600" y="1828800"/>
            <a:ext cx="9601200" cy="4038600"/>
          </a:xfrm>
        </p:spPr>
        <p:txBody>
          <a:bodyPr>
            <a:normAutofit fontScale="92500" lnSpcReduction="10000"/>
          </a:bodyPr>
          <a:lstStyle/>
          <a:p>
            <a:r>
              <a:rPr lang="he-IL" dirty="0"/>
              <a:t>ע"ע  60529-09-24</a:t>
            </a:r>
          </a:p>
          <a:p>
            <a:r>
              <a:rPr lang="he-IL" dirty="0"/>
              <a:t>במסגרת פסק הדין, שביטל את הכרעת בית הדין האזורי בירושלים (</a:t>
            </a:r>
            <a:r>
              <a:rPr lang="he-IL" dirty="0" err="1"/>
              <a:t>סע"ש</a:t>
            </a:r>
            <a:r>
              <a:rPr lang="he-IL" dirty="0"/>
              <a:t> 30408-04-20), הועבר מסר ברור למעסיקים: לא ניתן להישען על פתרונות "חלופיים" – כמו ביטוחים אחרים, תוצאה שנראית הוגנת בדיעבד או סיווג פורמלי של עובד כקבלן – כדי להתחמק מחובת ההפרשה לפנסיה.</a:t>
            </a:r>
          </a:p>
          <a:p>
            <a:r>
              <a:rPr lang="he-IL" b="1" dirty="0"/>
              <a:t>הרקע – ניסיון לטעון ל"כיסוי חלופי"</a:t>
            </a:r>
            <a:br>
              <a:rPr lang="he-IL" dirty="0"/>
            </a:br>
            <a:r>
              <a:rPr lang="he-IL" dirty="0"/>
              <a:t>העובד הועסק במשך כשנתיים כטכנאי, על בסיס הסכם התקשרות כקבלן בתחום התקנות טלפון וטלוויזיה. במסגרת עבודתו הועמד לרשותו רכב חברה, שבוטח בביטוח חובה על ידי המעסיקה – אך לא בוצעו עבורו כלל הפקדות לפנסיה.</a:t>
            </a:r>
          </a:p>
          <a:p>
            <a:r>
              <a:rPr lang="he-IL" dirty="0"/>
              <a:t>במהלך עבודתו נהרג העובד בתאונת דרכים בעת שנהג ברכב החברה. לאחר פטירתו, קיבלה אלמנתו פיצוי מלא מחברת הביטוח מכוח ביטוח החובה, ובהמשך הגישה תביעה נגד המעסיקה בגין אובדן זכויות פנסיית שארים.</a:t>
            </a:r>
          </a:p>
          <a:p>
            <a:r>
              <a:rPr lang="he-IL" dirty="0"/>
              <a:t>בית הדין האזורי אמנם דחה את טענת המעסיק כי לא התקיימו יחסי עבודה, וכן דחה את הטענה כי העובד ויתר על זכותו לפנסיה (בהיותה זכות </a:t>
            </a:r>
            <a:r>
              <a:rPr lang="he-IL" dirty="0" err="1"/>
              <a:t>קוגנטית</a:t>
            </a:r>
            <a:r>
              <a:rPr lang="he-IL" dirty="0"/>
              <a:t>), אך קיבל את עמדת המעסיק שלפיה ביטוח החובה לרכב מהווה בפועל תחליף לפיצוי – וכי מתן פנסיית שארים בנוסף יביא לכפל פיצוי.</a:t>
            </a:r>
          </a:p>
          <a:p>
            <a:endParaRPr lang="he-IL" dirty="0"/>
          </a:p>
        </p:txBody>
      </p:sp>
    </p:spTree>
    <p:extLst>
      <p:ext uri="{BB962C8B-B14F-4D97-AF65-F5344CB8AC3E}">
        <p14:creationId xmlns:p14="http://schemas.microsoft.com/office/powerpoint/2010/main" val="409457547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332DF-738B-5FCF-CB25-F3FC166138A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FBCF72BF-ACC0-0559-0C62-2C570CA0B523}"/>
              </a:ext>
            </a:extLst>
          </p:cNvPr>
          <p:cNvSpPr>
            <a:spLocks noGrp="1"/>
          </p:cNvSpPr>
          <p:nvPr>
            <p:ph type="title"/>
          </p:nvPr>
        </p:nvSpPr>
        <p:spPr/>
        <p:txBody>
          <a:bodyPr/>
          <a:lstStyle/>
          <a:p>
            <a:pPr algn="ctr"/>
            <a:r>
              <a:rPr lang="he-IL" dirty="0"/>
              <a:t>חובת הפרשה לפנסיה כשחלים ביטוחים נוספים</a:t>
            </a:r>
          </a:p>
        </p:txBody>
      </p:sp>
      <p:sp>
        <p:nvSpPr>
          <p:cNvPr id="3" name="מציין מיקום תוכן 2">
            <a:extLst>
              <a:ext uri="{FF2B5EF4-FFF2-40B4-BE49-F238E27FC236}">
                <a16:creationId xmlns:a16="http://schemas.microsoft.com/office/drawing/2014/main" id="{6095F818-C6FF-BC51-88F0-F019AE844D60}"/>
              </a:ext>
            </a:extLst>
          </p:cNvPr>
          <p:cNvSpPr>
            <a:spLocks noGrp="1"/>
          </p:cNvSpPr>
          <p:nvPr>
            <p:ph idx="1"/>
          </p:nvPr>
        </p:nvSpPr>
        <p:spPr>
          <a:xfrm>
            <a:off x="1371600" y="1828800"/>
            <a:ext cx="9601200" cy="4038600"/>
          </a:xfrm>
        </p:spPr>
        <p:txBody>
          <a:bodyPr>
            <a:normAutofit/>
          </a:bodyPr>
          <a:lstStyle/>
          <a:p>
            <a:r>
              <a:rPr lang="he-IL" b="1" dirty="0"/>
              <a:t>הכרעת הארצי – קו ברור וחד</a:t>
            </a:r>
            <a:br>
              <a:rPr lang="he-IL" dirty="0"/>
            </a:br>
            <a:r>
              <a:rPr lang="he-IL" dirty="0"/>
              <a:t>בית הדין הארצי דחה גישה זו באופן נחרץ, וקבע כי מדובר בפרשנות שגויה ומרחיקת לכת. נקבע כי חובת הביטוח הפנסיוני וחובת ביטוח הרכב הן חובות עצמאיות, בעלות תכליות שונות, ואין ביניהן חפיפה או אפשרות קיזוז.</a:t>
            </a:r>
          </a:p>
          <a:p>
            <a:r>
              <a:rPr lang="he-IL" dirty="0"/>
              <a:t>עוד הובהר כי הדין אינו אוסר על קבלת פיצוי משני מקורות שונים, וכי אין מניעה ששאירים יקבלו גם פיצוי נזיקי וגם זכויות פנסיוניות – שכן מדובר בזכויות נפרדות במהותן.</a:t>
            </a:r>
          </a:p>
          <a:p>
            <a:r>
              <a:rPr lang="he-IL" dirty="0"/>
              <a:t>בית הדין אף הדגיש כי קבלת גישת האזורי הייתה עלולה לייצר תמריץ שלילי, בכך שהייתה מאפשרת למעסיקים להימנע מהפרשות לפנסיה ללא סיכון ממשי.</a:t>
            </a:r>
          </a:p>
          <a:p>
            <a:r>
              <a:rPr lang="he-IL" dirty="0"/>
              <a:t>לפיכך נקבע כי מעסיק שלא עמד בחובת ההפרשה, מחויב להעמיד את השאירים במצב שבו היו אילו בוצעו ההפרשות כדין – מבלי שיוכל לקזז סכומים ששולמו ממקורות חיצוניים.</a:t>
            </a:r>
          </a:p>
          <a:p>
            <a:endParaRPr lang="he-IL" dirty="0"/>
          </a:p>
        </p:txBody>
      </p:sp>
    </p:spTree>
    <p:extLst>
      <p:ext uri="{BB962C8B-B14F-4D97-AF65-F5344CB8AC3E}">
        <p14:creationId xmlns:p14="http://schemas.microsoft.com/office/powerpoint/2010/main" val="280178523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1E86D-40CE-F691-60F2-B19A80D60151}"/>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3B9300B8-2DC3-C02D-5CC2-D65D8A6959DB}"/>
              </a:ext>
            </a:extLst>
          </p:cNvPr>
          <p:cNvSpPr>
            <a:spLocks noGrp="1"/>
          </p:cNvSpPr>
          <p:nvPr>
            <p:ph type="title"/>
          </p:nvPr>
        </p:nvSpPr>
        <p:spPr/>
        <p:txBody>
          <a:bodyPr/>
          <a:lstStyle/>
          <a:p>
            <a:pPr algn="ctr"/>
            <a:r>
              <a:rPr lang="he-IL" dirty="0"/>
              <a:t>חובת הפרשה לפנסיה כשחלים ביטוחים נוספים</a:t>
            </a:r>
          </a:p>
        </p:txBody>
      </p:sp>
      <p:sp>
        <p:nvSpPr>
          <p:cNvPr id="3" name="מציין מיקום תוכן 2">
            <a:extLst>
              <a:ext uri="{FF2B5EF4-FFF2-40B4-BE49-F238E27FC236}">
                <a16:creationId xmlns:a16="http://schemas.microsoft.com/office/drawing/2014/main" id="{8479DD64-75D1-EF48-80A7-06352706BA90}"/>
              </a:ext>
            </a:extLst>
          </p:cNvPr>
          <p:cNvSpPr>
            <a:spLocks noGrp="1"/>
          </p:cNvSpPr>
          <p:nvPr>
            <p:ph idx="1"/>
          </p:nvPr>
        </p:nvSpPr>
        <p:spPr>
          <a:xfrm>
            <a:off x="1371600" y="1828800"/>
            <a:ext cx="9601200" cy="4038600"/>
          </a:xfrm>
        </p:spPr>
        <p:txBody>
          <a:bodyPr>
            <a:normAutofit/>
          </a:bodyPr>
          <a:lstStyle/>
          <a:p>
            <a:r>
              <a:rPr lang="he-IL" b="1" dirty="0"/>
              <a:t>הרמת מסך וחיוב אישי</a:t>
            </a:r>
            <a:br>
              <a:rPr lang="he-IL" dirty="0"/>
            </a:br>
            <a:r>
              <a:rPr lang="he-IL" dirty="0"/>
              <a:t>במקרה זה חויבו החברה וכן אחד מבעלי השליטה בה – כלפיו הורם מסך ההתאגדות בשל מעמדו כבעל מניות ודירקטור – לשלם לאלמנת העובד סכום של כ-1,075,000 ₪ בגין אובדן זכויות הפנסיה, בניכוי של כ-20,000 ₪ בגין פרמיות שלא שולמו.</a:t>
            </a:r>
          </a:p>
          <a:p>
            <a:r>
              <a:rPr lang="he-IL" b="1" dirty="0"/>
              <a:t>המסר החשוב הינו כי </a:t>
            </a:r>
            <a:r>
              <a:rPr lang="he-IL" dirty="0"/>
              <a:t>פסק הדין מבהיר בצורה חדה: ניסיון "לחסוך" בעלויות פנסיוניות – בין אם באמצעות התקשרות כקבלן ובין אם תוך הסתמכות על ביטוחים אחרים – הוא מהלך מסוכן מאוד.</a:t>
            </a:r>
            <a:br>
              <a:rPr lang="he-IL" dirty="0"/>
            </a:br>
            <a:r>
              <a:rPr lang="he-IL" dirty="0"/>
              <a:t>במקרה של פטירת עובד, המעסיק עלול להיכנס בנעלי קרן הפנסיה ולשאת בחבות כספית כבדה, ללא אפשרות לקיזוז כספים שהתקבלו ממקורות אחרים.</a:t>
            </a:r>
          </a:p>
          <a:p>
            <a:r>
              <a:rPr lang="he-IL" dirty="0"/>
              <a:t>בית הדין הבהיר כי מדובר בשתי מערכות חיוב נפרדות: האחת – ביטוח פנסיוני, והשנייה – אחריות נזיקית. שתי החובות יכולות להתקיים במקביל, ואין האחת גורעת מהשנייה.</a:t>
            </a:r>
          </a:p>
          <a:p>
            <a:endParaRPr lang="he-IL" dirty="0"/>
          </a:p>
          <a:p>
            <a:endParaRPr lang="he-IL" dirty="0"/>
          </a:p>
        </p:txBody>
      </p:sp>
    </p:spTree>
    <p:extLst>
      <p:ext uri="{BB962C8B-B14F-4D97-AF65-F5344CB8AC3E}">
        <p14:creationId xmlns:p14="http://schemas.microsoft.com/office/powerpoint/2010/main" val="1357262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455BE-E855-5D4B-AE9D-CDE79E7BC7A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3A60E022-970E-6F6C-21D8-E0BD8BFD71D0}"/>
              </a:ext>
            </a:extLst>
          </p:cNvPr>
          <p:cNvSpPr>
            <a:spLocks noGrp="1"/>
          </p:cNvSpPr>
          <p:nvPr>
            <p:ph type="title"/>
          </p:nvPr>
        </p:nvSpPr>
        <p:spPr/>
        <p:txBody>
          <a:bodyPr/>
          <a:lstStyle/>
          <a:p>
            <a:pPr algn="ctr"/>
            <a:r>
              <a:rPr lang="he-IL" dirty="0"/>
              <a:t>עדכון סכומי העיצומים בהתאם לחוק להגברת האכיפה של דיני העבודה</a:t>
            </a:r>
          </a:p>
        </p:txBody>
      </p:sp>
      <p:sp>
        <p:nvSpPr>
          <p:cNvPr id="3" name="מציין מיקום תוכן 2">
            <a:extLst>
              <a:ext uri="{FF2B5EF4-FFF2-40B4-BE49-F238E27FC236}">
                <a16:creationId xmlns:a16="http://schemas.microsoft.com/office/drawing/2014/main" id="{2F069927-8B2F-889B-42B1-B5148B6B9A7D}"/>
              </a:ext>
            </a:extLst>
          </p:cNvPr>
          <p:cNvSpPr>
            <a:spLocks noGrp="1"/>
          </p:cNvSpPr>
          <p:nvPr>
            <p:ph idx="1"/>
          </p:nvPr>
        </p:nvSpPr>
        <p:spPr>
          <a:xfrm>
            <a:off x="1371600" y="1828800"/>
            <a:ext cx="9601200" cy="4038600"/>
          </a:xfrm>
        </p:spPr>
        <p:txBody>
          <a:bodyPr>
            <a:normAutofit/>
          </a:bodyPr>
          <a:lstStyle/>
          <a:p>
            <a:r>
              <a:rPr lang="he-IL" dirty="0"/>
              <a:t>מעסיקים שמפרים את דיני העבודה לא חשופים רק לתביעות מצד עובדים – אלא גם לאכיפה מנהלית אקטיבית מצד משרד העבודה. במסגרת זו מוטלים עיצומים כספיים בסכומים משמעותיים, שיכולים להגיע לעשרות אלפי שקלים </a:t>
            </a:r>
            <a:r>
              <a:rPr lang="he-IL" b="1" dirty="0"/>
              <a:t>לכל הפרה בנפרד</a:t>
            </a:r>
            <a:r>
              <a:rPr lang="he-IL" dirty="0"/>
              <a:t>.</a:t>
            </a:r>
          </a:p>
          <a:p>
            <a:r>
              <a:rPr lang="he-IL" dirty="0"/>
              <a:t>החל מיום 1.1.26 עודכנו סכומי העיצומים בהתאם לחוק להגברת האכיפה של דיני העבודה.</a:t>
            </a:r>
          </a:p>
          <a:p>
            <a:r>
              <a:rPr lang="he-IL" b="1" dirty="0"/>
              <a:t>הסכומים המעודכנים לפי דרגות חומרה:</a:t>
            </a:r>
            <a:endParaRPr lang="he-IL" dirty="0"/>
          </a:p>
          <a:p>
            <a:r>
              <a:rPr lang="he-IL" b="1" dirty="0"/>
              <a:t>🔹 הפרות ברמת חומרה נמוכה (חלק א' לתוספת השנייה):</a:t>
            </a:r>
            <a:br>
              <a:rPr lang="he-IL" dirty="0"/>
            </a:br>
            <a:r>
              <a:rPr lang="he-IL" dirty="0"/>
              <a:t>עיצום בסך 6,010 ₪; וליחיד שאינו מעסיק במסגרת עסק – 3,010 ₪.</a:t>
            </a:r>
            <a:br>
              <a:rPr lang="he-IL" dirty="0"/>
            </a:br>
            <a:r>
              <a:rPr lang="he-IL" dirty="0"/>
              <a:t>בקטגוריה זו נכללות, בין היתר:</a:t>
            </a:r>
            <a:br>
              <a:rPr lang="he-IL" dirty="0"/>
            </a:br>
            <a:r>
              <a:rPr lang="he-IL" dirty="0"/>
              <a:t>ניהול פנקס חופשה; רישום שעות עבודה; העסקת נער ללא בדיקה רפואית; אי שמירת צילום תעודת זהות; היעדר תקנון לפי החוק למניעת הטרדה מינית; אי הצגת מודעה לפי חוק שכר מינימום; אי מתן הפסקות; מניעת גישה לשירותים; והעסקה במשמרות לילה שלא בהתאם להיתר.</a:t>
            </a:r>
          </a:p>
          <a:p>
            <a:endParaRPr lang="he-IL" dirty="0"/>
          </a:p>
        </p:txBody>
      </p:sp>
    </p:spTree>
    <p:extLst>
      <p:ext uri="{BB962C8B-B14F-4D97-AF65-F5344CB8AC3E}">
        <p14:creationId xmlns:p14="http://schemas.microsoft.com/office/powerpoint/2010/main" val="49125304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665D7-DC64-CEB5-DCD8-5E86174DDBB7}"/>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ACE16666-1AC6-B53A-EA7C-32D522D4433E}"/>
              </a:ext>
            </a:extLst>
          </p:cNvPr>
          <p:cNvSpPr>
            <a:spLocks noGrp="1"/>
          </p:cNvSpPr>
          <p:nvPr>
            <p:ph type="title"/>
          </p:nvPr>
        </p:nvSpPr>
        <p:spPr/>
        <p:txBody>
          <a:bodyPr/>
          <a:lstStyle/>
          <a:p>
            <a:pPr algn="ctr"/>
            <a:r>
              <a:rPr lang="he-IL" dirty="0"/>
              <a:t>עדכון סכומי העיצומים בהתאם לחוק להגברת האכיפה של דיני העבודה</a:t>
            </a:r>
          </a:p>
        </p:txBody>
      </p:sp>
      <p:sp>
        <p:nvSpPr>
          <p:cNvPr id="3" name="מציין מיקום תוכן 2">
            <a:extLst>
              <a:ext uri="{FF2B5EF4-FFF2-40B4-BE49-F238E27FC236}">
                <a16:creationId xmlns:a16="http://schemas.microsoft.com/office/drawing/2014/main" id="{A23B3F28-9CBC-8779-5179-E8E578DFDD6B}"/>
              </a:ext>
            </a:extLst>
          </p:cNvPr>
          <p:cNvSpPr>
            <a:spLocks noGrp="1"/>
          </p:cNvSpPr>
          <p:nvPr>
            <p:ph idx="1"/>
          </p:nvPr>
        </p:nvSpPr>
        <p:spPr>
          <a:xfrm>
            <a:off x="1371600" y="1828800"/>
            <a:ext cx="9601200" cy="4038600"/>
          </a:xfrm>
        </p:spPr>
        <p:txBody>
          <a:bodyPr>
            <a:normAutofit fontScale="92500" lnSpcReduction="10000"/>
          </a:bodyPr>
          <a:lstStyle/>
          <a:p>
            <a:r>
              <a:rPr lang="he-IL" b="1" dirty="0"/>
              <a:t>🔹 הפרות ברמת חומרה בינונית (חלק ב' לתוספת השנייה):</a:t>
            </a:r>
            <a:br>
              <a:rPr lang="he-IL" dirty="0"/>
            </a:br>
            <a:r>
              <a:rPr lang="he-IL" dirty="0"/>
              <a:t>עיצום בסך 24,060 ₪; וליחיד – 12,030 ₪.</a:t>
            </a:r>
            <a:br>
              <a:rPr lang="he-IL" dirty="0"/>
            </a:br>
            <a:r>
              <a:rPr lang="he-IL" dirty="0"/>
              <a:t>כאן מדובר בהפרות מהותיות יותר, כגון:</a:t>
            </a:r>
            <a:br>
              <a:rPr lang="he-IL" dirty="0"/>
            </a:br>
            <a:r>
              <a:rPr lang="he-IL" dirty="0"/>
              <a:t>אי מתן חופשה שנתית או פדיונה; אי תשלום גמול שעות נוספות או עבודה במנוחה השבועית; העסקה בניגוד להיתרים; הפרת הוראות לגבי בני נוער; אי מסירת הודעה לעובד או אישור על תקופת העסקה; אי מסירת תלושי שכר; וניכויים אסורים מהשכר.</a:t>
            </a:r>
          </a:p>
          <a:p>
            <a:r>
              <a:rPr lang="he-IL" b="1" dirty="0"/>
              <a:t>🔹 הפרות חמורות (חלק ג' לתוספת השנייה):</a:t>
            </a:r>
            <a:br>
              <a:rPr lang="he-IL" dirty="0"/>
            </a:br>
            <a:r>
              <a:rPr lang="he-IL" dirty="0"/>
              <a:t>עיצום בסך 42,100 ₪; וליחיד – 21,050 ₪.</a:t>
            </a:r>
            <a:br>
              <a:rPr lang="he-IL" dirty="0"/>
            </a:br>
            <a:r>
              <a:rPr lang="he-IL" dirty="0"/>
              <a:t>מדובר בהפרות בעלות חומרה גבוהה במיוחד, ובהן:</a:t>
            </a:r>
            <a:br>
              <a:rPr lang="he-IL" dirty="0"/>
            </a:br>
            <a:r>
              <a:rPr lang="he-IL" dirty="0"/>
              <a:t>העסקה בשעות נוספות או במנוחה שבועית ללא היתר; העסקת קטינים בניגוד לחוק; אי העברת ניכויים שנוכו משכר; הלנת שכר; אי תשלום שכר מינימום; פיטורים או פגיעה בהיקף משרה של עובדת/עובד בניגוד לחוק עבודת נשים; פגיעה בעובדי מילואים; ואי ביצוע תשלומים מכוח צווי הרחבה, לרבות בתחום הפנסיה.</a:t>
            </a:r>
          </a:p>
          <a:p>
            <a:r>
              <a:rPr lang="he-IL" b="1" dirty="0"/>
              <a:t>חשוב להבין ולזכור - </a:t>
            </a:r>
            <a:r>
              <a:rPr lang="he-IL" dirty="0"/>
              <a:t>האכיפה כבר מזמן לא תיאורטית. מדובר במנגנון חי, פעיל ואגרסיבי, שבו כל הפרה יכולה להסתיים בקנס משמעותי – גם בלי שהוגשה תביעה מצד עובד.</a:t>
            </a:r>
          </a:p>
          <a:p>
            <a:pPr marL="0" indent="0">
              <a:buNone/>
            </a:pPr>
            <a:endParaRPr lang="he-IL" dirty="0"/>
          </a:p>
        </p:txBody>
      </p:sp>
    </p:spTree>
    <p:extLst>
      <p:ext uri="{BB962C8B-B14F-4D97-AF65-F5344CB8AC3E}">
        <p14:creationId xmlns:p14="http://schemas.microsoft.com/office/powerpoint/2010/main" val="216687946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42BDD-016C-5172-12F0-E5345DC0F5CB}"/>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9ABE320E-1C74-3C42-CD6A-3A2AD6FB6D59}"/>
              </a:ext>
            </a:extLst>
          </p:cNvPr>
          <p:cNvSpPr>
            <a:spLocks noGrp="1"/>
          </p:cNvSpPr>
          <p:nvPr>
            <p:ph type="title"/>
          </p:nvPr>
        </p:nvSpPr>
        <p:spPr/>
        <p:txBody>
          <a:bodyPr/>
          <a:lstStyle/>
          <a:p>
            <a:pPr algn="ctr"/>
            <a:r>
              <a:rPr lang="he-IL" dirty="0"/>
              <a:t>האם תאונה בדרך לארוחת חג מהווה תאונת עבודה</a:t>
            </a:r>
          </a:p>
        </p:txBody>
      </p:sp>
      <p:sp>
        <p:nvSpPr>
          <p:cNvPr id="3" name="מציין מיקום תוכן 2">
            <a:extLst>
              <a:ext uri="{FF2B5EF4-FFF2-40B4-BE49-F238E27FC236}">
                <a16:creationId xmlns:a16="http://schemas.microsoft.com/office/drawing/2014/main" id="{DE6DBA12-31FF-A1E3-86DB-3B2A45E97BF4}"/>
              </a:ext>
            </a:extLst>
          </p:cNvPr>
          <p:cNvSpPr>
            <a:spLocks noGrp="1"/>
          </p:cNvSpPr>
          <p:nvPr>
            <p:ph idx="1"/>
          </p:nvPr>
        </p:nvSpPr>
        <p:spPr>
          <a:xfrm>
            <a:off x="1371600" y="1828800"/>
            <a:ext cx="9601200" cy="4038600"/>
          </a:xfrm>
        </p:spPr>
        <p:txBody>
          <a:bodyPr>
            <a:normAutofit fontScale="92500" lnSpcReduction="20000"/>
          </a:bodyPr>
          <a:lstStyle/>
          <a:p>
            <a:r>
              <a:rPr lang="he-IL" dirty="0" err="1"/>
              <a:t>ב"ל</a:t>
            </a:r>
            <a:r>
              <a:rPr lang="he-IL" dirty="0"/>
              <a:t> 15497-02-22 </a:t>
            </a:r>
          </a:p>
          <a:p>
            <a:r>
              <a:rPr lang="he-IL" dirty="0"/>
              <a:t>עובד שכיר בחברה קבלנית נפגע בתאונת דרכים בשעות הצהריים המוקדמות של חול המועד סוכות – ובית הדין לעבודה הכיר באירוע כתאונת עבודה, אף שלא תועד כנוכח בעבודה באותו יום.</a:t>
            </a:r>
          </a:p>
          <a:p>
            <a:r>
              <a:rPr lang="he-IL" dirty="0"/>
              <a:t>בפסק הדין, שניתן בבית הדין לעבודה בבאר שבע, נקבע כי למרות עמדת המוסד לביטוח לאומי – שסירב להכיר בפגיעה – הוכח כי העובד היה בדרכו ממקום עבודתו לביתו, ולכן מדובר בתאונת עבודה.</a:t>
            </a:r>
          </a:p>
          <a:p>
            <a:r>
              <a:rPr lang="he-IL" b="1" dirty="0"/>
              <a:t>הרקע לאירוע</a:t>
            </a:r>
            <a:br>
              <a:rPr lang="he-IL" dirty="0"/>
            </a:br>
            <a:r>
              <a:rPr lang="he-IL" dirty="0"/>
              <a:t>התאונה התרחשה באוקטובר 2020. התובע, אז בן 27, עבד כשכיר בחברה קבלנית. לדבריו, בשעה 13:00 לערך רכב על אופנוע בדרכו מאזור התעשייה באשדוד לביתו, כאשר במהלך הנסיעה התנגש במעקה בטיחות.</a:t>
            </a:r>
          </a:p>
          <a:p>
            <a:r>
              <a:rPr lang="he-IL" dirty="0"/>
              <a:t>צוות מד"א פינה אותו לבית החולים "אסותא", שם אושפז במשך ארבעה ימים ואף עבר ניתוח. כתוצאה מהתאונה נגרם לו שבר ברגל, לצד כאבים, נפיחות והגבלות בתנועה באזור הקרסול, הברך והשוק. בנוסף, הוא סובל לדבריו מתחושות נימול והגבלה בתנועות עמוד השדרה.</a:t>
            </a:r>
          </a:p>
          <a:p>
            <a:r>
              <a:rPr lang="he-IL" dirty="0"/>
              <a:t>בשנת 2022 הגיש תביעה להכרה באירוע כתאונת עבודה. לטענתו, יצא מוקדם מהעבודה באישור המעסיק, על מנת להתארגן לארוחת חג עם משפחתו.</a:t>
            </a:r>
          </a:p>
          <a:p>
            <a:endParaRPr lang="he-IL" dirty="0"/>
          </a:p>
        </p:txBody>
      </p:sp>
    </p:spTree>
    <p:extLst>
      <p:ext uri="{BB962C8B-B14F-4D97-AF65-F5344CB8AC3E}">
        <p14:creationId xmlns:p14="http://schemas.microsoft.com/office/powerpoint/2010/main" val="146344564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C0ABB-D4A9-19FA-A794-58151B2BC34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21DE534F-1671-57E2-4616-F9FAB916C562}"/>
              </a:ext>
            </a:extLst>
          </p:cNvPr>
          <p:cNvSpPr>
            <a:spLocks noGrp="1"/>
          </p:cNvSpPr>
          <p:nvPr>
            <p:ph type="title"/>
          </p:nvPr>
        </p:nvSpPr>
        <p:spPr/>
        <p:txBody>
          <a:bodyPr/>
          <a:lstStyle/>
          <a:p>
            <a:pPr algn="ctr"/>
            <a:r>
              <a:rPr lang="he-IL" dirty="0"/>
              <a:t>האם תאונה בדרך לארוחת חג מהווה תאונת עבודה</a:t>
            </a:r>
          </a:p>
        </p:txBody>
      </p:sp>
      <p:sp>
        <p:nvSpPr>
          <p:cNvPr id="3" name="מציין מיקום תוכן 2">
            <a:extLst>
              <a:ext uri="{FF2B5EF4-FFF2-40B4-BE49-F238E27FC236}">
                <a16:creationId xmlns:a16="http://schemas.microsoft.com/office/drawing/2014/main" id="{FD62EA96-48D5-67B8-6940-9DA7107B14EE}"/>
              </a:ext>
            </a:extLst>
          </p:cNvPr>
          <p:cNvSpPr>
            <a:spLocks noGrp="1"/>
          </p:cNvSpPr>
          <p:nvPr>
            <p:ph idx="1"/>
          </p:nvPr>
        </p:nvSpPr>
        <p:spPr>
          <a:xfrm>
            <a:off x="1371600" y="1828800"/>
            <a:ext cx="9601200" cy="4038600"/>
          </a:xfrm>
        </p:spPr>
        <p:txBody>
          <a:bodyPr>
            <a:normAutofit fontScale="85000" lnSpcReduction="10000"/>
          </a:bodyPr>
          <a:lstStyle/>
          <a:p>
            <a:r>
              <a:rPr lang="he-IL" b="1" dirty="0"/>
              <a:t>עמדת ביטוח לאומי</a:t>
            </a:r>
          </a:p>
          <a:p>
            <a:r>
              <a:rPr lang="he-IL" dirty="0"/>
              <a:t>המוסד לביטוח לאומי טען כי לא הוכח שהתובע היה עובד שכיר במועד התאונה – בין היתר בשל היעדר תלושי שכר, רישומי נוכחות או דיווחים – ואף ציין כי מדובר בסטודנט, ולכן אין לראות בו מבוטח במסגרת ביטוח נפגעי עבודה.</a:t>
            </a:r>
          </a:p>
          <a:p>
            <a:r>
              <a:rPr lang="he-IL" b="1" dirty="0"/>
              <a:t>הכרעת בית הדין</a:t>
            </a:r>
          </a:p>
          <a:p>
            <a:r>
              <a:rPr lang="he-IL" dirty="0"/>
              <a:t>השופט השתכנע מגרסת התובע, בעיקר לאור עדות המעסיק עצמו, שאישר כי התובע הועסק אצלו באותה תקופה, וכי התיר לו לצאת מוקדם לצורך התארגנות לחג.</a:t>
            </a:r>
          </a:p>
          <a:p>
            <a:r>
              <a:rPr lang="he-IL" dirty="0"/>
              <a:t>עוד עלה כי שיטת העבודה בחברה הייתה גמישה – עובדים לא נדרשו להחתים כרטיס, והעבודה התנהלה לפי תפוקה. בהתאם לכך, עובדים שיצאו מוקדם היו עושים זאת בהודעה בלבד, ללא צורך באישור פורמלי.</a:t>
            </a:r>
          </a:p>
          <a:p>
            <a:r>
              <a:rPr lang="he-IL" dirty="0"/>
              <a:t>בית הדין הדגיש כי היעדר רישום נוכחות אינו יכול לפעול לחובת העובד, כאשר מדובר בנוהג עבודה קבוע של המעסיק. בנוסף, המעסיק העיד באופן עקבי כי העובד היה בדרכו לביתו בידיעתו ואף עדכן אותו בסמוך לתאונה.</a:t>
            </a:r>
          </a:p>
          <a:p>
            <a:r>
              <a:rPr lang="he-IL" b="1" dirty="0"/>
              <a:t>התוצאה - </a:t>
            </a:r>
            <a:r>
              <a:rPr lang="he-IL" dirty="0"/>
              <a:t>לאור מכלול הראיות, נקבע כי התאונה אירעה תוך כדי ועקב העבודה – ועל כן יש להכיר בה כתאונת עבודה.</a:t>
            </a:r>
          </a:p>
          <a:p>
            <a:r>
              <a:rPr lang="he-IL" dirty="0"/>
              <a:t>ביטוח לאומי חויב לשלם לתובע הוצאות משפט ושכר טרחת עורך דין בסך 4,000 ש"ח.</a:t>
            </a:r>
          </a:p>
          <a:p>
            <a:endParaRPr lang="he-IL" dirty="0"/>
          </a:p>
        </p:txBody>
      </p:sp>
    </p:spTree>
    <p:extLst>
      <p:ext uri="{BB962C8B-B14F-4D97-AF65-F5344CB8AC3E}">
        <p14:creationId xmlns:p14="http://schemas.microsoft.com/office/powerpoint/2010/main" val="165699837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C9CAB-F5B8-7859-3DE4-EF114D687D5F}"/>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353D9895-7F12-FD22-33E5-678204B26A53}"/>
              </a:ext>
            </a:extLst>
          </p:cNvPr>
          <p:cNvSpPr>
            <a:spLocks noGrp="1"/>
          </p:cNvSpPr>
          <p:nvPr>
            <p:ph type="title"/>
          </p:nvPr>
        </p:nvSpPr>
        <p:spPr/>
        <p:txBody>
          <a:bodyPr/>
          <a:lstStyle/>
          <a:p>
            <a:pPr algn="ctr"/>
            <a:r>
              <a:rPr lang="he-IL" dirty="0"/>
              <a:t>תאונת עבודה בסמוך ממש להגעת העובד לביתו</a:t>
            </a:r>
          </a:p>
        </p:txBody>
      </p:sp>
      <p:sp>
        <p:nvSpPr>
          <p:cNvPr id="3" name="מציין מיקום תוכן 2">
            <a:extLst>
              <a:ext uri="{FF2B5EF4-FFF2-40B4-BE49-F238E27FC236}">
                <a16:creationId xmlns:a16="http://schemas.microsoft.com/office/drawing/2014/main" id="{0A01B5B4-B949-9DC9-B9B7-0EA47A0EE478}"/>
              </a:ext>
            </a:extLst>
          </p:cNvPr>
          <p:cNvSpPr>
            <a:spLocks noGrp="1"/>
          </p:cNvSpPr>
          <p:nvPr>
            <p:ph idx="1"/>
          </p:nvPr>
        </p:nvSpPr>
        <p:spPr>
          <a:xfrm>
            <a:off x="1371600" y="1828800"/>
            <a:ext cx="9601200" cy="4038600"/>
          </a:xfrm>
        </p:spPr>
        <p:txBody>
          <a:bodyPr>
            <a:normAutofit fontScale="92500" lnSpcReduction="10000"/>
          </a:bodyPr>
          <a:lstStyle/>
          <a:p>
            <a:r>
              <a:rPr lang="he-IL" dirty="0" err="1"/>
              <a:t>ב"ל</a:t>
            </a:r>
            <a:r>
              <a:rPr lang="he-IL" dirty="0"/>
              <a:t> 4791-11-23 </a:t>
            </a:r>
          </a:p>
          <a:p>
            <a:r>
              <a:rPr lang="he-IL" b="1" dirty="0"/>
              <a:t>הרקע לאירוע</a:t>
            </a:r>
            <a:br>
              <a:rPr lang="he-IL" dirty="0"/>
            </a:br>
            <a:r>
              <a:rPr lang="he-IL" dirty="0"/>
              <a:t>התובע, תושב לוד בשנות ה-60 לחייו, עבד כאחראי משמרת (</a:t>
            </a:r>
            <a:r>
              <a:rPr lang="he-IL" dirty="0" err="1"/>
              <a:t>אחמ"ש</a:t>
            </a:r>
            <a:r>
              <a:rPr lang="he-IL" dirty="0"/>
              <a:t>) בחברה. בפברואר 2023, בעת שחזר לביתו מהעבודה, הבחין כי המעלית אינה זמינה בלובי, ועל כן בחר לעלות במדרגות. במהלך העלייה החליק, קרסולו הסתובב והוא נפל ונחבל.</a:t>
            </a:r>
          </a:p>
          <a:p>
            <a:r>
              <a:rPr lang="he-IL" b="1" dirty="0"/>
              <a:t>עמדת ביטוח לאומי</a:t>
            </a:r>
            <a:br>
              <a:rPr lang="he-IL" dirty="0"/>
            </a:br>
            <a:r>
              <a:rPr lang="he-IL" dirty="0"/>
              <a:t>המוסד לביטוח לאומי דחה את התביעה, בטענה שהנפילה התרחשה בתוך תחום הדירה הפרטית – ולא בשטח המשותף – ולכן אינה מהווה תאונת עבודה. בנוסף, נטען כי יש לזקוף לחובת התובע את העובדה שלא זימן את מעסיקו לעדות ולא הציג נתוני איכון שיכלו, לכאורה, להוכיח את מיקום האירוע.</a:t>
            </a:r>
          </a:p>
          <a:p>
            <a:r>
              <a:rPr lang="he-IL" b="1" dirty="0"/>
              <a:t>הכרעת בית הדין</a:t>
            </a:r>
            <a:br>
              <a:rPr lang="he-IL" dirty="0"/>
            </a:br>
            <a:r>
              <a:rPr lang="he-IL" dirty="0"/>
              <a:t>בית הדין העדיף את גרסת התובע, שנמצאה עקבית ואמינה, ואף קיבלה חיזוק בעדות אשתו. נקבע כי הרישום הרפואי הכללי (“נחבל בביתו”) אינו מכריע, שכן מטרתו רפואית ולא משפטית, ולעיתים אינו מדייק בפרטים מהסוג הזה.</a:t>
            </a:r>
          </a:p>
        </p:txBody>
      </p:sp>
    </p:spTree>
    <p:extLst>
      <p:ext uri="{BB962C8B-B14F-4D97-AF65-F5344CB8AC3E}">
        <p14:creationId xmlns:p14="http://schemas.microsoft.com/office/powerpoint/2010/main" val="168135533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04DF5-72F4-107C-9F06-0E8EF9A2F691}"/>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9C85238D-3385-344F-B1B6-273CF700C31C}"/>
              </a:ext>
            </a:extLst>
          </p:cNvPr>
          <p:cNvSpPr>
            <a:spLocks noGrp="1"/>
          </p:cNvSpPr>
          <p:nvPr>
            <p:ph type="title"/>
          </p:nvPr>
        </p:nvSpPr>
        <p:spPr/>
        <p:txBody>
          <a:bodyPr/>
          <a:lstStyle/>
          <a:p>
            <a:pPr algn="ctr"/>
            <a:r>
              <a:rPr lang="he-IL" dirty="0"/>
              <a:t>תאונת עבודה בסמוך ממש להגעת העובד לביתו</a:t>
            </a:r>
          </a:p>
        </p:txBody>
      </p:sp>
      <p:sp>
        <p:nvSpPr>
          <p:cNvPr id="3" name="מציין מיקום תוכן 2">
            <a:extLst>
              <a:ext uri="{FF2B5EF4-FFF2-40B4-BE49-F238E27FC236}">
                <a16:creationId xmlns:a16="http://schemas.microsoft.com/office/drawing/2014/main" id="{95111917-21F7-44DC-CA1D-E65D9378C27C}"/>
              </a:ext>
            </a:extLst>
          </p:cNvPr>
          <p:cNvSpPr>
            <a:spLocks noGrp="1"/>
          </p:cNvSpPr>
          <p:nvPr>
            <p:ph idx="1"/>
          </p:nvPr>
        </p:nvSpPr>
        <p:spPr>
          <a:xfrm>
            <a:off x="1371600" y="1828800"/>
            <a:ext cx="9601200" cy="4038600"/>
          </a:xfrm>
        </p:spPr>
        <p:txBody>
          <a:bodyPr>
            <a:normAutofit/>
          </a:bodyPr>
          <a:lstStyle/>
          <a:p>
            <a:r>
              <a:rPr lang="he-IL" dirty="0"/>
              <a:t>השופט הדגיש כי מבחינה רפואית אין הבדל בין פגיעה במדרגות הבניין לבין פגיעה בתוך הדירה, ולכן אין לייחס לרישום זה משקל מכריע בשאלת מיקום התאונה.</a:t>
            </a:r>
          </a:p>
          <a:p>
            <a:r>
              <a:rPr lang="he-IL" dirty="0"/>
              <a:t>עוד נדחו טענות ביטוח לאומי בדבר “מחדלים ראייתיים”:</a:t>
            </a:r>
            <a:br>
              <a:rPr lang="he-IL" dirty="0"/>
            </a:br>
            <a:r>
              <a:rPr lang="he-IL" dirty="0"/>
              <a:t>נקבע כי עדות המעסיק אינה רלוונטית, שכן לא נכח במקום התאונה; ובאשר לנתוני האיכון – הובהר כי מדובר בכלי שאינו מאפשר הבחנה מדויקת בין נקודות סמוכות בתוך אותו מבנה, ובוודאי לא בין גרם מדרגות משותף לבין מדרגות בתוך דירה.</a:t>
            </a:r>
          </a:p>
          <a:p>
            <a:r>
              <a:rPr lang="he-IL" b="1" dirty="0"/>
              <a:t>התוצאה</a:t>
            </a:r>
            <a:br>
              <a:rPr lang="he-IL" dirty="0"/>
            </a:br>
            <a:r>
              <a:rPr lang="he-IL" dirty="0"/>
              <a:t>בית הדין קבע כי התאונה אירעה במהלך הדרך מהעבודה לבית, בהתאם לסעיף 80(1) לחוק הביטוח הלאומי – ועל כן יש להכיר בה כתאונת עבודה.</a:t>
            </a:r>
          </a:p>
          <a:p>
            <a:r>
              <a:rPr lang="he-IL" dirty="0"/>
              <a:t>לטובת התובע נפסקו הוצאות משפט בסך 5,000 ש"ח.</a:t>
            </a:r>
          </a:p>
          <a:p>
            <a:endParaRPr lang="he-IL" dirty="0"/>
          </a:p>
        </p:txBody>
      </p:sp>
    </p:spTree>
    <p:extLst>
      <p:ext uri="{BB962C8B-B14F-4D97-AF65-F5344CB8AC3E}">
        <p14:creationId xmlns:p14="http://schemas.microsoft.com/office/powerpoint/2010/main" val="390830175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D5752-223C-3DD1-A662-2EF0FFDB3A34}"/>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C1B9771-11AA-B62D-57CA-A76382066C04}"/>
              </a:ext>
            </a:extLst>
          </p:cNvPr>
          <p:cNvSpPr>
            <a:spLocks noGrp="1"/>
          </p:cNvSpPr>
          <p:nvPr>
            <p:ph type="title"/>
          </p:nvPr>
        </p:nvSpPr>
        <p:spPr/>
        <p:txBody>
          <a:bodyPr/>
          <a:lstStyle/>
          <a:p>
            <a:pPr algn="ctr"/>
            <a:r>
              <a:rPr lang="he-IL" dirty="0"/>
              <a:t>תאונת עבודה בסמוך ממש להגעת העובד לביתו</a:t>
            </a:r>
          </a:p>
        </p:txBody>
      </p:sp>
      <p:sp>
        <p:nvSpPr>
          <p:cNvPr id="3" name="מציין מיקום תוכן 2">
            <a:extLst>
              <a:ext uri="{FF2B5EF4-FFF2-40B4-BE49-F238E27FC236}">
                <a16:creationId xmlns:a16="http://schemas.microsoft.com/office/drawing/2014/main" id="{C60D849E-26A5-7BC8-FE25-9D45D4419717}"/>
              </a:ext>
            </a:extLst>
          </p:cNvPr>
          <p:cNvSpPr>
            <a:spLocks noGrp="1"/>
          </p:cNvSpPr>
          <p:nvPr>
            <p:ph idx="1"/>
          </p:nvPr>
        </p:nvSpPr>
        <p:spPr>
          <a:xfrm>
            <a:off x="1371600" y="1828800"/>
            <a:ext cx="9601200" cy="4038600"/>
          </a:xfrm>
        </p:spPr>
        <p:txBody>
          <a:bodyPr>
            <a:normAutofit/>
          </a:bodyPr>
          <a:lstStyle/>
          <a:p>
            <a:r>
              <a:rPr lang="he-IL" dirty="0"/>
              <a:t>למרות שבמסמכים הרפואיים צוין כי הפגיעה אירעה “בביתו”, בית הדין לעבודה בתל אביב קיבל את גרסת התובע וקבע כי הנפילה התרחשה דווקא בגרם המדרגות המשותף של הבניין – בדרך חזרה מהעבודה – ולכן מדובר בתאונת עבודה.</a:t>
            </a:r>
          </a:p>
          <a:p>
            <a:r>
              <a:rPr lang="he-IL" dirty="0"/>
              <a:t>ההכרעה ניתנה על ידי השופט הבכיר </a:t>
            </a:r>
            <a:r>
              <a:rPr lang="he-IL" dirty="0" err="1"/>
              <a:t>כאמל</a:t>
            </a:r>
            <a:r>
              <a:rPr lang="he-IL" dirty="0"/>
              <a:t> אבו-</a:t>
            </a:r>
            <a:r>
              <a:rPr lang="he-IL" dirty="0" err="1"/>
              <a:t>קאעוד</a:t>
            </a:r>
            <a:r>
              <a:rPr lang="he-IL" dirty="0"/>
              <a:t>, שדחה את עמדת המוסד לביטוח לאומי, לפיה האירוע התרחש בתוך דירתו של התובע – מצב שמוציא את המקרה מגדר כיסוי ביטוח נפגעי עבודה.</a:t>
            </a:r>
          </a:p>
          <a:p>
            <a:endParaRPr lang="he-IL" dirty="0"/>
          </a:p>
        </p:txBody>
      </p:sp>
    </p:spTree>
    <p:extLst>
      <p:ext uri="{BB962C8B-B14F-4D97-AF65-F5344CB8AC3E}">
        <p14:creationId xmlns:p14="http://schemas.microsoft.com/office/powerpoint/2010/main" val="348978206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1D8F25-B5E6-3E1A-23C1-7E66C6400E6D}"/>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314F8C10-CFBB-BA3C-8B71-639E75FB48B4}"/>
              </a:ext>
            </a:extLst>
          </p:cNvPr>
          <p:cNvSpPr>
            <a:spLocks noGrp="1"/>
          </p:cNvSpPr>
          <p:nvPr>
            <p:ph type="title"/>
          </p:nvPr>
        </p:nvSpPr>
        <p:spPr/>
        <p:txBody>
          <a:bodyPr/>
          <a:lstStyle/>
          <a:p>
            <a:pPr algn="ctr"/>
            <a:r>
              <a:rPr lang="he-IL" dirty="0"/>
              <a:t>הצעת תיקון שתחייב לדווח בטופס 100 את תחום העיסוק והיישוב העיקרי בו מועסק העובד </a:t>
            </a:r>
          </a:p>
        </p:txBody>
      </p:sp>
      <p:sp>
        <p:nvSpPr>
          <p:cNvPr id="3" name="מציין מיקום תוכן 2">
            <a:extLst>
              <a:ext uri="{FF2B5EF4-FFF2-40B4-BE49-F238E27FC236}">
                <a16:creationId xmlns:a16="http://schemas.microsoft.com/office/drawing/2014/main" id="{81DD8C04-64B1-6CE7-5608-A095D2FC11E3}"/>
              </a:ext>
            </a:extLst>
          </p:cNvPr>
          <p:cNvSpPr>
            <a:spLocks noGrp="1"/>
          </p:cNvSpPr>
          <p:nvPr>
            <p:ph idx="1"/>
          </p:nvPr>
        </p:nvSpPr>
        <p:spPr>
          <a:xfrm>
            <a:off x="1371600" y="1828800"/>
            <a:ext cx="9601200" cy="4038600"/>
          </a:xfrm>
        </p:spPr>
        <p:txBody>
          <a:bodyPr>
            <a:normAutofit fontScale="92500"/>
          </a:bodyPr>
          <a:lstStyle/>
          <a:p>
            <a:r>
              <a:rPr lang="he-IL" dirty="0"/>
              <a:t>אושר לקריאה שנייה ושלישית תיקון חקיקה חדש, שלפיו מעסיקים יחויבו להעביר לביטוח הלאומי מידע נוסף על עובדיהם – לרבות תחום העיסוק שלהם והיישוב שבו מתבצעת עבודתם העיקרית.</a:t>
            </a:r>
          </a:p>
          <a:p>
            <a:r>
              <a:rPr lang="he-IL" dirty="0"/>
              <a:t>התיקון, ביוזמת משרד האוצר, ישולב במסגרת חוק ההסדרים לשנת התקציב 2026, אך ייושם באופן מדורג: תחילה כפיילוט וולונטרי שיחל בשנת 2027, ורק החל משנת 2030 – לכל המוקדם – תהפוך החובה למחייבת לכלל המעסיקים במשק.</a:t>
            </a:r>
          </a:p>
          <a:p>
            <a:r>
              <a:rPr lang="he-IL" dirty="0"/>
              <a:t>לפי ההצעה, הדיווח יתבצע במסגרת טופס 100, ויכלול סיווג מקצועי של העובד בהתאם לסיווג האחיד של הלשכה המרכזית לסטטיסטיקה, לצד ציון מיקום עבודתו העיקרי.</a:t>
            </a:r>
          </a:p>
          <a:p>
            <a:r>
              <a:rPr lang="he-IL" b="1" dirty="0"/>
              <a:t>המטרה – יותר נתונים, פחות ניחושים</a:t>
            </a:r>
            <a:br>
              <a:rPr lang="he-IL" dirty="0"/>
            </a:br>
            <a:r>
              <a:rPr lang="he-IL" dirty="0"/>
              <a:t>במשרד האוצר הסבירו כי מטרת המהלך היא לשפר את יכולת המדינה לנתח את שוק העבודה ולקבל החלטות מבוססות נתונים – במיוחד במצבי משבר. כיום, כך נטען, חסר מידע קריטי בנוגע לתעסוקה, מה שמקשה על התאמת פתרונות בתחומים כמו אבטלה, חל"ת והכשרות מקצועיות, ובמיוחד בהיבטים אזוריים.</a:t>
            </a:r>
          </a:p>
          <a:p>
            <a:r>
              <a:rPr lang="he-IL" dirty="0"/>
              <a:t>עוד הודגש כי מדובר בשימוש בתשתית דיווח קיימת, כך שהכוונה אינה להכביד רגולטורית על המעסיקים.</a:t>
            </a:r>
          </a:p>
          <a:p>
            <a:endParaRPr lang="he-IL" dirty="0"/>
          </a:p>
        </p:txBody>
      </p:sp>
    </p:spTree>
    <p:extLst>
      <p:ext uri="{BB962C8B-B14F-4D97-AF65-F5344CB8AC3E}">
        <p14:creationId xmlns:p14="http://schemas.microsoft.com/office/powerpoint/2010/main" val="411336909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66DF5-6528-9802-59EA-A20AAC28AACA}"/>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76D005B8-FC12-9758-F98C-92DA8D31AD09}"/>
              </a:ext>
            </a:extLst>
          </p:cNvPr>
          <p:cNvSpPr>
            <a:spLocks noGrp="1"/>
          </p:cNvSpPr>
          <p:nvPr>
            <p:ph type="title"/>
          </p:nvPr>
        </p:nvSpPr>
        <p:spPr/>
        <p:txBody>
          <a:bodyPr/>
          <a:lstStyle/>
          <a:p>
            <a:pPr algn="ctr"/>
            <a:r>
              <a:rPr lang="he-IL" dirty="0"/>
              <a:t>הצעת תיקון שתחייב לדווח בטופס 100 את תחום העיסוק והיישוב העיקרי בו מועסק העובד </a:t>
            </a:r>
          </a:p>
        </p:txBody>
      </p:sp>
      <p:sp>
        <p:nvSpPr>
          <p:cNvPr id="3" name="מציין מיקום תוכן 2">
            <a:extLst>
              <a:ext uri="{FF2B5EF4-FFF2-40B4-BE49-F238E27FC236}">
                <a16:creationId xmlns:a16="http://schemas.microsoft.com/office/drawing/2014/main" id="{28E0C5FE-8205-5874-8CA4-DF780371AACC}"/>
              </a:ext>
            </a:extLst>
          </p:cNvPr>
          <p:cNvSpPr>
            <a:spLocks noGrp="1"/>
          </p:cNvSpPr>
          <p:nvPr>
            <p:ph idx="1"/>
          </p:nvPr>
        </p:nvSpPr>
        <p:spPr>
          <a:xfrm>
            <a:off x="1371600" y="1828800"/>
            <a:ext cx="9601200" cy="4038600"/>
          </a:xfrm>
        </p:spPr>
        <p:txBody>
          <a:bodyPr>
            <a:normAutofit fontScale="92500" lnSpcReduction="20000"/>
          </a:bodyPr>
          <a:lstStyle/>
          <a:p>
            <a:r>
              <a:rPr lang="he-IL" b="1" dirty="0"/>
              <a:t>התנגדות המעסיקים – “מערכות לא מוכנות”</a:t>
            </a:r>
            <a:br>
              <a:rPr lang="he-IL" dirty="0"/>
            </a:br>
            <a:r>
              <a:rPr lang="he-IL" dirty="0"/>
              <a:t>לצד זאת, ארגוני המעסיקים הביעו התנגדות נחרצת למהלך, בעיקר על רקע העיתוי והחשש מהכבדה בירוקרטית. נציגי המגזר העסקי טענו כי המערכות אינן ערוכות ליישום החובה, וכי מדובר בדרישה מכבידה, במיוחד בתקופה של חוסר יציבות תעסוקתית.</a:t>
            </a:r>
          </a:p>
          <a:p>
            <a:r>
              <a:rPr lang="he-IL" b="1" dirty="0"/>
              <a:t>ריכוך משמעותי בנוסח החוק</a:t>
            </a:r>
            <a:br>
              <a:rPr lang="he-IL" dirty="0"/>
            </a:br>
            <a:r>
              <a:rPr lang="he-IL" dirty="0"/>
              <a:t>בעקבות הלחצים, ועדת העבודה והרווחה הכניסה מספר בלמים חשובים:</a:t>
            </a:r>
          </a:p>
          <a:p>
            <a:r>
              <a:rPr lang="he-IL" dirty="0"/>
              <a:t>החובה לא תחול בפועל עד שתוקם מערכת מקוונת נוחה ופשוטה שתסייע למעסיקים בביצוע הסיווג. </a:t>
            </a:r>
          </a:p>
          <a:p>
            <a:r>
              <a:rPr lang="he-IL" dirty="0"/>
              <a:t>לא יוטלו סנקציות פליליות בגין הפרת חובת הדיווח. </a:t>
            </a:r>
          </a:p>
          <a:p>
            <a:r>
              <a:rPr lang="he-IL" dirty="0"/>
              <a:t>לא ניתן יהיה להטיל כל סנקציה (גם לא מנהלית) לפני התקנת תקנות מפורטות ואישורן בוועדה. </a:t>
            </a:r>
          </a:p>
          <a:p>
            <a:r>
              <a:rPr lang="he-IL" dirty="0"/>
              <a:t>החלת החובה תיעשה רק לאחר השלמת כלל התנאים המקדימים, ותינתן למעסיקים התראה של לפחות שנה מראש. </a:t>
            </a:r>
          </a:p>
          <a:p>
            <a:r>
              <a:rPr lang="he-IL" dirty="0"/>
              <a:t>מדובר במהלך רוחבי שצפוי להשפיע על כלל המעסיקים – אבל לא בטווח המיידי. בפועל, יש עוד דרך עד יישום מלא, והחוק כפי שהוא כעת בנוי כך שיאפשר תקופת הסתגלות ארוכה והטמעה הדרגתית.</a:t>
            </a:r>
          </a:p>
          <a:p>
            <a:endParaRPr lang="he-IL" dirty="0"/>
          </a:p>
        </p:txBody>
      </p:sp>
    </p:spTree>
    <p:extLst>
      <p:ext uri="{BB962C8B-B14F-4D97-AF65-F5344CB8AC3E}">
        <p14:creationId xmlns:p14="http://schemas.microsoft.com/office/powerpoint/2010/main" val="126099784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318D5-FB13-5CF6-BFEB-915683D4DB6F}"/>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25943679-0381-481A-E07D-D4E998CB5C0B}"/>
              </a:ext>
            </a:extLst>
          </p:cNvPr>
          <p:cNvSpPr>
            <a:spLocks noGrp="1"/>
          </p:cNvSpPr>
          <p:nvPr>
            <p:ph type="title"/>
          </p:nvPr>
        </p:nvSpPr>
        <p:spPr/>
        <p:txBody>
          <a:bodyPr/>
          <a:lstStyle/>
          <a:p>
            <a:pPr algn="ctr"/>
            <a:r>
              <a:rPr lang="he-IL" dirty="0"/>
              <a:t>תביעה להכרה ביחסי עובד מעביד שנמשכו כ- 30 שנים </a:t>
            </a:r>
          </a:p>
        </p:txBody>
      </p:sp>
      <p:sp>
        <p:nvSpPr>
          <p:cNvPr id="3" name="מציין מיקום תוכן 2">
            <a:extLst>
              <a:ext uri="{FF2B5EF4-FFF2-40B4-BE49-F238E27FC236}">
                <a16:creationId xmlns:a16="http://schemas.microsoft.com/office/drawing/2014/main" id="{4F549EA4-ABEC-21F4-3733-26036D124FD7}"/>
              </a:ext>
            </a:extLst>
          </p:cNvPr>
          <p:cNvSpPr>
            <a:spLocks noGrp="1"/>
          </p:cNvSpPr>
          <p:nvPr>
            <p:ph idx="1"/>
          </p:nvPr>
        </p:nvSpPr>
        <p:spPr>
          <a:xfrm>
            <a:off x="1371600" y="1828800"/>
            <a:ext cx="9601200" cy="4038600"/>
          </a:xfrm>
        </p:spPr>
        <p:txBody>
          <a:bodyPr>
            <a:normAutofit/>
          </a:bodyPr>
          <a:lstStyle/>
          <a:p>
            <a:r>
              <a:rPr lang="he-IL" b="1" dirty="0"/>
              <a:t>39603-04-19</a:t>
            </a:r>
          </a:p>
          <a:p>
            <a:r>
              <a:rPr lang="he-IL" dirty="0"/>
              <a:t>התובעת הועסקה כמאמנת כושר בקריית הספורט בעיר מאז 1994, כאשר בכל שנה נחתם עמה חוזה לתקופה קצובה – שהתחדש שוב ושוב. לאחר שנים ארוכות במתכונת זו, פנתה לבית הדין בדרישה להכיר בה כעובדת קבועה.</a:t>
            </a:r>
          </a:p>
          <a:p>
            <a:r>
              <a:rPr lang="he-IL" dirty="0"/>
              <a:t>לטענתה, מדובר בהעסקה חסרת תום לב, שמנעה ממנה זכויות בסיסיות לאורך שנים. היא ביקשה להחיל עליה את חוקת העבודה ולחייב את העירייה בהפרשי שכר וזכויות סוציאליות בהיקף של כחצי מיליון ש"ח.</a:t>
            </a:r>
          </a:p>
          <a:p>
            <a:r>
              <a:rPr lang="he-IL" dirty="0"/>
              <a:t>העירייה, מנגד, טענה כי לא נגרעה ממנה כל זכות, וכי מדובר בעובדת שהועסקה כדין במסגרת חוזים מיוחדים – בהתאם לאופי התפקיד, שלטענתה הוא זמני, משתנה ותלוי צורך.</a:t>
            </a:r>
          </a:p>
          <a:p>
            <a:endParaRPr lang="he-IL" dirty="0"/>
          </a:p>
        </p:txBody>
      </p:sp>
    </p:spTree>
    <p:extLst>
      <p:ext uri="{BB962C8B-B14F-4D97-AF65-F5344CB8AC3E}">
        <p14:creationId xmlns:p14="http://schemas.microsoft.com/office/powerpoint/2010/main" val="359701982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4FDAE-ABED-EF75-5221-7B8762A75D44}"/>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36FFBF12-F0FB-3C41-424B-776775CC5858}"/>
              </a:ext>
            </a:extLst>
          </p:cNvPr>
          <p:cNvSpPr>
            <a:spLocks noGrp="1"/>
          </p:cNvSpPr>
          <p:nvPr>
            <p:ph type="title"/>
          </p:nvPr>
        </p:nvSpPr>
        <p:spPr/>
        <p:txBody>
          <a:bodyPr/>
          <a:lstStyle/>
          <a:p>
            <a:pPr algn="ctr"/>
            <a:r>
              <a:rPr lang="he-IL" dirty="0"/>
              <a:t>תביעה להכרה ביחסי עובד מעביד שנמשכו כ- 30 שנים </a:t>
            </a:r>
          </a:p>
        </p:txBody>
      </p:sp>
      <p:sp>
        <p:nvSpPr>
          <p:cNvPr id="3" name="מציין מיקום תוכן 2">
            <a:extLst>
              <a:ext uri="{FF2B5EF4-FFF2-40B4-BE49-F238E27FC236}">
                <a16:creationId xmlns:a16="http://schemas.microsoft.com/office/drawing/2014/main" id="{A85E2F43-077B-7A1A-3167-925721FBF0D6}"/>
              </a:ext>
            </a:extLst>
          </p:cNvPr>
          <p:cNvSpPr>
            <a:spLocks noGrp="1"/>
          </p:cNvSpPr>
          <p:nvPr>
            <p:ph idx="1"/>
          </p:nvPr>
        </p:nvSpPr>
        <p:spPr>
          <a:xfrm>
            <a:off x="1371600" y="1828800"/>
            <a:ext cx="9601200" cy="4038600"/>
          </a:xfrm>
        </p:spPr>
        <p:txBody>
          <a:bodyPr>
            <a:normAutofit/>
          </a:bodyPr>
          <a:lstStyle/>
          <a:p>
            <a:r>
              <a:rPr lang="he-IL" dirty="0"/>
              <a:t>בית הדין דחה את עמדת העירייה באופן חד. נקבע כי לא ניתן לראות בעבודה רציפה של עשרות שנים כפרויקט זמני המצדיק העסקה חוזרת בחוזים קצובים.</a:t>
            </a:r>
          </a:p>
          <a:p>
            <a:r>
              <a:rPr lang="he-IL" dirty="0"/>
              <a:t>השופט חידד כי אם העירייה המשיכה להעסיק את התובעת לאורך השנים, ברי כי עברה בהצלחה את שלב הניסיון מזמן, וכי מדובר בתפקיד יציב ומהותי. עוד הודגש כי היקף המשרה – כ-75% – מעיד שמדובר בעיסוקה המרכזי.</a:t>
            </a:r>
          </a:p>
          <a:p>
            <a:r>
              <a:rPr lang="he-IL" dirty="0"/>
              <a:t>בהתאם לכך נקבע כי יש לראות בה עובדת קבועה, ולהחיל עליה את הוראות חוקת העבודה רטרואקטיבית ממועד תחילת העסקתה.</a:t>
            </a:r>
          </a:p>
          <a:p>
            <a:endParaRPr lang="he-IL" dirty="0"/>
          </a:p>
        </p:txBody>
      </p:sp>
    </p:spTree>
    <p:extLst>
      <p:ext uri="{BB962C8B-B14F-4D97-AF65-F5344CB8AC3E}">
        <p14:creationId xmlns:p14="http://schemas.microsoft.com/office/powerpoint/2010/main" val="332599986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30FC6-43ED-61EE-7752-79A528D8653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597529F-D24C-BEAE-4129-469759AB2143}"/>
              </a:ext>
            </a:extLst>
          </p:cNvPr>
          <p:cNvSpPr>
            <a:spLocks noGrp="1"/>
          </p:cNvSpPr>
          <p:nvPr>
            <p:ph type="title"/>
          </p:nvPr>
        </p:nvSpPr>
        <p:spPr/>
        <p:txBody>
          <a:bodyPr/>
          <a:lstStyle/>
          <a:p>
            <a:pPr algn="ctr"/>
            <a:r>
              <a:rPr lang="he-IL" dirty="0"/>
              <a:t>תביעה להכרה ביחסי עובד מעביד שנמשכו כ- 30 שנים </a:t>
            </a:r>
          </a:p>
        </p:txBody>
      </p:sp>
      <p:sp>
        <p:nvSpPr>
          <p:cNvPr id="3" name="מציין מיקום תוכן 2">
            <a:extLst>
              <a:ext uri="{FF2B5EF4-FFF2-40B4-BE49-F238E27FC236}">
                <a16:creationId xmlns:a16="http://schemas.microsoft.com/office/drawing/2014/main" id="{267ED428-D3F3-ED83-FEBB-6A19B0AD7565}"/>
              </a:ext>
            </a:extLst>
          </p:cNvPr>
          <p:cNvSpPr>
            <a:spLocks noGrp="1"/>
          </p:cNvSpPr>
          <p:nvPr>
            <p:ph idx="1"/>
          </p:nvPr>
        </p:nvSpPr>
        <p:spPr>
          <a:xfrm>
            <a:off x="1371600" y="1828800"/>
            <a:ext cx="9601200" cy="4038600"/>
          </a:xfrm>
        </p:spPr>
        <p:txBody>
          <a:bodyPr>
            <a:normAutofit fontScale="92500" lnSpcReduction="20000"/>
          </a:bodyPr>
          <a:lstStyle/>
          <a:p>
            <a:r>
              <a:rPr lang="he-IL" dirty="0"/>
              <a:t>בית הדין קבע כי התובעת תסווג תחת דירוג חינוך ונוער, כעובדת במפעלי החינוך המשלים – בין היתר בשל אופיו ההדרכתי והחינוכי של תפקידה.</a:t>
            </a:r>
          </a:p>
          <a:p>
            <a:r>
              <a:rPr lang="he-IL" dirty="0"/>
              <a:t>לעניין החישובים הכספיים, צוין כי קיימת מחלוקת עמוקה בין הצדדים, ולכן לא ניתן היה להכריע בסכומים בשלב זה. בהתאם, מונה מומחה אובייקטיבי מטעם בית הדין שיבצע את חישוב ההפרשים.</a:t>
            </a:r>
          </a:p>
          <a:p>
            <a:r>
              <a:rPr lang="he-IL" b="1" dirty="0"/>
              <a:t>השורה התחתונה</a:t>
            </a:r>
            <a:br>
              <a:rPr lang="he-IL" dirty="0"/>
            </a:br>
            <a:r>
              <a:rPr lang="he-IL" dirty="0"/>
              <a:t>בית הדין הכיר בזכאותה העקרונית של העובדת למעמד של עובדת קבועה ולכל הזכויות הנלוות לכך – כאשר היקף הפיצוי וההפרשים ייקבע לאחר קבלת חוות דעת מקצועית.</a:t>
            </a:r>
          </a:p>
          <a:p>
            <a:r>
              <a:rPr lang="he-IL" dirty="0"/>
              <a:t>זה פסק דין שמבהיר בצורה חדה: העסקה “זמנית” שנמשכת עשרות שנים – כבר מזמן לא נחשבת זמנית.</a:t>
            </a:r>
          </a:p>
          <a:p>
            <a:r>
              <a:rPr lang="he-IL" dirty="0"/>
              <a:t>בית הדין לעבודה בתל אביב שם לאחרונה קו אדום לנוהג של העסקה ממושכת בחוזים זמניים: מאמנת כושר, שהועסקה בעיריית רעננה מאז 1994 בחוזים מתחדשים, הוכרה כעובדת קבועה – עם תחולה רטרואקטיבית מלאה של זכויותיה.</a:t>
            </a:r>
          </a:p>
          <a:p>
            <a:r>
              <a:rPr lang="he-IL" dirty="0"/>
              <a:t>ביה"ד קבע כי אין הצדקה להמשיך ולהעסיק את התובעת עשרות שנים במסגרת חוזים קצובים לשנה, והורה להחיל עליה את הוראות חוקת העבודה של הרשויות המקומיות ממועד תחילת העסקתה. לצורך חישוב ההשלכות הכספיות, מונה חשב שכר מטעם בית הדין.</a:t>
            </a:r>
          </a:p>
          <a:p>
            <a:endParaRPr lang="he-IL" dirty="0"/>
          </a:p>
        </p:txBody>
      </p:sp>
    </p:spTree>
    <p:extLst>
      <p:ext uri="{BB962C8B-B14F-4D97-AF65-F5344CB8AC3E}">
        <p14:creationId xmlns:p14="http://schemas.microsoft.com/office/powerpoint/2010/main" val="74321038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FE181-D136-9901-B332-8CAE2486EE2A}"/>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BD5E292E-0C9D-3CE2-7975-386C68297F93}"/>
              </a:ext>
            </a:extLst>
          </p:cNvPr>
          <p:cNvSpPr>
            <a:spLocks noGrp="1"/>
          </p:cNvSpPr>
          <p:nvPr>
            <p:ph type="title"/>
          </p:nvPr>
        </p:nvSpPr>
        <p:spPr/>
        <p:txBody>
          <a:bodyPr/>
          <a:lstStyle/>
          <a:p>
            <a:pPr algn="ctr"/>
            <a:r>
              <a:rPr lang="he-IL" dirty="0"/>
              <a:t>חובות מיוחדות בפיטורים סביב הגיל השלישי </a:t>
            </a:r>
          </a:p>
        </p:txBody>
      </p:sp>
      <p:sp>
        <p:nvSpPr>
          <p:cNvPr id="3" name="מציין מיקום תוכן 2">
            <a:extLst>
              <a:ext uri="{FF2B5EF4-FFF2-40B4-BE49-F238E27FC236}">
                <a16:creationId xmlns:a16="http://schemas.microsoft.com/office/drawing/2014/main" id="{C3BD0DA9-8833-D5DD-4248-F7459FCA13D9}"/>
              </a:ext>
            </a:extLst>
          </p:cNvPr>
          <p:cNvSpPr>
            <a:spLocks noGrp="1"/>
          </p:cNvSpPr>
          <p:nvPr>
            <p:ph idx="1"/>
          </p:nvPr>
        </p:nvSpPr>
        <p:spPr>
          <a:xfrm>
            <a:off x="1371600" y="1828800"/>
            <a:ext cx="9601200" cy="4038600"/>
          </a:xfrm>
        </p:spPr>
        <p:txBody>
          <a:bodyPr>
            <a:normAutofit/>
          </a:bodyPr>
          <a:lstStyle/>
          <a:p>
            <a:pPr marL="0" indent="0">
              <a:buNone/>
            </a:pPr>
            <a:r>
              <a:rPr lang="he-IL" dirty="0" err="1"/>
              <a:t>סע"ש</a:t>
            </a:r>
            <a:r>
              <a:rPr lang="he-IL" dirty="0"/>
              <a:t> 23567-09-22</a:t>
            </a:r>
          </a:p>
          <a:p>
            <a:r>
              <a:rPr lang="he-IL" dirty="0"/>
              <a:t>העובדת החלה את עבודתה בעירייה בשנת 2011, ובתפקידה האחרון שימשה כמנהלת תוכנית למאבק בסמים ואלכוהול. בשנת 2019 אוחדו שתי תוכניות עירוניות – האחת בתחום הסמים והשנייה בתחום מניעת אלימות – ובמסגרת האיחוד הוחלט להותיר מנהל אחד בלבד. העובדת לא נבחרה לתפקיד המאוחד, ונמצאה ללא משרה.</a:t>
            </a:r>
          </a:p>
          <a:p>
            <a:r>
              <a:rPr lang="he-IL" dirty="0"/>
              <a:t>בהמשך שובצה לתפקיד הדרכתי תוך שמירה על שכרה, אך בפועל לא נוצרה פעילות ממשית בתפקיד זה. בהיעדר אפשרות להמשיך ולהעסיקה בתנאים אלו, החל תהליך לסיום העסקתה, במסגרתו זומנה לשימוע והוצעו לה מספר חלופות – שלא הבשילו לכדי השמה בפועל.</a:t>
            </a:r>
          </a:p>
          <a:p>
            <a:pPr marL="0" indent="0">
              <a:buNone/>
            </a:pPr>
            <a:endParaRPr lang="he-IL" dirty="0"/>
          </a:p>
        </p:txBody>
      </p:sp>
    </p:spTree>
    <p:extLst>
      <p:ext uri="{BB962C8B-B14F-4D97-AF65-F5344CB8AC3E}">
        <p14:creationId xmlns:p14="http://schemas.microsoft.com/office/powerpoint/2010/main" val="172824697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BDEDB-843D-7E87-461A-497EB839CE78}"/>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FA4CB74D-406B-5BF3-22D0-82616E35D063}"/>
              </a:ext>
            </a:extLst>
          </p:cNvPr>
          <p:cNvSpPr>
            <a:spLocks noGrp="1"/>
          </p:cNvSpPr>
          <p:nvPr>
            <p:ph type="title"/>
          </p:nvPr>
        </p:nvSpPr>
        <p:spPr/>
        <p:txBody>
          <a:bodyPr/>
          <a:lstStyle/>
          <a:p>
            <a:pPr algn="ctr"/>
            <a:r>
              <a:rPr lang="he-IL" dirty="0"/>
              <a:t>חובות מיוחדות בפיטורים סביב הגיל השלישי </a:t>
            </a:r>
          </a:p>
        </p:txBody>
      </p:sp>
      <p:sp>
        <p:nvSpPr>
          <p:cNvPr id="3" name="מציין מיקום תוכן 2">
            <a:extLst>
              <a:ext uri="{FF2B5EF4-FFF2-40B4-BE49-F238E27FC236}">
                <a16:creationId xmlns:a16="http://schemas.microsoft.com/office/drawing/2014/main" id="{1F88BD8E-04FA-3DC6-4F8A-09F7D29028D6}"/>
              </a:ext>
            </a:extLst>
          </p:cNvPr>
          <p:cNvSpPr>
            <a:spLocks noGrp="1"/>
          </p:cNvSpPr>
          <p:nvPr>
            <p:ph idx="1"/>
          </p:nvPr>
        </p:nvSpPr>
        <p:spPr>
          <a:xfrm>
            <a:off x="1371600" y="1828800"/>
            <a:ext cx="9601200" cy="4038600"/>
          </a:xfrm>
        </p:spPr>
        <p:txBody>
          <a:bodyPr>
            <a:normAutofit/>
          </a:bodyPr>
          <a:lstStyle/>
          <a:p>
            <a:r>
              <a:rPr lang="he-IL" b="1" dirty="0"/>
              <a:t>טענות הצדדים</a:t>
            </a:r>
            <a:br>
              <a:rPr lang="he-IL" dirty="0"/>
            </a:br>
            <a:r>
              <a:rPr lang="he-IL" dirty="0"/>
              <a:t>העובדת טענה כי פוטרה בשל גילה וכי העירייה לא עשתה מאמץ כן להשאיר אותה בתפקיד עד גיל פרישה. לדבריה, הוצעו לה תפקידים שאינם הולמים את ניסיונה ומעמדה – כגון הדרכת נוער בשעות ערב או תפקיד מזכירותי – דבר שלטענתה היה פוגעני ומשפיל. עוד טענה כי ההליך היה פגום, וכי ההחלטה על פיטוריה התקבלה מראש.</a:t>
            </a:r>
          </a:p>
          <a:p>
            <a:r>
              <a:rPr lang="he-IL" dirty="0"/>
              <a:t>העירייה, מנגד, טענה כי מדובר בפיטורים ענייניים שנבעו </a:t>
            </a:r>
            <a:r>
              <a:rPr lang="he-IL" dirty="0" err="1"/>
              <a:t>מהתייתרות</a:t>
            </a:r>
            <a:r>
              <a:rPr lang="he-IL" dirty="0"/>
              <a:t> התפקיד בלבד, וכי נעשו ניסיונות אמיתיים לשבץ את העובדת בתפקידים אחרים. עוד הודגש כי העירייה מעסיקה עובדים מבוגרים יותר, כך שאין בסיס לטענת הפליה.</a:t>
            </a:r>
          </a:p>
          <a:p>
            <a:pPr marL="0" indent="0">
              <a:buNone/>
            </a:pPr>
            <a:endParaRPr lang="he-IL" dirty="0"/>
          </a:p>
        </p:txBody>
      </p:sp>
    </p:spTree>
    <p:extLst>
      <p:ext uri="{BB962C8B-B14F-4D97-AF65-F5344CB8AC3E}">
        <p14:creationId xmlns:p14="http://schemas.microsoft.com/office/powerpoint/2010/main" val="91476415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3F520-BA61-4CC4-5A61-4EADBD672930}"/>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2F1FEB7B-BA83-0573-9BCC-079AB7CABC75}"/>
              </a:ext>
            </a:extLst>
          </p:cNvPr>
          <p:cNvSpPr>
            <a:spLocks noGrp="1"/>
          </p:cNvSpPr>
          <p:nvPr>
            <p:ph type="title"/>
          </p:nvPr>
        </p:nvSpPr>
        <p:spPr/>
        <p:txBody>
          <a:bodyPr/>
          <a:lstStyle/>
          <a:p>
            <a:pPr algn="ctr"/>
            <a:r>
              <a:rPr lang="he-IL" dirty="0"/>
              <a:t>חובות מיוחדות בפיטורים סביב הגיל השלישי </a:t>
            </a:r>
          </a:p>
        </p:txBody>
      </p:sp>
      <p:sp>
        <p:nvSpPr>
          <p:cNvPr id="3" name="מציין מיקום תוכן 2">
            <a:extLst>
              <a:ext uri="{FF2B5EF4-FFF2-40B4-BE49-F238E27FC236}">
                <a16:creationId xmlns:a16="http://schemas.microsoft.com/office/drawing/2014/main" id="{8D2DF00C-C2D9-201D-BDB8-9E5AEFFAE516}"/>
              </a:ext>
            </a:extLst>
          </p:cNvPr>
          <p:cNvSpPr>
            <a:spLocks noGrp="1"/>
          </p:cNvSpPr>
          <p:nvPr>
            <p:ph idx="1"/>
          </p:nvPr>
        </p:nvSpPr>
        <p:spPr>
          <a:xfrm>
            <a:off x="1371600" y="1828800"/>
            <a:ext cx="9601200" cy="4038600"/>
          </a:xfrm>
        </p:spPr>
        <p:txBody>
          <a:bodyPr>
            <a:normAutofit fontScale="85000" lnSpcReduction="20000"/>
          </a:bodyPr>
          <a:lstStyle/>
          <a:p>
            <a:r>
              <a:rPr lang="he-IL" b="1" dirty="0"/>
              <a:t>הכרעת בית הדין</a:t>
            </a:r>
            <a:br>
              <a:rPr lang="he-IL" dirty="0"/>
            </a:br>
            <a:r>
              <a:rPr lang="he-IL" dirty="0"/>
              <a:t>בית הדין דחה את טענת ההפליה מחמת גיל וקבע כי לא הוכח שמדובר בשיקול שהנחה את העירייה. יחד עם זאת, צוין כי גם לא ניתן משקל מספק לגילה של העובדת ולנסיבותיה האישיות במסגרת קבלת ההחלטה.</a:t>
            </a:r>
          </a:p>
          <a:p>
            <a:r>
              <a:rPr lang="he-IL" dirty="0"/>
              <a:t>עוד נקבע כי אין די בראיות לכך שההחלטה על הפיטורים התקבלה מראש, ולכן טענה זו נדחתה.</a:t>
            </a:r>
          </a:p>
          <a:p>
            <a:r>
              <a:rPr lang="he-IL" dirty="0"/>
              <a:t>עם זאת, בית הדין הביע ביקורת ברורה על התנהלות העירייה:</a:t>
            </a:r>
            <a:br>
              <a:rPr lang="he-IL" dirty="0"/>
            </a:br>
            <a:r>
              <a:rPr lang="he-IL" dirty="0"/>
              <a:t>נקבע כי לא נעשה מאמץ מספק לאתר עבור העובדת תפקיד חלופי הולם, במיוחד נוכח הוותק הרב שלה, מצבה האישי כמי שמפרנסת לבדה, והעובדה שהייתה קרובה לגיל פרישה.</a:t>
            </a:r>
          </a:p>
          <a:p>
            <a:r>
              <a:rPr lang="he-IL" dirty="0"/>
              <a:t>עוד צוין כי חלק מהתפקידים שהוצעו לה לא תאמו את מעמדה המקצועי, וכי ההצעה האחרונה כללה תנאים שלא הוצגו מלכתחילה – דבר שהקשה עליה לקבלה.</a:t>
            </a:r>
          </a:p>
          <a:p>
            <a:r>
              <a:rPr lang="he-IL" b="1" dirty="0"/>
              <a:t>התוצאה</a:t>
            </a:r>
            <a:br>
              <a:rPr lang="he-IL" dirty="0"/>
            </a:br>
            <a:r>
              <a:rPr lang="he-IL" dirty="0"/>
              <a:t>למרות דחיית טענת ההפליה, נקבע כי אופן ההתנהלות גרם לעובדת פגיעה ממשית ועוגמת נפש – ועל כן נפסק לה פיצוי בסך 18,000 ש"ח.</a:t>
            </a:r>
          </a:p>
          <a:p>
            <a:r>
              <a:rPr lang="he-IL" b="1" dirty="0"/>
              <a:t>המסר שעולה מהפסיקה</a:t>
            </a:r>
            <a:br>
              <a:rPr lang="he-IL" dirty="0"/>
            </a:br>
            <a:r>
              <a:rPr lang="he-IL" dirty="0"/>
              <a:t>גם כאשר פיטורים מבוססים על צורך אמיתי, זה לא פוטר את המעסיק – ובמיוחד מעסיק ציבורי – מהחובה למצות עד תום את האפשרויות לשיבוץ חלופי ראוי, ובוודאי כאשר מדובר בעובד ותיק ובעל נסיבות אישיות מורכבות.</a:t>
            </a:r>
          </a:p>
          <a:p>
            <a:pPr marL="0" indent="0">
              <a:buNone/>
            </a:pPr>
            <a:endParaRPr lang="he-IL" dirty="0"/>
          </a:p>
        </p:txBody>
      </p:sp>
    </p:spTree>
    <p:extLst>
      <p:ext uri="{BB962C8B-B14F-4D97-AF65-F5344CB8AC3E}">
        <p14:creationId xmlns:p14="http://schemas.microsoft.com/office/powerpoint/2010/main" val="209060333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F723B-2E62-F618-C166-819F7FCBDD58}"/>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DFE7058D-8D87-DBF5-566F-AE2BC972BF65}"/>
              </a:ext>
            </a:extLst>
          </p:cNvPr>
          <p:cNvSpPr>
            <a:spLocks noGrp="1"/>
          </p:cNvSpPr>
          <p:nvPr>
            <p:ph type="title"/>
          </p:nvPr>
        </p:nvSpPr>
        <p:spPr/>
        <p:txBody>
          <a:bodyPr/>
          <a:lstStyle/>
          <a:p>
            <a:pPr algn="ctr"/>
            <a:r>
              <a:rPr lang="he-IL" dirty="0"/>
              <a:t>הרחבת הפיצוי בגין הטרדה מינית במקום העבודה </a:t>
            </a:r>
          </a:p>
        </p:txBody>
      </p:sp>
      <p:sp>
        <p:nvSpPr>
          <p:cNvPr id="3" name="מציין מיקום תוכן 2">
            <a:extLst>
              <a:ext uri="{FF2B5EF4-FFF2-40B4-BE49-F238E27FC236}">
                <a16:creationId xmlns:a16="http://schemas.microsoft.com/office/drawing/2014/main" id="{508CCBFC-B1B7-D4AD-2CE7-E1DB83F060F4}"/>
              </a:ext>
            </a:extLst>
          </p:cNvPr>
          <p:cNvSpPr>
            <a:spLocks noGrp="1"/>
          </p:cNvSpPr>
          <p:nvPr>
            <p:ph idx="1"/>
          </p:nvPr>
        </p:nvSpPr>
        <p:spPr>
          <a:xfrm>
            <a:off x="1371600" y="1828800"/>
            <a:ext cx="9601200" cy="4038600"/>
          </a:xfrm>
        </p:spPr>
        <p:txBody>
          <a:bodyPr>
            <a:normAutofit fontScale="85000" lnSpcReduction="10000"/>
          </a:bodyPr>
          <a:lstStyle/>
          <a:p>
            <a:pPr marL="0" indent="0">
              <a:buNone/>
            </a:pPr>
            <a:r>
              <a:rPr lang="he-IL" dirty="0" err="1"/>
              <a:t>סע"ש</a:t>
            </a:r>
            <a:r>
              <a:rPr lang="he-IL" dirty="0"/>
              <a:t> 53544-05-20</a:t>
            </a:r>
          </a:p>
          <a:p>
            <a:r>
              <a:rPr lang="he-IL" dirty="0"/>
              <a:t>בפסק דין חריג בחומרתו שניתן בבית הדין האזורי לעבודה בתל אביב–יפו, התקבלה תביעתה של מזכירה שהועסקה בחברה פרטית במשך כחודשיים בלבד, לאחר שטענה להטרדה מינית קשה ומתמשכת מצד מנכ"ל החברה.</a:t>
            </a:r>
          </a:p>
          <a:p>
            <a:r>
              <a:rPr lang="he-IL" b="1" dirty="0"/>
              <a:t>הרקע – כבר </a:t>
            </a:r>
            <a:r>
              <a:rPr lang="he-IL" b="1" dirty="0" err="1"/>
              <a:t>מהראיון</a:t>
            </a:r>
            <a:r>
              <a:rPr lang="he-IL" b="1" dirty="0"/>
              <a:t> זה התחיל</a:t>
            </a:r>
            <a:br>
              <a:rPr lang="he-IL" dirty="0"/>
            </a:br>
            <a:r>
              <a:rPr lang="he-IL" dirty="0"/>
              <a:t>לפי גרסת התובעת, שאומצה במלואה, כבר בשלב ראיון העבודה דרש ממנה המנכ"ל לבצע לו עיסוי ברגליים. במהלך תקופת העבודה הקצרה, ההטרדות הלכו והחמירו והפכו לתכופות ושיטתיות.</a:t>
            </a:r>
          </a:p>
          <a:p>
            <a:r>
              <a:rPr lang="he-IL" dirty="0"/>
              <a:t>לאחר כחודשיים בלבד, התפטרה העובדת והגישה תלונה במשטרה. אמנם ההליך הפלילי נסגר מחוסר ראיות, אך בית הדין לעבודה קיבל את גרסתה ודחה לחלוטין את גרסת הנתבע, שטען כי מדובר בניסיון סחיטה.</a:t>
            </a:r>
          </a:p>
          <a:p>
            <a:r>
              <a:rPr lang="he-IL" b="1" dirty="0"/>
              <a:t>תיאור המעשים – דפוס חוזר וניצול מרות</a:t>
            </a:r>
            <a:br>
              <a:rPr lang="he-IL" dirty="0"/>
            </a:br>
            <a:r>
              <a:rPr lang="he-IL" dirty="0"/>
              <a:t>התובעת העידה על עשרות מקרים של הטרדה – כ-30 אירועים שונים – שכללו גם אלימות פיזית והתנהגות משפילה:</a:t>
            </a:r>
            <a:br>
              <a:rPr lang="he-IL" dirty="0"/>
            </a:br>
            <a:r>
              <a:rPr lang="he-IL" dirty="0"/>
              <a:t>היא תיארה מצבים שבהם נאלצה לכרוע ברך כדי לקבל אישור לצאת מוקדם, וכן מקרים של משיכה בשיער, הצמדת פניה בכוח לשולחן והכאה באמצעות מקל. בנוסף, תיארה חיבוקים כפויים ואמירות מיניות חוזרות.</a:t>
            </a:r>
          </a:p>
          <a:p>
            <a:r>
              <a:rPr lang="he-IL" dirty="0"/>
              <a:t>לדבריה, לא העזה להתנגד מחשש לפיטורים, נוכח פערי הכוחות ומעמדו הבכיר של המנכ"ל.</a:t>
            </a:r>
          </a:p>
          <a:p>
            <a:pPr marL="0" indent="0">
              <a:buNone/>
            </a:pPr>
            <a:endParaRPr lang="he-IL" dirty="0"/>
          </a:p>
        </p:txBody>
      </p:sp>
    </p:spTree>
    <p:extLst>
      <p:ext uri="{BB962C8B-B14F-4D97-AF65-F5344CB8AC3E}">
        <p14:creationId xmlns:p14="http://schemas.microsoft.com/office/powerpoint/2010/main" val="44845903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E2697-F1F9-9601-1C32-5EA6BBF4C68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70A16A91-51BF-CE48-D325-845FB669C1CC}"/>
              </a:ext>
            </a:extLst>
          </p:cNvPr>
          <p:cNvSpPr>
            <a:spLocks noGrp="1"/>
          </p:cNvSpPr>
          <p:nvPr>
            <p:ph type="title"/>
          </p:nvPr>
        </p:nvSpPr>
        <p:spPr/>
        <p:txBody>
          <a:bodyPr/>
          <a:lstStyle/>
          <a:p>
            <a:pPr algn="ctr"/>
            <a:r>
              <a:rPr lang="he-IL" dirty="0"/>
              <a:t>הרחבת הפיצוי בגין הטרדה מינית במקום העבודה </a:t>
            </a:r>
          </a:p>
        </p:txBody>
      </p:sp>
      <p:sp>
        <p:nvSpPr>
          <p:cNvPr id="3" name="מציין מיקום תוכן 2">
            <a:extLst>
              <a:ext uri="{FF2B5EF4-FFF2-40B4-BE49-F238E27FC236}">
                <a16:creationId xmlns:a16="http://schemas.microsoft.com/office/drawing/2014/main" id="{B531240B-8627-AE52-5415-A6D1AA0DD873}"/>
              </a:ext>
            </a:extLst>
          </p:cNvPr>
          <p:cNvSpPr>
            <a:spLocks noGrp="1"/>
          </p:cNvSpPr>
          <p:nvPr>
            <p:ph idx="1"/>
          </p:nvPr>
        </p:nvSpPr>
        <p:spPr>
          <a:xfrm>
            <a:off x="1371600" y="1828800"/>
            <a:ext cx="9601200" cy="4038600"/>
          </a:xfrm>
        </p:spPr>
        <p:txBody>
          <a:bodyPr>
            <a:normAutofit/>
          </a:bodyPr>
          <a:lstStyle/>
          <a:p>
            <a:r>
              <a:rPr lang="he-IL" b="1" dirty="0"/>
              <a:t>הראיות – ומה שלא הוצג</a:t>
            </a:r>
            <a:br>
              <a:rPr lang="he-IL" dirty="0"/>
            </a:br>
            <a:r>
              <a:rPr lang="he-IL" dirty="0"/>
              <a:t>למרות שבמשרד פעלו מצלמות אבטחה, המנכ"ל הציג רק קטעי וידאו חלקיים, מבלי להסביר מדוע לא הוגשו כל החומרים. בית הדין ראה בכך אינדיקציה מדאיגה, ואף ציין כי הדבר מעורר חשד למחיקה מכוונת של ראיות.</a:t>
            </a:r>
          </a:p>
          <a:p>
            <a:r>
              <a:rPr lang="he-IL" dirty="0"/>
              <a:t>באחד הסרטונים שכן הוגשו – דווקא על ידי הנתבע – תועד המנכ"ל כשהוא מכה את העובדת באמצעות מקל במבוק. הוא הודה בכך, אך טען כי מדובר במעשה “בצחוק” ובהסכמתה – טענה שנדחתה.</a:t>
            </a:r>
          </a:p>
          <a:p>
            <a:r>
              <a:rPr lang="he-IL" dirty="0"/>
              <a:t>עדויות נוספות חיזקו את גרסת התובעת: עובדות אחרות העידו כי נדרשו לעסות את רגליו של המנכ"ל, ואף לבצע מעשים משפילים נוספים. בית הדין קבע כי מדובר בדפוס התנהגות חוזר, המחזק את מהימנות התובעת.</a:t>
            </a:r>
          </a:p>
          <a:p>
            <a:pPr marL="0" indent="0">
              <a:buNone/>
            </a:pPr>
            <a:endParaRPr lang="he-IL" dirty="0"/>
          </a:p>
        </p:txBody>
      </p:sp>
    </p:spTree>
    <p:extLst>
      <p:ext uri="{BB962C8B-B14F-4D97-AF65-F5344CB8AC3E}">
        <p14:creationId xmlns:p14="http://schemas.microsoft.com/office/powerpoint/2010/main" val="24057777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A6A88-51E0-13D1-04CF-8D18E166B42D}"/>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70FE9D6-4503-ABB1-5EA8-4383FD62A907}"/>
              </a:ext>
            </a:extLst>
          </p:cNvPr>
          <p:cNvSpPr>
            <a:spLocks noGrp="1"/>
          </p:cNvSpPr>
          <p:nvPr>
            <p:ph type="title"/>
          </p:nvPr>
        </p:nvSpPr>
        <p:spPr/>
        <p:txBody>
          <a:bodyPr/>
          <a:lstStyle/>
          <a:p>
            <a:pPr algn="ctr"/>
            <a:r>
              <a:rPr lang="he-IL" dirty="0"/>
              <a:t>הרחבת הפיצוי בגין הטרדה מינית במקום העבודה </a:t>
            </a:r>
          </a:p>
        </p:txBody>
      </p:sp>
      <p:sp>
        <p:nvSpPr>
          <p:cNvPr id="3" name="מציין מיקום תוכן 2">
            <a:extLst>
              <a:ext uri="{FF2B5EF4-FFF2-40B4-BE49-F238E27FC236}">
                <a16:creationId xmlns:a16="http://schemas.microsoft.com/office/drawing/2014/main" id="{A5492B13-698B-D96E-3FDC-1A9E58064E15}"/>
              </a:ext>
            </a:extLst>
          </p:cNvPr>
          <p:cNvSpPr>
            <a:spLocks noGrp="1"/>
          </p:cNvSpPr>
          <p:nvPr>
            <p:ph idx="1"/>
          </p:nvPr>
        </p:nvSpPr>
        <p:spPr>
          <a:xfrm>
            <a:off x="1371600" y="1828800"/>
            <a:ext cx="9601200" cy="4038600"/>
          </a:xfrm>
        </p:spPr>
        <p:txBody>
          <a:bodyPr>
            <a:normAutofit fontScale="92500" lnSpcReduction="20000"/>
          </a:bodyPr>
          <a:lstStyle/>
          <a:p>
            <a:r>
              <a:rPr lang="he-IL" b="1" dirty="0"/>
              <a:t>הכרעת בית הדין – הטרדה מינית מובהקת</a:t>
            </a:r>
            <a:br>
              <a:rPr lang="he-IL" dirty="0"/>
            </a:br>
            <a:r>
              <a:rPr lang="he-IL" dirty="0"/>
              <a:t>בית הדין קבע כי המעשים מהווים הטרדה מינית לפי החוק למניעת הטרדה מינית, תוך ניצול בוטה של יחסי מרות. הודגש כי דרישות בעלות אופי מיני, לצד שימוש בהן ככלי שליטה וענישה, מעידות על פגיעה חמורה בכבוד העובדת.</a:t>
            </a:r>
          </a:p>
          <a:p>
            <a:r>
              <a:rPr lang="he-IL" dirty="0"/>
              <a:t>עוד נקבע כי המנכ"ל ניצל את כוחו ואת תלותה הכלכלית של העובדת, וכפה עליה התנהלות משפילה ומתמשכת.</a:t>
            </a:r>
          </a:p>
          <a:p>
            <a:r>
              <a:rPr lang="he-IL" b="1" dirty="0"/>
              <a:t>הפיצוי – חריג בהיקפו</a:t>
            </a:r>
            <a:br>
              <a:rPr lang="he-IL" dirty="0"/>
            </a:br>
            <a:r>
              <a:rPr lang="he-IL" dirty="0"/>
              <a:t>בגין מכלול המעשים נפסקו לתובעת פיצויים בסך 400,000 ש"ח, בהתחשב בחומרת ההתנהלות, במספר האירועים, בתדירותם ובעוצמת הפגיעה בכבודה ובביטחונה האישי.</a:t>
            </a:r>
          </a:p>
          <a:p>
            <a:r>
              <a:rPr lang="he-IL" dirty="0"/>
              <a:t>בנוסף, חויבה החברה עצמה בתשלום של 30,000 ש"ח, בשל הפרת חובותיה למניעת הטרדה מינית – בין היתר מאחר שלא מינתה אחראי כנדרש ולא קבעה נהלים לטיפול בתלונות.</a:t>
            </a:r>
          </a:p>
          <a:p>
            <a:r>
              <a:rPr lang="he-IL" dirty="0"/>
              <a:t>לכך נוספו הוצאות משפט ושכר טרחת עו"ד בסך 100,000 ש"ח.</a:t>
            </a:r>
          </a:p>
          <a:p>
            <a:r>
              <a:rPr lang="he-IL" dirty="0"/>
              <a:t>כשמדובר בניצול יחסי מרות ובהתנהלות שיטתית – בתי הדין לא מהססים לפסוק פיצויים כבדים מאוד, גם אם ההליך הפלילי לא הבשיל להרשעה.</a:t>
            </a:r>
          </a:p>
          <a:p>
            <a:pPr marL="0" indent="0">
              <a:buNone/>
            </a:pPr>
            <a:endParaRPr lang="he-IL" dirty="0"/>
          </a:p>
        </p:txBody>
      </p:sp>
    </p:spTree>
    <p:extLst>
      <p:ext uri="{BB962C8B-B14F-4D97-AF65-F5344CB8AC3E}">
        <p14:creationId xmlns:p14="http://schemas.microsoft.com/office/powerpoint/2010/main" val="226665087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97B36-72E3-D9ED-875C-A3E619468DC0}"/>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DA2EB258-6578-45FF-6A4C-65DBF6F1EF92}"/>
              </a:ext>
            </a:extLst>
          </p:cNvPr>
          <p:cNvSpPr>
            <a:spLocks noGrp="1"/>
          </p:cNvSpPr>
          <p:nvPr>
            <p:ph type="title"/>
          </p:nvPr>
        </p:nvSpPr>
        <p:spPr/>
        <p:txBody>
          <a:bodyPr/>
          <a:lstStyle/>
          <a:p>
            <a:pPr algn="ctr"/>
            <a:r>
              <a:rPr lang="he-IL" dirty="0"/>
              <a:t>האם יוכרו יחסי עבודה כשהשכר בוצע באמצעות תלוש?</a:t>
            </a:r>
          </a:p>
        </p:txBody>
      </p:sp>
      <p:sp>
        <p:nvSpPr>
          <p:cNvPr id="3" name="מציין מיקום תוכן 2">
            <a:extLst>
              <a:ext uri="{FF2B5EF4-FFF2-40B4-BE49-F238E27FC236}">
                <a16:creationId xmlns:a16="http://schemas.microsoft.com/office/drawing/2014/main" id="{9CD793BB-32C1-859C-B27A-B4D900A4EA09}"/>
              </a:ext>
            </a:extLst>
          </p:cNvPr>
          <p:cNvSpPr>
            <a:spLocks noGrp="1"/>
          </p:cNvSpPr>
          <p:nvPr>
            <p:ph idx="1"/>
          </p:nvPr>
        </p:nvSpPr>
        <p:spPr>
          <a:xfrm>
            <a:off x="1371600" y="1828800"/>
            <a:ext cx="9601200" cy="4038600"/>
          </a:xfrm>
        </p:spPr>
        <p:txBody>
          <a:bodyPr>
            <a:normAutofit fontScale="85000" lnSpcReduction="20000"/>
          </a:bodyPr>
          <a:lstStyle/>
          <a:p>
            <a:pPr marL="0" indent="0">
              <a:buNone/>
            </a:pPr>
            <a:r>
              <a:rPr lang="he-IL" dirty="0" err="1"/>
              <a:t>סע"ש</a:t>
            </a:r>
            <a:r>
              <a:rPr lang="he-IL" dirty="0"/>
              <a:t> 7838-09-22</a:t>
            </a:r>
          </a:p>
          <a:p>
            <a:pPr marL="0" indent="0">
              <a:buNone/>
            </a:pPr>
            <a:r>
              <a:rPr lang="he-IL" dirty="0"/>
              <a:t>התובעת היא סוכנת נסיעות, בעלת רישיון מומחה לנסיעות ממשרד התיירות משנת 1983.</a:t>
            </a:r>
          </a:p>
          <a:p>
            <a:pPr marL="0" indent="0">
              <a:buNone/>
            </a:pPr>
            <a:r>
              <a:rPr lang="he-IL" dirty="0"/>
              <a:t>הנתבעת היא חברה המעניקה שירותי תיירות למגזר העסקי והיא חלק מקבוצת התיירות "</a:t>
            </a:r>
            <a:r>
              <a:rPr lang="he-IL" dirty="0" err="1"/>
              <a:t>איסתא</a:t>
            </a:r>
            <a:r>
              <a:rPr lang="he-IL" dirty="0"/>
              <a:t>".</a:t>
            </a:r>
          </a:p>
          <a:p>
            <a:pPr marL="0" indent="0">
              <a:buNone/>
            </a:pPr>
            <a:r>
              <a:rPr lang="he-IL" dirty="0"/>
              <a:t>ההתקשרות בין הצדדים החלה ביום 1.3.2002 ונמשכה כשני עשורים.</a:t>
            </a:r>
          </a:p>
          <a:p>
            <a:pPr marL="0" indent="0">
              <a:buNone/>
            </a:pPr>
            <a:r>
              <a:rPr lang="he-IL" dirty="0"/>
              <a:t>בכל תקופת ההתקשרות הנתבעת הנפיקה לתובעת תלושי שכר בגין תגמול ששילמה לה ואשר חושב כחלקה ברווח מעסקאות שביצעה ועמד על שיעור של 50%.</a:t>
            </a:r>
          </a:p>
          <a:p>
            <a:pPr marL="0" indent="0">
              <a:buNone/>
            </a:pPr>
            <a:r>
              <a:rPr lang="he-IL" dirty="0"/>
              <a:t>התובעת ביצעה מכירות ללקוחות פרטיים בלבד. לתובעת לא היה לה קשר עם הלקוחות העסקיים של הנתבעת. מנגד, לעובדי הנתבעת לא היה קשר עם לקוחות התובעת.</a:t>
            </a:r>
          </a:p>
          <a:p>
            <a:pPr marL="0" indent="0">
              <a:buNone/>
            </a:pPr>
            <a:r>
              <a:rPr lang="he-IL" dirty="0"/>
              <a:t>לצורך מכירת שירותי התיירות, התובעת עשתה שימוש ברישיון "</a:t>
            </a:r>
            <a:r>
              <a:rPr lang="he-IL" dirty="0" err="1"/>
              <a:t>סטריקס</a:t>
            </a:r>
            <a:r>
              <a:rPr lang="he-IL" dirty="0"/>
              <a:t>" שהקצתה לה הנתבעת (להלן – הרישיון). רישיון זה אפשר לתובעת להתחבר למערכת ההזמנות של הנתבעת, וכך למכור את המוצרים הרלבנטיים ללקוחותיה (כרטיסי טיסה של חברות תעופה שונות, הזמנות בתי מלון, השכרת רכבים וכדומה).</a:t>
            </a:r>
          </a:p>
          <a:p>
            <a:pPr marL="0" indent="0">
              <a:buNone/>
            </a:pPr>
            <a:r>
              <a:rPr lang="he-IL" dirty="0"/>
              <a:t>ביום 8.11.2020 ועל רקע משבר הקורונה, נציגת הנתבעת הודיעה לתובעת בהודעת דוא"ל, כי מטעמי יעילות הרישיון שהוקצה לה יבוטל לתקופה זמנית, ולאחר חזרה לשגרה יחודש. כחלק מביטול הרישיון גם נחסמה זמנית תיבת המייל שהקצתה הנתבעת לתובעת.</a:t>
            </a:r>
          </a:p>
        </p:txBody>
      </p:sp>
    </p:spTree>
    <p:extLst>
      <p:ext uri="{BB962C8B-B14F-4D97-AF65-F5344CB8AC3E}">
        <p14:creationId xmlns:p14="http://schemas.microsoft.com/office/powerpoint/2010/main" val="220793815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00A63-050D-D881-EF6A-A9E11F318673}"/>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0578562-4243-A2E8-0CD3-03793006524D}"/>
              </a:ext>
            </a:extLst>
          </p:cNvPr>
          <p:cNvSpPr>
            <a:spLocks noGrp="1"/>
          </p:cNvSpPr>
          <p:nvPr>
            <p:ph type="title"/>
          </p:nvPr>
        </p:nvSpPr>
        <p:spPr/>
        <p:txBody>
          <a:bodyPr/>
          <a:lstStyle/>
          <a:p>
            <a:pPr algn="ctr"/>
            <a:r>
              <a:rPr lang="he-IL" dirty="0"/>
              <a:t>האם יוכרו יחסי עבודה כשהשכר בוצע באמצעות תלוש?</a:t>
            </a:r>
          </a:p>
        </p:txBody>
      </p:sp>
      <p:sp>
        <p:nvSpPr>
          <p:cNvPr id="3" name="מציין מיקום תוכן 2">
            <a:extLst>
              <a:ext uri="{FF2B5EF4-FFF2-40B4-BE49-F238E27FC236}">
                <a16:creationId xmlns:a16="http://schemas.microsoft.com/office/drawing/2014/main" id="{62481217-F2A0-D3D1-FED5-4A454FFC9BB2}"/>
              </a:ext>
            </a:extLst>
          </p:cNvPr>
          <p:cNvSpPr>
            <a:spLocks noGrp="1"/>
          </p:cNvSpPr>
          <p:nvPr>
            <p:ph idx="1"/>
          </p:nvPr>
        </p:nvSpPr>
        <p:spPr>
          <a:xfrm>
            <a:off x="1371600" y="1828800"/>
            <a:ext cx="9601200" cy="4038600"/>
          </a:xfrm>
        </p:spPr>
        <p:txBody>
          <a:bodyPr>
            <a:normAutofit lnSpcReduction="10000"/>
          </a:bodyPr>
          <a:lstStyle/>
          <a:p>
            <a:pPr marL="0" indent="0">
              <a:buNone/>
            </a:pPr>
            <a:r>
              <a:rPr lang="he-IL" dirty="0"/>
              <a:t>הודעה דומה נשלחה לעשרות עובדים, כמו גם עצמאים שנתנו שירותים לנתבעת.</a:t>
            </a:r>
          </a:p>
          <a:p>
            <a:pPr marL="0" indent="0">
              <a:buNone/>
            </a:pPr>
            <a:r>
              <a:rPr lang="he-IL" dirty="0"/>
              <a:t>לאחר הודעה זו התובעת ניהלה תכתובת עם מנהל המרכז העסקי, מר תמיר עזריאל, אשר הבהיר לתובעת שהיא יכולה להמשיך למכור שירותי תיירות, ולצורך זה להיעזר בסוכנים אחרים להם נשמרה גישה למערכות.</a:t>
            </a:r>
          </a:p>
          <a:p>
            <a:pPr marL="0" indent="0">
              <a:buNone/>
            </a:pPr>
            <a:r>
              <a:rPr lang="he-IL" dirty="0"/>
              <a:t>לאחר ביטול הרישיון התובעת המשיכה במתן שירותים לנתבעת בהיקף נמוך, ותלושי שכר הונפקו לה עד 12/2021</a:t>
            </a:r>
          </a:p>
          <a:p>
            <a:pPr marL="0" indent="0">
              <a:buNone/>
            </a:pPr>
            <a:r>
              <a:rPr lang="he-IL" dirty="0"/>
              <a:t>ביום 13.12.2021 התובעת שלחה באמצעות באת כוחה מכתב התראה לנתבעת, ובמסגרתו טענה, כי התקיימו בין הצדדים יחסי עבודה משך 20 שנים וכי ביטול הרישיון משמעו שלילת אפשרות התובעת לעובד ופיטוריה בפועל. התובעת דרשה תשלום פיצויי פיטורים, זכויות סוציאליות וכן פיצוי בגין פיטורים שלא כדין.</a:t>
            </a:r>
          </a:p>
          <a:p>
            <a:pPr marL="0" indent="0">
              <a:buNone/>
            </a:pPr>
            <a:r>
              <a:rPr lang="he-IL" dirty="0"/>
              <a:t>הנתבעת, השיבה למכתב התראה - כי התובעת היא במעמד קבלן עצמאי, וכי מעולם לא הופסקה ההתקשרות בין הצדדים, שכן ביטול הרישיון היה לתקופה זמנית בלבד על רקע מיעוט הזמנות בתקופת הקורונה. עוד הובהר לתובעת, כי אם היא מעוניינת לשוב לפעילות סדירה עליה להודיע על כך בתוך שבוע, והנתבעת תחדש עבורה רישיון. התובעת לא ביקשה לעשות כן.</a:t>
            </a:r>
          </a:p>
          <a:p>
            <a:pPr marL="0" indent="0">
              <a:buNone/>
            </a:pPr>
            <a:endParaRPr lang="he-IL" dirty="0"/>
          </a:p>
        </p:txBody>
      </p:sp>
    </p:spTree>
    <p:extLst>
      <p:ext uri="{BB962C8B-B14F-4D97-AF65-F5344CB8AC3E}">
        <p14:creationId xmlns:p14="http://schemas.microsoft.com/office/powerpoint/2010/main" val="10746296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C812F-F434-8A8E-4B07-87A054628BE7}"/>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E03E6486-0A1E-8A0B-8BC5-B53E62FBFD28}"/>
              </a:ext>
            </a:extLst>
          </p:cNvPr>
          <p:cNvSpPr>
            <a:spLocks noGrp="1"/>
          </p:cNvSpPr>
          <p:nvPr>
            <p:ph type="title"/>
          </p:nvPr>
        </p:nvSpPr>
        <p:spPr/>
        <p:txBody>
          <a:bodyPr/>
          <a:lstStyle/>
          <a:p>
            <a:pPr algn="ctr"/>
            <a:r>
              <a:rPr lang="he-IL" dirty="0"/>
              <a:t>האם יוכרו יחסי עבודה כשהשכר בוצע באמצעות תלוש?</a:t>
            </a:r>
          </a:p>
        </p:txBody>
      </p:sp>
      <p:sp>
        <p:nvSpPr>
          <p:cNvPr id="3" name="מציין מיקום תוכן 2">
            <a:extLst>
              <a:ext uri="{FF2B5EF4-FFF2-40B4-BE49-F238E27FC236}">
                <a16:creationId xmlns:a16="http://schemas.microsoft.com/office/drawing/2014/main" id="{C1181B3D-9FC3-1D0A-21F6-576EB40F359F}"/>
              </a:ext>
            </a:extLst>
          </p:cNvPr>
          <p:cNvSpPr>
            <a:spLocks noGrp="1"/>
          </p:cNvSpPr>
          <p:nvPr>
            <p:ph idx="1"/>
          </p:nvPr>
        </p:nvSpPr>
        <p:spPr>
          <a:xfrm>
            <a:off x="1371600" y="1828800"/>
            <a:ext cx="9601200" cy="4038600"/>
          </a:xfrm>
        </p:spPr>
        <p:txBody>
          <a:bodyPr>
            <a:normAutofit/>
          </a:bodyPr>
          <a:lstStyle/>
          <a:p>
            <a:pPr marL="0" indent="0">
              <a:buNone/>
            </a:pPr>
            <a:r>
              <a:rPr lang="he-IL" dirty="0"/>
              <a:t>התובעת טוענת, כי יש לראותה כעובדת הנתבעת מהטעמים הבאים: היא השתלבה במערך הארגוני והעסקי של הנתבעת, תוך שהיא פועלת בשם הנתבעת ועבורה; הוצבו לה יעדי עבודה והנתבעת מדדה את עבודתה; רוב השנים התובעת עבדה במשרדי הנתבעת ולאחר מכן מהבית באמצעות מחשב; התובעת הוזמנה לישיבות הנתבעת ולאירועים חברתיים; התובעת הוצגה כעובדת הנתבעת כלפי צדדים שלישיים (בתיבת דוא"ל שנפתחה עבורה, חתימה אלקטרונית שכללה את לוגו הנתבעת וכרטיס ביקור); הנתבעת הנפיקה לתובעת תלושי שכר משך 20 שנים ולא נחתם הסכם הקובע התקשרות במתכונת מתן שירותים; הנתבעת לא הבהירה לתובעת שהיא אינה רואה בה עובדת ולא ניתנה לה אפשרות בחירה בין התקשרות קבלנית ליחסי עבודה; הנתבעת סיפקה את כלי העבודה שהוא רישיון </a:t>
            </a:r>
            <a:r>
              <a:rPr lang="he-IL" dirty="0" err="1"/>
              <a:t>סטריקס</a:t>
            </a:r>
            <a:r>
              <a:rPr lang="he-IL" dirty="0"/>
              <a:t>; לא היה לתובעת עסק משלה, היא לא סיפקה שירות לגורמים אחרים והכנסתה הבלעדית היא מהנתבעת.</a:t>
            </a:r>
          </a:p>
        </p:txBody>
      </p:sp>
    </p:spTree>
    <p:extLst>
      <p:ext uri="{BB962C8B-B14F-4D97-AF65-F5344CB8AC3E}">
        <p14:creationId xmlns:p14="http://schemas.microsoft.com/office/powerpoint/2010/main" val="157895202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C71F3-D2F9-2CFF-370A-E0CC3659015F}"/>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72D5063-C227-7C14-4DA2-081D849FB882}"/>
              </a:ext>
            </a:extLst>
          </p:cNvPr>
          <p:cNvSpPr>
            <a:spLocks noGrp="1"/>
          </p:cNvSpPr>
          <p:nvPr>
            <p:ph type="title"/>
          </p:nvPr>
        </p:nvSpPr>
        <p:spPr/>
        <p:txBody>
          <a:bodyPr/>
          <a:lstStyle/>
          <a:p>
            <a:pPr algn="ctr"/>
            <a:r>
              <a:rPr lang="he-IL" dirty="0"/>
              <a:t>האם יוכרו יחסי עבודה כשהשכר בוצע באמצעות תלוש?</a:t>
            </a:r>
          </a:p>
        </p:txBody>
      </p:sp>
      <p:sp>
        <p:nvSpPr>
          <p:cNvPr id="3" name="מציין מיקום תוכן 2">
            <a:extLst>
              <a:ext uri="{FF2B5EF4-FFF2-40B4-BE49-F238E27FC236}">
                <a16:creationId xmlns:a16="http://schemas.microsoft.com/office/drawing/2014/main" id="{CE907EDA-8C65-C4B8-6B9C-B13AB321F8A0}"/>
              </a:ext>
            </a:extLst>
          </p:cNvPr>
          <p:cNvSpPr>
            <a:spLocks noGrp="1"/>
          </p:cNvSpPr>
          <p:nvPr>
            <p:ph idx="1"/>
          </p:nvPr>
        </p:nvSpPr>
        <p:spPr>
          <a:xfrm>
            <a:off x="1371600" y="1828800"/>
            <a:ext cx="9601200" cy="4038600"/>
          </a:xfrm>
        </p:spPr>
        <p:txBody>
          <a:bodyPr>
            <a:normAutofit/>
          </a:bodyPr>
          <a:lstStyle/>
          <a:p>
            <a:pPr marL="0" indent="0">
              <a:buNone/>
            </a:pPr>
            <a:r>
              <a:rPr lang="he-IL" dirty="0"/>
              <a:t>לטענת הנתבעת, התובעת התקשרה עמה </a:t>
            </a:r>
            <a:r>
              <a:rPr lang="he-IL" dirty="0" err="1"/>
              <a:t>כפרילנסרית</a:t>
            </a:r>
            <a:r>
              <a:rPr lang="he-IL" dirty="0"/>
              <a:t>, ולבקשתה התשלום בוצע באמצעות תלוש שכר. לעמדת הנתבעת, התובעת לא השתלבה במערך הארגוני שלה, שכן הנתבעת מעניקה שירות ללקוחות עסקיים בלבד ולתובעת לא היה קשר ללקוחות אלה. עובדי הנתבעת לא העניקו שירות ללקוחות התובעת. לאחר שהתובעת סיימה את ההתקשרות עם הנתבעת לקוחותיה לא המשיכו לרכוש שירותים מהנתבעת. עוד נטען, כי התובעת לא נדרשה לנוכחות במשרדי הנתבעת והיא קבעה לעצמה את שעות עבודתה. התובעת הוזמנה לישיבות צוות, אך לא חויבה להשתתף בהן. התמורה ששולמה לתובעת חושבה כנגזרת של הרווחים, והדבר אופייני להתקשרות כעצמאית ולא ליחסי עבודה. עוד טענה הנתבעת, כי גם מבחני כוונת הצדדים ושאלת הפיקוח מחזקים את עמדתה שהתובעת היא עצמאית. בנוסף, הנתבעת הפנתה לכך שלא הוכח שלתובעת לא היו הכנסות אחרות, ומכל מקום הכנסותיה מהנתבעת היו נמוכות וספק אם מלמדות על תלות כלכלית.</a:t>
            </a:r>
          </a:p>
        </p:txBody>
      </p:sp>
    </p:spTree>
    <p:extLst>
      <p:ext uri="{BB962C8B-B14F-4D97-AF65-F5344CB8AC3E}">
        <p14:creationId xmlns:p14="http://schemas.microsoft.com/office/powerpoint/2010/main" val="386008412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89378-273A-B261-B387-4D3E5139545B}"/>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E71AF62B-BCE8-1AAB-99DE-AF99FC59D4ED}"/>
              </a:ext>
            </a:extLst>
          </p:cNvPr>
          <p:cNvSpPr>
            <a:spLocks noGrp="1"/>
          </p:cNvSpPr>
          <p:nvPr>
            <p:ph type="title"/>
          </p:nvPr>
        </p:nvSpPr>
        <p:spPr/>
        <p:txBody>
          <a:bodyPr/>
          <a:lstStyle/>
          <a:p>
            <a:pPr algn="ctr"/>
            <a:r>
              <a:rPr lang="he-IL" dirty="0"/>
              <a:t>האם יוכרו יחסי עבודה כשהשכר בוצע באמצעות תלוש?</a:t>
            </a:r>
          </a:p>
        </p:txBody>
      </p:sp>
      <p:sp>
        <p:nvSpPr>
          <p:cNvPr id="3" name="מציין מיקום תוכן 2">
            <a:extLst>
              <a:ext uri="{FF2B5EF4-FFF2-40B4-BE49-F238E27FC236}">
                <a16:creationId xmlns:a16="http://schemas.microsoft.com/office/drawing/2014/main" id="{CEB4E049-B9EE-E570-8B06-133C0DE17569}"/>
              </a:ext>
            </a:extLst>
          </p:cNvPr>
          <p:cNvSpPr>
            <a:spLocks noGrp="1"/>
          </p:cNvSpPr>
          <p:nvPr>
            <p:ph idx="1"/>
          </p:nvPr>
        </p:nvSpPr>
        <p:spPr>
          <a:xfrm>
            <a:off x="1371600" y="1828800"/>
            <a:ext cx="9601200" cy="4038600"/>
          </a:xfrm>
        </p:spPr>
        <p:txBody>
          <a:bodyPr>
            <a:normAutofit/>
          </a:bodyPr>
          <a:lstStyle/>
          <a:p>
            <a:pPr marL="0" indent="0">
              <a:buNone/>
            </a:pPr>
            <a:r>
              <a:rPr lang="he-IL" dirty="0"/>
              <a:t>הכרעת בית הדין</a:t>
            </a:r>
          </a:p>
          <a:p>
            <a:pPr marL="0" indent="0">
              <a:buNone/>
            </a:pPr>
            <a:r>
              <a:rPr lang="he-IL" dirty="0"/>
              <a:t>העיקרון שנקבע בפסיקה הוא כי "תנאי ל'השתלבות' במפעל הוא שקיים 'מפעל' יצרני, לשירותים או אחר, שניתן להשתלב בו, שהפעולה המבוצעת צריכה לפעילות הרגילה של המפעל, ושהמבצע את העבודה מהווה חלק מהמערך הארגוני הרגיל של המפעל ועל כן אינו 'גורם חיצוני' " </a:t>
            </a:r>
          </a:p>
          <a:p>
            <a:pPr marL="0" indent="0">
              <a:buNone/>
            </a:pPr>
            <a:r>
              <a:rPr lang="he-IL" dirty="0"/>
              <a:t>סממן נוסף להשתלבות הוא המענה לשאלה, האם הרחקת הגורם מהמפעל תפגע בפעילות הרגילה של מקום העבודה להבדיל מגורם שפעילותו באה להשלים את פעילות המפעל או לאפשר אותה.</a:t>
            </a:r>
          </a:p>
          <a:p>
            <a:pPr marL="0" indent="0">
              <a:buNone/>
            </a:pPr>
            <a:r>
              <a:rPr lang="he-IL" dirty="0"/>
              <a:t>"לטעמנו נחזה, כי התובעת אינה חלק מהמערך הארגוני בנתבעת. אמנם עסקה של הנתבעת היה מפעל שניתן להשתלב בו, אך התובעת עצמה לא השתלבה בפעילות הרגילה של הנתבעת שהיא מכירת שירותי תיירות ללקוחות עסקיים."</a:t>
            </a:r>
          </a:p>
        </p:txBody>
      </p:sp>
    </p:spTree>
    <p:extLst>
      <p:ext uri="{BB962C8B-B14F-4D97-AF65-F5344CB8AC3E}">
        <p14:creationId xmlns:p14="http://schemas.microsoft.com/office/powerpoint/2010/main" val="78584894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2893A-E480-8072-3388-9063C21AE6B4}"/>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27D6B92A-C2B0-E7F5-789C-16767ABD82B8}"/>
              </a:ext>
            </a:extLst>
          </p:cNvPr>
          <p:cNvSpPr>
            <a:spLocks noGrp="1"/>
          </p:cNvSpPr>
          <p:nvPr>
            <p:ph type="title"/>
          </p:nvPr>
        </p:nvSpPr>
        <p:spPr/>
        <p:txBody>
          <a:bodyPr/>
          <a:lstStyle/>
          <a:p>
            <a:pPr algn="ctr"/>
            <a:r>
              <a:rPr lang="he-IL" dirty="0"/>
              <a:t>האם יוכרו יחסי עבודה כשהשכר בוצע באמצעות תלוש?</a:t>
            </a:r>
          </a:p>
        </p:txBody>
      </p:sp>
      <p:sp>
        <p:nvSpPr>
          <p:cNvPr id="3" name="מציין מיקום תוכן 2">
            <a:extLst>
              <a:ext uri="{FF2B5EF4-FFF2-40B4-BE49-F238E27FC236}">
                <a16:creationId xmlns:a16="http://schemas.microsoft.com/office/drawing/2014/main" id="{BB2CBECA-776F-BC59-F3B7-CFBCF061006D}"/>
              </a:ext>
            </a:extLst>
          </p:cNvPr>
          <p:cNvSpPr>
            <a:spLocks noGrp="1"/>
          </p:cNvSpPr>
          <p:nvPr>
            <p:ph idx="1"/>
          </p:nvPr>
        </p:nvSpPr>
        <p:spPr>
          <a:xfrm>
            <a:off x="1371600" y="1828800"/>
            <a:ext cx="9601200" cy="4038600"/>
          </a:xfrm>
        </p:spPr>
        <p:txBody>
          <a:bodyPr>
            <a:normAutofit/>
          </a:bodyPr>
          <a:lstStyle/>
          <a:p>
            <a:pPr marL="0" indent="0">
              <a:buNone/>
            </a:pPr>
            <a:r>
              <a:rPr lang="he-IL" dirty="0"/>
              <a:t>פעילות התובעת אינה חיונית למפעל : התובעת לא השתלבה במרכז העסקי, או בפעילות כלשהי של הנתבעת, אלא עסקה במכירות ללקוחותיה שלה בלבד. הקשר לנתבעת התמצה בשימוש ברישיון, שאפשר לתובעת גישה למערכת ההזמנות, ובחלוקת הרווח מעסקאות המכירה.</a:t>
            </a:r>
          </a:p>
          <a:p>
            <a:pPr marL="0" indent="0">
              <a:buNone/>
            </a:pPr>
            <a:r>
              <a:rPr lang="he-IL" dirty="0"/>
              <a:t>זאת ועוד, להרחקת התובעת מהמפעל לא הייתה השפעה על הפעילות הרגילה של מקום העבודה. מדובר בשאלה משמעותית בעת יישום מבחן ההשתלבות.</a:t>
            </a:r>
          </a:p>
          <a:p>
            <a:pPr marL="0" indent="0">
              <a:buNone/>
            </a:pPr>
            <a:r>
              <a:rPr lang="he-IL" dirty="0"/>
              <a:t>מידת הפיקוח של המעסיק: לנתבעת לא היה פיקוח על שעות העבודה של התובעת, או מקום ביצוע העבודה. אמנם, בשנים הראשונות התובעת עבדה ממשרדי הנתבעת, אך זאת על מנת שתוכל לעשות שימוש ברישיון שאפשר לה לבצע את ההזמנות, שכן לא היה קיים באותה תקופה חיבור למערכות מהבית.</a:t>
            </a:r>
          </a:p>
        </p:txBody>
      </p:sp>
    </p:spTree>
    <p:extLst>
      <p:ext uri="{BB962C8B-B14F-4D97-AF65-F5344CB8AC3E}">
        <p14:creationId xmlns:p14="http://schemas.microsoft.com/office/powerpoint/2010/main" val="94975397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11047-A33B-E72E-59F3-6D20DDE41C41}"/>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D1CC9A3-242A-A09B-4029-ACF86ACC71AA}"/>
              </a:ext>
            </a:extLst>
          </p:cNvPr>
          <p:cNvSpPr>
            <a:spLocks noGrp="1"/>
          </p:cNvSpPr>
          <p:nvPr>
            <p:ph type="title"/>
          </p:nvPr>
        </p:nvSpPr>
        <p:spPr/>
        <p:txBody>
          <a:bodyPr/>
          <a:lstStyle/>
          <a:p>
            <a:pPr algn="ctr"/>
            <a:r>
              <a:rPr lang="he-IL" dirty="0"/>
              <a:t>האם יוכרו יחסי עבודה כשהשכר בוצע באמצעות תלוש?</a:t>
            </a:r>
          </a:p>
        </p:txBody>
      </p:sp>
      <p:sp>
        <p:nvSpPr>
          <p:cNvPr id="3" name="מציין מיקום תוכן 2">
            <a:extLst>
              <a:ext uri="{FF2B5EF4-FFF2-40B4-BE49-F238E27FC236}">
                <a16:creationId xmlns:a16="http://schemas.microsoft.com/office/drawing/2014/main" id="{9888BFC1-3814-DBC7-C72E-DA0B6198A78B}"/>
              </a:ext>
            </a:extLst>
          </p:cNvPr>
          <p:cNvSpPr>
            <a:spLocks noGrp="1"/>
          </p:cNvSpPr>
          <p:nvPr>
            <p:ph idx="1"/>
          </p:nvPr>
        </p:nvSpPr>
        <p:spPr>
          <a:xfrm>
            <a:off x="1371600" y="1828800"/>
            <a:ext cx="9601200" cy="4038600"/>
          </a:xfrm>
        </p:spPr>
        <p:txBody>
          <a:bodyPr>
            <a:normAutofit fontScale="92500" lnSpcReduction="20000"/>
          </a:bodyPr>
          <a:lstStyle/>
          <a:p>
            <a:pPr marL="0" indent="0">
              <a:buNone/>
            </a:pPr>
            <a:r>
              <a:rPr lang="he-IL" dirty="0"/>
              <a:t>אשר להשתתפות בישיבות צוות וכנסים, אין בעצם ההשתתפות להעיד על היות התובעת עובדת. גם מקובלת עלינו גרסת עדי הנתבעת לפיה התובעת לא חויבה להשתתף בישיבות צוות, אם כי הוזמנה אליהן על מנת שתהיה מעודכנת במידע, שעשוי לשפר את מכירותיה </a:t>
            </a:r>
          </a:p>
          <a:p>
            <a:pPr marL="0" indent="0">
              <a:buNone/>
            </a:pPr>
            <a:r>
              <a:rPr lang="he-IL" dirty="0"/>
              <a:t>התובעת בסיכומיה הדגישה את השתתפותה בכנסים, אך גם בנקודה זו מקובלת עלינו עמדת הנתבעת שהתובעת לא חויבה לכך, וההזמנה ניתנה לה כהטבה.</a:t>
            </a:r>
          </a:p>
          <a:p>
            <a:pPr marL="0" indent="0">
              <a:buNone/>
            </a:pPr>
            <a:r>
              <a:rPr lang="he-IL" dirty="0"/>
              <a:t>בדומה לתובעת הוזמנו לכנסים גם גורמים נוספים עמם הנתבעת מצויה בקשר עסקי ולא רק עובדים.</a:t>
            </a:r>
          </a:p>
          <a:p>
            <a:pPr marL="0" indent="0">
              <a:buNone/>
            </a:pPr>
            <a:r>
              <a:rPr lang="he-IL" dirty="0"/>
              <a:t>כלי העבודה: התובעת עבדה על מחשב פרטי שלה מהבית וגם באמצעות הטלפון הנייד שלה. אמנם, בתחילה הנתבעת הקצתה לתובעת מחשב ושלוחת טלפון בסניף, אך ממילא בחלק ניכר מהתקופה התובעת עבדה בעיקר מהמחשב בבית.</a:t>
            </a:r>
          </a:p>
          <a:p>
            <a:pPr marL="0" indent="0">
              <a:buNone/>
            </a:pPr>
            <a:r>
              <a:rPr lang="he-IL" dirty="0"/>
              <a:t>מכל מקום, גם בתקופה בה התובעת עבדה באמצעות מחשב במשרדי הנתבעת, הדבר התחייב מהצורך לעשות שימוש ברישיון, והעובדה כי החיבור היה רק במשרד. למעשה, הרישיון הוא כלי העבודה המרכזי שהנתבעת סיפקה לתובעת. ללא כלי זה אין לתובעת אפשרות לבצע הזמנות. בתמורה לשימוש ברישיון, הנתבעת והתובעת חלקו את הרווח מהעסקאות שביצעה התובעת. על כן, עצם העובדה, כי הנתבעת סיפקה לתובעת את הרישיון אין בה להטות את הכף לקביעה שהתקיימו יחסי עבודה.</a:t>
            </a:r>
          </a:p>
        </p:txBody>
      </p:sp>
    </p:spTree>
    <p:extLst>
      <p:ext uri="{BB962C8B-B14F-4D97-AF65-F5344CB8AC3E}">
        <p14:creationId xmlns:p14="http://schemas.microsoft.com/office/powerpoint/2010/main" val="382019998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DB9B7-26B3-A4DD-FF3D-CE1F89F4D89F}"/>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815B13E-2A4C-920A-BD6A-2AEE42A321B9}"/>
              </a:ext>
            </a:extLst>
          </p:cNvPr>
          <p:cNvSpPr>
            <a:spLocks noGrp="1"/>
          </p:cNvSpPr>
          <p:nvPr>
            <p:ph type="title"/>
          </p:nvPr>
        </p:nvSpPr>
        <p:spPr/>
        <p:txBody>
          <a:bodyPr/>
          <a:lstStyle/>
          <a:p>
            <a:pPr algn="ctr"/>
            <a:r>
              <a:rPr lang="he-IL" dirty="0"/>
              <a:t>האם יוכרו יחסי עבודה כשהשכר בוצע באמצעות תלוש?</a:t>
            </a:r>
          </a:p>
        </p:txBody>
      </p:sp>
      <p:sp>
        <p:nvSpPr>
          <p:cNvPr id="3" name="מציין מיקום תוכן 2">
            <a:extLst>
              <a:ext uri="{FF2B5EF4-FFF2-40B4-BE49-F238E27FC236}">
                <a16:creationId xmlns:a16="http://schemas.microsoft.com/office/drawing/2014/main" id="{9944F122-F7A7-CD80-2462-374F64D951A5}"/>
              </a:ext>
            </a:extLst>
          </p:cNvPr>
          <p:cNvSpPr>
            <a:spLocks noGrp="1"/>
          </p:cNvSpPr>
          <p:nvPr>
            <p:ph idx="1"/>
          </p:nvPr>
        </p:nvSpPr>
        <p:spPr>
          <a:xfrm>
            <a:off x="1371600" y="1828800"/>
            <a:ext cx="9601200" cy="4038600"/>
          </a:xfrm>
        </p:spPr>
        <p:txBody>
          <a:bodyPr>
            <a:normAutofit/>
          </a:bodyPr>
          <a:lstStyle/>
          <a:p>
            <a:pPr marL="0" indent="0">
              <a:buNone/>
            </a:pPr>
            <a:r>
              <a:rPr lang="he-IL" dirty="0"/>
              <a:t>אופן התשלום: כאמור, התשלום בוצע באמצעות תלושי שכר, שהם דרך התשלום המקובלת לעובדים, אך למעט שיטת התשלום כל יתר סממני התשלום אינם מתיישבים עם הטענה שיש לראות בתובעת עובדת, ונסביר.</a:t>
            </a:r>
          </a:p>
          <a:p>
            <a:pPr marL="0" indent="0">
              <a:buNone/>
            </a:pPr>
            <a:r>
              <a:rPr lang="he-IL" dirty="0"/>
              <a:t>ראשית, מעבר לרכיב שכונה בתלושים "עמלות לגמל" לא שולמו לתובעת זכויות סוציאליות ולא בוצעו הפרשות פנסיוניות. אנו מתקשים לקבל את טענת התובעת, כי סברה כל העת שהיא עובדת הנתבעת רק משום שקיבלה תלושים, וזאת בשעה שלא שולמו לה זכויות סוציאליות מעבר לעמלה. תמוהה בעינינו גם טענת התובעת כאילו רק עם פרישתה גילתה במפתיע שהנתבעת לא ביצעה עבורה הפרשות לקרן פנסיה. התובעת קיבלה את תלושי השכר והייתה יכולה לגלות שאין בפועל הפרשות.</a:t>
            </a:r>
          </a:p>
          <a:p>
            <a:pPr marL="0" indent="0">
              <a:buNone/>
            </a:pPr>
            <a:r>
              <a:rPr lang="he-IL" dirty="0"/>
              <a:t>שנית, בתלושי השכר בסעיף "דרוג" ו"דרגה" נרשם "פרילנסר". כינוי זה בהתאם לעדויות היה הכינוי המקובל בנתבעת לסוכנים שהתקשרו עמה כעצמאים.</a:t>
            </a:r>
          </a:p>
          <a:p>
            <a:pPr marL="0" indent="0">
              <a:buNone/>
            </a:pPr>
            <a:r>
              <a:rPr lang="he-IL" dirty="0"/>
              <a:t>שלישית, בתלושי השכר נרשם, כי התובעת עובדת 22 ימים במשרה מלאה, הגם שאין מחלוקת שהתובעת לא עבדה בהיקף משרה מלא. מכך נלמד, כי התלושים ממילא לא שיקפו נתוני אמת לגבי מסגרת הפעילות של התובעת, אלא רק דרך תשלום מוסכמת בהיבט הטכני.</a:t>
            </a:r>
          </a:p>
          <a:p>
            <a:pPr marL="0" indent="0">
              <a:buNone/>
            </a:pPr>
            <a:endParaRPr lang="he-IL" dirty="0"/>
          </a:p>
          <a:p>
            <a:pPr marL="0" indent="0">
              <a:buNone/>
            </a:pPr>
            <a:endParaRPr lang="he-IL" dirty="0"/>
          </a:p>
        </p:txBody>
      </p:sp>
    </p:spTree>
    <p:extLst>
      <p:ext uri="{BB962C8B-B14F-4D97-AF65-F5344CB8AC3E}">
        <p14:creationId xmlns:p14="http://schemas.microsoft.com/office/powerpoint/2010/main" val="41324873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A5762-F27E-7094-CE6F-E9E958D0F4F3}"/>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849896E-DAE2-8448-DAB6-F867E26BC06D}"/>
              </a:ext>
            </a:extLst>
          </p:cNvPr>
          <p:cNvSpPr>
            <a:spLocks noGrp="1"/>
          </p:cNvSpPr>
          <p:nvPr>
            <p:ph type="title"/>
          </p:nvPr>
        </p:nvSpPr>
        <p:spPr/>
        <p:txBody>
          <a:bodyPr/>
          <a:lstStyle/>
          <a:p>
            <a:pPr algn="ctr"/>
            <a:r>
              <a:rPr lang="he-IL" dirty="0"/>
              <a:t>האם יוכרו יחסי עבודה כשהשכר בוצע באמצעות תלוש?</a:t>
            </a:r>
          </a:p>
        </p:txBody>
      </p:sp>
      <p:sp>
        <p:nvSpPr>
          <p:cNvPr id="3" name="מציין מיקום תוכן 2">
            <a:extLst>
              <a:ext uri="{FF2B5EF4-FFF2-40B4-BE49-F238E27FC236}">
                <a16:creationId xmlns:a16="http://schemas.microsoft.com/office/drawing/2014/main" id="{1D170674-EB0F-3C14-EA52-F29929171F6A}"/>
              </a:ext>
            </a:extLst>
          </p:cNvPr>
          <p:cNvSpPr>
            <a:spLocks noGrp="1"/>
          </p:cNvSpPr>
          <p:nvPr>
            <p:ph idx="1"/>
          </p:nvPr>
        </p:nvSpPr>
        <p:spPr>
          <a:xfrm>
            <a:off x="1371600" y="1828800"/>
            <a:ext cx="9601200" cy="4038600"/>
          </a:xfrm>
        </p:spPr>
        <p:txBody>
          <a:bodyPr>
            <a:normAutofit fontScale="92500" lnSpcReduction="10000"/>
          </a:bodyPr>
          <a:lstStyle/>
          <a:p>
            <a:pPr marL="0" indent="0">
              <a:buNone/>
            </a:pPr>
            <a:r>
              <a:rPr lang="he-IL" dirty="0"/>
              <a:t>רביעית, לתובעת הייתה שליטה על הסכום שידווח בתלושים. בהתאם לראיות שהציגה הנתבעת, התובעת נהגה לתת למנהלת החשבונות הנחיות כיצד לחלק את התגמול המגיע לה למספר חודשים. הווה אומר, התובעת שלטה בנתוני הדיווח והתשלום, זאת בשונה מעובד שכיר אשר שכרו משולם מידי חודש בהתאם לסכום שנקבע על ידי המעסיק בתמורה לעבודתו.</a:t>
            </a:r>
          </a:p>
          <a:p>
            <a:pPr marL="0" indent="0">
              <a:buNone/>
            </a:pPr>
            <a:r>
              <a:rPr lang="he-IL" dirty="0"/>
              <a:t>חמישית, התשלום לתובעת לא הושפע משינויים כללים שהנתבעת החילה על עובדי המרכז.</a:t>
            </a:r>
          </a:p>
          <a:p>
            <a:pPr marL="0" indent="0">
              <a:buNone/>
            </a:pPr>
            <a:r>
              <a:rPr lang="he-IL" dirty="0"/>
              <a:t>שישית, אמנם הנתבעת לא הציגה ראיות בתמיכה לטענה, כי התובעת היא שביקשה שהתגמול ישולם לה באמצעות תלושי שכר, אך העובדה כי הצדדים נהגו כך משך שני עשורים מלמדת, כי למצער הדבר נעשה בהסכמת התובעת.</a:t>
            </a:r>
          </a:p>
          <a:p>
            <a:pPr marL="0" indent="0">
              <a:buNone/>
            </a:pPr>
            <a:r>
              <a:rPr lang="he-IL" dirty="0"/>
              <a:t>משך ההתקשרות: ההתקשרות בין הצדדים ארכה כשני עשורים, היינו תקופה ממושכת. עם זאת, בהקשר זה יש לציין, כי מתכתובת בין הצדדים עולה שלתובעת היו הצעות התקשרות רווחיות מגורמים אחרים. חרף האמור, היא בחרה להמשיך את ההתקשרות עם הנתבעת. מכאן נלמד, כי לתובעת הייתה יכולת מיקוח וזכות הבחירה עם מי להתקשר. משך ההתקשרות הארוך נבע מבחירתה העצמאית של התובעת שנהנתה מגמישות במסגרת ההתקשרות הנדונה.</a:t>
            </a:r>
          </a:p>
          <a:p>
            <a:pPr marL="0" indent="0">
              <a:buNone/>
            </a:pPr>
            <a:r>
              <a:rPr lang="he-IL" dirty="0"/>
              <a:t>לפיכך קובע ביה"ד כי לא התקיימו יחסי עובד מעסיק בין הצדדים. </a:t>
            </a:r>
          </a:p>
          <a:p>
            <a:pPr marL="0" indent="0">
              <a:buNone/>
            </a:pPr>
            <a:endParaRPr lang="he-IL" dirty="0"/>
          </a:p>
        </p:txBody>
      </p:sp>
    </p:spTree>
    <p:extLst>
      <p:ext uri="{BB962C8B-B14F-4D97-AF65-F5344CB8AC3E}">
        <p14:creationId xmlns:p14="http://schemas.microsoft.com/office/powerpoint/2010/main" val="36084196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2734A-F9A6-FC06-B7FE-4C8948902557}"/>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6C92EF6-24E8-68AC-1B00-12CB78A914A7}"/>
              </a:ext>
            </a:extLst>
          </p:cNvPr>
          <p:cNvSpPr>
            <a:spLocks noGrp="1"/>
          </p:cNvSpPr>
          <p:nvPr>
            <p:ph type="title"/>
          </p:nvPr>
        </p:nvSpPr>
        <p:spPr/>
        <p:txBody>
          <a:bodyPr/>
          <a:lstStyle/>
          <a:p>
            <a:pPr algn="ctr"/>
            <a:r>
              <a:rPr lang="he-IL" dirty="0"/>
              <a:t>סמכות ועדת התעסוקה של משרד הביטחון בקביעת יחסי עבודה </a:t>
            </a:r>
          </a:p>
        </p:txBody>
      </p:sp>
      <p:sp>
        <p:nvSpPr>
          <p:cNvPr id="3" name="מציין מיקום תוכן 2">
            <a:extLst>
              <a:ext uri="{FF2B5EF4-FFF2-40B4-BE49-F238E27FC236}">
                <a16:creationId xmlns:a16="http://schemas.microsoft.com/office/drawing/2014/main" id="{28E35C3B-9FEB-FB29-8F77-B921E46C672B}"/>
              </a:ext>
            </a:extLst>
          </p:cNvPr>
          <p:cNvSpPr>
            <a:spLocks noGrp="1"/>
          </p:cNvSpPr>
          <p:nvPr>
            <p:ph idx="1"/>
          </p:nvPr>
        </p:nvSpPr>
        <p:spPr>
          <a:xfrm>
            <a:off x="1371600" y="1828800"/>
            <a:ext cx="9601200" cy="4038600"/>
          </a:xfrm>
        </p:spPr>
        <p:txBody>
          <a:bodyPr>
            <a:normAutofit fontScale="70000" lnSpcReduction="20000"/>
          </a:bodyPr>
          <a:lstStyle/>
          <a:p>
            <a:pPr marL="0" indent="0">
              <a:buNone/>
            </a:pPr>
            <a:r>
              <a:rPr lang="he-IL" dirty="0" err="1"/>
              <a:t>עלח</a:t>
            </a:r>
            <a:r>
              <a:rPr lang="he-IL" dirty="0"/>
              <a:t> 37402-08-25</a:t>
            </a:r>
          </a:p>
          <a:p>
            <a:pPr marL="0" indent="0">
              <a:buNone/>
            </a:pPr>
            <a:r>
              <a:rPr lang="he-IL" dirty="0"/>
              <a:t>1. בפנינו ערעור על החלטת ועדת התעסוקה על פי חוק החיילים המשוחררים (החזרה לעבודה), התש"ט-1949 מיום 30.7.2025 אשר קבעה, כקביעה מקדמית, כי בין המשיב למערערת התקיימו יחסי עובד ומעסיק ולכן קמה לוועדה סמכות עניינית לדון בסוגיית פיטוריו של המשיב, במסגרת הליך נפרד.</a:t>
            </a:r>
          </a:p>
          <a:p>
            <a:pPr marL="0" indent="0">
              <a:buNone/>
            </a:pPr>
            <a:r>
              <a:rPr lang="he-IL" dirty="0"/>
              <a:t>2. להלן העובדות העולות מהמסמכים שבתיק:</a:t>
            </a:r>
          </a:p>
          <a:p>
            <a:pPr marL="0" indent="0">
              <a:buNone/>
            </a:pPr>
            <a:r>
              <a:rPr lang="he-IL" dirty="0"/>
              <a:t>א. המערערת, גל אריאל בניה והשקעות בע"מ, היא חברה העוסקת בתחום הבניה.</a:t>
            </a:r>
          </a:p>
          <a:p>
            <a:pPr marL="0" indent="0">
              <a:buNone/>
            </a:pPr>
            <a:r>
              <a:rPr lang="he-IL" dirty="0"/>
              <a:t>ב. המשיב, אלישע נקב, התקשר עם החברה ביום 23.3.2023 בחוזה למתן שירותי ניהול פרויקטים כנגד חשבונית.</a:t>
            </a:r>
          </a:p>
          <a:p>
            <a:pPr marL="0" indent="0">
              <a:buNone/>
            </a:pPr>
            <a:r>
              <a:rPr lang="he-IL" dirty="0"/>
              <a:t>ג. המשיב שהה בימי מילואים ממושכים במלחמת חרבות ברזל ובמסגרת זו אף נפצע ברגלו.</a:t>
            </a:r>
          </a:p>
          <a:p>
            <a:pPr marL="0" indent="0">
              <a:buNone/>
            </a:pPr>
            <a:r>
              <a:rPr lang="he-IL" dirty="0"/>
              <a:t>ד. ביום 15.10.2024 שלחה החברה למשיב הודעה על הפסקת ההתקשרות עמו בתום תקופת התראה בת 30 ימים, כך שסיום ההתקשרות בין הצדדים יהיה ביום 15.11.2024.</a:t>
            </a:r>
          </a:p>
          <a:p>
            <a:pPr marL="0" indent="0">
              <a:buNone/>
            </a:pPr>
            <a:r>
              <a:rPr lang="he-IL" dirty="0"/>
              <a:t>ה. ביום 18.11.2024 הגיש המשיב בקשה למתן סעד זמני לוועדת התעסוקה לפי חוק החיילים המשוחררים (החזרה לעבודה), התש"ט-1949. בבקשה נטען כי החברה העסיקה אותו כעובד מן המניין וכי היא פיטרה אותו בסמוך לאחר שובו משירות מילואים, ללא היתר כדין ובניגוד לחוק.</a:t>
            </a:r>
          </a:p>
          <a:p>
            <a:pPr marL="0" indent="0">
              <a:buNone/>
            </a:pPr>
            <a:r>
              <a:rPr lang="he-IL" dirty="0"/>
              <a:t>ו. החברה הגיבה לבקשה וטענה כי המשיב לא הועסק על ידה כעובד אלא נתן לה שירותים כפרילנסר. לטענתה, היא לא נדרשה לאישור מאת ועדת התעסוקה לצורך הפסקת ההתקשרות עמו. עוד נטען כי לוועדה אין כלל סמכות לדון בבקשה, </a:t>
            </a:r>
            <a:r>
              <a:rPr lang="he-IL" dirty="0" err="1"/>
              <a:t>משלא</a:t>
            </a:r>
            <a:r>
              <a:rPr lang="he-IL" dirty="0"/>
              <a:t> התקיימו בין הצדדים יחסי עובד ומעסיק.</a:t>
            </a:r>
          </a:p>
          <a:p>
            <a:pPr marL="0" indent="0">
              <a:buNone/>
            </a:pPr>
            <a:r>
              <a:rPr lang="he-IL" dirty="0"/>
              <a:t>ז. בהחלטות ועדת התעסוקה מיום 17.11.2024 ומיום 3.12.2024 נקבע כי בטרם תקיים הוועדה דיון בשאלה העיקרית הנוגעת לסיום ההתקשרות בין הצדדים, תינתן על ידה הכרעה בשאלה המקדמית בדבר קיומם של יחסי עובד-מעסיק בין המשיב לחברה.</a:t>
            </a:r>
          </a:p>
        </p:txBody>
      </p:sp>
    </p:spTree>
    <p:extLst>
      <p:ext uri="{BB962C8B-B14F-4D97-AF65-F5344CB8AC3E}">
        <p14:creationId xmlns:p14="http://schemas.microsoft.com/office/powerpoint/2010/main" val="144823661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2B5FD-8E1F-B1B9-2100-5D7A1FBB7937}"/>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8B8B0DD0-C38E-B50A-A710-879A9208DD42}"/>
              </a:ext>
            </a:extLst>
          </p:cNvPr>
          <p:cNvSpPr>
            <a:spLocks noGrp="1"/>
          </p:cNvSpPr>
          <p:nvPr>
            <p:ph type="title"/>
          </p:nvPr>
        </p:nvSpPr>
        <p:spPr/>
        <p:txBody>
          <a:bodyPr/>
          <a:lstStyle/>
          <a:p>
            <a:pPr algn="ctr"/>
            <a:r>
              <a:rPr lang="he-IL" dirty="0"/>
              <a:t>סמכות ועדת התעסוקה של משרד הביטחון בקביעת יחסי עבודה </a:t>
            </a:r>
          </a:p>
        </p:txBody>
      </p:sp>
      <p:sp>
        <p:nvSpPr>
          <p:cNvPr id="3" name="מציין מיקום תוכן 2">
            <a:extLst>
              <a:ext uri="{FF2B5EF4-FFF2-40B4-BE49-F238E27FC236}">
                <a16:creationId xmlns:a16="http://schemas.microsoft.com/office/drawing/2014/main" id="{B7732AC4-B48E-180E-1706-5D53457E3CFE}"/>
              </a:ext>
            </a:extLst>
          </p:cNvPr>
          <p:cNvSpPr>
            <a:spLocks noGrp="1"/>
          </p:cNvSpPr>
          <p:nvPr>
            <p:ph idx="1"/>
          </p:nvPr>
        </p:nvSpPr>
        <p:spPr>
          <a:xfrm>
            <a:off x="1371600" y="1828800"/>
            <a:ext cx="9601200" cy="4038600"/>
          </a:xfrm>
        </p:spPr>
        <p:txBody>
          <a:bodyPr>
            <a:normAutofit/>
          </a:bodyPr>
          <a:lstStyle/>
          <a:p>
            <a:pPr marL="0" indent="0">
              <a:buNone/>
            </a:pPr>
            <a:r>
              <a:rPr lang="he-IL" dirty="0"/>
              <a:t>לאור כל האמור, הוועדה קבעה כי יש לה סמכות עניינית לדון בשאלת קיומם של יחסי עובד-מעסיק בין המשיב לחברה. כך נקבע בהחלטה:</a:t>
            </a:r>
          </a:p>
          <a:p>
            <a:pPr marL="0" indent="0">
              <a:buNone/>
            </a:pPr>
            <a:r>
              <a:rPr lang="he-IL" dirty="0"/>
              <a:t>"שאלת קיומם של יחסי עובד-מעסיק היא שאלה חיונית, הנחוצה לצורך בירור והכרעה בעניין המרכזי שהובא לפני ועדת התעסוקה – תביעה בגין הפרות חוק החיילים המשוחררים (החזרה לעבודה) התש"ט-1949.</a:t>
            </a:r>
          </a:p>
          <a:p>
            <a:pPr marL="0" indent="0">
              <a:buNone/>
            </a:pPr>
            <a:r>
              <a:rPr lang="he-IL" dirty="0"/>
              <a:t>לפיכך, לפיכך, ועדת התעסוקה מוסמכת להכריע בשאלה זו, הן מכוח סמכותה לפי סעיף 21(א) לחוק, הן מכוח סמכות נגררת פונקציונלית מכוחו של אותו חוק, והן בשים לב לעקרון ההרמוניה החקיקתית ולתכליות המוכרות מן ההלכה הפסוקה לעניין סעיף 76 לחוק בתי המשפט – ככלי פרשני המשלים את מסגרת הסמכות שנקבעה לה."</a:t>
            </a:r>
          </a:p>
          <a:p>
            <a:pPr marL="0" indent="0">
              <a:buNone/>
            </a:pPr>
            <a:r>
              <a:rPr lang="he-IL" dirty="0"/>
              <a:t>על החלטת הוועדה הוגש ערעור לבית הדין לעבודה, בהתאם להוראות סעיף 23(א) לחוק.</a:t>
            </a:r>
          </a:p>
        </p:txBody>
      </p:sp>
    </p:spTree>
    <p:extLst>
      <p:ext uri="{BB962C8B-B14F-4D97-AF65-F5344CB8AC3E}">
        <p14:creationId xmlns:p14="http://schemas.microsoft.com/office/powerpoint/2010/main" val="130020596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61E754-7898-40A5-6DED-248D2389ECD4}"/>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61807BC-B89D-7D49-009F-E20180914EC2}"/>
              </a:ext>
            </a:extLst>
          </p:cNvPr>
          <p:cNvSpPr>
            <a:spLocks noGrp="1"/>
          </p:cNvSpPr>
          <p:nvPr>
            <p:ph type="title"/>
          </p:nvPr>
        </p:nvSpPr>
        <p:spPr/>
        <p:txBody>
          <a:bodyPr/>
          <a:lstStyle/>
          <a:p>
            <a:pPr algn="ctr"/>
            <a:r>
              <a:rPr lang="he-IL" dirty="0"/>
              <a:t>סמכות ועדת התעסוקה של משרד הביטחון בקביעת יחסי עבודה </a:t>
            </a:r>
          </a:p>
        </p:txBody>
      </p:sp>
      <p:sp>
        <p:nvSpPr>
          <p:cNvPr id="3" name="מציין מיקום תוכן 2">
            <a:extLst>
              <a:ext uri="{FF2B5EF4-FFF2-40B4-BE49-F238E27FC236}">
                <a16:creationId xmlns:a16="http://schemas.microsoft.com/office/drawing/2014/main" id="{55DF597D-9A82-3B91-E198-F1B1BF64B2D0}"/>
              </a:ext>
            </a:extLst>
          </p:cNvPr>
          <p:cNvSpPr>
            <a:spLocks noGrp="1"/>
          </p:cNvSpPr>
          <p:nvPr>
            <p:ph idx="1"/>
          </p:nvPr>
        </p:nvSpPr>
        <p:spPr>
          <a:xfrm>
            <a:off x="1371600" y="1828800"/>
            <a:ext cx="9601200" cy="4038600"/>
          </a:xfrm>
        </p:spPr>
        <p:txBody>
          <a:bodyPr>
            <a:normAutofit fontScale="92500" lnSpcReduction="20000"/>
          </a:bodyPr>
          <a:lstStyle/>
          <a:p>
            <a:pPr marL="0" indent="0">
              <a:buNone/>
            </a:pPr>
            <a:r>
              <a:rPr lang="he-IL" dirty="0"/>
              <a:t>13. סעיף 21(א) לחוק חיילים משוחררים קובע את סמכויות ועדת התעסוקה:</a:t>
            </a:r>
          </a:p>
          <a:p>
            <a:pPr marL="0" indent="0">
              <a:buNone/>
            </a:pPr>
            <a:r>
              <a:rPr lang="he-IL" dirty="0"/>
              <a:t>"אדם הטוען שחוק זה מקנה לו זכויות ושזכויותיו אלו הופרו (הנקרא להלן "תובע"), רשאי תוך זמן המתקבל על הדעת לפנות </a:t>
            </a:r>
            <a:r>
              <a:rPr lang="he-IL" dirty="0" err="1"/>
              <a:t>לועדת</a:t>
            </a:r>
            <a:r>
              <a:rPr lang="he-IL" dirty="0"/>
              <a:t> תעסוקה בבקשה שתפסוק בכל ענין הנוגע לזכויותיו האמורות".</a:t>
            </a:r>
          </a:p>
          <a:p>
            <a:pPr marL="0" indent="0">
              <a:buNone/>
            </a:pPr>
            <a:r>
              <a:rPr lang="he-IL" dirty="0"/>
              <a:t>לשון הסעיף כללית ונוקבת במילה "אדם". מכאן הסיקה הוועדה כי לכל אדם זכות לפנות לוועדה ולא רק למי שמוגדר כ"עובד".</a:t>
            </a:r>
          </a:p>
          <a:p>
            <a:pPr marL="0" indent="0">
              <a:buNone/>
            </a:pPr>
            <a:r>
              <a:rPr lang="he-IL" dirty="0"/>
              <a:t>אלא שעיון בחוק מעלה כי סעיפים רבים בו נוקבים במונח "עובד".</a:t>
            </a:r>
          </a:p>
          <a:p>
            <a:pPr marL="0" indent="0">
              <a:buNone/>
            </a:pPr>
            <a:r>
              <a:rPr lang="he-IL" dirty="0"/>
              <a:t>כך בסעיף סעיף 41א לחוק, הרלוונטי למחלוקת בין הצדדים, נאמר:</a:t>
            </a:r>
          </a:p>
          <a:p>
            <a:pPr marL="0" indent="0">
              <a:buNone/>
            </a:pPr>
            <a:r>
              <a:rPr lang="he-IL" dirty="0"/>
              <a:t>41א(א) היעדרותו של עובד מעובדתו, לרגל שירות מילואים, לא תיראה כהפסקה ברציפות עבודתו במפעל.</a:t>
            </a:r>
          </a:p>
          <a:p>
            <a:pPr marL="0" indent="0">
              <a:buNone/>
            </a:pPr>
            <a:r>
              <a:rPr lang="he-IL" dirty="0"/>
              <a:t>(א1) לא יפטר בעל מפעל עובד בשל שירותו במילואים, קריאתו לשירות מילואים או שירותו הצפוי בשירות מילואים, לרבות בשל תדירותו או משכו (בחוק זה – פיטורים בשל שירות מילואים), ואם פיטרו – בטלים הפיטורים.</a:t>
            </a:r>
          </a:p>
          <a:p>
            <a:pPr marL="0" indent="0">
              <a:buNone/>
            </a:pPr>
            <a:r>
              <a:rPr lang="he-IL" dirty="0"/>
              <a:t>(ב) לא יפטר בעל מפעל עובדת בתקופת היותו בשירות מילואים אלא בהיתר מאת ועדת התעסוקה; </a:t>
            </a:r>
            <a:r>
              <a:rPr lang="he-IL" dirty="0" err="1"/>
              <a:t>ולענין</a:t>
            </a:r>
            <a:r>
              <a:rPr lang="he-IL" dirty="0"/>
              <a:t> שירות מילואים העולה לא יומיים רצופים, לא יפטרו ולא יפגע בהיקף המשרה או בהכנסה שלו בלא היתר </a:t>
            </a:r>
            <a:r>
              <a:rPr lang="he-IL" dirty="0" err="1"/>
              <a:t>כאמו</a:t>
            </a:r>
            <a:r>
              <a:rPr lang="he-IL" dirty="0"/>
              <a:t> גם בתקופה של שלושים ימים לאחר תום שירות המילואים; [...]".</a:t>
            </a:r>
          </a:p>
        </p:txBody>
      </p:sp>
    </p:spTree>
    <p:extLst>
      <p:ext uri="{BB962C8B-B14F-4D97-AF65-F5344CB8AC3E}">
        <p14:creationId xmlns:p14="http://schemas.microsoft.com/office/powerpoint/2010/main" val="365111948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2FFD7-BE3E-ADDB-E11F-6551F476000C}"/>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D6537F9-2EA6-1FB2-2CD9-4BAD184D13C7}"/>
              </a:ext>
            </a:extLst>
          </p:cNvPr>
          <p:cNvSpPr>
            <a:spLocks noGrp="1"/>
          </p:cNvSpPr>
          <p:nvPr>
            <p:ph type="title"/>
          </p:nvPr>
        </p:nvSpPr>
        <p:spPr/>
        <p:txBody>
          <a:bodyPr/>
          <a:lstStyle/>
          <a:p>
            <a:pPr algn="ctr"/>
            <a:r>
              <a:rPr lang="he-IL" dirty="0"/>
              <a:t>סמכות ועדת התעסוקה של משרד הביטחון בקביעת יחסי עבודה </a:t>
            </a:r>
          </a:p>
        </p:txBody>
      </p:sp>
      <p:sp>
        <p:nvSpPr>
          <p:cNvPr id="3" name="מציין מיקום תוכן 2">
            <a:extLst>
              <a:ext uri="{FF2B5EF4-FFF2-40B4-BE49-F238E27FC236}">
                <a16:creationId xmlns:a16="http://schemas.microsoft.com/office/drawing/2014/main" id="{90988D72-BD3E-75C4-31D2-0A2526428177}"/>
              </a:ext>
            </a:extLst>
          </p:cNvPr>
          <p:cNvSpPr>
            <a:spLocks noGrp="1"/>
          </p:cNvSpPr>
          <p:nvPr>
            <p:ph idx="1"/>
          </p:nvPr>
        </p:nvSpPr>
        <p:spPr>
          <a:xfrm>
            <a:off x="1371600" y="1828800"/>
            <a:ext cx="9601200" cy="4038600"/>
          </a:xfrm>
        </p:spPr>
        <p:txBody>
          <a:bodyPr>
            <a:normAutofit/>
          </a:bodyPr>
          <a:lstStyle/>
          <a:p>
            <a:pPr marL="0" indent="0">
              <a:buNone/>
            </a:pPr>
            <a:r>
              <a:rPr lang="he-IL" dirty="0"/>
              <a:t>על סמכותה של ועדת התעסוקה קבע בית הדין הארצי כך:</a:t>
            </a:r>
          </a:p>
          <a:p>
            <a:pPr marL="0" indent="0">
              <a:buNone/>
            </a:pPr>
            <a:r>
              <a:rPr lang="he-IL" dirty="0"/>
              <a:t>"ועדת התעסוקה פועלת לפי חוק חיילים משוחררים (החזרה לעבודה). חוק זה עוסק, לענייננו, ביחס שבין מקום העבודה של עובד לבין מעמדו כאיש מילואים. החוק אוסר על פיטורי עובד בשל שרות המילואים שלו. לא יכול להיות ספק כי סמכותה של ועדת התעסוקה ושיקול דעתה נעים במרחב זה של הקשר בין מקום העבודה לשרות המילואים. ועדת התעסוקה אינה גורם המפקח על התנהלותו של המעסיק. אין הוא בית דין למשמעת. אין היא בית דין לעבודה ואין לה לא סמכות ולא כלים לבחון את תקינותו של הליך הפיטורים. כך גם אין הוועדה מוסמכת להיכנס לנעלי המעסיק ולשקול במקומו שיקולים "כלכליים", "ארגוניים" או שיקולי "כדאיות" כאלה ואחרים. לא לשם כך הוקמה הוועדה בחוק ושיקולים מסוג זה אינם נחלתה."</a:t>
            </a:r>
          </a:p>
        </p:txBody>
      </p:sp>
    </p:spTree>
    <p:extLst>
      <p:ext uri="{BB962C8B-B14F-4D97-AF65-F5344CB8AC3E}">
        <p14:creationId xmlns:p14="http://schemas.microsoft.com/office/powerpoint/2010/main" val="242889927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15069-6443-C3D4-B7C5-3F04117E3F6F}"/>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BFEE5176-E8F9-4F3A-AA89-34F995593390}"/>
              </a:ext>
            </a:extLst>
          </p:cNvPr>
          <p:cNvSpPr>
            <a:spLocks noGrp="1"/>
          </p:cNvSpPr>
          <p:nvPr>
            <p:ph type="title"/>
          </p:nvPr>
        </p:nvSpPr>
        <p:spPr/>
        <p:txBody>
          <a:bodyPr/>
          <a:lstStyle/>
          <a:p>
            <a:pPr algn="ctr"/>
            <a:r>
              <a:rPr lang="he-IL" dirty="0"/>
              <a:t>סמכות ועדת התעסוקה של משרד הביטחון בקביעת יחסי עבודה </a:t>
            </a:r>
          </a:p>
        </p:txBody>
      </p:sp>
      <p:sp>
        <p:nvSpPr>
          <p:cNvPr id="3" name="מציין מיקום תוכן 2">
            <a:extLst>
              <a:ext uri="{FF2B5EF4-FFF2-40B4-BE49-F238E27FC236}">
                <a16:creationId xmlns:a16="http://schemas.microsoft.com/office/drawing/2014/main" id="{CA6EC753-31E3-734B-FB7C-AA68EFFCAEF0}"/>
              </a:ext>
            </a:extLst>
          </p:cNvPr>
          <p:cNvSpPr>
            <a:spLocks noGrp="1"/>
          </p:cNvSpPr>
          <p:nvPr>
            <p:ph idx="1"/>
          </p:nvPr>
        </p:nvSpPr>
        <p:spPr>
          <a:xfrm>
            <a:off x="1371600" y="1828800"/>
            <a:ext cx="9601200" cy="4038600"/>
          </a:xfrm>
        </p:spPr>
        <p:txBody>
          <a:bodyPr>
            <a:normAutofit/>
          </a:bodyPr>
          <a:lstStyle/>
          <a:p>
            <a:pPr marL="0" indent="0">
              <a:buNone/>
            </a:pPr>
            <a:r>
              <a:rPr lang="he-IL" dirty="0"/>
              <a:t>הנה כי כן, ממכלול הוראות החוק כמו גם מהפסיקה לעיל, עולה כי על מנת שלוועדה תהא סמכות לדון מכוח החוק בהליך שלפניה, נדרש כי הפונה לוועדה יהיה "עובד".</a:t>
            </a:r>
          </a:p>
          <a:p>
            <a:pPr marL="0" indent="0">
              <a:buNone/>
            </a:pPr>
            <a:r>
              <a:rPr lang="he-IL" dirty="0"/>
              <a:t>1עיון בהוראות החוק מלמד כי לוועדה ניתנו סמכויות ספציפיות וברורות מכוחן היא רשאית לדון בהליכים שבפניה (סעיפים 21(ג), 26 ו-41 לחוק ועוד). לא מצאנו בהוראות החוק אזכור כלשהו לסמכות מפורשת של הוועדה לדון בשאלת קיומם של יחסי עובד-מעסיק. לפיכך קביעת הוועדה כי החוק מקנה לה סמכות לדון בסוגיה, הינה מוטעית.</a:t>
            </a:r>
          </a:p>
          <a:p>
            <a:pPr marL="0" indent="0">
              <a:buNone/>
            </a:pPr>
            <a:r>
              <a:rPr lang="he-IL" dirty="0"/>
              <a:t>לפיכך - ערעור החברה מתקבל. החלטת ועדת התעסוקה בוטלה.</a:t>
            </a:r>
          </a:p>
          <a:p>
            <a:pPr marL="0" indent="0">
              <a:buNone/>
            </a:pPr>
            <a:endParaRPr lang="he-IL" dirty="0"/>
          </a:p>
        </p:txBody>
      </p:sp>
    </p:spTree>
    <p:extLst>
      <p:ext uri="{BB962C8B-B14F-4D97-AF65-F5344CB8AC3E}">
        <p14:creationId xmlns:p14="http://schemas.microsoft.com/office/powerpoint/2010/main" val="224144742"/>
      </p:ext>
    </p:extLst>
  </p:cSld>
  <p:clrMapOvr>
    <a:masterClrMapping/>
  </p:clrMapOvr>
</p:sld>
</file>

<file path=ppt/theme/theme1.xml><?xml version="1.0" encoding="utf-8"?>
<a:theme xmlns:a="http://schemas.openxmlformats.org/drawingml/2006/main" name="חיתוך">
  <a:themeElements>
    <a:clrScheme name="חיתוך">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חיתוך">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חיתוך">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TM10001105[[fn=חיתוך]]</Template>
  <TotalTime>5174</TotalTime>
  <Words>21475</Words>
  <Application>Microsoft Office PowerPoint</Application>
  <PresentationFormat>מסך רחב</PresentationFormat>
  <Paragraphs>752</Paragraphs>
  <Slides>130</Slides>
  <Notes>0</Notes>
  <HiddenSlides>0</HiddenSlides>
  <MMClips>0</MMClips>
  <ScaleCrop>false</ScaleCrop>
  <HeadingPairs>
    <vt:vector size="6" baseType="variant">
      <vt:variant>
        <vt:lpstr>גופנים בשימוש</vt:lpstr>
      </vt:variant>
      <vt:variant>
        <vt:i4>2</vt:i4>
      </vt:variant>
      <vt:variant>
        <vt:lpstr>ערכת נושא</vt:lpstr>
      </vt:variant>
      <vt:variant>
        <vt:i4>1</vt:i4>
      </vt:variant>
      <vt:variant>
        <vt:lpstr>כותרות שקופיות</vt:lpstr>
      </vt:variant>
      <vt:variant>
        <vt:i4>130</vt:i4>
      </vt:variant>
    </vt:vector>
  </HeadingPairs>
  <TitlesOfParts>
    <vt:vector size="133" baseType="lpstr">
      <vt:lpstr>Calibri</vt:lpstr>
      <vt:lpstr>Franklin Gothic Book</vt:lpstr>
      <vt:lpstr>חיתוך</vt:lpstr>
      <vt:lpstr>הטבות למשרתי מילואים ולבני זוגם בשנת 2026 </vt:lpstr>
      <vt:lpstr>הטבות למשרתי מילואים ולבני זוגם בשנת 2026 </vt:lpstr>
      <vt:lpstr>עדכון אופן חישוב תגמולי מילואים בשנת 2026 </vt:lpstr>
      <vt:lpstr>עדכון אופן חישוב תגמולי מילואים בשנת 2026 </vt:lpstr>
      <vt:lpstr>השבת כספים מקופת פנסיה לפיצויים </vt:lpstr>
      <vt:lpstr>השבת כספים מקופת פנסיה לפיצויים </vt:lpstr>
      <vt:lpstr>השבת כספים מקופת פנסיה לפיצויים </vt:lpstr>
      <vt:lpstr>השבת כספים מקופת פנסיה לפיצויים </vt:lpstr>
      <vt:lpstr>השבת כספים מקופת פנסיה לפיצויים </vt:lpstr>
      <vt:lpstr>השבת כספים מקופת פנסיה לפיצויים </vt:lpstr>
      <vt:lpstr>השבת כספים מקופת פנסיה לפיצויים </vt:lpstr>
      <vt:lpstr>השבת כספים מקופת פנסיה לפיצויים </vt:lpstr>
      <vt:lpstr>תיקון לחוק: קבלת מידע פלילי על מעורבות בעבירות טרור מצד מועמד לעבודה  </vt:lpstr>
      <vt:lpstr>בית הדין סוטה מחקיקת מגן ונותן פרשנות תכליתית  </vt:lpstr>
      <vt:lpstr>הגנת הפרטיות – ניתוב מיילים של עובדת שנעדרה מעבודה  </vt:lpstr>
      <vt:lpstr>הגנת הפרטיות – ניתוב מיילים של עובדת שנעדרה מעבודה  </vt:lpstr>
      <vt:lpstr>הגנת הפרטיות – ניתוב מיילים של עובדת שנעדרה מעבודה  </vt:lpstr>
      <vt:lpstr>הגנת הפרטיות – ניתוב מיילים של עובדת שנעדרה מעבודה  </vt:lpstr>
      <vt:lpstr>למי שייכים רווחי קופת הפיצויים בקרן הפנסיה    </vt:lpstr>
      <vt:lpstr>למי שייכים רווחי קופת הפיצויים בקרן הפנסיה    </vt:lpstr>
      <vt:lpstr>למי שייכים רווחי קופת הפיצויים בקרן הפנסיה    </vt:lpstr>
      <vt:lpstr>פיצוי לעובד שפוטר לאחר 19 ימים בלבד    </vt:lpstr>
      <vt:lpstr>פיצוי לעובד שפוטר לאחר 19 ימים בלבד    </vt:lpstr>
      <vt:lpstr>קיזוז זמני הפסקה משכר העבודה    </vt:lpstr>
      <vt:lpstr>קיזוז זמני הפסקה – פסיקה מחודשת    </vt:lpstr>
      <vt:lpstr>קיזוז זמני הפסקה – פסיקה מחודשת   </vt:lpstr>
      <vt:lpstr>קיזוז זמני הפסקה – פסיקה מחודשת   </vt:lpstr>
      <vt:lpstr>קיזוז זמני הפסקה משכר העבודה    </vt:lpstr>
      <vt:lpstr>הודעה בדבר תנאי העסקה – חשיבות מוגברת   </vt:lpstr>
      <vt:lpstr>הודעה בדבר תנאי העסקה – חשיבות מוגברת   </vt:lpstr>
      <vt:lpstr>הודעה בדבר תנאי העסקה – חשיבות מוגברת   </vt:lpstr>
      <vt:lpstr>הודעה בדבר תנאי העסקה – חשיבות מוגברת   </vt:lpstr>
      <vt:lpstr>הכרה ביחסי עבודה – בדיעבד    </vt:lpstr>
      <vt:lpstr>הכרה ביחסי עבודה – בדיעבד    </vt:lpstr>
      <vt:lpstr>חובת מודעה בדבר עדכון שכר המינימום     </vt:lpstr>
      <vt:lpstr>יצירת תנאי עבודה באמצעות התנהגות </vt:lpstr>
      <vt:lpstr>יצירת תנאי עבודה באמצעות התנהגות </vt:lpstr>
      <vt:lpstr>מה דינו של שכר שקוזז מהעובד נוכח יתרת חופשה שלילית </vt:lpstr>
      <vt:lpstr>מה דינו של שכר שקוזז מהעובד נוכח יתרת חופשה שלילית </vt:lpstr>
      <vt:lpstr>חובת התאמות במצבי היעדר כשירות רפואית</vt:lpstr>
      <vt:lpstr>חובת התאמות במצבי היעדר כשירות רפואית</vt:lpstr>
      <vt:lpstr>חובת התאמות במצבי היעדר כשירות רפואית</vt:lpstr>
      <vt:lpstr>חבות אישית ופלילית נוכח ניכויים שלא כדין </vt:lpstr>
      <vt:lpstr>הפקדה לפנסיה כשהעובד מסרב לשתף פעולה </vt:lpstr>
      <vt:lpstr>הפקדה לפנסיה כשהעובד מסרב לשתף פעולה </vt:lpstr>
      <vt:lpstr>הפקדה לפנסיה כשהעובד מסרב לשתף פעולה </vt:lpstr>
      <vt:lpstr>האם עמלות נכללות בחישוב חלפי שכר </vt:lpstr>
      <vt:lpstr>האם עמלות נכללות בחישוב חלפי שכר </vt:lpstr>
      <vt:lpstr>האם עמלות נכללות בחישוב חלפי שכר </vt:lpstr>
      <vt:lpstr>האם עמלות נכללות בחישוב חלפי שכר </vt:lpstr>
      <vt:lpstr>האם עמלות נכללות בחישוב חלפי שכר </vt:lpstr>
      <vt:lpstr>משמעות היעדר דיווחי נוכחות לעניין שעות נוספות </vt:lpstr>
      <vt:lpstr>משמעות היעדר דיווחי נוכחות לעניין שעות נוספות </vt:lpstr>
      <vt:lpstr>משמעות היעדר דיווחי נוכחות לעניין שעות נוספות </vt:lpstr>
      <vt:lpstr>משמעות היעדר דיווחי נוכחות לעניין שעות נוספות </vt:lpstr>
      <vt:lpstr>משמעות היעדר דיווחי נוכחות לעניין שעות נוספות </vt:lpstr>
      <vt:lpstr>משמעות היעדר דיווחי נוכחות לעניין שעות נוספות </vt:lpstr>
      <vt:lpstr>מתי הרעת תנאים מזכה בפיצויי פיטורים בדין מפוטר</vt:lpstr>
      <vt:lpstr>מתי הרעת תנאים מזכה בפיצויי פיטורים בדין מפוטר</vt:lpstr>
      <vt:lpstr>מתי הרעת תנאים מזכה בפיצויי פיטורים בדין מפוטר</vt:lpstr>
      <vt:lpstr>מתי הרעת תנאים מזכה בפיצויי פיטורים בדין מפוטר</vt:lpstr>
      <vt:lpstr>מתי הרעת תנאים מזכה בפיצויי פיטורים בדין מפוטר</vt:lpstr>
      <vt:lpstr>הרחבת אחריות מעסיק למניעת הטרדה מינית במקום העבודה</vt:lpstr>
      <vt:lpstr>הרחבת אחריות מעסיק למניעת הטרדה מינית במקום העבודה</vt:lpstr>
      <vt:lpstr>הרחבת אחריות מעסיק למניעת הטרדה מינית במקום העבודה</vt:lpstr>
      <vt:lpstr>מאות אלפיי שקלים תלויים בשאלת "פיטורים/התפטרות"?</vt:lpstr>
      <vt:lpstr>מאות אלפיי שקלים תלויים בשאלת "פיטורים/התפטרות"?</vt:lpstr>
      <vt:lpstr>מאות אלפיי שקלים תלויים בשאלת "פיטורים/התפטרות"?</vt:lpstr>
      <vt:lpstr>מאות אלפיי שקלים תלויים בשאלת "פיטורים/התפטרות"?</vt:lpstr>
      <vt:lpstr>פדיון ימי מחלה נוכח הסכם לקוני</vt:lpstr>
      <vt:lpstr>פדיון ימי מחלה נוכח הסכם לקוני</vt:lpstr>
      <vt:lpstr>פדיון ימי מחלה נוכח הסכם לקוני</vt:lpstr>
      <vt:lpstr>פדיון ימי מחלה נוכח הסכם לקוני</vt:lpstr>
      <vt:lpstr>פדיון ימי מחלה נוכח הסכם לקוני</vt:lpstr>
      <vt:lpstr>פדיון ימי מחלה נוכח הסכם לקוני</vt:lpstr>
      <vt:lpstr>פדיון ימי מחלה נוכח הסכם לקוני</vt:lpstr>
      <vt:lpstr>ביה"ד הארצי מכפיל ומעלה את הפיצוי בגין פיטורים שלא כדין </vt:lpstr>
      <vt:lpstr>ביה"ד הארצי מכפיל ומעלה את הפיצוי בגין פיטורים שלא כדין </vt:lpstr>
      <vt:lpstr>ביה"ד הארצי מכפיל ומעלה את הפיצוי בגין פיטורים שלא כדין </vt:lpstr>
      <vt:lpstr>ביה"ד הארצי מכפיל ומעלה את הפיצוי בגין פיטורים שלא כדין </vt:lpstr>
      <vt:lpstr>ביה"ד הארצי מכפיל ומעלה את הפיצוי בגין פיטורים שלא כדין </vt:lpstr>
      <vt:lpstr>האם גניבה שוללת פיצויי פיטורים</vt:lpstr>
      <vt:lpstr>האם גניבה שוללת פיצויי פיטורים</vt:lpstr>
      <vt:lpstr>האם גניבה שוללת פיצויי פיטורים</vt:lpstr>
      <vt:lpstr>האם גניבה שוללת פיצויי פיטורים</vt:lpstr>
      <vt:lpstr>האם גניבה שוללת פיצויי פיטורים</vt:lpstr>
      <vt:lpstr>האם גניבה שוללת פיצויי פיטורים</vt:lpstr>
      <vt:lpstr>האם גניבה שוללת פיצויי פיטורים</vt:lpstr>
      <vt:lpstr>האם גניבה שוללת פיצויי פיטורים</vt:lpstr>
      <vt:lpstr>חובת הוכחת אמינות תלושי השכר </vt:lpstr>
      <vt:lpstr>חובת הוכחת אמינות תלושי השכר </vt:lpstr>
      <vt:lpstr>לשון הרע במקום העבודה </vt:lpstr>
      <vt:lpstr>לשון הרע במקום העבודה </vt:lpstr>
      <vt:lpstr>לשון הרע במקום העבודה </vt:lpstr>
      <vt:lpstr>לשון הרע במקום העבודה </vt:lpstr>
      <vt:lpstr>חובת הפרשה לפנסיה כשחלים ביטוחים נוספים</vt:lpstr>
      <vt:lpstr>חובת הפרשה לפנסיה כשחלים ביטוחים נוספים</vt:lpstr>
      <vt:lpstr>חובת הפרשה לפנסיה כשחלים ביטוחים נוספים</vt:lpstr>
      <vt:lpstr>עדכון סכומי העיצומים בהתאם לחוק להגברת האכיפה של דיני העבודה</vt:lpstr>
      <vt:lpstr>עדכון סכומי העיצומים בהתאם לחוק להגברת האכיפה של דיני העבודה</vt:lpstr>
      <vt:lpstr>האם תאונה בדרך לארוחת חג מהווה תאונת עבודה</vt:lpstr>
      <vt:lpstr>האם תאונה בדרך לארוחת חג מהווה תאונת עבודה</vt:lpstr>
      <vt:lpstr>תאונת עבודה בסמוך ממש להגעת העובד לביתו</vt:lpstr>
      <vt:lpstr>תאונת עבודה בסמוך ממש להגעת העובד לביתו</vt:lpstr>
      <vt:lpstr>תאונת עבודה בסמוך ממש להגעת העובד לביתו</vt:lpstr>
      <vt:lpstr>הצעת תיקון שתחייב לדווח בטופס 100 את תחום העיסוק והיישוב העיקרי בו מועסק העובד </vt:lpstr>
      <vt:lpstr>הצעת תיקון שתחייב לדווח בטופס 100 את תחום העיסוק והיישוב העיקרי בו מועסק העובד </vt:lpstr>
      <vt:lpstr>תביעה להכרה ביחסי עובד מעביד שנמשכו כ- 30 שנים </vt:lpstr>
      <vt:lpstr>תביעה להכרה ביחסי עובד מעביד שנמשכו כ- 30 שנים </vt:lpstr>
      <vt:lpstr>תביעה להכרה ביחסי עובד מעביד שנמשכו כ- 30 שנים </vt:lpstr>
      <vt:lpstr>חובות מיוחדות בפיטורים סביב הגיל השלישי </vt:lpstr>
      <vt:lpstr>חובות מיוחדות בפיטורים סביב הגיל השלישי </vt:lpstr>
      <vt:lpstr>חובות מיוחדות בפיטורים סביב הגיל השלישי </vt:lpstr>
      <vt:lpstr>הרחבת הפיצוי בגין הטרדה מינית במקום העבודה </vt:lpstr>
      <vt:lpstr>הרחבת הפיצוי בגין הטרדה מינית במקום העבודה </vt:lpstr>
      <vt:lpstr>הרחבת הפיצוי בגין הטרדה מינית במקום העבודה </vt:lpstr>
      <vt:lpstr>האם יוכרו יחסי עבודה כשהשכר בוצע באמצעות תלוש?</vt:lpstr>
      <vt:lpstr>האם יוכרו יחסי עבודה כשהשכר בוצע באמצעות תלוש?</vt:lpstr>
      <vt:lpstr>האם יוכרו יחסי עבודה כשהשכר בוצע באמצעות תלוש?</vt:lpstr>
      <vt:lpstr>האם יוכרו יחסי עבודה כשהשכר בוצע באמצעות תלוש?</vt:lpstr>
      <vt:lpstr>האם יוכרו יחסי עבודה כשהשכר בוצע באמצעות תלוש?</vt:lpstr>
      <vt:lpstr>האם יוכרו יחסי עבודה כשהשכר בוצע באמצעות תלוש?</vt:lpstr>
      <vt:lpstr>האם יוכרו יחסי עבודה כשהשכר בוצע באמצעות תלוש?</vt:lpstr>
      <vt:lpstr>האם יוכרו יחסי עבודה כשהשכר בוצע באמצעות תלוש?</vt:lpstr>
      <vt:lpstr>האם יוכרו יחסי עבודה כשהשכר בוצע באמצעות תלוש?</vt:lpstr>
      <vt:lpstr>סמכות ועדת התעסוקה של משרד הביטחון בקביעת יחסי עבודה </vt:lpstr>
      <vt:lpstr>סמכות ועדת התעסוקה של משרד הביטחון בקביעת יחסי עבודה </vt:lpstr>
      <vt:lpstr>סמכות ועדת התעסוקה של משרד הביטחון בקביעת יחסי עבודה </vt:lpstr>
      <vt:lpstr>סמכות ועדת התעסוקה של משרד הביטחון בקביעת יחסי עבודה </vt:lpstr>
      <vt:lpstr>סמכות ועדת התעסוקה של משרד הביטחון בקביעת יחסי עבודה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נרקיס כהנא</dc:creator>
  <cp:lastModifiedBy>בשמת משיח</cp:lastModifiedBy>
  <cp:revision>431</cp:revision>
  <cp:lastPrinted>2024-05-15T09:10:30Z</cp:lastPrinted>
  <dcterms:created xsi:type="dcterms:W3CDTF">2023-03-15T12:30:14Z</dcterms:created>
  <dcterms:modified xsi:type="dcterms:W3CDTF">2026-04-17T13:04:16Z</dcterms:modified>
</cp:coreProperties>
</file>