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3" r:id="rId1"/>
  </p:sldMasterIdLst>
  <p:notesMasterIdLst>
    <p:notesMasterId r:id="rId155"/>
  </p:notesMasterIdLst>
  <p:sldIdLst>
    <p:sldId id="256" r:id="rId2"/>
    <p:sldId id="611" r:id="rId3"/>
    <p:sldId id="483" r:id="rId4"/>
    <p:sldId id="527" r:id="rId5"/>
    <p:sldId id="556" r:id="rId6"/>
    <p:sldId id="557" r:id="rId7"/>
    <p:sldId id="558" r:id="rId8"/>
    <p:sldId id="559" r:id="rId9"/>
    <p:sldId id="612" r:id="rId10"/>
    <p:sldId id="613" r:id="rId11"/>
    <p:sldId id="614" r:id="rId12"/>
    <p:sldId id="608" r:id="rId13"/>
    <p:sldId id="615" r:id="rId14"/>
    <p:sldId id="616" r:id="rId15"/>
    <p:sldId id="617" r:id="rId16"/>
    <p:sldId id="618" r:id="rId17"/>
    <p:sldId id="619" r:id="rId18"/>
    <p:sldId id="620" r:id="rId19"/>
    <p:sldId id="621" r:id="rId20"/>
    <p:sldId id="622" r:id="rId21"/>
    <p:sldId id="601" r:id="rId22"/>
    <p:sldId id="602" r:id="rId23"/>
    <p:sldId id="623" r:id="rId24"/>
    <p:sldId id="484" r:id="rId25"/>
    <p:sldId id="488" r:id="rId26"/>
    <p:sldId id="489" r:id="rId27"/>
    <p:sldId id="490" r:id="rId28"/>
    <p:sldId id="518" r:id="rId29"/>
    <p:sldId id="517" r:id="rId30"/>
    <p:sldId id="519" r:id="rId31"/>
    <p:sldId id="520" r:id="rId32"/>
    <p:sldId id="521" r:id="rId33"/>
    <p:sldId id="563" r:id="rId34"/>
    <p:sldId id="564" r:id="rId35"/>
    <p:sldId id="565" r:id="rId36"/>
    <p:sldId id="566" r:id="rId37"/>
    <p:sldId id="445" r:id="rId38"/>
    <p:sldId id="455" r:id="rId39"/>
    <p:sldId id="456" r:id="rId40"/>
    <p:sldId id="446" r:id="rId41"/>
    <p:sldId id="449" r:id="rId42"/>
    <p:sldId id="450" r:id="rId43"/>
    <p:sldId id="452" r:id="rId44"/>
    <p:sldId id="453" r:id="rId45"/>
    <p:sldId id="454" r:id="rId46"/>
    <p:sldId id="447" r:id="rId47"/>
    <p:sldId id="457" r:id="rId48"/>
    <p:sldId id="458" r:id="rId49"/>
    <p:sldId id="459" r:id="rId50"/>
    <p:sldId id="460" r:id="rId51"/>
    <p:sldId id="461" r:id="rId52"/>
    <p:sldId id="462" r:id="rId53"/>
    <p:sldId id="463" r:id="rId54"/>
    <p:sldId id="464" r:id="rId55"/>
    <p:sldId id="465" r:id="rId56"/>
    <p:sldId id="466" r:id="rId57"/>
    <p:sldId id="467" r:id="rId58"/>
    <p:sldId id="468" r:id="rId59"/>
    <p:sldId id="469" r:id="rId60"/>
    <p:sldId id="471" r:id="rId61"/>
    <p:sldId id="472" r:id="rId62"/>
    <p:sldId id="473" r:id="rId63"/>
    <p:sldId id="475" r:id="rId64"/>
    <p:sldId id="476" r:id="rId65"/>
    <p:sldId id="477" r:id="rId66"/>
    <p:sldId id="474" r:id="rId67"/>
    <p:sldId id="478" r:id="rId68"/>
    <p:sldId id="481" r:id="rId69"/>
    <p:sldId id="482" r:id="rId70"/>
    <p:sldId id="485" r:id="rId71"/>
    <p:sldId id="487" r:id="rId72"/>
    <p:sldId id="486" r:id="rId73"/>
    <p:sldId id="491" r:id="rId74"/>
    <p:sldId id="493" r:id="rId75"/>
    <p:sldId id="494" r:id="rId76"/>
    <p:sldId id="495" r:id="rId77"/>
    <p:sldId id="492" r:id="rId78"/>
    <p:sldId id="496" r:id="rId79"/>
    <p:sldId id="497" r:id="rId80"/>
    <p:sldId id="498" r:id="rId81"/>
    <p:sldId id="499" r:id="rId82"/>
    <p:sldId id="540" r:id="rId83"/>
    <p:sldId id="541" r:id="rId84"/>
    <p:sldId id="506" r:id="rId85"/>
    <p:sldId id="507" r:id="rId86"/>
    <p:sldId id="508" r:id="rId87"/>
    <p:sldId id="522" r:id="rId88"/>
    <p:sldId id="509" r:id="rId89"/>
    <p:sldId id="510" r:id="rId90"/>
    <p:sldId id="523" r:id="rId91"/>
    <p:sldId id="511" r:id="rId92"/>
    <p:sldId id="539" r:id="rId93"/>
    <p:sldId id="524" r:id="rId94"/>
    <p:sldId id="525" r:id="rId95"/>
    <p:sldId id="526" r:id="rId96"/>
    <p:sldId id="512" r:id="rId97"/>
    <p:sldId id="560" r:id="rId98"/>
    <p:sldId id="561" r:id="rId99"/>
    <p:sldId id="562" r:id="rId100"/>
    <p:sldId id="567" r:id="rId101"/>
    <p:sldId id="568" r:id="rId102"/>
    <p:sldId id="569" r:id="rId103"/>
    <p:sldId id="570" r:id="rId104"/>
    <p:sldId id="571" r:id="rId105"/>
    <p:sldId id="573" r:id="rId106"/>
    <p:sldId id="574" r:id="rId107"/>
    <p:sldId id="575" r:id="rId108"/>
    <p:sldId id="257" r:id="rId109"/>
    <p:sldId id="258" r:id="rId110"/>
    <p:sldId id="259" r:id="rId111"/>
    <p:sldId id="265" r:id="rId112"/>
    <p:sldId id="260" r:id="rId113"/>
    <p:sldId id="264" r:id="rId114"/>
    <p:sldId id="578" r:id="rId115"/>
    <p:sldId id="579" r:id="rId116"/>
    <p:sldId id="580" r:id="rId117"/>
    <p:sldId id="581" r:id="rId118"/>
    <p:sldId id="582" r:id="rId119"/>
    <p:sldId id="583" r:id="rId120"/>
    <p:sldId id="270" r:id="rId121"/>
    <p:sldId id="272" r:id="rId122"/>
    <p:sldId id="584" r:id="rId123"/>
    <p:sldId id="585" r:id="rId124"/>
    <p:sldId id="586" r:id="rId125"/>
    <p:sldId id="587" r:id="rId126"/>
    <p:sldId id="500" r:id="rId127"/>
    <p:sldId id="501" r:id="rId128"/>
    <p:sldId id="502" r:id="rId129"/>
    <p:sldId id="503" r:id="rId130"/>
    <p:sldId id="504" r:id="rId131"/>
    <p:sldId id="505" r:id="rId132"/>
    <p:sldId id="577" r:id="rId133"/>
    <p:sldId id="588" r:id="rId134"/>
    <p:sldId id="589" r:id="rId135"/>
    <p:sldId id="590" r:id="rId136"/>
    <p:sldId id="542" r:id="rId137"/>
    <p:sldId id="595" r:id="rId138"/>
    <p:sldId id="591" r:id="rId139"/>
    <p:sldId id="592" r:id="rId140"/>
    <p:sldId id="543" r:id="rId141"/>
    <p:sldId id="596" r:id="rId142"/>
    <p:sldId id="597" r:id="rId143"/>
    <p:sldId id="598" r:id="rId144"/>
    <p:sldId id="599" r:id="rId145"/>
    <p:sldId id="600" r:id="rId146"/>
    <p:sldId id="603" r:id="rId147"/>
    <p:sldId id="609" r:id="rId148"/>
    <p:sldId id="610" r:id="rId149"/>
    <p:sldId id="604" r:id="rId150"/>
    <p:sldId id="544" r:id="rId151"/>
    <p:sldId id="605" r:id="rId152"/>
    <p:sldId id="606" r:id="rId153"/>
    <p:sldId id="607" r:id="rId154"/>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sorterViewPr>
    <p:cViewPr>
      <p:scale>
        <a:sx n="125" d="100"/>
        <a:sy n="125" d="100"/>
      </p:scale>
      <p:origin x="0" y="-1986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0217" y="0"/>
            <a:ext cx="2944283" cy="49702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3" y="0"/>
            <a:ext cx="2944283" cy="497020"/>
          </a:xfrm>
          <a:prstGeom prst="rect">
            <a:avLst/>
          </a:prstGeom>
        </p:spPr>
        <p:txBody>
          <a:bodyPr vert="horz" lIns="91440" tIns="45720" rIns="91440" bIns="45720" rtlCol="1"/>
          <a:lstStyle>
            <a:lvl1pPr algn="l">
              <a:defRPr sz="1200"/>
            </a:lvl1pPr>
          </a:lstStyle>
          <a:p>
            <a:fld id="{A87ED867-9974-4A3A-B2BC-8CEDF07A40ED}" type="datetimeFigureOut">
              <a:rPr lang="he-IL" smtClean="0"/>
              <a:t>כ"ז/תמוז/תשפ"ה</a:t>
            </a:fld>
            <a:endParaRPr lang="he-IL"/>
          </a:p>
        </p:txBody>
      </p:sp>
      <p:sp>
        <p:nvSpPr>
          <p:cNvPr id="4" name="מציין מיקום של תמונת שקופית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67262"/>
            <a:ext cx="5435600" cy="3900488"/>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0217" y="9408981"/>
            <a:ext cx="2944283" cy="497019"/>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3" y="9408981"/>
            <a:ext cx="2944283" cy="497019"/>
          </a:xfrm>
          <a:prstGeom prst="rect">
            <a:avLst/>
          </a:prstGeom>
        </p:spPr>
        <p:txBody>
          <a:bodyPr vert="horz" lIns="91440" tIns="45720" rIns="91440" bIns="45720" rtlCol="1" anchor="b"/>
          <a:lstStyle>
            <a:lvl1pPr algn="l">
              <a:defRPr sz="1200"/>
            </a:lvl1pPr>
          </a:lstStyle>
          <a:p>
            <a:fld id="{00DEE317-0570-40AF-930F-F423297024E3}" type="slidenum">
              <a:rPr lang="he-IL" smtClean="0"/>
              <a:t>‹#›</a:t>
            </a:fld>
            <a:endParaRPr lang="he-IL"/>
          </a:p>
        </p:txBody>
      </p:sp>
    </p:spTree>
    <p:extLst>
      <p:ext uri="{BB962C8B-B14F-4D97-AF65-F5344CB8AC3E}">
        <p14:creationId xmlns:p14="http://schemas.microsoft.com/office/powerpoint/2010/main" val="14664528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5242A25-C69C-464C-9614-CB6DCA8D0791}" type="datetimeFigureOut">
              <a:rPr lang="he-IL" smtClean="0"/>
              <a:t>כ"ז/תמוז/תשפ"ה</a:t>
            </a:fld>
            <a:endParaRPr lang="he-I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he-I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46F8910-8E08-4725-89D6-6DF509AB364A}" type="slidenum">
              <a:rPr lang="he-IL" smtClean="0"/>
              <a:t>‹#›</a:t>
            </a:fld>
            <a:endParaRPr lang="he-I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771663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5242A25-C69C-464C-9614-CB6DCA8D0791}" type="datetimeFigureOut">
              <a:rPr lang="he-IL" smtClean="0"/>
              <a:t>כ"ז/תמוז/תשפ"ה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34258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5242A25-C69C-464C-9614-CB6DCA8D0791}" type="datetimeFigureOut">
              <a:rPr lang="he-IL" smtClean="0"/>
              <a:t>כ"ז/תמוז/תשפ"ה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23967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5242A25-C69C-464C-9614-CB6DCA8D0791}" type="datetimeFigureOut">
              <a:rPr lang="he-IL" smtClean="0"/>
              <a:t>כ"ז/תמוז/תשפ"ה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356488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5242A25-C69C-464C-9614-CB6DCA8D0791}" type="datetimeFigureOut">
              <a:rPr lang="he-IL" smtClean="0"/>
              <a:t>כ"ז/תמוז/תשפ"ה</a:t>
            </a:fld>
            <a:endParaRPr lang="he-I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he-I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46F8910-8E08-4725-89D6-6DF509AB364A}" type="slidenum">
              <a:rPr lang="he-IL" smtClean="0"/>
              <a:t>‹#›</a:t>
            </a:fld>
            <a:endParaRPr lang="he-I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053327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5242A25-C69C-464C-9614-CB6DCA8D0791}" type="datetimeFigureOut">
              <a:rPr lang="he-IL" smtClean="0"/>
              <a:t>כ"ז/תמוז/תשפ"ה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318401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5242A25-C69C-464C-9614-CB6DCA8D0791}" type="datetimeFigureOut">
              <a:rPr lang="he-IL" smtClean="0"/>
              <a:t>כ"ז/תמוז/תשפ"ה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188153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5242A25-C69C-464C-9614-CB6DCA8D0791}" type="datetimeFigureOut">
              <a:rPr lang="he-IL" smtClean="0"/>
              <a:t>כ"ז/תמוז/תשפ"ה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305491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42A25-C69C-464C-9614-CB6DCA8D0791}" type="datetimeFigureOut">
              <a:rPr lang="he-IL" smtClean="0"/>
              <a:t>כ"ז/תמוז/תשפ"ה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52267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242A25-C69C-464C-9614-CB6DCA8D0791}" type="datetimeFigureOut">
              <a:rPr lang="he-IL" smtClean="0"/>
              <a:t>כ"ז/תמוז/תשפ"ה</a:t>
            </a:fld>
            <a:endParaRPr lang="he-I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46F8910-8E08-4725-89D6-6DF509AB364A}" type="slidenum">
              <a:rPr lang="he-IL" smtClean="0"/>
              <a:t>‹#›</a:t>
            </a:fld>
            <a:endParaRPr lang="he-I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252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242A25-C69C-464C-9614-CB6DCA8D0791}" type="datetimeFigureOut">
              <a:rPr lang="he-IL" smtClean="0"/>
              <a:t>כ"ז/תמוז/תשפ"ה</a:t>
            </a:fld>
            <a:endParaRPr lang="he-I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46F8910-8E08-4725-89D6-6DF509AB364A}" type="slidenum">
              <a:rPr lang="he-IL" smtClean="0"/>
              <a:t>‹#›</a:t>
            </a:fld>
            <a:endParaRPr lang="he-I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927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5242A25-C69C-464C-9614-CB6DCA8D0791}" type="datetimeFigureOut">
              <a:rPr lang="he-IL" smtClean="0"/>
              <a:t>כ"ז/תמוז/תשפ"ה</a:t>
            </a:fld>
            <a:endParaRPr lang="he-I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he-I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46F8910-8E08-4725-89D6-6DF509AB364A}" type="slidenum">
              <a:rPr lang="he-IL" smtClean="0"/>
              <a:t>‹#›</a:t>
            </a:fld>
            <a:endParaRPr lang="he-I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97007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www.ipfund.co.il/"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olhamas.co.il/encyclopedia/%d7%91%d7%99%d7%98%d7%95%d7%97-%d7%9c%d7%90%d7%95%d7%9e%d7%99/" TargetMode="External"/><Relationship Id="rId2" Type="http://schemas.openxmlformats.org/officeDocument/2006/relationships/hyperlink" Target="https://www.kolhamas.co.il/encyclopedia/%d7%a2%d7%95%d7%91%d7%93/" TargetMode="External"/><Relationship Id="rId1" Type="http://schemas.openxmlformats.org/officeDocument/2006/relationships/slideLayout" Target="../slideLayouts/slideLayout2.xml"/><Relationship Id="rId4" Type="http://schemas.openxmlformats.org/officeDocument/2006/relationships/hyperlink" Target="https://www.kolhamas.co.il/encyclopedia/%d7%a9%d7%9b%d7%a8/"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koloved.net/Document/Index/818666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olhamas.co.il/encyclopedia/%d7%91%d7%99%d7%98%d7%95%d7%97-%d7%9c%d7%90%d7%95%d7%9e%d7%99/" TargetMode="External"/><Relationship Id="rId2" Type="http://schemas.openxmlformats.org/officeDocument/2006/relationships/hyperlink" Target="https://www.kolhamas.co.il/encyclopedia/%d7%a2%d7%95%d7%91%d7%93/" TargetMode="External"/><Relationship Id="rId1" Type="http://schemas.openxmlformats.org/officeDocument/2006/relationships/slideLayout" Target="../slideLayouts/slideLayout2.xml"/><Relationship Id="rId4" Type="http://schemas.openxmlformats.org/officeDocument/2006/relationships/hyperlink" Target="https://www.kolhamas.co.il/encyclopedia/%d7%a9%d7%9b%d7%a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ensuni.com/?p=6399" TargetMode="External"/><Relationship Id="rId2" Type="http://schemas.openxmlformats.org/officeDocument/2006/relationships/hyperlink" Target="https://pensuni.com/?p=5590" TargetMode="External"/><Relationship Id="rId1" Type="http://schemas.openxmlformats.org/officeDocument/2006/relationships/slideLayout" Target="../slideLayouts/slideLayout2.xml"/><Relationship Id="rId4" Type="http://schemas.openxmlformats.org/officeDocument/2006/relationships/hyperlink" Target="https://pensuni.com/?p=6056"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pensuni.com/?p=6056" TargetMode="External"/><Relationship Id="rId2" Type="http://schemas.openxmlformats.org/officeDocument/2006/relationships/hyperlink" Target="https://taxes.gov.il/taxesformslist/161d.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kolhamas.co.il/encyclopedia/%d7%a2%d7%95%d7%91%d7%93/" TargetMode="External"/><Relationship Id="rId2" Type="http://schemas.openxmlformats.org/officeDocument/2006/relationships/hyperlink" Target="https://www.kolhamas.co.il/encyclopedia/%d7%a9%d7%9b%d7%a8/"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kolhamas.co.il/encyclopedia/%d7%a2%d7%95%d7%91%d7%93/" TargetMode="External"/><Relationship Id="rId2" Type="http://schemas.openxmlformats.org/officeDocument/2006/relationships/hyperlink" Target="https://www.kolhamas.co.il/encyclopedia/%d7%a4%d7%a7%d7%95%d7%93%d7%aa-%d7%9e%d7%a1-%d7%94%d7%9b%d7%a0%d7%a1%d7%94/"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kolhamas.co.il/encyclopedia/%d7%a2%d7%95%d7%91%d7%93/" TargetMode="External"/><Relationship Id="rId2" Type="http://schemas.openxmlformats.org/officeDocument/2006/relationships/hyperlink" Target="https://www.kolhamas.co.il/encyclopedia/%d7%a4%d7%a7%d7%95%d7%93%d7%aa-%d7%9e%d7%a1-%d7%94%d7%9b%d7%a0%d7%a1%d7%94/"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koloved.net/Document/IndexLaw/256?" TargetMode="External"/><Relationship Id="rId2" Type="http://schemas.openxmlformats.org/officeDocument/2006/relationships/hyperlink" Target="https://www.koloved.net/Document/IndexLaw/256?clause=245"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koloved.net/Document/IndexLaw/256?" TargetMode="External"/><Relationship Id="rId2" Type="http://schemas.openxmlformats.org/officeDocument/2006/relationships/hyperlink" Target="https://www.koloved.net/Document/IndexLaw/256?clause=247"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koloved.net/Document/IndexLaw/256?" TargetMode="External"/><Relationship Id="rId2" Type="http://schemas.openxmlformats.org/officeDocument/2006/relationships/hyperlink" Target="https://www.koloved.net/Document/IndexLaw/256?clause=249" TargetMode="External"/><Relationship Id="rId1" Type="http://schemas.openxmlformats.org/officeDocument/2006/relationships/slideLayout" Target="../slideLayouts/slideLayout2.xml"/><Relationship Id="rId6" Type="http://schemas.openxmlformats.org/officeDocument/2006/relationships/hyperlink" Target="https://www.koloved.net/Document/Index/1127983" TargetMode="External"/><Relationship Id="rId5" Type="http://schemas.openxmlformats.org/officeDocument/2006/relationships/hyperlink" Target="http://www.koloved.net/Document/Text?id=1126886&amp;cId=693&amp;se=Date&amp;sd=desc&amp;p=1&amp;rh%5b0%5d=12%2cContent%2c%u05dc%u05e4%u05d9+%u05de%u05d9%u05dc%u05d4%2c%u05d3%u05d7%u05d9%u05d9%u05ea%2c%u05d3%u05d7%u05d9%u05d9%u05ea&amp;documents=1329698%2c1443965%2c1417713%2c1126300%2c1126301%2c1126886%2c1128291%2c1126798%2c1126805%2c1128278&amp;lp=1#found1" TargetMode="External"/><Relationship Id="rId4" Type="http://schemas.openxmlformats.org/officeDocument/2006/relationships/hyperlink" Target="http://www.koloved.net/Document/Text?id=1126886&amp;cId=693&amp;se=Date&amp;sd=desc&amp;p=1&amp;rh%5b0%5d=12%2cContent%2c%u05dc%u05e4%u05d9+%u05de%u05d9%u05dc%u05d4%2c%u05d3%u05d7%u05d9%u05d9%u05ea%2c%u05d3%u05d7%u05d9%u05d9%u05ea&amp;documents=1329698%2c1443965%2c1417713%2c1126300%2c1126301%2c1126886%2c1128291%2c1126798%2c1126805%2c1128278&amp;lp=1#found2"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koloved.net/Document/IndexLaw/256?" TargetMode="External"/><Relationship Id="rId2" Type="http://schemas.openxmlformats.org/officeDocument/2006/relationships/hyperlink" Target="https://www.koloved.net/Document/IndexLaw/256?clause=2"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koloved.net/Document/IndexLaw/1895?" TargetMode="External"/><Relationship Id="rId2" Type="http://schemas.openxmlformats.org/officeDocument/2006/relationships/hyperlink" Target="https://www.koloved.net/Document/IndexLaw/256?"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koloved.net/Document/IndexLaw/256?clause=2" TargetMode="External"/><Relationship Id="rId2" Type="http://schemas.openxmlformats.org/officeDocument/2006/relationships/hyperlink" Target="https://www.koloved.net/Document/IndexLaw/256?"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koloved.net/Document/Text?id=1127990&amp;d=60&amp;se=Date&amp;sd=desc&amp;pageid=nivutNews&amp;mainItemCategory=nivutNews&amp;ispaging=True&amp;p=2&amp;documents=8198968%2c8198256%2c8186248%2c8192549%2c1126810%2c8192548%2c1127990%2c8110651%2c8191527%2c3705%2c8187952%2c8188322%2c8187144%2c8187146%2c8186586&amp;lp=6#rem2" TargetMode="External"/><Relationship Id="rId2" Type="http://schemas.openxmlformats.org/officeDocument/2006/relationships/hyperlink" Target="https://www.koloved.net/Document/IndexLaw/256?" TargetMode="External"/><Relationship Id="rId1" Type="http://schemas.openxmlformats.org/officeDocument/2006/relationships/slideLayout" Target="../slideLayouts/slideLayout2.xml"/><Relationship Id="rId4" Type="http://schemas.openxmlformats.org/officeDocument/2006/relationships/hyperlink" Target="https://www.koloved.net/Document/Text?id=1127990&amp;d=60&amp;se=Date&amp;sd=desc&amp;pageid=nivutNews&amp;mainItemCategory=nivutNews&amp;ispaging=True&amp;p=2&amp;documents=8198968%2c8198256%2c8186248%2c8192549%2c1126810%2c8192548%2c1127990%2c8110651%2c8191527%2c3705%2c8187952%2c8188322%2c8187144%2c8187146%2c8186586&amp;lp=6#rem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koloved.net/Document/IndexLaw/5590?"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www.koloved.net/Document/Text?id=1066&amp;se=Rank&amp;sd=desc&amp;wdt=Distance&amp;wd=0&amp;iss=False&amp;mt=Morphology&amp;ifo=True&amp;from=Combined&amp;p=1&amp;tot=%u05d7%u05d5%u05e7+%u05e9%u05db%u05e8+%u05de%u05d9%u05e0%u05d9%u05de%u05d5%u05dd&amp;rh%5b0%5d=1%2cMaagar.Id%2c%u05dc%u05e4%u05d9+%u05ea%u05d7%u05d5%u05dd+%u05d7%u05d9%u05e4%u05d5%u05e9%2c%u05d7%u05e7%u05d9%u05e7%u05d4%2c1&amp;documents=5708%2c1633803%2c1066%2c1494772%2c1406212%2c1406214%2c1406221%2c1406190%2c1406228%2c1406219%2c1406249%2c1067%2c1443965%2c5159%2c5525&amp;lp=4#found194" TargetMode="External"/><Relationship Id="rId3" Type="http://schemas.openxmlformats.org/officeDocument/2006/relationships/hyperlink" Target="https://www.koloved.net/Document/IndexLaw/2972?" TargetMode="External"/><Relationship Id="rId7" Type="http://schemas.openxmlformats.org/officeDocument/2006/relationships/hyperlink" Target="http://www.koloved.net/Document/Text?id=1066&amp;se=Rank&amp;sd=desc&amp;wdt=Distance&amp;wd=0&amp;iss=False&amp;mt=Morphology&amp;ifo=True&amp;from=Combined&amp;p=1&amp;tot=%u05d7%u05d5%u05e7+%u05e9%u05db%u05e8+%u05de%u05d9%u05e0%u05d9%u05de%u05d5%u05dd&amp;rh%5b0%5d=1%2cMaagar.Id%2c%u05dc%u05e4%u05d9+%u05ea%u05d7%u05d5%u05dd+%u05d7%u05d9%u05e4%u05d5%u05e9%2c%u05d7%u05e7%u05d9%u05e7%u05d4%2c1&amp;documents=5708%2c1633803%2c1066%2c1494772%2c1406212%2c1406214%2c1406221%2c1406190%2c1406228%2c1406219%2c1406249%2c1067%2c1443965%2c5159%2c5525&amp;lp=4#found195" TargetMode="External"/><Relationship Id="rId2" Type="http://schemas.openxmlformats.org/officeDocument/2006/relationships/hyperlink" Target="https://www.koloved.net/Document/IndexLaw/2972?clause=1" TargetMode="External"/><Relationship Id="rId1" Type="http://schemas.openxmlformats.org/officeDocument/2006/relationships/slideLayout" Target="../slideLayouts/slideLayout2.xml"/><Relationship Id="rId6" Type="http://schemas.openxmlformats.org/officeDocument/2006/relationships/hyperlink" Target="https://www.koloved.net/Document/IndexLaw/2972?clause=6" TargetMode="External"/><Relationship Id="rId5" Type="http://schemas.openxmlformats.org/officeDocument/2006/relationships/hyperlink" Target="https://www.koloved.net/Document/IndexLaw/256?" TargetMode="External"/><Relationship Id="rId4" Type="http://schemas.openxmlformats.org/officeDocument/2006/relationships/hyperlink" Target="https://www.koloved.net/Document/IndexLaw/256?clause=1"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koloved.net/Document/Index/7990713"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koloved.net/Document/IndexLaw/2805?clause=25" TargetMode="External"/><Relationship Id="rId2" Type="http://schemas.openxmlformats.org/officeDocument/2006/relationships/hyperlink" Target="https://www.koloved.net/Document/Text?id=1127259&amp;d=60&amp;se=Date&amp;sd=desc&amp;pageid=nivutNews&amp;mainItemCategory=nivutNews&amp;ispaging=True&amp;p=3&amp;documents=7991006%2c1527229%2c7831640%2c8184247%2c8185954%2c1127259%2c8183367%2c1126948%2c8186664%2c1126808%2c6501813%2c1126790%2c1128237%2c8182301%2c8180761&amp;lp=6#%D7%91%D7%99%D7%95%D7%9D" TargetMode="External"/><Relationship Id="rId1" Type="http://schemas.openxmlformats.org/officeDocument/2006/relationships/slideLayout" Target="../slideLayouts/slideLayout2.xml"/><Relationship Id="rId4" Type="http://schemas.openxmlformats.org/officeDocument/2006/relationships/hyperlink" Target="https://www.koloved.net/Document/IndexLaw/2805?" TargetMode="External"/></Relationships>
</file>

<file path=ppt/slides/_rels/slide88.xml.rels><?xml version="1.0" encoding="UTF-8" standalone="yes"?>
<Relationships xmlns="http://schemas.openxmlformats.org/package/2006/relationships"><Relationship Id="rId2" Type="http://schemas.openxmlformats.org/officeDocument/2006/relationships/hyperlink" Target="https://www.koloved.net/Document/IndexLaw/3680?"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koloved.net/Document/IndexLaw/559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ww.koloved.net/Document/IndexLaw/256?"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AC3AF42F-7C78-448D-A5D8-9E2540FC57D2}"/>
              </a:ext>
            </a:extLst>
          </p:cNvPr>
          <p:cNvSpPr>
            <a:spLocks noGrp="1"/>
          </p:cNvSpPr>
          <p:nvPr>
            <p:ph type="subTitle" idx="1"/>
          </p:nvPr>
        </p:nvSpPr>
        <p:spPr>
          <a:xfrm>
            <a:off x="1943195" y="1255069"/>
            <a:ext cx="7670800" cy="4212803"/>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b">
            <a:noAutofit/>
          </a:bodyPr>
          <a:lstStyle/>
          <a:p>
            <a:pPr algn="ctr" eaLnBrk="1" fontAlgn="auto" hangingPunct="1">
              <a:spcAft>
                <a:spcPts val="0"/>
              </a:spcAft>
              <a:defRPr/>
            </a:pPr>
            <a:endParaRPr lang="he-IL" sz="3600" b="1" dirty="0">
              <a:solidFill>
                <a:schemeClr val="tx1">
                  <a:lumMod val="75000"/>
                  <a:lumOff val="25000"/>
                </a:schemeClr>
              </a:solidFill>
              <a:latin typeface="Open Sans Hebrew" panose="00000500000000000000" pitchFamily="2" charset="-79"/>
              <a:cs typeface="Open Sans Hebrew" panose="00000500000000000000" pitchFamily="2" charset="-79"/>
            </a:endParaRPr>
          </a:p>
          <a:p>
            <a:pPr algn="ctr" eaLnBrk="1" fontAlgn="auto" hangingPunct="1">
              <a:spcAft>
                <a:spcPts val="0"/>
              </a:spcAft>
              <a:defRPr/>
            </a:pPr>
            <a:endParaRPr lang="he-IL" sz="4800" b="1" dirty="0">
              <a:solidFill>
                <a:schemeClr val="tx1">
                  <a:lumMod val="75000"/>
                  <a:lumOff val="25000"/>
                </a:schemeClr>
              </a:solidFill>
              <a:cs typeface="Open Sans Hebrew" panose="00000500000000000000" pitchFamily="2" charset="-79"/>
            </a:endParaRPr>
          </a:p>
          <a:p>
            <a:pPr algn="ctr" eaLnBrk="1" fontAlgn="auto" hangingPunct="1">
              <a:spcAft>
                <a:spcPts val="0"/>
              </a:spcAft>
              <a:defRPr/>
            </a:pPr>
            <a:r>
              <a:rPr lang="he-IL" sz="4800" b="1" dirty="0">
                <a:solidFill>
                  <a:schemeClr val="tx1">
                    <a:lumMod val="75000"/>
                    <a:lumOff val="25000"/>
                  </a:schemeClr>
                </a:solidFill>
                <a:cs typeface="Open Sans Hebrew" panose="00000500000000000000" pitchFamily="2" charset="-79"/>
              </a:rPr>
              <a:t>יום עיון</a:t>
            </a:r>
          </a:p>
          <a:p>
            <a:pPr algn="ctr" eaLnBrk="1" fontAlgn="auto" hangingPunct="1">
              <a:spcAft>
                <a:spcPts val="0"/>
              </a:spcAft>
              <a:defRPr/>
            </a:pPr>
            <a:r>
              <a:rPr lang="he-IL" sz="4800" b="1" dirty="0">
                <a:solidFill>
                  <a:schemeClr val="tx1">
                    <a:lumMod val="75000"/>
                    <a:lumOff val="25000"/>
                  </a:schemeClr>
                </a:solidFill>
                <a:cs typeface="Open Sans Hebrew" panose="00000500000000000000" pitchFamily="2" charset="-79"/>
              </a:rPr>
              <a:t>חשב שכר בכיר </a:t>
            </a:r>
            <a:endParaRPr lang="he-IL" sz="4800" b="1" dirty="0">
              <a:solidFill>
                <a:schemeClr val="tx1">
                  <a:lumMod val="75000"/>
                  <a:lumOff val="25000"/>
                </a:schemeClr>
              </a:solidFill>
              <a:latin typeface="Open Sans Hebrew" panose="00000500000000000000" pitchFamily="2" charset="-79"/>
              <a:cs typeface="Open Sans Hebrew" panose="00000500000000000000" pitchFamily="2" charset="-79"/>
            </a:endParaRPr>
          </a:p>
          <a:p>
            <a:pPr algn="ctr" eaLnBrk="1" fontAlgn="auto" hangingPunct="1">
              <a:spcAft>
                <a:spcPts val="0"/>
              </a:spcAft>
              <a:defRPr/>
            </a:pPr>
            <a:r>
              <a:rPr lang="he-IL" sz="4800" b="1" dirty="0">
                <a:solidFill>
                  <a:schemeClr val="tx1">
                    <a:lumMod val="75000"/>
                    <a:lumOff val="25000"/>
                  </a:schemeClr>
                </a:solidFill>
                <a:latin typeface="Open Sans Hebrew" panose="00000500000000000000" pitchFamily="2" charset="-79"/>
                <a:cs typeface="Open Sans Hebrew" panose="00000500000000000000" pitchFamily="2" charset="-79"/>
              </a:rPr>
              <a:t>עו"ד בשמת משיח</a:t>
            </a:r>
          </a:p>
          <a:p>
            <a:pPr algn="ctr" eaLnBrk="1" fontAlgn="auto" hangingPunct="1">
              <a:spcAft>
                <a:spcPts val="0"/>
              </a:spcAft>
              <a:defRPr/>
            </a:pPr>
            <a:r>
              <a:rPr lang="he-IL" sz="4800" b="1" dirty="0">
                <a:solidFill>
                  <a:schemeClr val="tx1">
                    <a:lumMod val="75000"/>
                    <a:lumOff val="25000"/>
                  </a:schemeClr>
                </a:solidFill>
                <a:latin typeface="Open Sans Hebrew" panose="00000500000000000000" pitchFamily="2" charset="-79"/>
                <a:cs typeface="Open Sans Hebrew" panose="00000500000000000000" pitchFamily="2" charset="-79"/>
              </a:rPr>
              <a:t>2025</a:t>
            </a:r>
          </a:p>
          <a:p>
            <a:pPr algn="ctr" eaLnBrk="1" fontAlgn="auto" hangingPunct="1">
              <a:spcAft>
                <a:spcPts val="0"/>
              </a:spcAft>
              <a:defRPr/>
            </a:pPr>
            <a:endParaRPr lang="he-IL" sz="3200" b="1" dirty="0">
              <a:solidFill>
                <a:schemeClr val="tx1">
                  <a:lumMod val="75000"/>
                  <a:lumOff val="25000"/>
                </a:schemeClr>
              </a:solidFill>
              <a:latin typeface="Open Sans Hebrew" panose="00000500000000000000" pitchFamily="2" charset="-79"/>
              <a:cs typeface="Open Sans Hebrew" panose="00000500000000000000" pitchFamily="2" charset="-79"/>
            </a:endParaRPr>
          </a:p>
        </p:txBody>
      </p:sp>
      <p:pic>
        <p:nvPicPr>
          <p:cNvPr id="6" name="תמונה 5" descr="תמונה שמכילה טקסט&#10;&#10;התיאור נוצר באופן אוטומטי">
            <a:extLst>
              <a:ext uri="{FF2B5EF4-FFF2-40B4-BE49-F238E27FC236}">
                <a16:creationId xmlns:a16="http://schemas.microsoft.com/office/drawing/2014/main" id="{C5B27DDA-FB46-46C7-BA2B-5F968250D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096" y="5924398"/>
            <a:ext cx="3563888" cy="933602"/>
          </a:xfrm>
          <a:prstGeom prst="rect">
            <a:avLst/>
          </a:prstGeom>
        </p:spPr>
      </p:pic>
      <p:pic>
        <p:nvPicPr>
          <p:cNvPr id="7" name="Picture 6">
            <a:extLst>
              <a:ext uri="{FF2B5EF4-FFF2-40B4-BE49-F238E27FC236}">
                <a16:creationId xmlns:a16="http://schemas.microsoft.com/office/drawing/2014/main" id="{50F97280-EBE4-4D9F-A74B-F978A0D34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873" y="558070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תמונה 3">
            <a:extLst>
              <a:ext uri="{FF2B5EF4-FFF2-40B4-BE49-F238E27FC236}">
                <a16:creationId xmlns:a16="http://schemas.microsoft.com/office/drawing/2014/main" id="{3D126B64-25F5-48F0-9A07-3E6C376305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318" y="5619822"/>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E05B-ED85-4FC8-DE1B-CF22C413054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D9C5284-7429-489B-5578-3FC0B81F8340}"/>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ED50C39E-509C-C98E-CD24-1B36BCD16A76}"/>
              </a:ext>
            </a:extLst>
          </p:cNvPr>
          <p:cNvSpPr>
            <a:spLocks noGrp="1"/>
          </p:cNvSpPr>
          <p:nvPr>
            <p:ph idx="1"/>
          </p:nvPr>
        </p:nvSpPr>
        <p:spPr>
          <a:xfrm>
            <a:off x="1371600" y="2154724"/>
            <a:ext cx="9601200" cy="3712675"/>
          </a:xfrm>
        </p:spPr>
        <p:txBody>
          <a:bodyPr>
            <a:normAutofit/>
          </a:bodyPr>
          <a:lstStyle/>
          <a:p>
            <a:pPr>
              <a:buNone/>
            </a:pPr>
            <a:r>
              <a:rPr lang="he-IL" b="1" dirty="0"/>
              <a:t>	העובדות – המקרה של קסטרו</a:t>
            </a:r>
          </a:p>
          <a:p>
            <a:pPr>
              <a:buNone/>
            </a:pPr>
            <a:r>
              <a:rPr lang="he-IL" dirty="0"/>
              <a:t>	התובע, איש מכירות באחד מסניפי קסטרו, עתר בשם כלל העובדים השעתיים שאינם בתפקידי ניהול ברשת, וטען כי שכרם החלקי בעמלות לא שוקלל כנדרש לצורך גמול שעות נוספות. לטענתו, למרות שהעמלות שולמו בעקביות ובאופן שוטף, קסטרו חישבה את שעות העבודה הנוספות לפי שכר הבסיס בלבד, והתעלמה מרכיב העמלות שהיווה לעיתים חלק ניכר מהתגמול החודשי.</a:t>
            </a:r>
          </a:p>
          <a:p>
            <a:pPr>
              <a:buNone/>
            </a:pPr>
            <a:r>
              <a:rPr lang="he-IL" b="1" dirty="0"/>
              <a:t>	עמדת קסטרו – עמלות מותנות ולא קבועות</a:t>
            </a:r>
          </a:p>
          <a:p>
            <a:r>
              <a:rPr lang="he-IL" dirty="0"/>
              <a:t>קסטרו טענה כי העמלות אינן "מהשקל הראשון", אלא מותנות בדרגות מכירה מסוימות – כך, למשל, עבור מכירה קטנה עד 100 ₪ לא שולמה כלל עמלה. לטענת החברה, העובדה כי לא כל מכירה מזכה בעמלה, מעידה על כך שאין לראות בעמלות רכיב קבוע שיש להכניסו לשכר הקובע.</a:t>
            </a:r>
          </a:p>
          <a:p>
            <a:pPr marL="0" indent="0">
              <a:buNone/>
            </a:pPr>
            <a:endParaRPr lang="he-IL" dirty="0"/>
          </a:p>
        </p:txBody>
      </p:sp>
      <p:pic>
        <p:nvPicPr>
          <p:cNvPr id="4" name="Picture 6">
            <a:extLst>
              <a:ext uri="{FF2B5EF4-FFF2-40B4-BE49-F238E27FC236}">
                <a16:creationId xmlns:a16="http://schemas.microsoft.com/office/drawing/2014/main" id="{F8CF8E8D-FE1A-EFF7-D29E-9211FA540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046FB8D7-D0AA-B66C-1EBF-75FDC5461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725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60D9-6E1F-210C-037A-5FE3FE4E8D1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EDD0EA2-4D28-68F8-D813-113E1628D5A3}"/>
              </a:ext>
            </a:extLst>
          </p:cNvPr>
          <p:cNvSpPr>
            <a:spLocks noGrp="1"/>
          </p:cNvSpPr>
          <p:nvPr>
            <p:ph type="title"/>
          </p:nvPr>
        </p:nvSpPr>
        <p:spPr/>
        <p:txBody>
          <a:bodyPr>
            <a:normAutofit/>
          </a:bodyPr>
          <a:lstStyle/>
          <a:p>
            <a:r>
              <a:rPr lang="he-IL" dirty="0"/>
              <a:t>ימי חופשה נוספים לעובדי המדינה – 2025 ו-2026</a:t>
            </a:r>
            <a:endParaRPr lang="en-IL" dirty="0"/>
          </a:p>
        </p:txBody>
      </p:sp>
      <p:sp>
        <p:nvSpPr>
          <p:cNvPr id="3" name="מציין מיקום תוכן 2">
            <a:extLst>
              <a:ext uri="{FF2B5EF4-FFF2-40B4-BE49-F238E27FC236}">
                <a16:creationId xmlns:a16="http://schemas.microsoft.com/office/drawing/2014/main" id="{097626C2-8FEC-3E05-6EBF-CE8E55512137}"/>
              </a:ext>
            </a:extLst>
          </p:cNvPr>
          <p:cNvSpPr>
            <a:spLocks noGrp="1"/>
          </p:cNvSpPr>
          <p:nvPr>
            <p:ph idx="1"/>
          </p:nvPr>
        </p:nvSpPr>
        <p:spPr>
          <a:xfrm>
            <a:off x="1371600" y="1799303"/>
            <a:ext cx="9601200" cy="4068097"/>
          </a:xfrm>
        </p:spPr>
        <p:txBody>
          <a:bodyPr>
            <a:normAutofit fontScale="92500" lnSpcReduction="20000"/>
          </a:bodyPr>
          <a:lstStyle/>
          <a:p>
            <a:r>
              <a:rPr lang="he-IL" dirty="0"/>
              <a:t>על פי הסכם קיבוצי חדש שנחתם ב-25.11.2024</a:t>
            </a:r>
          </a:p>
          <a:p>
            <a:pPr>
              <a:buNone/>
            </a:pPr>
            <a:r>
              <a:rPr lang="he-IL" b="1" dirty="0"/>
              <a:t>למי זה רלוונטי?</a:t>
            </a:r>
          </a:p>
          <a:p>
            <a:r>
              <a:rPr lang="he-IL" dirty="0"/>
              <a:t>לכלל עובדי שירות המדינה ששכרם נקבע לפי הסכמים קיבוציים של ההסתדרות, ואשר חלים עליהם הסכמי המסגרת – </a:t>
            </a:r>
            <a:r>
              <a:rPr lang="he-IL" b="1" dirty="0"/>
              <a:t>למעט</a:t>
            </a:r>
            <a:r>
              <a:rPr lang="he-IL" dirty="0"/>
              <a:t> הדירוגים המפורטים בנספח (משפטנים, פרקליטים, רופאים וטרינרים ועוד).</a:t>
            </a:r>
          </a:p>
          <a:p>
            <a:pPr>
              <a:buNone/>
            </a:pPr>
            <a:r>
              <a:rPr lang="he-IL" b="1" dirty="0"/>
              <a:t>תחולה:</a:t>
            </a:r>
          </a:p>
          <a:p>
            <a:r>
              <a:rPr lang="he-IL" dirty="0"/>
              <a:t>✔ ההנחיות חלות על עובדים בשירות המדינה המועסקים לפי </a:t>
            </a:r>
            <a:r>
              <a:rPr lang="he-IL" b="1" dirty="0"/>
              <a:t>חוזים אישיים</a:t>
            </a:r>
            <a:br>
              <a:rPr lang="he-IL" dirty="0"/>
            </a:br>
            <a:r>
              <a:rPr lang="he-IL" dirty="0"/>
              <a:t>✔ רשימת הדירוגים הזכאים מופיעה בנספח א' (כוללת, בין היתר: חוקרים, נהגים, בוחנים, סיירת ירוקה, מאבטחים, עוזרים משפטיים ועוד)</a:t>
            </a:r>
          </a:p>
          <a:p>
            <a:endParaRPr lang="he-IL" dirty="0"/>
          </a:p>
          <a:p>
            <a:pPr>
              <a:buNone/>
            </a:pPr>
            <a:r>
              <a:rPr lang="he-IL" b="1" dirty="0"/>
              <a:t>מה כולל ההסכם?</a:t>
            </a:r>
          </a:p>
          <a:p>
            <a:r>
              <a:rPr lang="he-IL" dirty="0"/>
              <a:t>✔ </a:t>
            </a:r>
            <a:r>
              <a:rPr lang="he-IL" b="1" dirty="0"/>
              <a:t>4 ימי חופשה נוספים בשנה</a:t>
            </a:r>
            <a:r>
              <a:rPr lang="he-IL" dirty="0"/>
              <a:t>, </a:t>
            </a:r>
            <a:r>
              <a:rPr lang="he-IL" i="1" dirty="0"/>
              <a:t>על חשבון המעסיק</a:t>
            </a:r>
            <a:r>
              <a:rPr lang="he-IL" dirty="0"/>
              <a:t>, יינתנו באופן חד פעמי בכל אחת מהשנים:</a:t>
            </a:r>
            <a:br>
              <a:rPr lang="he-IL" dirty="0"/>
            </a:br>
            <a:r>
              <a:rPr lang="he-IL" b="1" dirty="0"/>
              <a:t>2025 ו-2026</a:t>
            </a:r>
            <a:endParaRPr lang="he-IL" dirty="0"/>
          </a:p>
          <a:p>
            <a:endParaRPr lang="en-IL" dirty="0"/>
          </a:p>
        </p:txBody>
      </p:sp>
    </p:spTree>
    <p:extLst>
      <p:ext uri="{BB962C8B-B14F-4D97-AF65-F5344CB8AC3E}">
        <p14:creationId xmlns:p14="http://schemas.microsoft.com/office/powerpoint/2010/main" val="37076600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1EA24-C358-FBC6-FF50-E5B56E351299}"/>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899E4311-C943-EEAB-B0C5-716D13DB8C94}"/>
              </a:ext>
            </a:extLst>
          </p:cNvPr>
          <p:cNvSpPr>
            <a:spLocks noGrp="1"/>
          </p:cNvSpPr>
          <p:nvPr>
            <p:ph type="title"/>
          </p:nvPr>
        </p:nvSpPr>
        <p:spPr/>
        <p:txBody>
          <a:bodyPr>
            <a:normAutofit/>
          </a:bodyPr>
          <a:lstStyle/>
          <a:p>
            <a:r>
              <a:rPr lang="he-IL" dirty="0"/>
              <a:t>ימי חופשה נוספים לעובדי המדינה – 2025 ו-2026</a:t>
            </a:r>
            <a:endParaRPr lang="en-IL" dirty="0"/>
          </a:p>
        </p:txBody>
      </p:sp>
      <p:sp>
        <p:nvSpPr>
          <p:cNvPr id="3" name="מציין מיקום תוכן 2">
            <a:extLst>
              <a:ext uri="{FF2B5EF4-FFF2-40B4-BE49-F238E27FC236}">
                <a16:creationId xmlns:a16="http://schemas.microsoft.com/office/drawing/2014/main" id="{4D594315-9338-32EE-AF44-DDC5E43E59B4}"/>
              </a:ext>
            </a:extLst>
          </p:cNvPr>
          <p:cNvSpPr>
            <a:spLocks noGrp="1"/>
          </p:cNvSpPr>
          <p:nvPr>
            <p:ph idx="1"/>
          </p:nvPr>
        </p:nvSpPr>
        <p:spPr>
          <a:xfrm>
            <a:off x="1371600" y="1799303"/>
            <a:ext cx="9601200" cy="4068097"/>
          </a:xfrm>
        </p:spPr>
        <p:txBody>
          <a:bodyPr>
            <a:normAutofit fontScale="92500" lnSpcReduction="20000"/>
          </a:bodyPr>
          <a:lstStyle/>
          <a:p>
            <a:pPr>
              <a:buNone/>
            </a:pPr>
            <a:r>
              <a:rPr lang="he-IL" b="1" dirty="0"/>
              <a:t>התאריכים המדויקים:</a:t>
            </a:r>
          </a:p>
          <a:p>
            <a:pPr>
              <a:buNone/>
            </a:pPr>
            <a:r>
              <a:rPr lang="he-IL" b="1" dirty="0"/>
              <a:t>לשנת 2025:</a:t>
            </a:r>
          </a:p>
          <a:p>
            <a:pPr>
              <a:buFont typeface="Arial" panose="020B0604020202020204" pitchFamily="34" charset="0"/>
              <a:buChar char="•"/>
            </a:pPr>
            <a:r>
              <a:rPr lang="he-IL" dirty="0"/>
              <a:t>16.03.2025 – שושן פורים</a:t>
            </a:r>
          </a:p>
          <a:p>
            <a:pPr>
              <a:buFont typeface="Arial" panose="020B0604020202020204" pitchFamily="34" charset="0"/>
              <a:buChar char="•"/>
            </a:pPr>
            <a:r>
              <a:rPr lang="he-IL" dirty="0"/>
              <a:t>24.08.2025 – סוף חופשת הקיץ</a:t>
            </a:r>
          </a:p>
          <a:p>
            <a:pPr>
              <a:buFont typeface="Arial" panose="020B0604020202020204" pitchFamily="34" charset="0"/>
              <a:buChar char="•"/>
            </a:pPr>
            <a:r>
              <a:rPr lang="he-IL" dirty="0"/>
              <a:t>05.10.2025 – גשר בין יום כיפור לסוכות</a:t>
            </a:r>
          </a:p>
          <a:p>
            <a:pPr>
              <a:buFont typeface="Arial" panose="020B0604020202020204" pitchFamily="34" charset="0"/>
              <a:buChar char="•"/>
            </a:pPr>
            <a:r>
              <a:rPr lang="he-IL" dirty="0"/>
              <a:t>21.12.2025 – נר שמיני של חנוכה</a:t>
            </a:r>
          </a:p>
          <a:p>
            <a:pPr>
              <a:buNone/>
            </a:pPr>
            <a:r>
              <a:rPr lang="he-IL" b="1" dirty="0"/>
              <a:t>לשנת 2026:</a:t>
            </a:r>
          </a:p>
          <a:p>
            <a:pPr>
              <a:buFont typeface="Arial" panose="020B0604020202020204" pitchFamily="34" charset="0"/>
              <a:buChar char="•"/>
            </a:pPr>
            <a:r>
              <a:rPr lang="he-IL" dirty="0"/>
              <a:t>03.03.2026 – פורים</a:t>
            </a:r>
          </a:p>
          <a:p>
            <a:pPr>
              <a:buFont typeface="Arial" panose="020B0604020202020204" pitchFamily="34" charset="0"/>
              <a:buChar char="•"/>
            </a:pPr>
            <a:r>
              <a:rPr lang="he-IL" dirty="0"/>
              <a:t>31.03.2026 – יום לפני ערב פסח</a:t>
            </a:r>
          </a:p>
          <a:p>
            <a:pPr>
              <a:buFont typeface="Arial" panose="020B0604020202020204" pitchFamily="34" charset="0"/>
              <a:buChar char="•"/>
            </a:pPr>
            <a:r>
              <a:rPr lang="he-IL" dirty="0"/>
              <a:t>30.07.2026 – אמצע החופש הגדול</a:t>
            </a:r>
          </a:p>
          <a:p>
            <a:pPr>
              <a:buFont typeface="Arial" panose="020B0604020202020204" pitchFamily="34" charset="0"/>
              <a:buChar char="•"/>
            </a:pPr>
            <a:r>
              <a:rPr lang="he-IL" dirty="0"/>
              <a:t>23.08.2026 – סוף חופשת הקיץ</a:t>
            </a:r>
          </a:p>
          <a:p>
            <a:endParaRPr lang="en-IL" dirty="0"/>
          </a:p>
        </p:txBody>
      </p:sp>
    </p:spTree>
    <p:extLst>
      <p:ext uri="{BB962C8B-B14F-4D97-AF65-F5344CB8AC3E}">
        <p14:creationId xmlns:p14="http://schemas.microsoft.com/office/powerpoint/2010/main" val="35064597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CA09B-E92A-767A-7A3C-B1BA22409463}"/>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7818703-7C28-AF7C-AF05-93EBB8C922B0}"/>
              </a:ext>
            </a:extLst>
          </p:cNvPr>
          <p:cNvSpPr>
            <a:spLocks noGrp="1"/>
          </p:cNvSpPr>
          <p:nvPr>
            <p:ph type="title"/>
          </p:nvPr>
        </p:nvSpPr>
        <p:spPr/>
        <p:txBody>
          <a:bodyPr>
            <a:normAutofit/>
          </a:bodyPr>
          <a:lstStyle/>
          <a:p>
            <a:r>
              <a:rPr lang="he-IL" dirty="0"/>
              <a:t>ימי חופשה נוספים לעובדי המדינה – 2025 ו-2026</a:t>
            </a:r>
            <a:endParaRPr lang="en-IL" dirty="0"/>
          </a:p>
        </p:txBody>
      </p:sp>
      <p:sp>
        <p:nvSpPr>
          <p:cNvPr id="3" name="מציין מיקום תוכן 2">
            <a:extLst>
              <a:ext uri="{FF2B5EF4-FFF2-40B4-BE49-F238E27FC236}">
                <a16:creationId xmlns:a16="http://schemas.microsoft.com/office/drawing/2014/main" id="{3797CA06-A719-6094-6DF8-5883C0B8FB85}"/>
              </a:ext>
            </a:extLst>
          </p:cNvPr>
          <p:cNvSpPr>
            <a:spLocks noGrp="1"/>
          </p:cNvSpPr>
          <p:nvPr>
            <p:ph idx="1"/>
          </p:nvPr>
        </p:nvSpPr>
        <p:spPr>
          <a:xfrm>
            <a:off x="1371600" y="1799303"/>
            <a:ext cx="9601200" cy="4068097"/>
          </a:xfrm>
        </p:spPr>
        <p:txBody>
          <a:bodyPr>
            <a:normAutofit/>
          </a:bodyPr>
          <a:lstStyle/>
          <a:p>
            <a:pPr>
              <a:buNone/>
            </a:pPr>
            <a:r>
              <a:rPr lang="he-IL" b="1" dirty="0"/>
              <a:t>מה אם העובד נדרש לעבוד באחד מהמועדים?</a:t>
            </a:r>
          </a:p>
          <a:p>
            <a:r>
              <a:rPr lang="he-IL" dirty="0"/>
              <a:t>במקרה שהעובד נקרא לעבוד באחד מאותם ימים – יהיה זכאי ליום חופשה חלופי, בכפוף לאישור ותיאום מראש. את החופשה החלופית ניתן לנצל עד סוף אותה שנה, או עד 3 חודשים מהמועד שבו עבד – המאוחר </a:t>
            </a:r>
            <a:r>
              <a:rPr lang="he-IL" dirty="0" err="1"/>
              <a:t>מביניהם</a:t>
            </a:r>
            <a:r>
              <a:rPr lang="he-IL" dirty="0"/>
              <a:t>.</a:t>
            </a:r>
          </a:p>
          <a:p>
            <a:pPr>
              <a:buNone/>
            </a:pPr>
            <a:r>
              <a:rPr lang="he-IL" b="1" dirty="0"/>
              <a:t>חשוב לדעת:</a:t>
            </a:r>
          </a:p>
          <a:p>
            <a:r>
              <a:rPr lang="he-IL" dirty="0"/>
              <a:t>✔ ימי החופשה הנוספים </a:t>
            </a:r>
            <a:r>
              <a:rPr lang="he-IL" b="1" dirty="0"/>
              <a:t>אינם ניתנים לצבירה או לפדיון</a:t>
            </a:r>
            <a:br>
              <a:rPr lang="he-IL" dirty="0"/>
            </a:br>
            <a:r>
              <a:rPr lang="he-IL" dirty="0"/>
              <a:t>✔ הזכאות ניתנת גם לעובדים </a:t>
            </a:r>
            <a:r>
              <a:rPr lang="he-IL" b="1" dirty="0"/>
              <a:t>במשרה חלקית</a:t>
            </a:r>
            <a:r>
              <a:rPr lang="he-IL" dirty="0"/>
              <a:t> – בהתאם לכללי חישוב חופשה שנתית</a:t>
            </a:r>
            <a:br>
              <a:rPr lang="he-IL" dirty="0"/>
            </a:br>
            <a:r>
              <a:rPr lang="he-IL" dirty="0"/>
              <a:t>✔ ימי החופשה </a:t>
            </a:r>
            <a:r>
              <a:rPr lang="he-IL" b="1" dirty="0"/>
              <a:t>נוספים לימי החופשה הרגילים</a:t>
            </a:r>
            <a:r>
              <a:rPr lang="he-IL" dirty="0"/>
              <a:t> להם זכאי העובד</a:t>
            </a:r>
          </a:p>
          <a:p>
            <a:endParaRPr lang="he-IL" dirty="0"/>
          </a:p>
        </p:txBody>
      </p:sp>
    </p:spTree>
    <p:extLst>
      <p:ext uri="{BB962C8B-B14F-4D97-AF65-F5344CB8AC3E}">
        <p14:creationId xmlns:p14="http://schemas.microsoft.com/office/powerpoint/2010/main" val="28875822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0EFE-F1D0-88BC-303F-1FA2E28A988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ACD2F127-10F8-1BF5-FB12-4F9E533914F8}"/>
              </a:ext>
            </a:extLst>
          </p:cNvPr>
          <p:cNvSpPr>
            <a:spLocks noGrp="1"/>
          </p:cNvSpPr>
          <p:nvPr>
            <p:ph type="title"/>
          </p:nvPr>
        </p:nvSpPr>
        <p:spPr/>
        <p:txBody>
          <a:bodyPr>
            <a:normAutofit/>
          </a:bodyPr>
          <a:lstStyle/>
          <a:p>
            <a:r>
              <a:rPr lang="he-IL" dirty="0"/>
              <a:t>ימי חופשה נוספים לעובדי המדינה – 2025 ו-2026</a:t>
            </a:r>
            <a:endParaRPr lang="en-IL" dirty="0"/>
          </a:p>
        </p:txBody>
      </p:sp>
      <p:sp>
        <p:nvSpPr>
          <p:cNvPr id="3" name="מציין מיקום תוכן 2">
            <a:extLst>
              <a:ext uri="{FF2B5EF4-FFF2-40B4-BE49-F238E27FC236}">
                <a16:creationId xmlns:a16="http://schemas.microsoft.com/office/drawing/2014/main" id="{EE27543C-D839-7B0D-9ECD-7E37A0C0FF76}"/>
              </a:ext>
            </a:extLst>
          </p:cNvPr>
          <p:cNvSpPr>
            <a:spLocks noGrp="1"/>
          </p:cNvSpPr>
          <p:nvPr>
            <p:ph idx="1"/>
          </p:nvPr>
        </p:nvSpPr>
        <p:spPr>
          <a:xfrm>
            <a:off x="1371600" y="1799303"/>
            <a:ext cx="9601200" cy="4068097"/>
          </a:xfrm>
        </p:spPr>
        <p:txBody>
          <a:bodyPr>
            <a:normAutofit/>
          </a:bodyPr>
          <a:lstStyle/>
          <a:p>
            <a:r>
              <a:rPr lang="he-IL" dirty="0"/>
              <a:t>דגשים לחשב/ת השכר: יישום ימי החופשה הנוספים</a:t>
            </a:r>
            <a:r>
              <a:rPr lang="en-IL" dirty="0"/>
              <a:t>✅ </a:t>
            </a:r>
            <a:r>
              <a:rPr lang="he-IL" dirty="0"/>
              <a:t>בדיקת </a:t>
            </a:r>
            <a:r>
              <a:rPr lang="he-IL" dirty="0" err="1"/>
              <a:t>תחולהודאו</a:t>
            </a:r>
            <a:r>
              <a:rPr lang="he-IL" dirty="0"/>
              <a:t> שהעובד משתייך לאחד מהדירוגים המזכים לפי </a:t>
            </a:r>
            <a:r>
              <a:rPr lang="he-IL" dirty="0" err="1"/>
              <a:t>ההסכם.עובדים</a:t>
            </a:r>
            <a:r>
              <a:rPr lang="he-IL" dirty="0"/>
              <a:t> בדירוגים חריגים (משפטנים, פרקליטים, רופאים וטרינרים ועוד) אינם זכאים.</a:t>
            </a:r>
            <a:r>
              <a:rPr lang="en-IL" dirty="0"/>
              <a:t>✅ </a:t>
            </a:r>
            <a:r>
              <a:rPr lang="he-IL" dirty="0"/>
              <a:t>תוספת ימי חופשה בלוח </a:t>
            </a:r>
            <a:r>
              <a:rPr lang="he-IL" dirty="0" err="1"/>
              <a:t>השכרהזינו</a:t>
            </a:r>
            <a:r>
              <a:rPr lang="he-IL" dirty="0"/>
              <a:t> 4 ימי חופשה נוספים לכל עובד זכאי – עבור כל אחת מהשנים 2025 ו-2026.הקפידו על התאמה לימי העבודה בפועל של העובד (שימו לב לעובדים במשרה חלקית/ימי עבודה משתנים).</a:t>
            </a:r>
            <a:r>
              <a:rPr lang="en-IL" dirty="0"/>
              <a:t>✅ </a:t>
            </a:r>
            <a:r>
              <a:rPr lang="he-IL" dirty="0"/>
              <a:t>ניהול מקרים חריגים – עבודה ביום </a:t>
            </a:r>
            <a:r>
              <a:rPr lang="he-IL" dirty="0" err="1"/>
              <a:t>חופשהבמידה</a:t>
            </a:r>
            <a:r>
              <a:rPr lang="he-IL" dirty="0"/>
              <a:t> והעובד נדרש לעבוד באחד מהמועדים – יש לוודא שהוענק לו יום חופשה חלופי, בתיאום ובאישור </a:t>
            </a:r>
            <a:r>
              <a:rPr lang="he-IL" dirty="0" err="1"/>
              <a:t>הנהלה.הזכאות</a:t>
            </a:r>
            <a:r>
              <a:rPr lang="he-IL" dirty="0"/>
              <a:t> לחופשה חלופית תקפה עד סוף השנה </a:t>
            </a:r>
            <a:r>
              <a:rPr lang="he-IL" dirty="0" err="1"/>
              <a:t>הקלנדרית</a:t>
            </a:r>
            <a:r>
              <a:rPr lang="he-IL" dirty="0"/>
              <a:t> או 3 חודשים מהמועד – המאוחר </a:t>
            </a:r>
            <a:r>
              <a:rPr lang="he-IL" dirty="0" err="1"/>
              <a:t>מביניהם</a:t>
            </a:r>
            <a:r>
              <a:rPr lang="he-IL" dirty="0"/>
              <a:t>.</a:t>
            </a:r>
            <a:r>
              <a:rPr lang="en-IL" dirty="0"/>
              <a:t>✅ </a:t>
            </a:r>
            <a:r>
              <a:rPr lang="he-IL" dirty="0"/>
              <a:t>אין צבירה, אין </a:t>
            </a:r>
            <a:r>
              <a:rPr lang="he-IL" dirty="0" err="1"/>
              <a:t>פדיוןחשוב</a:t>
            </a:r>
            <a:r>
              <a:rPr lang="he-IL" dirty="0"/>
              <a:t> ליידע את העובדים ולוודא שימי החופשה מנוצלים בפועל – כי לא ניתן לצבור או לפדות אותם.</a:t>
            </a:r>
            <a:r>
              <a:rPr lang="en-IL" dirty="0"/>
              <a:t>✅ </a:t>
            </a:r>
            <a:r>
              <a:rPr lang="he-IL" dirty="0"/>
              <a:t>תיעוד ושקיפות מול הנהלת משאבי </a:t>
            </a:r>
            <a:r>
              <a:rPr lang="he-IL" dirty="0" err="1"/>
              <a:t>אנושתעדו</a:t>
            </a:r>
            <a:r>
              <a:rPr lang="he-IL" dirty="0"/>
              <a:t> כל שינוי או ניצול של ימי חופשה נוספים/חלופיים במערכות </a:t>
            </a:r>
            <a:r>
              <a:rPr lang="he-IL" dirty="0" err="1"/>
              <a:t>השכר.שמרו</a:t>
            </a:r>
            <a:r>
              <a:rPr lang="he-IL" dirty="0"/>
              <a:t> על תיאום מול משאבי אנוש למניעת טעויות ולטיפול נכון בבקשות העובדים.</a:t>
            </a:r>
            <a:endParaRPr lang="en-IL" dirty="0"/>
          </a:p>
        </p:txBody>
      </p:sp>
    </p:spTree>
    <p:extLst>
      <p:ext uri="{BB962C8B-B14F-4D97-AF65-F5344CB8AC3E}">
        <p14:creationId xmlns:p14="http://schemas.microsoft.com/office/powerpoint/2010/main" val="3683752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5A763-4B3C-4B1F-8E94-DBB14828A53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C5B5B9D-C1F4-AC32-331F-30C2B586A732}"/>
              </a:ext>
            </a:extLst>
          </p:cNvPr>
          <p:cNvSpPr>
            <a:spLocks noGrp="1"/>
          </p:cNvSpPr>
          <p:nvPr>
            <p:ph type="title"/>
          </p:nvPr>
        </p:nvSpPr>
        <p:spPr/>
        <p:txBody>
          <a:bodyPr>
            <a:normAutofit/>
          </a:bodyPr>
          <a:lstStyle/>
          <a:p>
            <a:r>
              <a:rPr lang="he-IL" dirty="0"/>
              <a:t>הגבלת חופש העיסוק – המעסיק נגד עובד לשעבר</a:t>
            </a:r>
            <a:endParaRPr lang="en-IL" dirty="0"/>
          </a:p>
        </p:txBody>
      </p:sp>
      <p:sp>
        <p:nvSpPr>
          <p:cNvPr id="3" name="מציין מיקום תוכן 2">
            <a:extLst>
              <a:ext uri="{FF2B5EF4-FFF2-40B4-BE49-F238E27FC236}">
                <a16:creationId xmlns:a16="http://schemas.microsoft.com/office/drawing/2014/main" id="{BED137E5-1226-005C-8C96-1661A4505785}"/>
              </a:ext>
            </a:extLst>
          </p:cNvPr>
          <p:cNvSpPr>
            <a:spLocks noGrp="1"/>
          </p:cNvSpPr>
          <p:nvPr>
            <p:ph idx="1"/>
          </p:nvPr>
        </p:nvSpPr>
        <p:spPr>
          <a:xfrm>
            <a:off x="1371600" y="1799303"/>
            <a:ext cx="9601200" cy="4068097"/>
          </a:xfrm>
        </p:spPr>
        <p:txBody>
          <a:bodyPr>
            <a:normAutofit/>
          </a:bodyPr>
          <a:lstStyle/>
          <a:p>
            <a:r>
              <a:rPr lang="he-IL" dirty="0" err="1"/>
              <a:t>סע”ש</a:t>
            </a:r>
            <a:r>
              <a:rPr lang="he-IL" dirty="0"/>
              <a:t> 24684-04-21</a:t>
            </a:r>
          </a:p>
          <a:p>
            <a:r>
              <a:rPr lang="he-IL" dirty="0"/>
              <a:t>הרקע: חברת "עבודה בטוחה בע"מ", המספקת שירותי בטיחות, תבעה עובד לשעבר, בטענה שהפר את סעיף סודיות והגבלת תחרות בהסכם העבודה – כשהחל לתת שירותים ישירות ללקוחות החברה מיד לאחר סיום העסקתו.⚖ פסק הדין – אין תוקף להגבלת </a:t>
            </a:r>
            <a:r>
              <a:rPr lang="he-IL" dirty="0" err="1"/>
              <a:t>העיסוק:בית</a:t>
            </a:r>
            <a:r>
              <a:rPr lang="he-IL" dirty="0"/>
              <a:t> הדין חזר על ההלכה לפיה </a:t>
            </a:r>
            <a:r>
              <a:rPr lang="he-IL" dirty="0" err="1"/>
              <a:t>תניית</a:t>
            </a:r>
            <a:r>
              <a:rPr lang="he-IL" dirty="0"/>
              <a:t> אי-תחרות תהיה תקפה רק אם מתקיים אינטרס לגיטימי של המעסיק, ובכפוף למבחנים שנקבעו בפסיקה:</a:t>
            </a:r>
          </a:p>
          <a:p>
            <a:r>
              <a:rPr lang="en-IL" dirty="0"/>
              <a:t>✅ </a:t>
            </a:r>
            <a:r>
              <a:rPr lang="he-IL" dirty="0"/>
              <a:t>קיומו של סוד מסחרי אמיתי</a:t>
            </a:r>
          </a:p>
          <a:p>
            <a:r>
              <a:rPr lang="en-IL" dirty="0"/>
              <a:t>✅ </a:t>
            </a:r>
            <a:r>
              <a:rPr lang="he-IL" dirty="0"/>
              <a:t>תמורה מיוחדת שניתנה לעובד עבור ההתחייבות</a:t>
            </a:r>
          </a:p>
          <a:p>
            <a:r>
              <a:rPr lang="en-IL" dirty="0"/>
              <a:t>✅ </a:t>
            </a:r>
            <a:r>
              <a:rPr lang="he-IL" dirty="0"/>
              <a:t>הכשרה מיוחדת שניתנה לו על-ידי המעסיק</a:t>
            </a:r>
          </a:p>
          <a:p>
            <a:r>
              <a:rPr lang="en-IL" dirty="0"/>
              <a:t>✅ </a:t>
            </a:r>
            <a:r>
              <a:rPr lang="he-IL" dirty="0"/>
              <a:t>הפרה של תום לב ונאמנות</a:t>
            </a:r>
            <a:endParaRPr lang="en-IL" dirty="0"/>
          </a:p>
        </p:txBody>
      </p:sp>
    </p:spTree>
    <p:extLst>
      <p:ext uri="{BB962C8B-B14F-4D97-AF65-F5344CB8AC3E}">
        <p14:creationId xmlns:p14="http://schemas.microsoft.com/office/powerpoint/2010/main" val="6138848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FF33E-EE21-C70A-AFBF-CE355C95E0A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C5527FC-4997-5DFD-E38D-819236CAE19F}"/>
              </a:ext>
            </a:extLst>
          </p:cNvPr>
          <p:cNvSpPr>
            <a:spLocks noGrp="1"/>
          </p:cNvSpPr>
          <p:nvPr>
            <p:ph type="title"/>
          </p:nvPr>
        </p:nvSpPr>
        <p:spPr/>
        <p:txBody>
          <a:bodyPr>
            <a:normAutofit/>
          </a:bodyPr>
          <a:lstStyle/>
          <a:p>
            <a:r>
              <a:rPr lang="he-IL" dirty="0"/>
              <a:t>הגבלת חופש העיסוק – המעסיק נגד עובד לשעבר</a:t>
            </a:r>
            <a:endParaRPr lang="en-IL" dirty="0"/>
          </a:p>
        </p:txBody>
      </p:sp>
      <p:sp>
        <p:nvSpPr>
          <p:cNvPr id="3" name="מציין מיקום תוכן 2">
            <a:extLst>
              <a:ext uri="{FF2B5EF4-FFF2-40B4-BE49-F238E27FC236}">
                <a16:creationId xmlns:a16="http://schemas.microsoft.com/office/drawing/2014/main" id="{A94D9686-EDCD-EBFB-87C0-BAD047D6FB02}"/>
              </a:ext>
            </a:extLst>
          </p:cNvPr>
          <p:cNvSpPr>
            <a:spLocks noGrp="1"/>
          </p:cNvSpPr>
          <p:nvPr>
            <p:ph idx="1"/>
          </p:nvPr>
        </p:nvSpPr>
        <p:spPr>
          <a:xfrm>
            <a:off x="1371600" y="1799303"/>
            <a:ext cx="9601200" cy="4068097"/>
          </a:xfrm>
        </p:spPr>
        <p:txBody>
          <a:bodyPr>
            <a:normAutofit/>
          </a:bodyPr>
          <a:lstStyle/>
          <a:p>
            <a:pPr>
              <a:buNone/>
            </a:pPr>
            <a:r>
              <a:rPr lang="he-IL" b="1" dirty="0"/>
              <a:t>במקרה הזה – אף אחד מהתנאים לא התקיים:</a:t>
            </a:r>
          </a:p>
          <a:p>
            <a:pPr>
              <a:buFont typeface="Arial" panose="020B0604020202020204" pitchFamily="34" charset="0"/>
              <a:buChar char="•"/>
            </a:pPr>
            <a:r>
              <a:rPr lang="he-IL" b="1" dirty="0"/>
              <a:t>לא הוכח סוד מסחרי</a:t>
            </a:r>
            <a:r>
              <a:rPr lang="he-IL" dirty="0"/>
              <a:t> – רשימת הלקוחות לא הוצגה ולא פורט איך נשמרה או נוסחה</a:t>
            </a:r>
          </a:p>
          <a:p>
            <a:pPr>
              <a:buFont typeface="Arial" panose="020B0604020202020204" pitchFamily="34" charset="0"/>
              <a:buChar char="•"/>
            </a:pPr>
            <a:r>
              <a:rPr lang="he-IL" b="1" dirty="0"/>
              <a:t>לא שולמה תמורה</a:t>
            </a:r>
            <a:r>
              <a:rPr lang="he-IL" dirty="0"/>
              <a:t> בגין ההתחייבות</a:t>
            </a:r>
          </a:p>
          <a:p>
            <a:pPr>
              <a:buFont typeface="Arial" panose="020B0604020202020204" pitchFamily="34" charset="0"/>
              <a:buChar char="•"/>
            </a:pPr>
            <a:r>
              <a:rPr lang="he-IL" b="1" dirty="0"/>
              <a:t>לא ניתנה הכשרה מיוחדת</a:t>
            </a:r>
            <a:r>
              <a:rPr lang="he-IL" dirty="0"/>
              <a:t> מצד המעסיק</a:t>
            </a:r>
          </a:p>
          <a:p>
            <a:pPr>
              <a:buFont typeface="Arial" panose="020B0604020202020204" pitchFamily="34" charset="0"/>
              <a:buChar char="•"/>
            </a:pPr>
            <a:r>
              <a:rPr lang="he-IL" b="1" dirty="0"/>
              <a:t>העובד לא פעל בחוסר תום לב</a:t>
            </a:r>
            <a:r>
              <a:rPr lang="he-IL" dirty="0"/>
              <a:t> – הלקוחות פנו אליו </a:t>
            </a:r>
            <a:r>
              <a:rPr lang="he-IL" i="1" dirty="0"/>
              <a:t>לאחר</a:t>
            </a:r>
            <a:r>
              <a:rPr lang="he-IL" dirty="0"/>
              <a:t> שסיימו את ההתקשרות עם המעסיקה, ובשל חוסר שביעות רצון</a:t>
            </a:r>
          </a:p>
          <a:p>
            <a:r>
              <a:rPr lang="he-IL" dirty="0"/>
              <a:t>בנוסף, ההתחייבות בהסכם הייתה </a:t>
            </a:r>
            <a:r>
              <a:rPr lang="he-IL" b="1" dirty="0"/>
              <a:t>גורפת ולא מוגבלת בזמן או במקום</a:t>
            </a:r>
            <a:r>
              <a:rPr lang="he-IL" dirty="0"/>
              <a:t> – מה שפגע עוד יותר בתוקפה.</a:t>
            </a:r>
          </a:p>
          <a:p>
            <a:endParaRPr lang="en-IL" dirty="0"/>
          </a:p>
        </p:txBody>
      </p:sp>
    </p:spTree>
    <p:extLst>
      <p:ext uri="{BB962C8B-B14F-4D97-AF65-F5344CB8AC3E}">
        <p14:creationId xmlns:p14="http://schemas.microsoft.com/office/powerpoint/2010/main" val="21845711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1A70-61C3-6970-BEE3-A88F44FC431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8FA6FFF-A425-E855-46F8-48937428CA88}"/>
              </a:ext>
            </a:extLst>
          </p:cNvPr>
          <p:cNvSpPr>
            <a:spLocks noGrp="1"/>
          </p:cNvSpPr>
          <p:nvPr>
            <p:ph type="title"/>
          </p:nvPr>
        </p:nvSpPr>
        <p:spPr/>
        <p:txBody>
          <a:bodyPr>
            <a:normAutofit/>
          </a:bodyPr>
          <a:lstStyle/>
          <a:p>
            <a:r>
              <a:rPr lang="he-IL" dirty="0"/>
              <a:t>הגבלת חופש העיסוק – המעסיק נגד עובד לשעבר</a:t>
            </a:r>
            <a:endParaRPr lang="en-IL" dirty="0"/>
          </a:p>
        </p:txBody>
      </p:sp>
      <p:sp>
        <p:nvSpPr>
          <p:cNvPr id="3" name="מציין מיקום תוכן 2">
            <a:extLst>
              <a:ext uri="{FF2B5EF4-FFF2-40B4-BE49-F238E27FC236}">
                <a16:creationId xmlns:a16="http://schemas.microsoft.com/office/drawing/2014/main" id="{BB9BD1EB-5744-AAA9-CFD1-CD912505A59D}"/>
              </a:ext>
            </a:extLst>
          </p:cNvPr>
          <p:cNvSpPr>
            <a:spLocks noGrp="1"/>
          </p:cNvSpPr>
          <p:nvPr>
            <p:ph idx="1"/>
          </p:nvPr>
        </p:nvSpPr>
        <p:spPr>
          <a:xfrm>
            <a:off x="1371600" y="1799303"/>
            <a:ext cx="9601200" cy="4068097"/>
          </a:xfrm>
        </p:spPr>
        <p:txBody>
          <a:bodyPr>
            <a:normAutofit fontScale="92500" lnSpcReduction="10000"/>
          </a:bodyPr>
          <a:lstStyle/>
          <a:p>
            <a:pPr>
              <a:buNone/>
            </a:pPr>
            <a:r>
              <a:rPr lang="he-IL" b="1" dirty="0"/>
              <a:t>מסקנה:</a:t>
            </a:r>
          </a:p>
          <a:p>
            <a:r>
              <a:rPr lang="he-IL" b="1" dirty="0" err="1"/>
              <a:t>תניית</a:t>
            </a:r>
            <a:r>
              <a:rPr lang="he-IL" b="1" dirty="0"/>
              <a:t> אי-תחרות גורפת לא תעמוד בפני ביקורת שיפוטית</a:t>
            </a:r>
            <a:r>
              <a:rPr lang="he-IL" dirty="0"/>
              <a:t>, אלא אם מתקיים אינטרס לגיטימי ממשי ומוגדר.</a:t>
            </a:r>
            <a:br>
              <a:rPr lang="he-IL" dirty="0"/>
            </a:br>
            <a:r>
              <a:rPr lang="he-IL" b="1" dirty="0"/>
              <a:t>העובד זכאי לעסוק במקצועו</a:t>
            </a:r>
            <a:r>
              <a:rPr lang="he-IL" dirty="0"/>
              <a:t> לאחר סיום ההעסקה, כל עוד פועל בתום לב ואינו גוזל לקוחות במזיד.</a:t>
            </a:r>
          </a:p>
          <a:p>
            <a:pPr>
              <a:buNone/>
            </a:pPr>
            <a:r>
              <a:rPr lang="he-IL" b="1" dirty="0"/>
              <a:t>📌 תובנות לחשבי שכר: סעיפי הגבלת עיסוק בהסכמי עבודה</a:t>
            </a:r>
          </a:p>
          <a:p>
            <a:pPr>
              <a:buNone/>
            </a:pPr>
            <a:r>
              <a:rPr lang="he-IL" dirty="0"/>
              <a:t>🔹 </a:t>
            </a:r>
            <a:r>
              <a:rPr lang="he-IL" b="1" dirty="0"/>
              <a:t>1. סעיף הגבלת עיסוק – לא תמיד תקף משפטית</a:t>
            </a:r>
            <a:endParaRPr lang="he-IL" dirty="0"/>
          </a:p>
          <a:p>
            <a:pPr>
              <a:buFont typeface="Arial" panose="020B0604020202020204" pitchFamily="34" charset="0"/>
              <a:buChar char="•"/>
            </a:pPr>
            <a:r>
              <a:rPr lang="he-IL" dirty="0"/>
              <a:t>עצם החתימה של העובד על סעיף כזה </a:t>
            </a:r>
            <a:r>
              <a:rPr lang="he-IL" b="1" dirty="0"/>
              <a:t>אינה מספיקה</a:t>
            </a:r>
            <a:r>
              <a:rPr lang="he-IL" dirty="0"/>
              <a:t>.</a:t>
            </a:r>
          </a:p>
          <a:p>
            <a:pPr>
              <a:buFont typeface="Arial" panose="020B0604020202020204" pitchFamily="34" charset="0"/>
              <a:buChar char="•"/>
            </a:pPr>
            <a:r>
              <a:rPr lang="he-IL" dirty="0"/>
              <a:t>בית הדין יבחן אם יש למעסיק </a:t>
            </a:r>
            <a:r>
              <a:rPr lang="he-IL" b="1" dirty="0"/>
              <a:t>אינטרס לגיטימי אמיתי</a:t>
            </a:r>
            <a:r>
              <a:rPr lang="he-IL" dirty="0"/>
              <a:t> (ולא רק חשש מתחרות).</a:t>
            </a:r>
          </a:p>
          <a:p>
            <a:r>
              <a:rPr lang="he-IL" dirty="0"/>
              <a:t>🔹 </a:t>
            </a:r>
            <a:r>
              <a:rPr lang="he-IL" b="1" dirty="0"/>
              <a:t>2. תנאים לקבלת תוקף לסעיף:</a:t>
            </a:r>
            <a:br>
              <a:rPr lang="he-IL" dirty="0"/>
            </a:br>
            <a:r>
              <a:rPr lang="he-IL" dirty="0"/>
              <a:t>✔ סוד מסחרי ממשי שמוגן כראוי</a:t>
            </a:r>
            <a:br>
              <a:rPr lang="he-IL" dirty="0"/>
            </a:br>
            <a:r>
              <a:rPr lang="he-IL" dirty="0"/>
              <a:t>✔ תמורה כספית נפרדת ומיוחדת לעובד</a:t>
            </a:r>
            <a:br>
              <a:rPr lang="he-IL" dirty="0"/>
            </a:br>
            <a:r>
              <a:rPr lang="he-IL" dirty="0"/>
              <a:t>✔ הכשרה ייחודית שמימן המעסיק</a:t>
            </a:r>
            <a:br>
              <a:rPr lang="he-IL" dirty="0"/>
            </a:br>
            <a:r>
              <a:rPr lang="he-IL" dirty="0"/>
              <a:t>✔ הוכחה להפרת תום לב מצד העובד</a:t>
            </a:r>
          </a:p>
          <a:p>
            <a:endParaRPr lang="en-IL" dirty="0"/>
          </a:p>
        </p:txBody>
      </p:sp>
    </p:spTree>
    <p:extLst>
      <p:ext uri="{BB962C8B-B14F-4D97-AF65-F5344CB8AC3E}">
        <p14:creationId xmlns:p14="http://schemas.microsoft.com/office/powerpoint/2010/main" val="6130853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3E15E-081A-B556-DEB2-B4685322000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8AA1BC09-3886-3686-694A-BEE59EE25F12}"/>
              </a:ext>
            </a:extLst>
          </p:cNvPr>
          <p:cNvSpPr>
            <a:spLocks noGrp="1"/>
          </p:cNvSpPr>
          <p:nvPr>
            <p:ph type="title"/>
          </p:nvPr>
        </p:nvSpPr>
        <p:spPr/>
        <p:txBody>
          <a:bodyPr>
            <a:normAutofit/>
          </a:bodyPr>
          <a:lstStyle/>
          <a:p>
            <a:r>
              <a:rPr lang="he-IL" dirty="0"/>
              <a:t>הגבלת חופש העיסוק – המעסיק נגד עובד לשעבר</a:t>
            </a:r>
            <a:endParaRPr lang="en-IL" dirty="0"/>
          </a:p>
        </p:txBody>
      </p:sp>
      <p:sp>
        <p:nvSpPr>
          <p:cNvPr id="3" name="מציין מיקום תוכן 2">
            <a:extLst>
              <a:ext uri="{FF2B5EF4-FFF2-40B4-BE49-F238E27FC236}">
                <a16:creationId xmlns:a16="http://schemas.microsoft.com/office/drawing/2014/main" id="{1D0CD1AB-3A84-1E3C-9490-CE404DCFE091}"/>
              </a:ext>
            </a:extLst>
          </p:cNvPr>
          <p:cNvSpPr>
            <a:spLocks noGrp="1"/>
          </p:cNvSpPr>
          <p:nvPr>
            <p:ph idx="1"/>
          </p:nvPr>
        </p:nvSpPr>
        <p:spPr>
          <a:xfrm>
            <a:off x="1371600" y="1799303"/>
            <a:ext cx="9601200" cy="4068097"/>
          </a:xfrm>
        </p:spPr>
        <p:txBody>
          <a:bodyPr>
            <a:normAutofit/>
          </a:bodyPr>
          <a:lstStyle/>
          <a:p>
            <a:pPr>
              <a:buNone/>
            </a:pPr>
            <a:r>
              <a:rPr lang="he-IL" b="1" dirty="0"/>
              <a:t>4. המלצה לחשבי שכר והנהלות:</a:t>
            </a:r>
            <a:endParaRPr lang="he-IL" dirty="0"/>
          </a:p>
          <a:p>
            <a:pPr>
              <a:buFont typeface="Arial" panose="020B0604020202020204" pitchFamily="34" charset="0"/>
              <a:buChar char="•"/>
            </a:pPr>
            <a:r>
              <a:rPr lang="he-IL" dirty="0"/>
              <a:t>ליידע את המעסיק שסעיפי אי-תחרות חייבים לנסח </a:t>
            </a:r>
            <a:r>
              <a:rPr lang="he-IL" b="1" dirty="0"/>
              <a:t>בזהירות ובייעוץ משפטי</a:t>
            </a:r>
            <a:r>
              <a:rPr lang="he-IL" dirty="0"/>
              <a:t>.</a:t>
            </a:r>
          </a:p>
          <a:p>
            <a:pPr>
              <a:buFont typeface="Arial" panose="020B0604020202020204" pitchFamily="34" charset="0"/>
              <a:buChar char="•"/>
            </a:pPr>
            <a:r>
              <a:rPr lang="he-IL" dirty="0"/>
              <a:t>רצוי לצרף תוספת שכר בגין הסכמה </a:t>
            </a:r>
            <a:r>
              <a:rPr lang="he-IL" dirty="0" err="1"/>
              <a:t>להגבילות</a:t>
            </a:r>
            <a:r>
              <a:rPr lang="he-IL" dirty="0"/>
              <a:t> מהותיות – אחרת הסעיף עלול לא לעמוד במבחן המשפטי.</a:t>
            </a:r>
          </a:p>
          <a:p>
            <a:pPr>
              <a:buNone/>
            </a:pPr>
            <a:r>
              <a:rPr lang="he-IL" dirty="0"/>
              <a:t>🔹 </a:t>
            </a:r>
            <a:r>
              <a:rPr lang="he-IL" b="1" dirty="0"/>
              <a:t>5. חובת תום לב של העובד ממשיכה גם לאחר סיום העבודה</a:t>
            </a:r>
            <a:endParaRPr lang="he-IL" dirty="0"/>
          </a:p>
          <a:p>
            <a:pPr>
              <a:buFont typeface="Arial" panose="020B0604020202020204" pitchFamily="34" charset="0"/>
              <a:buChar char="•"/>
            </a:pPr>
            <a:r>
              <a:rPr lang="he-IL" dirty="0"/>
              <a:t>אבל לא כל התקשרות עם לקוחות לשעבר מהווה הפרת אמון – אלא אם מדובר בגזל לקוחות מכוון או מעשה מרמה.</a:t>
            </a:r>
          </a:p>
          <a:p>
            <a:endParaRPr lang="en-IL" dirty="0"/>
          </a:p>
        </p:txBody>
      </p:sp>
    </p:spTree>
    <p:extLst>
      <p:ext uri="{BB962C8B-B14F-4D97-AF65-F5344CB8AC3E}">
        <p14:creationId xmlns:p14="http://schemas.microsoft.com/office/powerpoint/2010/main" val="11528914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35029"/>
          </a:xfrm>
        </p:spPr>
        <p:txBody>
          <a:bodyPr/>
          <a:lstStyle/>
          <a:p>
            <a:pPr algn="ctr"/>
            <a:r>
              <a:rPr lang="he-IL" dirty="0">
                <a:latin typeface="Aharoni" panose="02010803020104030203" pitchFamily="2" charset="-79"/>
                <a:cs typeface="Aharoni" panose="02010803020104030203" pitchFamily="2" charset="-79"/>
              </a:rPr>
              <a:t>ה</a:t>
            </a:r>
            <a:r>
              <a:rPr dirty="0" err="1">
                <a:latin typeface="Aharoni" panose="02010803020104030203" pitchFamily="2" charset="-79"/>
                <a:cs typeface="Aharoni" panose="02010803020104030203" pitchFamily="2" charset="-79"/>
              </a:rPr>
              <a:t>רקע</a:t>
            </a:r>
            <a:r>
              <a:rPr dirty="0">
                <a:latin typeface="Aharoni" panose="02010803020104030203" pitchFamily="2" charset="-79"/>
                <a:cs typeface="Aharoni" panose="02010803020104030203" pitchFamily="2" charset="-79"/>
              </a:rPr>
              <a:t> </a:t>
            </a:r>
            <a:r>
              <a:rPr lang="he-IL" dirty="0">
                <a:latin typeface="Aharoni" panose="02010803020104030203" pitchFamily="2" charset="-79"/>
                <a:cs typeface="Aharoni" panose="02010803020104030203" pitchFamily="2" charset="-79"/>
              </a:rPr>
              <a:t>ה</a:t>
            </a:r>
            <a:r>
              <a:rPr dirty="0" err="1">
                <a:latin typeface="Aharoni" panose="02010803020104030203" pitchFamily="2" charset="-79"/>
                <a:cs typeface="Aharoni" panose="02010803020104030203" pitchFamily="2" charset="-79"/>
              </a:rPr>
              <a:t>כללי</a:t>
            </a:r>
            <a:r>
              <a:rPr lang="he-IL" dirty="0">
                <a:latin typeface="Aharoni" panose="02010803020104030203" pitchFamily="2" charset="-79"/>
                <a:cs typeface="Aharoni" panose="02010803020104030203" pitchFamily="2" charset="-79"/>
              </a:rPr>
              <a:t> לרגולציה </a:t>
            </a:r>
            <a:endParaRPr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498921" y="1638300"/>
            <a:ext cx="9601200" cy="3581400"/>
          </a:xfrm>
        </p:spPr>
        <p:txBody>
          <a:bodyPr>
            <a:normAutofit/>
          </a:bodyPr>
          <a:lstStyle/>
          <a:p>
            <a:r>
              <a:rPr lang="he-IL" sz="2800" dirty="0"/>
              <a:t>עד כה, תלושי השכר לעובדים פלסטינים הופקו באמצעות מדור התשלומים ברשות האוכלוסין.</a:t>
            </a:r>
          </a:p>
          <a:p>
            <a:r>
              <a:rPr lang="he-IL" sz="2800" dirty="0"/>
              <a:t>המעסיק היה מדווח על רכיבי השכר למדור התשלומים, באמצעות יומן העסקה, והמת"ש הוא שהנפיק את דמוי התלוש לעובד.</a:t>
            </a:r>
          </a:p>
          <a:p>
            <a:r>
              <a:rPr lang="he-IL" sz="2800" dirty="0"/>
              <a:t>מינואר 2025, האחריות להפקת תלושי השכר עוברת למעסיקים.</a:t>
            </a:r>
          </a:p>
          <a:p>
            <a:r>
              <a:rPr lang="he-IL" sz="2800" dirty="0"/>
              <a:t>מעסיקים נדרשים לחשב, לדווח ולהעביר ניכויים והפרשות ישירות לעובדים ולרשויות.</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18909"/>
          </a:xfrm>
        </p:spPr>
        <p:txBody>
          <a:bodyPr/>
          <a:lstStyle/>
          <a:p>
            <a:pPr algn="ctr"/>
            <a:r>
              <a:rPr dirty="0" err="1">
                <a:latin typeface="Aharoni" panose="02010803020104030203" pitchFamily="2" charset="-79"/>
                <a:cs typeface="Aharoni" panose="02010803020104030203" pitchFamily="2" charset="-79"/>
              </a:rPr>
              <a:t>מה</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כוללת</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הרגולציה</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החדשה</a:t>
            </a:r>
            <a:r>
              <a:rPr dirty="0">
                <a:latin typeface="Aharoni" panose="02010803020104030203" pitchFamily="2" charset="-79"/>
                <a:cs typeface="Aharoni" panose="02010803020104030203" pitchFamily="2" charset="-79"/>
              </a:rPr>
              <a:t>?</a:t>
            </a:r>
          </a:p>
        </p:txBody>
      </p:sp>
      <p:sp>
        <p:nvSpPr>
          <p:cNvPr id="3" name="Content Placeholder 2"/>
          <p:cNvSpPr>
            <a:spLocks noGrp="1"/>
          </p:cNvSpPr>
          <p:nvPr>
            <p:ph idx="1"/>
          </p:nvPr>
        </p:nvSpPr>
        <p:spPr>
          <a:xfrm>
            <a:off x="1365681" y="1504709"/>
            <a:ext cx="9601200" cy="4038600"/>
          </a:xfrm>
        </p:spPr>
        <p:txBody>
          <a:bodyPr>
            <a:normAutofit lnSpcReduction="10000"/>
          </a:bodyPr>
          <a:lstStyle/>
          <a:p>
            <a:r>
              <a:rPr lang="he-IL" sz="2800" dirty="0"/>
              <a:t>חישוב שכר העובדים, כולל ניכויים והפרשות (מס הכנסה, ביטוח לאומי, פנסיה וכו').</a:t>
            </a:r>
          </a:p>
          <a:p>
            <a:r>
              <a:rPr lang="he-IL" sz="2800" dirty="0"/>
              <a:t>הפקת תלושי שכר מפורטים ותואמים לכל דין עבור עובד פלסטיני.</a:t>
            </a:r>
          </a:p>
          <a:p>
            <a:r>
              <a:rPr lang="he-IL" sz="2800" dirty="0"/>
              <a:t>דיווח מקוון לרשות האוכלוסין על נתונים נדרשים.</a:t>
            </a:r>
          </a:p>
          <a:p>
            <a:r>
              <a:rPr lang="he-IL" sz="2800" dirty="0"/>
              <a:t>ביצוע תשלומים מקוונים דרך אתר התשלומים הממשלתי.</a:t>
            </a:r>
          </a:p>
          <a:p>
            <a:r>
              <a:rPr lang="he-IL" sz="2800" dirty="0">
                <a:latin typeface="Aharoni" panose="02010803020104030203" pitchFamily="2" charset="-79"/>
                <a:cs typeface="Aharoni" panose="02010803020104030203" pitchFamily="2" charset="-79"/>
              </a:rPr>
              <a:t>שימוש במערכות שכר מותאמות לדרישות החדשות.</a:t>
            </a:r>
          </a:p>
          <a:p>
            <a:r>
              <a:rPr lang="he-IL" sz="2800" dirty="0">
                <a:latin typeface="Aharoni" panose="02010803020104030203" pitchFamily="2" charset="-79"/>
                <a:cs typeface="Aharoni" panose="02010803020104030203" pitchFamily="2" charset="-79"/>
              </a:rPr>
              <a:t>תלושי השכר יופקו בערכי ברוטו בלבד, תוך פירוט הניכויים והנטו לתשלום.</a:t>
            </a:r>
          </a:p>
          <a:p>
            <a:r>
              <a:rPr lang="he-IL" sz="2800" dirty="0">
                <a:latin typeface="Aharoni" panose="02010803020104030203" pitchFamily="2" charset="-79"/>
                <a:cs typeface="Aharoni" panose="02010803020104030203" pitchFamily="2" charset="-79"/>
              </a:rPr>
              <a:t>הלימה בין הסכם העבודה שנחתם לבין שעון הנוכחות ותלוש השכר.</a:t>
            </a:r>
          </a:p>
          <a:p>
            <a:endParaRPr lang="he-IL"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48431-7781-6558-DD1D-C9D1CE6B688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231939A-A359-19DC-3C71-94769ABE7052}"/>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1E6B8F2B-E19A-76B9-6207-188E110E6190}"/>
              </a:ext>
            </a:extLst>
          </p:cNvPr>
          <p:cNvSpPr>
            <a:spLocks noGrp="1"/>
          </p:cNvSpPr>
          <p:nvPr>
            <p:ph idx="1"/>
          </p:nvPr>
        </p:nvSpPr>
        <p:spPr>
          <a:xfrm>
            <a:off x="1371600" y="2154724"/>
            <a:ext cx="9601200" cy="3712675"/>
          </a:xfrm>
        </p:spPr>
        <p:txBody>
          <a:bodyPr>
            <a:normAutofit/>
          </a:bodyPr>
          <a:lstStyle/>
          <a:p>
            <a:pPr>
              <a:buNone/>
            </a:pPr>
            <a:r>
              <a:rPr lang="he-IL" b="1" dirty="0"/>
              <a:t>	הכרעת בית הדין – זכאות מלאה ופרשנות רחבה</a:t>
            </a:r>
          </a:p>
          <a:p>
            <a:pPr>
              <a:buNone/>
            </a:pPr>
            <a:r>
              <a:rPr lang="he-IL" dirty="0"/>
              <a:t>	בית הדין האזורי דחה את טענות קסטרו, והבהיר כי גם אם קיימת מדרגת סף למכירות, בפועל מדובר בסף נמוך מאוד שאינו מונע תשלום עמלות ברוב העסקאות. נקבע כי אין לפרש את המושג "מהשקל הראשון" באופן דווקני שיפטור מעסיקים מחובת תשלום גמול שעות נוספות, מה גם שמרבית רכישות ברשת אופנה עולות על רף 100 ₪. כל פרשנות אחרת הייתה עלולה לעודד מנגנוני התחמקות פסולים מצד המעסיקים.</a:t>
            </a:r>
          </a:p>
          <a:p>
            <a:r>
              <a:rPr lang="he-IL" dirty="0"/>
              <a:t>בית הדין אף הדגיש כי עצם הטלת מטלות נוספות על עובדי המכירות (כגון סידור סחורה) אינה שוללת את הגדרת תפקידם כאנשי מכירות, כל עוד הם זמינים למכירה לאורך כל המשמרת – כפי שהיה במקרה זה.</a:t>
            </a:r>
          </a:p>
          <a:p>
            <a:pPr marL="0" indent="0">
              <a:buNone/>
            </a:pPr>
            <a:endParaRPr lang="he-IL" dirty="0"/>
          </a:p>
        </p:txBody>
      </p:sp>
      <p:pic>
        <p:nvPicPr>
          <p:cNvPr id="4" name="Picture 6">
            <a:extLst>
              <a:ext uri="{FF2B5EF4-FFF2-40B4-BE49-F238E27FC236}">
                <a16:creationId xmlns:a16="http://schemas.microsoft.com/office/drawing/2014/main" id="{FA67609E-EF39-4921-267E-ADC65396A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225ACD6B-A5A6-F8CC-000E-ADED52C390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08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err="1">
                <a:latin typeface="Aharoni" panose="02010803020104030203" pitchFamily="2" charset="-79"/>
                <a:cs typeface="Aharoni" panose="02010803020104030203" pitchFamily="2" charset="-79"/>
              </a:rPr>
              <a:t>סנקציות</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בגין</a:t>
            </a:r>
            <a:r>
              <a:rPr dirty="0">
                <a:latin typeface="Aharoni" panose="02010803020104030203" pitchFamily="2" charset="-79"/>
                <a:cs typeface="Aharoni" panose="02010803020104030203" pitchFamily="2" charset="-79"/>
              </a:rPr>
              <a:t> </a:t>
            </a:r>
            <a:r>
              <a:rPr lang="he-IL" dirty="0">
                <a:latin typeface="Aharoni" panose="02010803020104030203" pitchFamily="2" charset="-79"/>
                <a:cs typeface="Aharoni" panose="02010803020104030203" pitchFamily="2" charset="-79"/>
              </a:rPr>
              <a:t>אי </a:t>
            </a:r>
            <a:r>
              <a:rPr dirty="0" err="1">
                <a:latin typeface="Aharoni" panose="02010803020104030203" pitchFamily="2" charset="-79"/>
                <a:cs typeface="Aharoni" panose="02010803020104030203" pitchFamily="2" charset="-79"/>
              </a:rPr>
              <a:t>עמידה</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ברגולציה</a:t>
            </a:r>
            <a:endParaRPr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371600" y="1597306"/>
            <a:ext cx="9601200" cy="3784922"/>
          </a:xfrm>
        </p:spPr>
        <p:txBody>
          <a:bodyPr>
            <a:normAutofit/>
          </a:bodyPr>
          <a:lstStyle/>
          <a:p>
            <a:endParaRPr lang="he-IL" sz="3200" dirty="0">
              <a:latin typeface="Aharoni" panose="02010803020104030203" pitchFamily="2" charset="-79"/>
              <a:cs typeface="Aharoni" panose="02010803020104030203" pitchFamily="2" charset="-79"/>
            </a:endParaRPr>
          </a:p>
          <a:p>
            <a:r>
              <a:rPr sz="3200" dirty="0" err="1">
                <a:latin typeface="Aharoni" panose="02010803020104030203" pitchFamily="2" charset="-79"/>
                <a:cs typeface="Aharoni" panose="02010803020104030203" pitchFamily="2" charset="-79"/>
              </a:rPr>
              <a:t>קנסות</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מנהליים</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בגין</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אי-דיווח</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או</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דיווח</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כוזב</a:t>
            </a:r>
            <a:r>
              <a:rPr sz="3200" dirty="0">
                <a:latin typeface="Aharoni" panose="02010803020104030203" pitchFamily="2" charset="-79"/>
                <a:cs typeface="Aharoni" panose="02010803020104030203" pitchFamily="2" charset="-79"/>
              </a:rPr>
              <a:t>.</a:t>
            </a:r>
            <a:endParaRPr lang="he-IL" sz="3200" dirty="0">
              <a:latin typeface="Aharoni" panose="02010803020104030203" pitchFamily="2" charset="-79"/>
              <a:cs typeface="Aharoni" panose="02010803020104030203" pitchFamily="2" charset="-79"/>
            </a:endParaRPr>
          </a:p>
          <a:p>
            <a:r>
              <a:rPr sz="3200" dirty="0" err="1">
                <a:latin typeface="Aharoni" panose="02010803020104030203" pitchFamily="2" charset="-79"/>
                <a:cs typeface="Aharoni" panose="02010803020104030203" pitchFamily="2" charset="-79"/>
              </a:rPr>
              <a:t>שלילת</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היתר</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העסקה</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במקרה</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של</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הפרות</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חוזרות</a:t>
            </a:r>
            <a:r>
              <a:rPr sz="3200" dirty="0">
                <a:latin typeface="Aharoni" panose="02010803020104030203" pitchFamily="2" charset="-79"/>
                <a:cs typeface="Aharoni" panose="02010803020104030203" pitchFamily="2" charset="-79"/>
              </a:rPr>
              <a:t>.</a:t>
            </a:r>
          </a:p>
          <a:p>
            <a:r>
              <a:rPr sz="3200" dirty="0" err="1">
                <a:latin typeface="Aharoni" panose="02010803020104030203" pitchFamily="2" charset="-79"/>
                <a:cs typeface="Aharoni" panose="02010803020104030203" pitchFamily="2" charset="-79"/>
              </a:rPr>
              <a:t>אישומים</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פליליים</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במקרים</a:t>
            </a:r>
            <a:r>
              <a:rPr sz="3200" dirty="0">
                <a:latin typeface="Aharoni" panose="02010803020104030203" pitchFamily="2" charset="-79"/>
                <a:cs typeface="Aharoni" panose="02010803020104030203" pitchFamily="2" charset="-79"/>
              </a:rPr>
              <a:t> </a:t>
            </a:r>
            <a:r>
              <a:rPr sz="3200" dirty="0" err="1">
                <a:latin typeface="Aharoni" panose="02010803020104030203" pitchFamily="2" charset="-79"/>
                <a:cs typeface="Aharoni" panose="02010803020104030203" pitchFamily="2" charset="-79"/>
              </a:rPr>
              <a:t>חמורים</a:t>
            </a:r>
            <a:r>
              <a:rPr sz="3200" dirty="0">
                <a:latin typeface="Aharoni" panose="02010803020104030203" pitchFamily="2" charset="-79"/>
                <a:cs typeface="Aharoni" panose="02010803020104030203" pitchFamily="2" charset="-79"/>
              </a:rPr>
              <a:t>.</a:t>
            </a:r>
            <a:endParaRPr lang="he-IL" sz="3200" dirty="0">
              <a:latin typeface="Aharoni" panose="02010803020104030203" pitchFamily="2" charset="-79"/>
              <a:cs typeface="Aharoni" panose="02010803020104030203" pitchFamily="2" charset="-79"/>
            </a:endParaRPr>
          </a:p>
          <a:p>
            <a:endParaRPr lang="he-IL" sz="3200" dirty="0">
              <a:latin typeface="Aharoni" panose="02010803020104030203" pitchFamily="2" charset="-79"/>
              <a:cs typeface="Aharoni" panose="02010803020104030203" pitchFamily="2" charset="-79"/>
            </a:endParaRPr>
          </a:p>
          <a:p>
            <a:r>
              <a:rPr lang="he-IL" sz="3200" dirty="0">
                <a:latin typeface="Aharoni" panose="02010803020104030203" pitchFamily="2" charset="-79"/>
                <a:cs typeface="Aharoni" panose="02010803020104030203" pitchFamily="2" charset="-79"/>
              </a:rPr>
              <a:t>דוגמאות בהמשך ...</a:t>
            </a:r>
            <a:endParaRPr sz="3200" dirty="0">
              <a:latin typeface="Aharoni" panose="02010803020104030203" pitchFamily="2" charset="-79"/>
              <a:cs typeface="Aharoni" panose="02010803020104030203" pitchFamily="2" charset="-79"/>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t>הבדלים בין עובדים פלסטינאים לעובדים זרים</a:t>
            </a:r>
          </a:p>
        </p:txBody>
      </p:sp>
      <p:sp>
        <p:nvSpPr>
          <p:cNvPr id="3" name="Content Placeholder 2"/>
          <p:cNvSpPr>
            <a:spLocks noGrp="1"/>
          </p:cNvSpPr>
          <p:nvPr>
            <p:ph idx="1"/>
          </p:nvPr>
        </p:nvSpPr>
        <p:spPr/>
        <p:txBody>
          <a:bodyPr/>
          <a:lstStyle/>
          <a:p>
            <a:r>
              <a:rPr sz="2800" dirty="0" err="1">
                <a:latin typeface="Aharoni" panose="02010803020104030203" pitchFamily="2" charset="-79"/>
                <a:cs typeface="Aharoni" panose="02010803020104030203" pitchFamily="2" charset="-79"/>
              </a:rPr>
              <a:t>הרגולציה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החדשה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חלה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על</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עובדים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פלסטינאים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בלבד</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ולא</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על</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עובדים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זרים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ממדינות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אחרות</a:t>
            </a:r>
            <a:r>
              <a:rPr sz="2800" dirty="0">
                <a:latin typeface="Aharoni" panose="02010803020104030203" pitchFamily="2" charset="-79"/>
                <a:cs typeface="Aharoni" panose="02010803020104030203" pitchFamily="2" charset="-79"/>
              </a:rPr>
              <a:t> </a:t>
            </a:r>
            <a:r>
              <a:rPr lang="he-IL" sz="2800" dirty="0">
                <a:latin typeface="Aharoni" panose="02010803020104030203" pitchFamily="2" charset="-79"/>
                <a:cs typeface="Aharoni" panose="02010803020104030203" pitchFamily="2" charset="-79"/>
              </a:rPr>
              <a:t>(</a:t>
            </a:r>
            <a:r>
              <a:rPr sz="2800" dirty="0" err="1">
                <a:latin typeface="Aharoni" panose="02010803020104030203" pitchFamily="2" charset="-79"/>
                <a:cs typeface="Aharoni" panose="02010803020104030203" pitchFamily="2" charset="-79"/>
              </a:rPr>
              <a:t>לדוגמה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מולדובה</a:t>
            </a:r>
            <a:r>
              <a:rPr lang="he-IL" sz="2800" dirty="0">
                <a:latin typeface="Aharoni" panose="02010803020104030203" pitchFamily="2" charset="-79"/>
                <a:cs typeface="Aharoni" panose="02010803020104030203" pitchFamily="2" charset="-79"/>
              </a:rPr>
              <a:t>).</a:t>
            </a:r>
          </a:p>
          <a:p>
            <a:r>
              <a:rPr lang="he-IL" sz="2800" dirty="0">
                <a:latin typeface="Aharoni" panose="02010803020104030203" pitchFamily="2" charset="-79"/>
                <a:cs typeface="Aharoni" panose="02010803020104030203" pitchFamily="2" charset="-79"/>
              </a:rPr>
              <a:t>עובדים זרים כפופים לחוקים ולנהלים שונים, הכוללים הנפקת תלושי שכר ישירות על ידי המעסיק.</a:t>
            </a:r>
          </a:p>
          <a:p>
            <a:r>
              <a:rPr sz="2800" dirty="0" err="1">
                <a:latin typeface="Aharoni" panose="02010803020104030203" pitchFamily="2" charset="-79"/>
                <a:cs typeface="Aharoni" panose="02010803020104030203" pitchFamily="2" charset="-79"/>
              </a:rPr>
              <a:t>יש</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להקפיד</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על</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הנחיות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נפרדות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לגבי</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העסקת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עובדים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זרים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כולל</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תנאי</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העסקה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והפרשות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סוציאליות</a:t>
            </a:r>
            <a:r>
              <a:rPr sz="2800" dirty="0">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7835519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err="1">
                <a:latin typeface="Aharoni" panose="02010803020104030203" pitchFamily="2" charset="-79"/>
                <a:cs typeface="Aharoni" panose="02010803020104030203" pitchFamily="2" charset="-79"/>
              </a:rPr>
              <a:t>הבדלים</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בין</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ענפי</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התעסוקה</a:t>
            </a:r>
            <a:endParaRPr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390891" y="1799863"/>
            <a:ext cx="9601200" cy="3581400"/>
          </a:xfrm>
        </p:spPr>
        <p:txBody>
          <a:bodyPr/>
          <a:lstStyle/>
          <a:p>
            <a:r>
              <a:rPr sz="2800" dirty="0" err="1">
                <a:latin typeface="Aharoni" panose="02010803020104030203" pitchFamily="2" charset="-79"/>
                <a:cs typeface="Aharoni" panose="02010803020104030203" pitchFamily="2" charset="-79"/>
              </a:rPr>
              <a:t>מכסות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העסקה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משתנות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בין</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הענפים</a:t>
            </a:r>
            <a:r>
              <a:rPr sz="2800" dirty="0">
                <a:latin typeface="Aharoni" panose="02010803020104030203" pitchFamily="2" charset="-79"/>
                <a:cs typeface="Aharoni" panose="02010803020104030203" pitchFamily="2" charset="-79"/>
              </a:rPr>
              <a:t> </a:t>
            </a:r>
            <a:r>
              <a:rPr lang="he-IL" sz="2800" dirty="0">
                <a:latin typeface="Aharoni" panose="02010803020104030203" pitchFamily="2" charset="-79"/>
                <a:cs typeface="Aharoni" panose="02010803020104030203" pitchFamily="2" charset="-79"/>
              </a:rPr>
              <a:t>(</a:t>
            </a:r>
            <a:r>
              <a:rPr sz="2800" dirty="0" err="1">
                <a:latin typeface="Aharoni" panose="02010803020104030203" pitchFamily="2" charset="-79"/>
                <a:cs typeface="Aharoni" panose="02010803020104030203" pitchFamily="2" charset="-79"/>
              </a:rPr>
              <a:t>לדוגמה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בענף</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הבנייה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המכסה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גבוהה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יותר</a:t>
            </a:r>
            <a:r>
              <a:rPr lang="he-IL" sz="2800" dirty="0">
                <a:latin typeface="Aharoni" panose="02010803020104030203" pitchFamily="2" charset="-79"/>
                <a:cs typeface="Aharoni" panose="02010803020104030203" pitchFamily="2" charset="-79"/>
              </a:rPr>
              <a:t>).</a:t>
            </a:r>
            <a:endParaRPr sz="2800" dirty="0">
              <a:latin typeface="Aharoni" panose="02010803020104030203" pitchFamily="2" charset="-79"/>
              <a:cs typeface="Aharoni" panose="02010803020104030203" pitchFamily="2" charset="-79"/>
            </a:endParaRPr>
          </a:p>
          <a:p>
            <a:r>
              <a:rPr sz="2800" dirty="0" err="1">
                <a:latin typeface="Aharoni" panose="02010803020104030203" pitchFamily="2" charset="-79"/>
                <a:cs typeface="Aharoni" panose="02010803020104030203" pitchFamily="2" charset="-79"/>
              </a:rPr>
              <a:t>בענפים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מסוימים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כמו</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בנייה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יש</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הפרשות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נוספות</a:t>
            </a:r>
            <a:r>
              <a:rPr sz="2800" dirty="0">
                <a:latin typeface="Aharoni" panose="02010803020104030203" pitchFamily="2" charset="-79"/>
                <a:cs typeface="Aharoni" panose="02010803020104030203" pitchFamily="2" charset="-79"/>
              </a:rPr>
              <a:t> </a:t>
            </a:r>
            <a:r>
              <a:rPr lang="he-IL" sz="2800" dirty="0">
                <a:latin typeface="Aharoni" panose="02010803020104030203" pitchFamily="2" charset="-79"/>
                <a:cs typeface="Aharoni" panose="02010803020104030203" pitchFamily="2" charset="-79"/>
              </a:rPr>
              <a:t>(</a:t>
            </a:r>
            <a:r>
              <a:rPr sz="2800" dirty="0" err="1">
                <a:latin typeface="Aharoni" panose="02010803020104030203" pitchFamily="2" charset="-79"/>
                <a:cs typeface="Aharoni" panose="02010803020104030203" pitchFamily="2" charset="-79"/>
              </a:rPr>
              <a:t>לדוגמה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לעמותה</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לקידום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ענף</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הבניין</a:t>
            </a:r>
            <a:r>
              <a:rPr lang="he-IL" sz="2800" dirty="0">
                <a:latin typeface="Aharoni" panose="02010803020104030203" pitchFamily="2" charset="-79"/>
                <a:cs typeface="Aharoni" panose="02010803020104030203" pitchFamily="2" charset="-79"/>
              </a:rPr>
              <a:t>).</a:t>
            </a:r>
            <a:endParaRPr sz="2800" dirty="0">
              <a:latin typeface="Aharoni" panose="02010803020104030203" pitchFamily="2" charset="-79"/>
              <a:cs typeface="Aharoni" panose="02010803020104030203" pitchFamily="2" charset="-79"/>
            </a:endParaRPr>
          </a:p>
          <a:p>
            <a:r>
              <a:rPr sz="2800" dirty="0" err="1">
                <a:latin typeface="Aharoni" panose="02010803020104030203" pitchFamily="2" charset="-79"/>
                <a:cs typeface="Aharoni" panose="02010803020104030203" pitchFamily="2" charset="-79"/>
              </a:rPr>
              <a:t>החובות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הבסיסיות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זהות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בכל</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הענפים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הנפקת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תלושי</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שכר</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דיווח</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ותשלום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ניכויים</a:t>
            </a:r>
            <a:r>
              <a:rPr sz="2800" dirty="0">
                <a:latin typeface="Aharoni" panose="02010803020104030203" pitchFamily="2" charset="-79"/>
                <a:cs typeface="Aharoni" panose="02010803020104030203" pitchFamily="2" charset="-79"/>
              </a:rPr>
              <a: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dirty="0" err="1">
                <a:latin typeface="Aharoni" panose="02010803020104030203" pitchFamily="2" charset="-79"/>
                <a:cs typeface="Aharoni" panose="02010803020104030203" pitchFamily="2" charset="-79"/>
              </a:rPr>
              <a:t>דיווח</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ותשלום</a:t>
            </a:r>
            <a:endParaRPr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371600" y="1902231"/>
            <a:ext cx="9601200" cy="3581400"/>
          </a:xfrm>
        </p:spPr>
        <p:txBody>
          <a:bodyPr/>
          <a:lstStyle/>
          <a:p>
            <a:r>
              <a:rPr lang="he-IL" sz="2800" dirty="0">
                <a:latin typeface="Aharoni" panose="02010803020104030203" pitchFamily="2" charset="-79"/>
                <a:cs typeface="Aharoni" panose="02010803020104030203" pitchFamily="2" charset="-79"/>
              </a:rPr>
              <a:t>מ</a:t>
            </a:r>
            <a:r>
              <a:rPr sz="2800" dirty="0" err="1">
                <a:latin typeface="Aharoni" panose="02010803020104030203" pitchFamily="2" charset="-79"/>
                <a:cs typeface="Aharoni" panose="02010803020104030203" pitchFamily="2" charset="-79"/>
              </a:rPr>
              <a:t>ועדי</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הדיווח</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למדור</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התשלומים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נשארו</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ללא</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שינוי</a:t>
            </a:r>
            <a:r>
              <a:rPr sz="2800" dirty="0">
                <a:latin typeface="Aharoni" panose="02010803020104030203" pitchFamily="2" charset="-79"/>
                <a:cs typeface="Aharoni" panose="02010803020104030203" pitchFamily="2" charset="-79"/>
              </a:rPr>
              <a:t>.</a:t>
            </a:r>
          </a:p>
          <a:p>
            <a:r>
              <a:rPr sz="2800" dirty="0" err="1">
                <a:latin typeface="Aharoni" panose="02010803020104030203" pitchFamily="2" charset="-79"/>
                <a:cs typeface="Aharoni" panose="02010803020104030203" pitchFamily="2" charset="-79"/>
              </a:rPr>
              <a:t>דיווח</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נתוני</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השכר</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צריך</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להתבצע</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עד</a:t>
            </a:r>
            <a:r>
              <a:rPr sz="2800" dirty="0">
                <a:latin typeface="Aharoni" panose="02010803020104030203" pitchFamily="2" charset="-79"/>
                <a:cs typeface="Aharoni" panose="02010803020104030203" pitchFamily="2" charset="-79"/>
              </a:rPr>
              <a:t> ה-5 </a:t>
            </a:r>
            <a:r>
              <a:rPr sz="2800" dirty="0" err="1">
                <a:latin typeface="Aharoni" panose="02010803020104030203" pitchFamily="2" charset="-79"/>
                <a:cs typeface="Aharoni" panose="02010803020104030203" pitchFamily="2" charset="-79"/>
              </a:rPr>
              <a:t>לחודש</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העוקב</a:t>
            </a:r>
            <a:r>
              <a:rPr sz="2800" dirty="0">
                <a:latin typeface="Aharoni" panose="02010803020104030203" pitchFamily="2" charset="-79"/>
                <a:cs typeface="Aharoni" panose="02010803020104030203" pitchFamily="2" charset="-79"/>
              </a:rPr>
              <a:t>.</a:t>
            </a:r>
          </a:p>
          <a:p>
            <a:r>
              <a:rPr sz="2800" dirty="0" err="1">
                <a:latin typeface="Aharoni" panose="02010803020104030203" pitchFamily="2" charset="-79"/>
                <a:cs typeface="Aharoni" panose="02010803020104030203" pitchFamily="2" charset="-79"/>
              </a:rPr>
              <a:t>תשלומי</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הניכויים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וההפרשות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יבוצעו</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עד</a:t>
            </a:r>
            <a:r>
              <a:rPr sz="2800" dirty="0">
                <a:latin typeface="Aharoni" panose="02010803020104030203" pitchFamily="2" charset="-79"/>
                <a:cs typeface="Aharoni" panose="02010803020104030203" pitchFamily="2" charset="-79"/>
              </a:rPr>
              <a:t> ה-15 </a:t>
            </a:r>
            <a:r>
              <a:rPr sz="2800" dirty="0" err="1">
                <a:latin typeface="Aharoni" panose="02010803020104030203" pitchFamily="2" charset="-79"/>
                <a:cs typeface="Aharoni" panose="02010803020104030203" pitchFamily="2" charset="-79"/>
              </a:rPr>
              <a:t>לחודש</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דרך</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אתר</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התשלומים</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הממשלתי</a:t>
            </a:r>
            <a:r>
              <a:rPr sz="2800" dirty="0">
                <a:latin typeface="Aharoni" panose="02010803020104030203" pitchFamily="2" charset="-79"/>
                <a:cs typeface="Aharoni" panose="02010803020104030203" pitchFamily="2" charset="-79"/>
              </a:rPr>
              <a:t>.</a:t>
            </a:r>
          </a:p>
          <a:p>
            <a:r>
              <a:rPr sz="2800" dirty="0" err="1">
                <a:latin typeface="Aharoni" panose="02010803020104030203" pitchFamily="2" charset="-79"/>
                <a:cs typeface="Aharoni" panose="02010803020104030203" pitchFamily="2" charset="-79"/>
              </a:rPr>
              <a:t>חשוב</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כדי</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להימנע</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מסנקציות</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או</a:t>
            </a:r>
            <a:r>
              <a:rPr sz="2800" dirty="0">
                <a:latin typeface="Aharoni" panose="02010803020104030203" pitchFamily="2" charset="-79"/>
                <a:cs typeface="Aharoni" panose="02010803020104030203" pitchFamily="2" charset="-79"/>
              </a:rPr>
              <a:t> </a:t>
            </a:r>
            <a:r>
              <a:rPr sz="2800" dirty="0" err="1">
                <a:latin typeface="Aharoni" panose="02010803020104030203" pitchFamily="2" charset="-79"/>
                <a:cs typeface="Aharoni" panose="02010803020104030203" pitchFamily="2" charset="-79"/>
              </a:rPr>
              <a:t>עיכובים</a:t>
            </a:r>
            <a:r>
              <a:rPr sz="2800" dirty="0">
                <a:latin typeface="Aharoni" panose="02010803020104030203" pitchFamily="2" charset="-79"/>
                <a:cs typeface="Aharoni" panose="02010803020104030203" pitchFamily="2" charset="-79"/>
              </a:rPr>
              <a:t>.</a:t>
            </a:r>
            <a:endParaRPr lang="he-IL" sz="2800" dirty="0">
              <a:latin typeface="Aharoni" panose="02010803020104030203" pitchFamily="2" charset="-79"/>
              <a:cs typeface="Aharoni" panose="02010803020104030203" pitchFamily="2" charset="-79"/>
            </a:endParaRPr>
          </a:p>
          <a:p>
            <a:endParaRPr sz="2800" dirty="0">
              <a:latin typeface="Aharoni" panose="02010803020104030203" pitchFamily="2" charset="-79"/>
              <a:cs typeface="Aharoni" panose="02010803020104030203" pitchFamily="2" charset="-79"/>
            </a:endParaRPr>
          </a:p>
        </p:txBody>
      </p:sp>
      <p:pic>
        <p:nvPicPr>
          <p:cNvPr id="8" name="תמונה 7">
            <a:extLst>
              <a:ext uri="{FF2B5EF4-FFF2-40B4-BE49-F238E27FC236}">
                <a16:creationId xmlns:a16="http://schemas.microsoft.com/office/drawing/2014/main" id="{C57C2DDC-C76D-537F-B907-242A0D2B4C2D}"/>
              </a:ext>
            </a:extLst>
          </p:cNvPr>
          <p:cNvPicPr>
            <a:picLocks noChangeAspect="1"/>
          </p:cNvPicPr>
          <p:nvPr/>
        </p:nvPicPr>
        <p:blipFill>
          <a:blip r:embed="rId2"/>
          <a:stretch>
            <a:fillRect/>
          </a:stretch>
        </p:blipFill>
        <p:spPr>
          <a:xfrm>
            <a:off x="5561097" y="4514850"/>
            <a:ext cx="5200650" cy="165735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13E26-F7B7-CFBD-79AF-9709FF8CE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37BA8-4636-ABFB-CA04-5E452E98B05F}"/>
              </a:ext>
            </a:extLst>
          </p:cNvPr>
          <p:cNvSpPr>
            <a:spLocks noGrp="1"/>
          </p:cNvSpPr>
          <p:nvPr>
            <p:ph type="title"/>
          </p:nvPr>
        </p:nvSpPr>
        <p:spPr/>
        <p:txBody>
          <a:bodyPr/>
          <a:lstStyle/>
          <a:p>
            <a:pPr algn="ctr"/>
            <a:r>
              <a:rPr dirty="0" err="1">
                <a:latin typeface="Aharoni" panose="02010803020104030203" pitchFamily="2" charset="-79"/>
                <a:cs typeface="Aharoni" panose="02010803020104030203" pitchFamily="2" charset="-79"/>
              </a:rPr>
              <a:t>דיווח</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ותשלום</a:t>
            </a:r>
            <a:r>
              <a:rPr lang="he-IL" dirty="0">
                <a:latin typeface="Aharoni" panose="02010803020104030203" pitchFamily="2" charset="-79"/>
                <a:cs typeface="Aharoni" panose="02010803020104030203" pitchFamily="2" charset="-79"/>
              </a:rPr>
              <a:t> – בול בריאות</a:t>
            </a:r>
            <a:endParaRPr dirty="0">
              <a:latin typeface="Aharoni" panose="02010803020104030203" pitchFamily="2" charset="-79"/>
              <a:cs typeface="Aharoni" panose="02010803020104030203" pitchFamily="2" charset="-79"/>
            </a:endParaRPr>
          </a:p>
        </p:txBody>
      </p:sp>
      <p:sp>
        <p:nvSpPr>
          <p:cNvPr id="11" name="תיבת טקסט 10">
            <a:extLst>
              <a:ext uri="{FF2B5EF4-FFF2-40B4-BE49-F238E27FC236}">
                <a16:creationId xmlns:a16="http://schemas.microsoft.com/office/drawing/2014/main" id="{8C7C7B15-FC3B-16BE-0EC4-4281BD0323B2}"/>
              </a:ext>
            </a:extLst>
          </p:cNvPr>
          <p:cNvSpPr txBox="1"/>
          <p:nvPr/>
        </p:nvSpPr>
        <p:spPr>
          <a:xfrm>
            <a:off x="1875099" y="1493134"/>
            <a:ext cx="10069973" cy="2308324"/>
          </a:xfrm>
          <a:prstGeom prst="rect">
            <a:avLst/>
          </a:prstGeom>
          <a:noFill/>
        </p:spPr>
        <p:txBody>
          <a:bodyPr wrap="square">
            <a:spAutoFit/>
          </a:bodyPr>
          <a:lstStyle/>
          <a:p>
            <a:pPr algn="just" rtl="1"/>
            <a:r>
              <a:rPr lang="he-IL" sz="2400" dirty="0"/>
              <a:t>עובדים פלסטינים המועסקים בישראל זכאים לכל הזכויות שנקבעו במשפט העבודה, בחקיקת המגן, בהסכמים קיבוציים ובצווי הרחבה. </a:t>
            </a:r>
          </a:p>
          <a:p>
            <a:pPr algn="just" rtl="1"/>
            <a:r>
              <a:rPr lang="he-IL" sz="2400" dirty="0"/>
              <a:t>הם אף זכאים לביטוח במוסד לביטוח לאומי בענפי הביטוח הרלוונטיים (תאונות עבודה, דמי לידה וחלות פיצויים מעסיק). </a:t>
            </a:r>
          </a:p>
          <a:p>
            <a:pPr algn="just" rtl="1"/>
            <a:r>
              <a:rPr lang="he-IL" sz="2400" dirty="0"/>
              <a:t>מכוח עבודתם, הם גם זכאים לבול בריאות המזכה אותם בשירותי בריאות ברשות הפלסטינית. במסגרת זו, המעסיקים מחויבים להבטיח את תשלום הביטוח בזמן העבודה.</a:t>
            </a:r>
          </a:p>
        </p:txBody>
      </p:sp>
    </p:spTree>
    <p:extLst>
      <p:ext uri="{BB962C8B-B14F-4D97-AF65-F5344CB8AC3E}">
        <p14:creationId xmlns:p14="http://schemas.microsoft.com/office/powerpoint/2010/main" val="27796925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4B282-4A3B-EE39-B2E8-2902359A6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1CCFC-6514-BECF-FFC3-44AAD7CF66B2}"/>
              </a:ext>
            </a:extLst>
          </p:cNvPr>
          <p:cNvSpPr>
            <a:spLocks noGrp="1"/>
          </p:cNvSpPr>
          <p:nvPr>
            <p:ph type="title"/>
          </p:nvPr>
        </p:nvSpPr>
        <p:spPr/>
        <p:txBody>
          <a:bodyPr/>
          <a:lstStyle/>
          <a:p>
            <a:pPr algn="ctr"/>
            <a:r>
              <a:rPr dirty="0" err="1">
                <a:latin typeface="Aharoni" panose="02010803020104030203" pitchFamily="2" charset="-79"/>
                <a:cs typeface="Aharoni" panose="02010803020104030203" pitchFamily="2" charset="-79"/>
              </a:rPr>
              <a:t>דיווח</a:t>
            </a:r>
            <a:r>
              <a:rPr dirty="0">
                <a:latin typeface="Aharoni" panose="02010803020104030203" pitchFamily="2" charset="-79"/>
                <a:cs typeface="Aharoni" panose="02010803020104030203" pitchFamily="2" charset="-79"/>
              </a:rPr>
              <a:t> </a:t>
            </a:r>
            <a:r>
              <a:rPr dirty="0" err="1">
                <a:latin typeface="Aharoni" panose="02010803020104030203" pitchFamily="2" charset="-79"/>
                <a:cs typeface="Aharoni" panose="02010803020104030203" pitchFamily="2" charset="-79"/>
              </a:rPr>
              <a:t>ותשלום</a:t>
            </a:r>
            <a:r>
              <a:rPr lang="he-IL" dirty="0">
                <a:latin typeface="Aharoni" panose="02010803020104030203" pitchFamily="2" charset="-79"/>
                <a:cs typeface="Aharoni" panose="02010803020104030203" pitchFamily="2" charset="-79"/>
              </a:rPr>
              <a:t> – בול בריאות</a:t>
            </a:r>
            <a:endParaRPr dirty="0">
              <a:latin typeface="Aharoni" panose="02010803020104030203" pitchFamily="2" charset="-79"/>
              <a:cs typeface="Aharoni" panose="02010803020104030203" pitchFamily="2" charset="-79"/>
            </a:endParaRPr>
          </a:p>
        </p:txBody>
      </p:sp>
      <p:sp>
        <p:nvSpPr>
          <p:cNvPr id="11" name="תיבת טקסט 10">
            <a:extLst>
              <a:ext uri="{FF2B5EF4-FFF2-40B4-BE49-F238E27FC236}">
                <a16:creationId xmlns:a16="http://schemas.microsoft.com/office/drawing/2014/main" id="{89E53340-54CC-5D07-0DC2-887534872518}"/>
              </a:ext>
            </a:extLst>
          </p:cNvPr>
          <p:cNvSpPr txBox="1"/>
          <p:nvPr/>
        </p:nvSpPr>
        <p:spPr>
          <a:xfrm>
            <a:off x="1875099" y="1493134"/>
            <a:ext cx="10069973" cy="3477875"/>
          </a:xfrm>
          <a:prstGeom prst="rect">
            <a:avLst/>
          </a:prstGeom>
          <a:noFill/>
        </p:spPr>
        <p:txBody>
          <a:bodyPr wrap="square">
            <a:spAutoFit/>
          </a:bodyPr>
          <a:lstStyle/>
          <a:p>
            <a:pPr algn="just" rtl="1"/>
            <a:r>
              <a:rPr lang="he-IL" sz="2200" dirty="0"/>
              <a:t>"בול בריאות" הוא ניכוי חודשי משכרם של עובדים פלסטינים המועסקים בישראל, המיועד למימון שירותי בריאות עבורם ועבור בני משפחותיהם ברשות הפלסטינית. </a:t>
            </a:r>
          </a:p>
          <a:p>
            <a:pPr algn="just" rtl="1"/>
            <a:endParaRPr lang="he-IL" sz="2200" dirty="0"/>
          </a:p>
          <a:p>
            <a:pPr algn="just" rtl="1"/>
            <a:r>
              <a:rPr lang="he-IL" sz="2200" dirty="0"/>
              <a:t>חשוב לציין כי עובדים פלסטינים המתגוררים בישראל במסגרת איחוד משפחות אינם כלולים בהסדר זה. מעסיקיהם מחויבים לרכוש עבורם ביטוח בריאות פרטי, והם רשאים לנכות משכר העובד חלק מהעלות בהתאם לדין.</a:t>
            </a:r>
          </a:p>
          <a:p>
            <a:pPr algn="just" rtl="1"/>
            <a:endParaRPr lang="he-IL" sz="2200" dirty="0"/>
          </a:p>
          <a:p>
            <a:pPr algn="just" rtl="1"/>
            <a:r>
              <a:rPr lang="he-IL" sz="2200" dirty="0"/>
              <a:t>הניכוי עבור "בול בריאות" הוא אחד מהניכויים המותרים משכרם של עובדים פלסטינים, לצד ניכויים כגון מס הכנסה, ביטוח לאומי, היטל השוואה, וביטוח פנסיוני. מעסיקים מחויבים להקפיד על ניכויים אלו ולהעבירם לגורמים הרלוונטיים בהתאם לחוק.</a:t>
            </a:r>
          </a:p>
        </p:txBody>
      </p:sp>
    </p:spTree>
    <p:extLst>
      <p:ext uri="{BB962C8B-B14F-4D97-AF65-F5344CB8AC3E}">
        <p14:creationId xmlns:p14="http://schemas.microsoft.com/office/powerpoint/2010/main" val="4978820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6CCA-34D9-29A9-C1B2-723248B0D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5104AC-CFA6-6508-A954-C8EC64600D1C}"/>
              </a:ext>
            </a:extLst>
          </p:cNvPr>
          <p:cNvSpPr>
            <a:spLocks noGrp="1"/>
          </p:cNvSpPr>
          <p:nvPr>
            <p:ph type="title"/>
          </p:nvPr>
        </p:nvSpPr>
        <p:spPr/>
        <p:txBody>
          <a:bodyPr/>
          <a:lstStyle/>
          <a:p>
            <a:pPr algn="ctr"/>
            <a:r>
              <a:rPr dirty="0" err="1">
                <a:latin typeface="Aharoni" panose="02010803020104030203" pitchFamily="2" charset="-79"/>
                <a:cs typeface="Aharoni" panose="02010803020104030203" pitchFamily="2" charset="-79"/>
              </a:rPr>
              <a:t>דיווח</a:t>
            </a:r>
            <a:r>
              <a:rPr dirty="0">
                <a:latin typeface="Aharoni" panose="02010803020104030203" pitchFamily="2" charset="-79"/>
                <a:cs typeface="Aharoni" panose="02010803020104030203" pitchFamily="2" charset="-79"/>
              </a:rPr>
              <a:t> </a:t>
            </a:r>
            <a:r>
              <a:rPr lang="he-IL" dirty="0">
                <a:latin typeface="Aharoni" panose="02010803020104030203" pitchFamily="2" charset="-79"/>
                <a:cs typeface="Aharoni" panose="02010803020104030203" pitchFamily="2" charset="-79"/>
              </a:rPr>
              <a:t>ותשלום – בול בריאות</a:t>
            </a:r>
            <a:endParaRPr dirty="0">
              <a:latin typeface="Aharoni" panose="02010803020104030203" pitchFamily="2" charset="-79"/>
              <a:cs typeface="Aharoni" panose="02010803020104030203" pitchFamily="2" charset="-79"/>
            </a:endParaRPr>
          </a:p>
        </p:txBody>
      </p:sp>
      <p:pic>
        <p:nvPicPr>
          <p:cNvPr id="9" name="מציין מיקום תוכן 8">
            <a:extLst>
              <a:ext uri="{FF2B5EF4-FFF2-40B4-BE49-F238E27FC236}">
                <a16:creationId xmlns:a16="http://schemas.microsoft.com/office/drawing/2014/main" id="{2362FF97-D387-ED7F-4742-461F327EA47A}"/>
              </a:ext>
            </a:extLst>
          </p:cNvPr>
          <p:cNvPicPr>
            <a:picLocks noGrp="1" noChangeAspect="1"/>
          </p:cNvPicPr>
          <p:nvPr>
            <p:ph idx="1"/>
          </p:nvPr>
        </p:nvPicPr>
        <p:blipFill>
          <a:blip r:embed="rId2"/>
          <a:stretch>
            <a:fillRect/>
          </a:stretch>
        </p:blipFill>
        <p:spPr>
          <a:xfrm>
            <a:off x="2623542" y="2041484"/>
            <a:ext cx="8349258" cy="1875099"/>
          </a:xfrm>
        </p:spPr>
      </p:pic>
    </p:spTree>
    <p:extLst>
      <p:ext uri="{BB962C8B-B14F-4D97-AF65-F5344CB8AC3E}">
        <p14:creationId xmlns:p14="http://schemas.microsoft.com/office/powerpoint/2010/main" val="34793405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7DE2E-9042-7B1C-0628-885FD754C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6A962-9684-372C-E64A-0F1274D68040}"/>
              </a:ext>
            </a:extLst>
          </p:cNvPr>
          <p:cNvSpPr>
            <a:spLocks noGrp="1"/>
          </p:cNvSpPr>
          <p:nvPr>
            <p:ph type="title"/>
          </p:nvPr>
        </p:nvSpPr>
        <p:spPr/>
        <p:txBody>
          <a:bodyPr/>
          <a:lstStyle/>
          <a:p>
            <a:pPr algn="ctr"/>
            <a:r>
              <a:rPr lang="he-IL" dirty="0">
                <a:latin typeface="Aharoni" panose="02010803020104030203" pitchFamily="2" charset="-79"/>
                <a:cs typeface="Aharoni" panose="02010803020104030203" pitchFamily="2" charset="-79"/>
              </a:rPr>
              <a:t>חובת </a:t>
            </a:r>
            <a:r>
              <a:rPr dirty="0" err="1">
                <a:latin typeface="Aharoni" panose="02010803020104030203" pitchFamily="2" charset="-79"/>
                <a:cs typeface="Aharoni" panose="02010803020104030203" pitchFamily="2" charset="-79"/>
              </a:rPr>
              <a:t>דיווח</a:t>
            </a:r>
            <a:r>
              <a:rPr lang="he-IL" dirty="0">
                <a:latin typeface="Aharoni" panose="02010803020104030203" pitchFamily="2" charset="-79"/>
                <a:cs typeface="Aharoni" panose="02010803020104030203" pitchFamily="2" charset="-79"/>
              </a:rPr>
              <a:t> חודשי</a:t>
            </a:r>
            <a:endParaRPr dirty="0">
              <a:latin typeface="Aharoni" panose="02010803020104030203" pitchFamily="2" charset="-79"/>
              <a:cs typeface="Aharoni" panose="02010803020104030203" pitchFamily="2" charset="-79"/>
            </a:endParaRPr>
          </a:p>
        </p:txBody>
      </p:sp>
      <p:pic>
        <p:nvPicPr>
          <p:cNvPr id="9" name="מציין מיקום תוכן 8">
            <a:extLst>
              <a:ext uri="{FF2B5EF4-FFF2-40B4-BE49-F238E27FC236}">
                <a16:creationId xmlns:a16="http://schemas.microsoft.com/office/drawing/2014/main" id="{19F7BDB0-EF41-9398-83D7-0605948DA604}"/>
              </a:ext>
            </a:extLst>
          </p:cNvPr>
          <p:cNvPicPr>
            <a:picLocks noGrp="1" noChangeAspect="1"/>
          </p:cNvPicPr>
          <p:nvPr>
            <p:ph idx="1"/>
          </p:nvPr>
        </p:nvPicPr>
        <p:blipFill>
          <a:blip r:embed="rId2"/>
          <a:stretch>
            <a:fillRect/>
          </a:stretch>
        </p:blipFill>
        <p:spPr>
          <a:xfrm>
            <a:off x="1623650" y="2021229"/>
            <a:ext cx="9646383" cy="1692860"/>
          </a:xfrm>
        </p:spPr>
      </p:pic>
    </p:spTree>
    <p:extLst>
      <p:ext uri="{BB962C8B-B14F-4D97-AF65-F5344CB8AC3E}">
        <p14:creationId xmlns:p14="http://schemas.microsoft.com/office/powerpoint/2010/main" val="631138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38866-6301-A5D2-F89C-6ED889C97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6598E-1940-C161-083D-EC0C8AA5CCFF}"/>
              </a:ext>
            </a:extLst>
          </p:cNvPr>
          <p:cNvSpPr>
            <a:spLocks noGrp="1"/>
          </p:cNvSpPr>
          <p:nvPr>
            <p:ph type="title"/>
          </p:nvPr>
        </p:nvSpPr>
        <p:spPr/>
        <p:txBody>
          <a:bodyPr/>
          <a:lstStyle/>
          <a:p>
            <a:pPr algn="ctr"/>
            <a:r>
              <a:rPr dirty="0" err="1">
                <a:latin typeface="Aharoni" panose="02010803020104030203" pitchFamily="2" charset="-79"/>
                <a:cs typeface="Aharoni" panose="02010803020104030203" pitchFamily="2" charset="-79"/>
              </a:rPr>
              <a:t>תשלום</a:t>
            </a:r>
            <a:endParaRPr dirty="0">
              <a:latin typeface="Aharoni" panose="02010803020104030203" pitchFamily="2" charset="-79"/>
              <a:cs typeface="Aharoni" panose="02010803020104030203" pitchFamily="2" charset="-79"/>
            </a:endParaRPr>
          </a:p>
        </p:txBody>
      </p:sp>
      <p:pic>
        <p:nvPicPr>
          <p:cNvPr id="9" name="מציין מיקום תוכן 8">
            <a:extLst>
              <a:ext uri="{FF2B5EF4-FFF2-40B4-BE49-F238E27FC236}">
                <a16:creationId xmlns:a16="http://schemas.microsoft.com/office/drawing/2014/main" id="{F6DE1A5E-9555-D719-C727-4F4DA7C185F8}"/>
              </a:ext>
            </a:extLst>
          </p:cNvPr>
          <p:cNvPicPr>
            <a:picLocks noGrp="1" noChangeAspect="1"/>
          </p:cNvPicPr>
          <p:nvPr>
            <p:ph idx="1"/>
          </p:nvPr>
        </p:nvPicPr>
        <p:blipFill>
          <a:blip r:embed="rId2"/>
          <a:stretch>
            <a:fillRect/>
          </a:stretch>
        </p:blipFill>
        <p:spPr>
          <a:xfrm>
            <a:off x="2630028" y="2053147"/>
            <a:ext cx="8190372" cy="2751706"/>
          </a:xfrm>
        </p:spPr>
      </p:pic>
    </p:spTree>
    <p:extLst>
      <p:ext uri="{BB962C8B-B14F-4D97-AF65-F5344CB8AC3E}">
        <p14:creationId xmlns:p14="http://schemas.microsoft.com/office/powerpoint/2010/main" val="8643945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630A0-19DA-F194-3401-82EFC20D1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D5BE7-C6A3-83C7-6DBA-3BD3526335BB}"/>
              </a:ext>
            </a:extLst>
          </p:cNvPr>
          <p:cNvSpPr>
            <a:spLocks noGrp="1"/>
          </p:cNvSpPr>
          <p:nvPr>
            <p:ph type="title"/>
          </p:nvPr>
        </p:nvSpPr>
        <p:spPr/>
        <p:txBody>
          <a:bodyPr/>
          <a:lstStyle/>
          <a:p>
            <a:pPr algn="ctr"/>
            <a:r>
              <a:rPr lang="he-IL" dirty="0">
                <a:latin typeface="Aharoni" panose="02010803020104030203" pitchFamily="2" charset="-79"/>
                <a:cs typeface="Aharoni" panose="02010803020104030203" pitchFamily="2" charset="-79"/>
              </a:rPr>
              <a:t>זיכויים </a:t>
            </a:r>
            <a:endParaRPr dirty="0">
              <a:latin typeface="Aharoni" panose="02010803020104030203" pitchFamily="2" charset="-79"/>
              <a:cs typeface="Aharoni" panose="02010803020104030203" pitchFamily="2" charset="-79"/>
            </a:endParaRPr>
          </a:p>
        </p:txBody>
      </p:sp>
      <p:pic>
        <p:nvPicPr>
          <p:cNvPr id="10" name="מציין מיקום תוכן 9">
            <a:extLst>
              <a:ext uri="{FF2B5EF4-FFF2-40B4-BE49-F238E27FC236}">
                <a16:creationId xmlns:a16="http://schemas.microsoft.com/office/drawing/2014/main" id="{EB5467FD-DCCC-1B23-FAB3-3F8273584A69}"/>
              </a:ext>
            </a:extLst>
          </p:cNvPr>
          <p:cNvPicPr>
            <a:picLocks noGrp="1" noChangeAspect="1"/>
          </p:cNvPicPr>
          <p:nvPr>
            <p:ph idx="1"/>
          </p:nvPr>
        </p:nvPicPr>
        <p:blipFill>
          <a:blip r:embed="rId2"/>
          <a:stretch>
            <a:fillRect/>
          </a:stretch>
        </p:blipFill>
        <p:spPr>
          <a:xfrm>
            <a:off x="2279308" y="1863523"/>
            <a:ext cx="8281986" cy="2924537"/>
          </a:xfrm>
        </p:spPr>
      </p:pic>
    </p:spTree>
    <p:extLst>
      <p:ext uri="{BB962C8B-B14F-4D97-AF65-F5344CB8AC3E}">
        <p14:creationId xmlns:p14="http://schemas.microsoft.com/office/powerpoint/2010/main" val="143368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A29F-58B4-B95D-FB9A-06E906FE7B2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5BEDEE9-3EE2-38C3-721F-20B337665613}"/>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86061D43-3BEB-5C7E-19BA-CE43A8CCA139}"/>
              </a:ext>
            </a:extLst>
          </p:cNvPr>
          <p:cNvSpPr>
            <a:spLocks noGrp="1"/>
          </p:cNvSpPr>
          <p:nvPr>
            <p:ph idx="1"/>
          </p:nvPr>
        </p:nvSpPr>
        <p:spPr>
          <a:xfrm>
            <a:off x="1371600" y="2154724"/>
            <a:ext cx="9601200" cy="3712675"/>
          </a:xfrm>
        </p:spPr>
        <p:txBody>
          <a:bodyPr>
            <a:normAutofit/>
          </a:bodyPr>
          <a:lstStyle/>
          <a:p>
            <a:pPr marL="0" indent="0">
              <a:buNone/>
            </a:pPr>
            <a:r>
              <a:rPr lang="he-IL" dirty="0"/>
              <a:t>אופן החישוב – </a:t>
            </a:r>
          </a:p>
          <a:p>
            <a:pPr marL="0" indent="0">
              <a:buNone/>
            </a:pPr>
            <a:r>
              <a:rPr lang="he-IL" dirty="0"/>
              <a:t>אימץ בית הדין את שיטת החישוב שהציעה כב' השופטת דוידוב-</a:t>
            </a:r>
            <a:r>
              <a:rPr lang="he-IL" dirty="0" err="1"/>
              <a:t>מוטולה</a:t>
            </a:r>
            <a:r>
              <a:rPr lang="he-IL" dirty="0"/>
              <a:t> בפסק הדין </a:t>
            </a:r>
            <a:r>
              <a:rPr lang="he-IL" dirty="0" err="1"/>
              <a:t>הארצי:חישוב</a:t>
            </a:r>
            <a:r>
              <a:rPr lang="he-IL" dirty="0"/>
              <a:t> ממוצע לפי חלוקת סך העמלות החודשיות במספר שעות העבודה החודשיות (רגילות ונוספות כאחת), והוספת תוצאה זו לערך שעת העבודה – עליה יש לחשב את גמול השעות הנוספות (25% ו-50%).</a:t>
            </a:r>
          </a:p>
          <a:p>
            <a:pPr marL="0" indent="0">
              <a:buNone/>
            </a:pPr>
            <a:r>
              <a:rPr lang="he-IL" dirty="0"/>
              <a:t>שיטה זו נבחרה בשל פשטותה ויכולת היישום הגבוהה שלה, כך שתאפשר יישום רוח החוק גם במערכות שכר קיימות.</a:t>
            </a:r>
          </a:p>
        </p:txBody>
      </p:sp>
      <p:pic>
        <p:nvPicPr>
          <p:cNvPr id="4" name="Picture 6">
            <a:extLst>
              <a:ext uri="{FF2B5EF4-FFF2-40B4-BE49-F238E27FC236}">
                <a16:creationId xmlns:a16="http://schemas.microsoft.com/office/drawing/2014/main" id="{FDA3EBF9-AC10-C5A4-371C-DB3637524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CA892FBD-79DB-E14E-A632-390CBA8BA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8157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a:t>סנקציות בדבר היעדר יישום </a:t>
            </a:r>
            <a:br>
              <a:rPr lang="he-IL" dirty="0"/>
            </a:br>
            <a:r>
              <a:rPr lang="he-IL" dirty="0"/>
              <a:t>תקין של הרגולציה </a:t>
            </a:r>
            <a:endParaRPr dirty="0"/>
          </a:p>
        </p:txBody>
      </p:sp>
      <p:sp>
        <p:nvSpPr>
          <p:cNvPr id="3" name="Content Placeholder 2"/>
          <p:cNvSpPr>
            <a:spLocks noGrp="1"/>
          </p:cNvSpPr>
          <p:nvPr>
            <p:ph idx="1"/>
          </p:nvPr>
        </p:nvSpPr>
        <p:spPr/>
        <p:txBody>
          <a:bodyPr>
            <a:normAutofit/>
          </a:bodyPr>
          <a:lstStyle/>
          <a:p>
            <a:r>
              <a:rPr lang="he-IL" sz="2400" dirty="0">
                <a:latin typeface="Aharoni" panose="02010803020104030203" pitchFamily="2" charset="-79"/>
                <a:cs typeface="Aharoni" panose="02010803020104030203" pitchFamily="2" charset="-79"/>
              </a:rPr>
              <a:t>הקפדה על פירוט תלוש השכר והנלוות לו היא חובה חוקית מהותית.</a:t>
            </a:r>
          </a:p>
          <a:p>
            <a:r>
              <a:rPr lang="he-IL" sz="2400" dirty="0">
                <a:latin typeface="Aharoni" panose="02010803020104030203" pitchFamily="2" charset="-79"/>
                <a:cs typeface="Aharoni" panose="02010803020104030203" pitchFamily="2" charset="-79"/>
              </a:rPr>
              <a:t>לדוגמא בעניין </a:t>
            </a:r>
            <a:r>
              <a:rPr sz="2400" dirty="0" err="1">
                <a:latin typeface="Aharoni" panose="02010803020104030203" pitchFamily="2" charset="-79"/>
                <a:cs typeface="Aharoni" panose="02010803020104030203" pitchFamily="2" charset="-79"/>
              </a:rPr>
              <a:t>חברת</a:t>
            </a:r>
            <a:r>
              <a:rPr sz="2400" dirty="0">
                <a:latin typeface="Aharoni" panose="02010803020104030203" pitchFamily="2" charset="-79"/>
                <a:cs typeface="Aharoni" panose="02010803020104030203" pitchFamily="2" charset="-79"/>
              </a:rPr>
              <a:t> </a:t>
            </a:r>
            <a:r>
              <a:rPr sz="2400" dirty="0" err="1">
                <a:latin typeface="Aharoni" panose="02010803020104030203" pitchFamily="2" charset="-79"/>
                <a:cs typeface="Aharoni" panose="02010803020104030203" pitchFamily="2" charset="-79"/>
              </a:rPr>
              <a:t>גני</a:t>
            </a:r>
            <a:r>
              <a:rPr sz="2400" dirty="0">
                <a:latin typeface="Aharoni" panose="02010803020104030203" pitchFamily="2" charset="-79"/>
                <a:cs typeface="Aharoni" panose="02010803020104030203" pitchFamily="2" charset="-79"/>
              </a:rPr>
              <a:t> </a:t>
            </a:r>
            <a:r>
              <a:rPr sz="2400" dirty="0" err="1">
                <a:latin typeface="Aharoni" panose="02010803020104030203" pitchFamily="2" charset="-79"/>
                <a:cs typeface="Aharoni" panose="02010803020104030203" pitchFamily="2" charset="-79"/>
              </a:rPr>
              <a:t>אליזה</a:t>
            </a:r>
            <a:r>
              <a:rPr sz="2400" dirty="0">
                <a:latin typeface="Aharoni" panose="02010803020104030203" pitchFamily="2" charset="-79"/>
                <a:cs typeface="Aharoni" panose="02010803020104030203" pitchFamily="2" charset="-79"/>
              </a:rPr>
              <a:t> </a:t>
            </a:r>
            <a:r>
              <a:rPr sz="2400" dirty="0" err="1">
                <a:latin typeface="Aharoni" panose="02010803020104030203" pitchFamily="2" charset="-79"/>
                <a:cs typeface="Aharoni" panose="02010803020104030203" pitchFamily="2" charset="-79"/>
              </a:rPr>
              <a:t>בע"מ</a:t>
            </a:r>
            <a:r>
              <a:rPr sz="2400" dirty="0">
                <a:latin typeface="Aharoni" panose="02010803020104030203" pitchFamily="2" charset="-79"/>
                <a:cs typeface="Aharoni" panose="02010803020104030203" pitchFamily="2" charset="-79"/>
              </a:rPr>
              <a:t> </a:t>
            </a:r>
            <a:r>
              <a:rPr lang="he-IL" sz="2400" dirty="0">
                <a:latin typeface="Aharoni" panose="02010803020104030203" pitchFamily="2" charset="-79"/>
                <a:cs typeface="Aharoni" panose="02010803020104030203" pitchFamily="2" charset="-79"/>
              </a:rPr>
              <a:t>ניתנה הרשעה נוכח היעדר </a:t>
            </a:r>
            <a:r>
              <a:rPr sz="2400" dirty="0" err="1">
                <a:latin typeface="Aharoni" panose="02010803020104030203" pitchFamily="2" charset="-79"/>
                <a:cs typeface="Aharoni" panose="02010803020104030203" pitchFamily="2" charset="-79"/>
              </a:rPr>
              <a:t>פירוט</a:t>
            </a:r>
            <a:r>
              <a:rPr sz="2400" dirty="0">
                <a:latin typeface="Aharoni" panose="02010803020104030203" pitchFamily="2" charset="-79"/>
                <a:cs typeface="Aharoni" panose="02010803020104030203" pitchFamily="2" charset="-79"/>
              </a:rPr>
              <a:t> </a:t>
            </a:r>
            <a:r>
              <a:rPr sz="2400" dirty="0" err="1">
                <a:latin typeface="Aharoni" panose="02010803020104030203" pitchFamily="2" charset="-79"/>
                <a:cs typeface="Aharoni" panose="02010803020104030203" pitchFamily="2" charset="-79"/>
              </a:rPr>
              <a:t>רכיבי</a:t>
            </a:r>
            <a:r>
              <a:rPr sz="2400" dirty="0">
                <a:latin typeface="Aharoni" panose="02010803020104030203" pitchFamily="2" charset="-79"/>
                <a:cs typeface="Aharoni" panose="02010803020104030203" pitchFamily="2" charset="-79"/>
              </a:rPr>
              <a:t> </a:t>
            </a:r>
            <a:r>
              <a:rPr sz="2400" dirty="0" err="1">
                <a:latin typeface="Aharoni" panose="02010803020104030203" pitchFamily="2" charset="-79"/>
                <a:cs typeface="Aharoni" panose="02010803020104030203" pitchFamily="2" charset="-79"/>
              </a:rPr>
              <a:t>השכר</a:t>
            </a:r>
            <a:r>
              <a:rPr sz="2400" dirty="0">
                <a:latin typeface="Aharoni" panose="02010803020104030203" pitchFamily="2" charset="-79"/>
                <a:cs typeface="Aharoni" panose="02010803020104030203" pitchFamily="2" charset="-79"/>
              </a:rPr>
              <a:t> </a:t>
            </a:r>
            <a:r>
              <a:rPr sz="2400" dirty="0" err="1">
                <a:latin typeface="Aharoni" panose="02010803020104030203" pitchFamily="2" charset="-79"/>
                <a:cs typeface="Aharoni" panose="02010803020104030203" pitchFamily="2" charset="-79"/>
              </a:rPr>
              <a:t>בתלושים</a:t>
            </a:r>
            <a:r>
              <a:rPr lang="he-IL" sz="2400" dirty="0">
                <a:latin typeface="Aharoni" panose="02010803020104030203" pitchFamily="2" charset="-79"/>
                <a:cs typeface="Aharoni" panose="02010803020104030203" pitchFamily="2" charset="-79"/>
              </a:rPr>
              <a:t>, לרבות פסיקת קנס ישיר והתחייבות שלא להפר את הדרישה במשך שנתיים. </a:t>
            </a:r>
          </a:p>
          <a:p>
            <a:r>
              <a:rPr lang="he-IL" sz="2400" dirty="0"/>
              <a:t>הליכים מנהליים ו/או משפטיים בפניי בית הדין ו/או ועדה פריטטית. </a:t>
            </a:r>
          </a:p>
          <a:p>
            <a:r>
              <a:rPr lang="he-IL" sz="2400" dirty="0"/>
              <a:t>פיצויים עד 5,000 ש"ח לכל תלוש שכר שאינו עומד בדרישות הדין.</a:t>
            </a:r>
          </a:p>
          <a:p>
            <a:r>
              <a:rPr lang="he-IL" sz="2400" dirty="0"/>
              <a:t>הסכומים מצטברים ומגיעים למאות אלפי ₪ בגין הפרות.</a:t>
            </a:r>
          </a:p>
          <a:p>
            <a:r>
              <a:rPr lang="he-IL" sz="2400" dirty="0"/>
              <a:t>היעדר יישום בהתאם לדרישות יגרור להפסדים כלכליים כבדים.</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483C09-AA0D-940E-086E-C2C7C0C156B5}"/>
              </a:ext>
            </a:extLst>
          </p:cNvPr>
          <p:cNvSpPr>
            <a:spLocks noGrp="1"/>
          </p:cNvSpPr>
          <p:nvPr>
            <p:ph type="title"/>
          </p:nvPr>
        </p:nvSpPr>
        <p:spPr/>
        <p:txBody>
          <a:bodyPr/>
          <a:lstStyle/>
          <a:p>
            <a:pPr algn="ctr"/>
            <a:r>
              <a:rPr lang="he-IL" dirty="0"/>
              <a:t>שוטף </a:t>
            </a:r>
          </a:p>
        </p:txBody>
      </p:sp>
      <p:sp>
        <p:nvSpPr>
          <p:cNvPr id="3" name="מציין מיקום תוכן 2">
            <a:extLst>
              <a:ext uri="{FF2B5EF4-FFF2-40B4-BE49-F238E27FC236}">
                <a16:creationId xmlns:a16="http://schemas.microsoft.com/office/drawing/2014/main" id="{97E5E532-738D-95E8-93BB-9CB80C1B1BA2}"/>
              </a:ext>
            </a:extLst>
          </p:cNvPr>
          <p:cNvSpPr>
            <a:spLocks noGrp="1"/>
          </p:cNvSpPr>
          <p:nvPr>
            <p:ph idx="1"/>
          </p:nvPr>
        </p:nvSpPr>
        <p:spPr>
          <a:xfrm>
            <a:off x="1371600" y="1869311"/>
            <a:ext cx="9601200" cy="3581400"/>
          </a:xfrm>
        </p:spPr>
        <p:txBody>
          <a:bodyPr>
            <a:normAutofit/>
          </a:bodyPr>
          <a:lstStyle/>
          <a:p>
            <a:r>
              <a:rPr lang="he-IL" sz="2400" dirty="0"/>
              <a:t>העברת הקבצים לרשות האוכלוסין תתבצע באמצעות כספת. </a:t>
            </a:r>
          </a:p>
          <a:p>
            <a:r>
              <a:rPr lang="he-IL" sz="2400" dirty="0"/>
              <a:t>העלאת הקבצים תתבצע רק על ידי אנשי קשר מורשים. הגישה לכספת תהיה באמצעות שם משתמש, סיסמה וקוד חד פעמי.</a:t>
            </a:r>
            <a:endParaRPr lang="en-US" sz="2400" dirty="0"/>
          </a:p>
          <a:p>
            <a:r>
              <a:rPr lang="he-IL" sz="2400" dirty="0"/>
              <a:t>יודגש כי עדכון אנשי הקשר הוא הכרחי. בלעדיו, לא ניתן יהיה לדווח ולשלם את העלויות הכרוכות בהעסקת עובד פלסטיני. </a:t>
            </a:r>
          </a:p>
          <a:p>
            <a:endParaRPr lang="he-IL" sz="2400" dirty="0"/>
          </a:p>
          <a:p>
            <a:endParaRPr lang="he-IL" sz="2400" dirty="0"/>
          </a:p>
          <a:p>
            <a:endParaRPr lang="he-IL" dirty="0"/>
          </a:p>
        </p:txBody>
      </p:sp>
      <p:pic>
        <p:nvPicPr>
          <p:cNvPr id="10" name="תמונה 9">
            <a:extLst>
              <a:ext uri="{FF2B5EF4-FFF2-40B4-BE49-F238E27FC236}">
                <a16:creationId xmlns:a16="http://schemas.microsoft.com/office/drawing/2014/main" id="{582E9378-F665-A4B7-FE53-B93C03D47AD2}"/>
              </a:ext>
            </a:extLst>
          </p:cNvPr>
          <p:cNvPicPr>
            <a:picLocks noChangeAspect="1"/>
          </p:cNvPicPr>
          <p:nvPr/>
        </p:nvPicPr>
        <p:blipFill>
          <a:blip r:embed="rId2"/>
          <a:stretch>
            <a:fillRect/>
          </a:stretch>
        </p:blipFill>
        <p:spPr>
          <a:xfrm>
            <a:off x="3067050" y="4100513"/>
            <a:ext cx="6210300" cy="1171575"/>
          </a:xfrm>
          <a:prstGeom prst="rect">
            <a:avLst/>
          </a:prstGeom>
        </p:spPr>
      </p:pic>
    </p:spTree>
    <p:extLst>
      <p:ext uri="{BB962C8B-B14F-4D97-AF65-F5344CB8AC3E}">
        <p14:creationId xmlns:p14="http://schemas.microsoft.com/office/powerpoint/2010/main" val="39629150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8F91-34AF-828E-304B-6A75676293F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838C456-6357-6794-937C-ECF961DFEC9D}"/>
              </a:ext>
            </a:extLst>
          </p:cNvPr>
          <p:cNvSpPr>
            <a:spLocks noGrp="1"/>
          </p:cNvSpPr>
          <p:nvPr>
            <p:ph type="title"/>
          </p:nvPr>
        </p:nvSpPr>
        <p:spPr/>
        <p:txBody>
          <a:bodyPr/>
          <a:lstStyle/>
          <a:p>
            <a:pPr algn="ctr"/>
            <a:r>
              <a:rPr lang="he-IL" dirty="0"/>
              <a:t>אנשי קשר</a:t>
            </a:r>
          </a:p>
        </p:txBody>
      </p:sp>
      <p:sp>
        <p:nvSpPr>
          <p:cNvPr id="3" name="מציין מיקום תוכן 2">
            <a:extLst>
              <a:ext uri="{FF2B5EF4-FFF2-40B4-BE49-F238E27FC236}">
                <a16:creationId xmlns:a16="http://schemas.microsoft.com/office/drawing/2014/main" id="{FBF840E1-C44D-CB0A-317A-3EF2071AA47A}"/>
              </a:ext>
            </a:extLst>
          </p:cNvPr>
          <p:cNvSpPr>
            <a:spLocks noGrp="1"/>
          </p:cNvSpPr>
          <p:nvPr>
            <p:ph idx="1"/>
          </p:nvPr>
        </p:nvSpPr>
        <p:spPr>
          <a:xfrm>
            <a:off x="1371600" y="1869311"/>
            <a:ext cx="9601200" cy="3581400"/>
          </a:xfrm>
        </p:spPr>
        <p:txBody>
          <a:bodyPr>
            <a:normAutofit/>
          </a:bodyPr>
          <a:lstStyle/>
          <a:p>
            <a:endParaRPr lang="he-IL" dirty="0"/>
          </a:p>
        </p:txBody>
      </p:sp>
      <p:pic>
        <p:nvPicPr>
          <p:cNvPr id="8" name="תמונה 7">
            <a:extLst>
              <a:ext uri="{FF2B5EF4-FFF2-40B4-BE49-F238E27FC236}">
                <a16:creationId xmlns:a16="http://schemas.microsoft.com/office/drawing/2014/main" id="{D1C717F4-C5B1-1C27-8989-0E4338D3CB3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tretch>
            <a:fillRect/>
          </a:stretch>
        </p:blipFill>
        <p:spPr>
          <a:xfrm>
            <a:off x="2869200" y="1869311"/>
            <a:ext cx="8103600" cy="2765968"/>
          </a:xfrm>
          <a:prstGeom prst="rect">
            <a:avLst/>
          </a:prstGeom>
        </p:spPr>
      </p:pic>
    </p:spTree>
    <p:extLst>
      <p:ext uri="{BB962C8B-B14F-4D97-AF65-F5344CB8AC3E}">
        <p14:creationId xmlns:p14="http://schemas.microsoft.com/office/powerpoint/2010/main" val="32136039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5B02B-940C-3E77-DA6C-86183CEE534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D19C345-8FDB-C5FE-0B53-540501F2D886}"/>
              </a:ext>
            </a:extLst>
          </p:cNvPr>
          <p:cNvSpPr>
            <a:spLocks noGrp="1"/>
          </p:cNvSpPr>
          <p:nvPr>
            <p:ph type="title"/>
          </p:nvPr>
        </p:nvSpPr>
        <p:spPr/>
        <p:txBody>
          <a:bodyPr/>
          <a:lstStyle/>
          <a:p>
            <a:pPr algn="ctr"/>
            <a:r>
              <a:rPr lang="he-IL" dirty="0"/>
              <a:t>תיקונים </a:t>
            </a:r>
            <a:r>
              <a:rPr lang="he-IL" dirty="0" err="1"/>
              <a:t>רטרו</a:t>
            </a:r>
            <a:r>
              <a:rPr lang="he-IL" dirty="0"/>
              <a:t> לתלושי שכר שנים קודמות</a:t>
            </a:r>
          </a:p>
        </p:txBody>
      </p:sp>
      <p:pic>
        <p:nvPicPr>
          <p:cNvPr id="8" name="מציין מיקום תוכן 7" descr="תמונה שמכילה טקסט, צילום מסך, גופן, קו&#10;&#10;התיאור נוצר באופן אוטומטי">
            <a:extLst>
              <a:ext uri="{FF2B5EF4-FFF2-40B4-BE49-F238E27FC236}">
                <a16:creationId xmlns:a16="http://schemas.microsoft.com/office/drawing/2014/main" id="{B314E43A-AA76-29F5-537C-3363B0FA90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8369" y="2171700"/>
            <a:ext cx="9601200" cy="800212"/>
          </a:xfrm>
        </p:spPr>
      </p:pic>
    </p:spTree>
    <p:extLst>
      <p:ext uri="{BB962C8B-B14F-4D97-AF65-F5344CB8AC3E}">
        <p14:creationId xmlns:p14="http://schemas.microsoft.com/office/powerpoint/2010/main" val="39071182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90B68-82FC-D281-53AE-F142D7D73A4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E1702C1-4C6E-2A00-12A2-47EBA9B2BF5B}"/>
              </a:ext>
            </a:extLst>
          </p:cNvPr>
          <p:cNvSpPr>
            <a:spLocks noGrp="1"/>
          </p:cNvSpPr>
          <p:nvPr>
            <p:ph type="title"/>
          </p:nvPr>
        </p:nvSpPr>
        <p:spPr/>
        <p:txBody>
          <a:bodyPr/>
          <a:lstStyle/>
          <a:p>
            <a:pPr algn="ctr"/>
            <a:r>
              <a:rPr lang="he-IL" dirty="0"/>
              <a:t>תיקונים לאחר קליטת דיווח ו/או זיכויים</a:t>
            </a:r>
          </a:p>
        </p:txBody>
      </p:sp>
      <p:pic>
        <p:nvPicPr>
          <p:cNvPr id="9" name="מציין מיקום תוכן 8">
            <a:extLst>
              <a:ext uri="{FF2B5EF4-FFF2-40B4-BE49-F238E27FC236}">
                <a16:creationId xmlns:a16="http://schemas.microsoft.com/office/drawing/2014/main" id="{1180CFF7-8D03-9DAD-AC25-35018AB0DA51}"/>
              </a:ext>
            </a:extLst>
          </p:cNvPr>
          <p:cNvPicPr>
            <a:picLocks noGrp="1" noChangeAspect="1"/>
          </p:cNvPicPr>
          <p:nvPr>
            <p:ph idx="1"/>
          </p:nvPr>
        </p:nvPicPr>
        <p:blipFill>
          <a:blip r:embed="rId2"/>
          <a:stretch>
            <a:fillRect/>
          </a:stretch>
        </p:blipFill>
        <p:spPr>
          <a:xfrm>
            <a:off x="4639550" y="1525430"/>
            <a:ext cx="6836617" cy="4147737"/>
          </a:xfrm>
          <a:prstGeom prst="rect">
            <a:avLst/>
          </a:prstGeom>
        </p:spPr>
      </p:pic>
    </p:spTree>
    <p:extLst>
      <p:ext uri="{BB962C8B-B14F-4D97-AF65-F5344CB8AC3E}">
        <p14:creationId xmlns:p14="http://schemas.microsoft.com/office/powerpoint/2010/main" val="28625088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E418-A6DB-A54B-A488-3372A877CFA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71E5509-E1A9-AFE6-4908-59EDEDE1E6AF}"/>
              </a:ext>
            </a:extLst>
          </p:cNvPr>
          <p:cNvSpPr>
            <a:spLocks noGrp="1"/>
          </p:cNvSpPr>
          <p:nvPr>
            <p:ph type="title"/>
          </p:nvPr>
        </p:nvSpPr>
        <p:spPr/>
        <p:txBody>
          <a:bodyPr/>
          <a:lstStyle/>
          <a:p>
            <a:pPr algn="ctr"/>
            <a:r>
              <a:rPr lang="he-IL" dirty="0"/>
              <a:t>המלצות חשובות </a:t>
            </a:r>
          </a:p>
        </p:txBody>
      </p:sp>
      <p:sp>
        <p:nvSpPr>
          <p:cNvPr id="7" name="מציין מיקום תוכן 6">
            <a:extLst>
              <a:ext uri="{FF2B5EF4-FFF2-40B4-BE49-F238E27FC236}">
                <a16:creationId xmlns:a16="http://schemas.microsoft.com/office/drawing/2014/main" id="{9BF3C5E6-C48E-209F-9275-92719BFFE654}"/>
              </a:ext>
            </a:extLst>
          </p:cNvPr>
          <p:cNvSpPr>
            <a:spLocks noGrp="1"/>
          </p:cNvSpPr>
          <p:nvPr>
            <p:ph idx="1"/>
          </p:nvPr>
        </p:nvSpPr>
        <p:spPr>
          <a:xfrm>
            <a:off x="1371600" y="1527858"/>
            <a:ext cx="9601200" cy="4339542"/>
          </a:xfrm>
        </p:spPr>
        <p:txBody>
          <a:bodyPr>
            <a:normAutofit/>
          </a:bodyPr>
          <a:lstStyle/>
          <a:p>
            <a:pPr marL="0" indent="0">
              <a:buNone/>
            </a:pPr>
            <a:r>
              <a:rPr lang="he-IL" b="1" dirty="0"/>
              <a:t>שקיפות מול העובדים</a:t>
            </a:r>
          </a:p>
          <a:p>
            <a:pPr marL="0" indent="0">
              <a:buNone/>
            </a:pPr>
            <a:r>
              <a:rPr lang="he-IL" dirty="0"/>
              <a:t>הסבירו כיצד הרגולציה החדשה תשפיע על העובדים עצמם.</a:t>
            </a:r>
          </a:p>
          <a:p>
            <a:pPr marL="0" indent="0">
              <a:buNone/>
            </a:pPr>
            <a:r>
              <a:rPr lang="he-IL" dirty="0"/>
              <a:t>חשוב להבהיר להם את השינויים, במיוחד בנוגע לתלוש השכר החדש, ההפרשות והניכויים.</a:t>
            </a:r>
          </a:p>
          <a:p>
            <a:pPr marL="0" indent="0">
              <a:buNone/>
            </a:pPr>
            <a:r>
              <a:rPr lang="he-IL" dirty="0"/>
              <a:t>שימו דגש על זכותם לקבל הסברים מפורטים מהמעסיק במידה ויש שאלות.</a:t>
            </a:r>
          </a:p>
          <a:p>
            <a:pPr marL="0" indent="0">
              <a:buNone/>
            </a:pPr>
            <a:r>
              <a:rPr lang="he-IL" dirty="0"/>
              <a:t>כדאי להדגיש כיצד ההפרשות של המעסיקים, כגון דמי פנסיה והביטוחים הסוציאליים, מתועלים חזרה לעובד.</a:t>
            </a:r>
          </a:p>
          <a:p>
            <a:pPr marL="0" indent="0">
              <a:buNone/>
            </a:pPr>
            <a:r>
              <a:rPr lang="he-IL" b="1" dirty="0"/>
              <a:t>מעקב אחר הכספים באמצעות חשבון אישי ב"עמיתים":</a:t>
            </a:r>
            <a:r>
              <a:rPr lang="he-IL" dirty="0"/>
              <a:t> עובדים פלסטינים יכולים לעקוב אחר ההפרשות הפנסיוניות שלהם באמצעות כניסה לחשבון האישי באתר האינטרנט של תכנית הפנסיה "</a:t>
            </a:r>
            <a:r>
              <a:rPr lang="he-IL" dirty="0" err="1"/>
              <a:t>באראקה</a:t>
            </a:r>
            <a:r>
              <a:rPr lang="he-IL" dirty="0"/>
              <a:t>" המנוהלת על ידי חברת "עמיתים". בחשבון האישי ניתן לצפות במידע על ההפרשות, היתרות, והזכויות הפנסיוניות שנצברו.</a:t>
            </a:r>
          </a:p>
          <a:p>
            <a:pPr>
              <a:buFont typeface="Arial" panose="020B0604020202020204" pitchFamily="34" charset="0"/>
              <a:buChar char="•"/>
            </a:pPr>
            <a:endParaRPr lang="he-IL" dirty="0"/>
          </a:p>
          <a:p>
            <a:endParaRPr lang="he-IL" dirty="0"/>
          </a:p>
        </p:txBody>
      </p:sp>
    </p:spTree>
    <p:extLst>
      <p:ext uri="{BB962C8B-B14F-4D97-AF65-F5344CB8AC3E}">
        <p14:creationId xmlns:p14="http://schemas.microsoft.com/office/powerpoint/2010/main" val="30654570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8C9CC-77CF-DAEF-0DBE-F1A24DD87DE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60509EF-F9EA-26DA-71B7-3CF93F6DC338}"/>
              </a:ext>
            </a:extLst>
          </p:cNvPr>
          <p:cNvSpPr>
            <a:spLocks noGrp="1"/>
          </p:cNvSpPr>
          <p:nvPr>
            <p:ph type="title"/>
          </p:nvPr>
        </p:nvSpPr>
        <p:spPr/>
        <p:txBody>
          <a:bodyPr>
            <a:normAutofit/>
          </a:bodyPr>
          <a:lstStyle/>
          <a:p>
            <a:pPr algn="ctr"/>
            <a:r>
              <a:rPr lang="he-IL" dirty="0"/>
              <a:t>שכר פלסטינאים </a:t>
            </a:r>
            <a:endParaRPr lang="en-IL" dirty="0"/>
          </a:p>
        </p:txBody>
      </p:sp>
      <p:sp>
        <p:nvSpPr>
          <p:cNvPr id="3" name="מציין מיקום תוכן 2">
            <a:extLst>
              <a:ext uri="{FF2B5EF4-FFF2-40B4-BE49-F238E27FC236}">
                <a16:creationId xmlns:a16="http://schemas.microsoft.com/office/drawing/2014/main" id="{4D90C975-FB82-5875-90BC-DEAE11B04796}"/>
              </a:ext>
            </a:extLst>
          </p:cNvPr>
          <p:cNvSpPr>
            <a:spLocks noGrp="1"/>
          </p:cNvSpPr>
          <p:nvPr>
            <p:ph idx="1"/>
          </p:nvPr>
        </p:nvSpPr>
        <p:spPr/>
        <p:txBody>
          <a:bodyPr>
            <a:normAutofit/>
          </a:bodyPr>
          <a:lstStyle/>
          <a:p>
            <a:pPr marL="0" indent="0" algn="r" rtl="0">
              <a:buNone/>
            </a:pPr>
            <a:r>
              <a:rPr lang="he-IL" sz="2000" b="1" i="0" u="none" strike="noStrike" baseline="0" dirty="0">
                <a:latin typeface="David-Bold"/>
              </a:rPr>
              <a:t>ימי עבודה</a:t>
            </a:r>
          </a:p>
          <a:p>
            <a:pPr marL="0" indent="0" algn="r" rtl="0">
              <a:buNone/>
            </a:pPr>
            <a:r>
              <a:rPr lang="he-IL" sz="2000" b="0" i="0" u="none" strike="noStrike" baseline="0" dirty="0">
                <a:latin typeface="David" panose="020E0502060401010101" pitchFamily="34" charset="-79"/>
                <a:cs typeface="David" panose="020E0502060401010101" pitchFamily="34" charset="-79"/>
              </a:rPr>
              <a:t>מספר הימים שבהם העובד הופיע לעבודה ועבד את מלוא השעות ביום העבודה או עבד חלק מהשעות</a:t>
            </a:r>
          </a:p>
          <a:p>
            <a:pPr marL="0" indent="0" algn="r" rtl="0">
              <a:buNone/>
            </a:pPr>
            <a:r>
              <a:rPr lang="he-IL" sz="2000" b="0" i="0" u="none" strike="noStrike" baseline="0" dirty="0">
                <a:latin typeface="David" panose="020E0502060401010101" pitchFamily="34" charset="-79"/>
                <a:cs typeface="David" panose="020E0502060401010101" pitchFamily="34" charset="-79"/>
              </a:rPr>
              <a:t>ביום העבו</a:t>
            </a:r>
            <a:r>
              <a:rPr lang="he-IL" dirty="0">
                <a:latin typeface="David" panose="020E0502060401010101" pitchFamily="34" charset="-79"/>
                <a:cs typeface="David" panose="020E0502060401010101" pitchFamily="34" charset="-79"/>
              </a:rPr>
              <a:t>ד</a:t>
            </a:r>
            <a:r>
              <a:rPr lang="he-IL" sz="2000" b="0" i="0" u="none" strike="noStrike" baseline="0" dirty="0">
                <a:latin typeface="David" panose="020E0502060401010101" pitchFamily="34" charset="-79"/>
                <a:cs typeface="David" panose="020E0502060401010101" pitchFamily="34" charset="-79"/>
              </a:rPr>
              <a:t>ה</a:t>
            </a:r>
          </a:p>
          <a:p>
            <a:pPr marL="0" indent="0" algn="r" rtl="0">
              <a:buNone/>
            </a:pPr>
            <a:r>
              <a:rPr lang="he-IL" sz="2000" b="1" i="0" u="none" strike="noStrike" baseline="0" dirty="0">
                <a:latin typeface="David-Bold"/>
              </a:rPr>
              <a:t>ימי הופעה</a:t>
            </a:r>
          </a:p>
          <a:p>
            <a:pPr marL="0" indent="0" algn="r" rtl="0">
              <a:buNone/>
            </a:pPr>
            <a:r>
              <a:rPr lang="he-IL" sz="2000" b="0" i="0" u="none" strike="noStrike" baseline="0" dirty="0">
                <a:latin typeface="Wingdings-Regular"/>
              </a:rPr>
              <a:t> </a:t>
            </a:r>
            <a:r>
              <a:rPr lang="he-IL" sz="2000" b="1" i="0" u="none" strike="noStrike" baseline="0" dirty="0">
                <a:latin typeface="David-Bold"/>
              </a:rPr>
              <a:t>בכל הענפי ם</a:t>
            </a:r>
            <a:r>
              <a:rPr lang="he-IL" sz="2000" b="0" i="0" u="none" strike="noStrike" baseline="0" dirty="0">
                <a:latin typeface="David" panose="020E0502060401010101" pitchFamily="34" charset="-79"/>
                <a:cs typeface="David" panose="020E0502060401010101" pitchFamily="34" charset="-79"/>
              </a:rPr>
              <a:t>: מספר הימים שבהם העובד הופיע לעבודה ועבד את מלוא השעות ביום העבודה או עבד</a:t>
            </a:r>
          </a:p>
          <a:p>
            <a:pPr marL="0" indent="0" algn="r" rtl="0">
              <a:buNone/>
            </a:pPr>
            <a:r>
              <a:rPr lang="he-IL" sz="2000" b="0" i="0" u="none" strike="noStrike" baseline="0" dirty="0">
                <a:latin typeface="David" panose="020E0502060401010101" pitchFamily="34" charset="-79"/>
                <a:cs typeface="David" panose="020E0502060401010101" pitchFamily="34" charset="-79"/>
              </a:rPr>
              <a:t>חלק מהשעות ביום העבודה + מספר ימי ההיעדרות בתשלום - חג, שמחה, אבל, חופשה, מחלה.</a:t>
            </a:r>
          </a:p>
          <a:p>
            <a:pPr marL="0" indent="0" algn="r" rtl="0">
              <a:buNone/>
            </a:pPr>
            <a:r>
              <a:rPr lang="he-IL" sz="2000" b="0" i="0" u="none" strike="noStrike" baseline="0" dirty="0">
                <a:latin typeface="Wingdings-Regular"/>
              </a:rPr>
              <a:t> </a:t>
            </a:r>
            <a:r>
              <a:rPr lang="he-IL" sz="2000" b="1" i="0" u="none" strike="noStrike" baseline="0" dirty="0">
                <a:latin typeface="David-Bold"/>
              </a:rPr>
              <a:t>בענף </a:t>
            </a:r>
            <a:r>
              <a:rPr lang="he-IL" sz="2000" b="1" i="0" u="none" strike="noStrike" baseline="0" dirty="0" err="1">
                <a:latin typeface="David-Bold"/>
              </a:rPr>
              <a:t>הבניי</a:t>
            </a:r>
            <a:r>
              <a:rPr lang="he-IL" sz="2000" b="1" i="0" u="none" strike="noStrike" baseline="0" dirty="0">
                <a:latin typeface="David-Bold"/>
              </a:rPr>
              <a:t> ן</a:t>
            </a:r>
            <a:r>
              <a:rPr lang="he-IL" sz="2000" b="0" i="0" u="none" strike="noStrike" baseline="0" dirty="0">
                <a:latin typeface="David" panose="020E0502060401010101" pitchFamily="34" charset="-79"/>
                <a:cs typeface="David" panose="020E0502060401010101" pitchFamily="34" charset="-79"/>
              </a:rPr>
              <a:t>: הנתון של "ימי הופעה" יכלול, בנוסף לאמור בסעיף א', גם ימים שהעובד זכאי לקבלת</a:t>
            </a:r>
          </a:p>
          <a:p>
            <a:pPr marL="0" indent="0" algn="r" rtl="0">
              <a:buNone/>
            </a:pPr>
            <a:r>
              <a:rPr lang="he-IL" sz="2000" b="0" i="0" u="none" strike="noStrike" baseline="0" dirty="0">
                <a:latin typeface="David" panose="020E0502060401010101" pitchFamily="34" charset="-79"/>
                <a:cs typeface="David" panose="020E0502060401010101" pitchFamily="34" charset="-79"/>
              </a:rPr>
              <a:t>תשלום עבורם כפי שהוגדר בסעיף פגעי מזג אויר בהסכם הקיבוצ</a:t>
            </a:r>
            <a:r>
              <a:rPr lang="he-IL" dirty="0">
                <a:latin typeface="David" panose="020E0502060401010101" pitchFamily="34" charset="-79"/>
                <a:cs typeface="David" panose="020E0502060401010101" pitchFamily="34" charset="-79"/>
              </a:rPr>
              <a:t>י</a:t>
            </a:r>
            <a:endParaRPr lang="en-IL" dirty="0"/>
          </a:p>
        </p:txBody>
      </p:sp>
    </p:spTree>
    <p:extLst>
      <p:ext uri="{BB962C8B-B14F-4D97-AF65-F5344CB8AC3E}">
        <p14:creationId xmlns:p14="http://schemas.microsoft.com/office/powerpoint/2010/main" val="12902373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07A3E-8E47-E9C0-9C9B-C4968C60F90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7F25704-68A8-5A88-25C1-EE45FF6276B2}"/>
              </a:ext>
            </a:extLst>
          </p:cNvPr>
          <p:cNvSpPr>
            <a:spLocks noGrp="1"/>
          </p:cNvSpPr>
          <p:nvPr>
            <p:ph type="title"/>
          </p:nvPr>
        </p:nvSpPr>
        <p:spPr/>
        <p:txBody>
          <a:bodyPr>
            <a:normAutofit/>
          </a:bodyPr>
          <a:lstStyle/>
          <a:p>
            <a:pPr algn="ctr"/>
            <a:r>
              <a:rPr lang="he-IL" dirty="0"/>
              <a:t>שכר פלסטינאים </a:t>
            </a:r>
            <a:endParaRPr lang="en-IL" dirty="0"/>
          </a:p>
        </p:txBody>
      </p:sp>
      <p:sp>
        <p:nvSpPr>
          <p:cNvPr id="3" name="מציין מיקום תוכן 2">
            <a:extLst>
              <a:ext uri="{FF2B5EF4-FFF2-40B4-BE49-F238E27FC236}">
                <a16:creationId xmlns:a16="http://schemas.microsoft.com/office/drawing/2014/main" id="{8C4BB42F-E311-015D-0413-C931E427F80C}"/>
              </a:ext>
            </a:extLst>
          </p:cNvPr>
          <p:cNvSpPr>
            <a:spLocks noGrp="1"/>
          </p:cNvSpPr>
          <p:nvPr>
            <p:ph idx="1"/>
          </p:nvPr>
        </p:nvSpPr>
        <p:spPr/>
        <p:txBody>
          <a:bodyPr>
            <a:normAutofit/>
          </a:bodyPr>
          <a:lstStyle/>
          <a:p>
            <a:pPr marL="0" indent="0" algn="r" rtl="0">
              <a:buNone/>
            </a:pPr>
            <a:r>
              <a:rPr lang="he-IL" sz="2000" b="0" i="0" u="none" strike="noStrike" baseline="0" dirty="0">
                <a:latin typeface="Wingdings-Regular"/>
              </a:rPr>
              <a:t> </a:t>
            </a:r>
            <a:r>
              <a:rPr lang="he-IL" sz="2000" b="0" i="0" u="none" strike="noStrike" baseline="0" dirty="0">
                <a:latin typeface="David" panose="020E0502060401010101" pitchFamily="34" charset="-79"/>
                <a:cs typeface="David" panose="020E0502060401010101" pitchFamily="34" charset="-79"/>
              </a:rPr>
              <a:t>הפחתת דמי הבראה- על פי חוק הקפאה והפחתה של דמי הבראה בשנת 2024 שהוארך אף לשנת</a:t>
            </a:r>
          </a:p>
          <a:p>
            <a:pPr marL="0" indent="0" algn="r" rtl="0">
              <a:buNone/>
            </a:pPr>
            <a:r>
              <a:rPr lang="he-IL" sz="2000" b="0" i="0" u="none" strike="noStrike" baseline="0" dirty="0">
                <a:latin typeface="David" panose="020E0502060401010101" pitchFamily="34" charset="-79"/>
                <a:cs typeface="David" panose="020E0502060401010101" pitchFamily="34" charset="-79"/>
              </a:rPr>
              <a:t>2025 נדרש המעסיק להעביר למס הכנסה "סכום ההשתתפות" בגין הפחתת דמי הבראה.</a:t>
            </a:r>
            <a:endParaRPr lang="en-IL" dirty="0"/>
          </a:p>
        </p:txBody>
      </p:sp>
    </p:spTree>
    <p:extLst>
      <p:ext uri="{BB962C8B-B14F-4D97-AF65-F5344CB8AC3E}">
        <p14:creationId xmlns:p14="http://schemas.microsoft.com/office/powerpoint/2010/main" val="39082463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1C9E9-1A53-B12B-4FA7-93711E1A168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5E24054-C4E3-B2C2-6F82-8282CF650783}"/>
              </a:ext>
            </a:extLst>
          </p:cNvPr>
          <p:cNvSpPr>
            <a:spLocks noGrp="1"/>
          </p:cNvSpPr>
          <p:nvPr>
            <p:ph type="title"/>
          </p:nvPr>
        </p:nvSpPr>
        <p:spPr/>
        <p:txBody>
          <a:bodyPr>
            <a:normAutofit/>
          </a:bodyPr>
          <a:lstStyle/>
          <a:p>
            <a:pPr algn="ctr"/>
            <a:r>
              <a:rPr lang="he-IL" dirty="0"/>
              <a:t>שכר פלסטינאים </a:t>
            </a:r>
            <a:endParaRPr lang="en-IL" dirty="0"/>
          </a:p>
        </p:txBody>
      </p:sp>
      <p:sp>
        <p:nvSpPr>
          <p:cNvPr id="3" name="מציין מיקום תוכן 2">
            <a:extLst>
              <a:ext uri="{FF2B5EF4-FFF2-40B4-BE49-F238E27FC236}">
                <a16:creationId xmlns:a16="http://schemas.microsoft.com/office/drawing/2014/main" id="{192B32EF-02FF-B2CA-65C4-1D2080563509}"/>
              </a:ext>
            </a:extLst>
          </p:cNvPr>
          <p:cNvSpPr>
            <a:spLocks noGrp="1"/>
          </p:cNvSpPr>
          <p:nvPr>
            <p:ph idx="1"/>
          </p:nvPr>
        </p:nvSpPr>
        <p:spPr/>
        <p:txBody>
          <a:bodyPr>
            <a:normAutofit/>
          </a:bodyPr>
          <a:lstStyle/>
          <a:p>
            <a:pPr marL="0" indent="0" algn="r" rtl="0">
              <a:buNone/>
            </a:pPr>
            <a:r>
              <a:rPr lang="he-IL" sz="1800" b="1" i="0" u="none" strike="noStrike" baseline="0" dirty="0">
                <a:latin typeface="David-Bold"/>
              </a:rPr>
              <a:t>ביטוח </a:t>
            </a:r>
            <a:r>
              <a:rPr lang="he-IL" sz="1800" b="1" i="0" u="none" strike="noStrike" baseline="0" dirty="0" err="1">
                <a:latin typeface="David-Bold"/>
              </a:rPr>
              <a:t>לאומ</a:t>
            </a:r>
            <a:r>
              <a:rPr lang="he-IL" sz="1800" b="1" i="0" u="none" strike="noStrike" baseline="0" dirty="0">
                <a:latin typeface="David-Bold"/>
              </a:rPr>
              <a:t> י</a:t>
            </a:r>
          </a:p>
          <a:p>
            <a:pPr marL="0" indent="0" algn="r" rtl="0">
              <a:buNone/>
            </a:pPr>
            <a:r>
              <a:rPr lang="he-IL" sz="1800" b="0" i="0" u="none" strike="noStrike" baseline="0" dirty="0">
                <a:latin typeface="David" panose="020E0502060401010101" pitchFamily="34" charset="-79"/>
                <a:cs typeface="David" panose="020E0502060401010101" pitchFamily="34" charset="-79"/>
              </a:rPr>
              <a:t>עובד פלשתינאי המועסק בישראל כדין מבוטח בביטוח לאומי ב- 3 רכיבים בלבד: פגיעה בעבודה, פשיטת רגל ואימהות. שיעורי ההפרשה והניכוי לביטוח לאומי משכר הברוטו )כולל גילום דמי חופשה בשיעור 4%</a:t>
            </a:r>
          </a:p>
          <a:p>
            <a:pPr marL="0" indent="0" algn="r" rtl="0">
              <a:buNone/>
            </a:pPr>
            <a:r>
              <a:rPr lang="he-IL" sz="1800" b="0" i="0" u="none" strike="noStrike" baseline="0" dirty="0">
                <a:latin typeface="David" panose="020E0502060401010101" pitchFamily="34" charset="-79"/>
                <a:cs typeface="David" panose="020E0502060401010101" pitchFamily="34" charset="-79"/>
              </a:rPr>
              <a:t>החל מינואר 2025 ההכנסה שממנה ישולמו וינוכו דמי ביטוח בשיעורים המופחתים עד 60% מהשכר</a:t>
            </a:r>
          </a:p>
          <a:p>
            <a:pPr marL="0" indent="0" algn="r" rtl="0">
              <a:buNone/>
            </a:pPr>
            <a:r>
              <a:rPr lang="he-IL" sz="1800" b="0" i="0" u="none" strike="noStrike" baseline="0" dirty="0">
                <a:latin typeface="David" panose="020E0502060401010101" pitchFamily="34" charset="-79"/>
                <a:cs typeface="David" panose="020E0502060401010101" pitchFamily="34" charset="-79"/>
              </a:rPr>
              <a:t>הממוצע הינה בסך 7,522 ₪ לחודש.</a:t>
            </a:r>
          </a:p>
          <a:p>
            <a:pPr marL="0" indent="0" algn="r" rtl="0">
              <a:buNone/>
            </a:pPr>
            <a:r>
              <a:rPr lang="he-IL" sz="1800" b="0" i="0" u="none" strike="noStrike" baseline="0" dirty="0">
                <a:latin typeface="David" panose="020E0502060401010101" pitchFamily="34" charset="-79"/>
                <a:cs typeface="David" panose="020E0502060401010101" pitchFamily="34" charset="-79"/>
              </a:rPr>
              <a:t>התפלגות מרכיבי גבית ביטוח לאומי - עובדים פלשתינאים</a:t>
            </a:r>
            <a:endParaRPr lang="en-IL" dirty="0"/>
          </a:p>
        </p:txBody>
      </p:sp>
      <p:pic>
        <p:nvPicPr>
          <p:cNvPr id="5" name="תמונה 4">
            <a:extLst>
              <a:ext uri="{FF2B5EF4-FFF2-40B4-BE49-F238E27FC236}">
                <a16:creationId xmlns:a16="http://schemas.microsoft.com/office/drawing/2014/main" id="{88C01371-72D0-91B9-DF2F-120E40A03E96}"/>
              </a:ext>
            </a:extLst>
          </p:cNvPr>
          <p:cNvPicPr>
            <a:picLocks noChangeAspect="1"/>
          </p:cNvPicPr>
          <p:nvPr/>
        </p:nvPicPr>
        <p:blipFill>
          <a:blip r:embed="rId2"/>
          <a:stretch>
            <a:fillRect/>
          </a:stretch>
        </p:blipFill>
        <p:spPr>
          <a:xfrm>
            <a:off x="3522200" y="5011342"/>
            <a:ext cx="5509737" cy="617273"/>
          </a:xfrm>
          <a:prstGeom prst="rect">
            <a:avLst/>
          </a:prstGeom>
        </p:spPr>
      </p:pic>
    </p:spTree>
    <p:extLst>
      <p:ext uri="{BB962C8B-B14F-4D97-AF65-F5344CB8AC3E}">
        <p14:creationId xmlns:p14="http://schemas.microsoft.com/office/powerpoint/2010/main" val="11891424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4C52D-8D71-B527-32AF-117967195C4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AD66382-CA36-5F2C-B1AD-FD563E54B8C0}"/>
              </a:ext>
            </a:extLst>
          </p:cNvPr>
          <p:cNvSpPr>
            <a:spLocks noGrp="1"/>
          </p:cNvSpPr>
          <p:nvPr>
            <p:ph type="title"/>
          </p:nvPr>
        </p:nvSpPr>
        <p:spPr/>
        <p:txBody>
          <a:bodyPr>
            <a:normAutofit/>
          </a:bodyPr>
          <a:lstStyle/>
          <a:p>
            <a:pPr algn="ctr"/>
            <a:r>
              <a:rPr lang="he-IL" dirty="0"/>
              <a:t>שכר פלסטינאים </a:t>
            </a:r>
            <a:endParaRPr lang="en-IL" dirty="0"/>
          </a:p>
        </p:txBody>
      </p:sp>
      <p:sp>
        <p:nvSpPr>
          <p:cNvPr id="3" name="מציין מיקום תוכן 2">
            <a:extLst>
              <a:ext uri="{FF2B5EF4-FFF2-40B4-BE49-F238E27FC236}">
                <a16:creationId xmlns:a16="http://schemas.microsoft.com/office/drawing/2014/main" id="{04D2FBD6-BE85-F243-4506-F234FCDB7C54}"/>
              </a:ext>
            </a:extLst>
          </p:cNvPr>
          <p:cNvSpPr>
            <a:spLocks noGrp="1"/>
          </p:cNvSpPr>
          <p:nvPr>
            <p:ph idx="1"/>
          </p:nvPr>
        </p:nvSpPr>
        <p:spPr/>
        <p:txBody>
          <a:bodyPr>
            <a:normAutofit/>
          </a:bodyPr>
          <a:lstStyle/>
          <a:p>
            <a:pPr marL="0" indent="0" algn="r" rtl="0">
              <a:buNone/>
            </a:pPr>
            <a:r>
              <a:rPr lang="he-IL" sz="1800" b="1" i="0" u="none" strike="noStrike" baseline="0" dirty="0">
                <a:latin typeface="David-Bold"/>
              </a:rPr>
              <a:t>היטל השוואה</a:t>
            </a:r>
          </a:p>
          <a:p>
            <a:pPr marL="0" indent="0" algn="r" rtl="0">
              <a:buNone/>
            </a:pPr>
            <a:r>
              <a:rPr lang="he-IL" sz="1800" b="0" i="0" u="none" strike="noStrike" baseline="0" dirty="0">
                <a:latin typeface="David" panose="020E0502060401010101" pitchFamily="34" charset="-79"/>
                <a:cs typeface="David" panose="020E0502060401010101" pitchFamily="34" charset="-79"/>
              </a:rPr>
              <a:t>היטל ההשוואה הוא תשלום שהמעסיקים בישראל צריכים לשלם כאשר הם מעסיקים עובדים מהרשות</a:t>
            </a:r>
          </a:p>
          <a:p>
            <a:pPr marL="0" indent="0" algn="r" rtl="0">
              <a:buNone/>
            </a:pPr>
            <a:r>
              <a:rPr lang="he-IL" sz="1800" b="0" i="0" u="none" strike="noStrike" baseline="0" dirty="0">
                <a:latin typeface="David" panose="020E0502060401010101" pitchFamily="34" charset="-79"/>
                <a:cs typeface="David" panose="020E0502060401010101" pitchFamily="34" charset="-79"/>
              </a:rPr>
              <a:t>הפלשתינית. מטרת היטל ההשוואה היא להשוות את עלות השכר של עובד פלשתינאי לשכר של עובד</a:t>
            </a:r>
          </a:p>
          <a:p>
            <a:pPr marL="0" indent="0" algn="r" rtl="0">
              <a:buNone/>
            </a:pPr>
            <a:r>
              <a:rPr lang="he-IL" sz="1800" b="0" i="0" u="none" strike="noStrike" baseline="0" dirty="0">
                <a:latin typeface="David" panose="020E0502060401010101" pitchFamily="34" charset="-79"/>
                <a:cs typeface="David" panose="020E0502060401010101" pitchFamily="34" charset="-79"/>
              </a:rPr>
              <a:t>ישראלי מקביל, שכן על העובד הישראלי מופרשים סכומים גבוהים יותר למוסד לביטוח לאומי </a:t>
            </a:r>
            <a:r>
              <a:rPr lang="he-IL" sz="1800" b="0" i="0" u="none" strike="noStrike" baseline="0" dirty="0">
                <a:latin typeface="Times New Roman" panose="02020603050405020304" pitchFamily="18" charset="0"/>
                <a:cs typeface="David" panose="020E0502060401010101" pitchFamily="34" charset="-79"/>
              </a:rPr>
              <a:t>. </a:t>
            </a:r>
            <a:r>
              <a:rPr lang="he-IL" sz="1800" b="0" i="0" u="none" strike="noStrike" baseline="0" dirty="0">
                <a:latin typeface="David" panose="020E0502060401010101" pitchFamily="34" charset="-79"/>
                <a:cs typeface="David" panose="020E0502060401010101" pitchFamily="34" charset="-79"/>
              </a:rPr>
              <a:t>ההיטל</a:t>
            </a:r>
          </a:p>
          <a:p>
            <a:pPr marL="0" indent="0" algn="r" rtl="0">
              <a:buNone/>
            </a:pPr>
            <a:r>
              <a:rPr lang="he-IL" sz="1800" b="0" i="0" u="none" strike="noStrike" baseline="0" dirty="0">
                <a:latin typeface="David" panose="020E0502060401010101" pitchFamily="34" charset="-79"/>
                <a:cs typeface="David" panose="020E0502060401010101" pitchFamily="34" charset="-79"/>
              </a:rPr>
              <a:t>משולם בחלקו על ידי המעסיק ובחלקו מנוכה משכר העובד. שיעור ההיטל הוא ההפרש בין דמי הביטוח</a:t>
            </a:r>
          </a:p>
          <a:p>
            <a:pPr marL="0" indent="0" algn="r" rtl="0">
              <a:buNone/>
            </a:pPr>
            <a:r>
              <a:rPr lang="he-IL" sz="1800" b="0" i="0" u="none" strike="noStrike" baseline="0" dirty="0">
                <a:latin typeface="David" panose="020E0502060401010101" pitchFamily="34" charset="-79"/>
                <a:cs typeface="David" panose="020E0502060401010101" pitchFamily="34" charset="-79"/>
              </a:rPr>
              <a:t>הלאומי המופרשים עבור עובד ישראלי לבין אלו המופרשים עבור עובד פלשתינאי .</a:t>
            </a:r>
            <a:endParaRPr lang="en-IL" dirty="0"/>
          </a:p>
        </p:txBody>
      </p:sp>
      <p:sp>
        <p:nvSpPr>
          <p:cNvPr id="5" name="תיבת טקסט 4">
            <a:extLst>
              <a:ext uri="{FF2B5EF4-FFF2-40B4-BE49-F238E27FC236}">
                <a16:creationId xmlns:a16="http://schemas.microsoft.com/office/drawing/2014/main" id="{F38964C1-F90F-A57A-BCD4-6853F2308DF2}"/>
              </a:ext>
            </a:extLst>
          </p:cNvPr>
          <p:cNvSpPr txBox="1"/>
          <p:nvPr/>
        </p:nvSpPr>
        <p:spPr>
          <a:xfrm>
            <a:off x="5390147" y="4686301"/>
            <a:ext cx="6096000" cy="646331"/>
          </a:xfrm>
          <a:prstGeom prst="rect">
            <a:avLst/>
          </a:prstGeom>
          <a:noFill/>
        </p:spPr>
        <p:txBody>
          <a:bodyPr wrap="square">
            <a:spAutoFit/>
          </a:bodyPr>
          <a:lstStyle/>
          <a:p>
            <a:endParaRPr lang="he-IL" dirty="0">
              <a:latin typeface="David" panose="020E0502060401010101" pitchFamily="34" charset="-79"/>
              <a:cs typeface="David" panose="020E0502060401010101" pitchFamily="34" charset="-79"/>
            </a:endParaRPr>
          </a:p>
          <a:p>
            <a:r>
              <a:rPr lang="he-IL" sz="1800" b="0" i="0" u="none" strike="noStrike" baseline="0" dirty="0">
                <a:latin typeface="David" panose="020E0502060401010101" pitchFamily="34" charset="-79"/>
                <a:cs typeface="David" panose="020E0502060401010101" pitchFamily="34" charset="-79"/>
              </a:rPr>
              <a:t>התפלגות מרכיבי גבית היטל השוואה - עובדים פלשתינאים</a:t>
            </a:r>
            <a:endParaRPr lang="he-IL" dirty="0"/>
          </a:p>
        </p:txBody>
      </p:sp>
      <p:pic>
        <p:nvPicPr>
          <p:cNvPr id="7" name="תמונה 6">
            <a:extLst>
              <a:ext uri="{FF2B5EF4-FFF2-40B4-BE49-F238E27FC236}">
                <a16:creationId xmlns:a16="http://schemas.microsoft.com/office/drawing/2014/main" id="{514EF12F-4EFE-1856-086A-A5B8E1C748AA}"/>
              </a:ext>
            </a:extLst>
          </p:cNvPr>
          <p:cNvPicPr>
            <a:picLocks noChangeAspect="1"/>
          </p:cNvPicPr>
          <p:nvPr/>
        </p:nvPicPr>
        <p:blipFill>
          <a:blip r:embed="rId2"/>
          <a:stretch>
            <a:fillRect/>
          </a:stretch>
        </p:blipFill>
        <p:spPr>
          <a:xfrm>
            <a:off x="3421141" y="5395877"/>
            <a:ext cx="5502117" cy="670618"/>
          </a:xfrm>
          <a:prstGeom prst="rect">
            <a:avLst/>
          </a:prstGeom>
        </p:spPr>
      </p:pic>
    </p:spTree>
    <p:extLst>
      <p:ext uri="{BB962C8B-B14F-4D97-AF65-F5344CB8AC3E}">
        <p14:creationId xmlns:p14="http://schemas.microsoft.com/office/powerpoint/2010/main" val="414096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291A8-A005-5BCD-E7D2-5784646A4A7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A02D2EC0-5E87-76D6-C85D-8ED92C14C18A}"/>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B4574AEB-58E3-4201-9A2D-A1B745AAA8F4}"/>
              </a:ext>
            </a:extLst>
          </p:cNvPr>
          <p:cNvSpPr>
            <a:spLocks noGrp="1"/>
          </p:cNvSpPr>
          <p:nvPr>
            <p:ph idx="1"/>
          </p:nvPr>
        </p:nvSpPr>
        <p:spPr>
          <a:xfrm>
            <a:off x="1371600" y="2154724"/>
            <a:ext cx="9601200" cy="3712675"/>
          </a:xfrm>
        </p:spPr>
        <p:txBody>
          <a:bodyPr>
            <a:normAutofit/>
          </a:bodyPr>
          <a:lstStyle/>
          <a:p>
            <a:pPr>
              <a:buNone/>
            </a:pPr>
            <a:r>
              <a:rPr lang="he-IL" b="1" dirty="0"/>
              <a:t>	מועד התשלום במקרה שבו העמלה משולמת בחודש השכר העוקב לחודש התשלום של השעות הנוספות- </a:t>
            </a:r>
          </a:p>
          <a:p>
            <a:pPr>
              <a:buNone/>
            </a:pPr>
            <a:r>
              <a:rPr lang="he-IL" dirty="0"/>
              <a:t>	בית הדין הורה כי יש לשלם את הפרשי גמול השעות הנוספות בגין רכיב העמלות במשכורת החודש שלאחר מכן.</a:t>
            </a:r>
          </a:p>
          <a:p>
            <a:pPr>
              <a:buNone/>
            </a:pPr>
            <a:r>
              <a:rPr lang="he-IL" b="1" dirty="0"/>
              <a:t>	ולכן כאשר עמלות הן חלק שגרתי מהתגמול, יש להביאן בחשבון כחלק בלתי נפרד מהשכר הקובע לצורך חישוב גמול שעות נוספות.</a:t>
            </a:r>
            <a:br>
              <a:rPr lang="he-IL" dirty="0"/>
            </a:br>
            <a:r>
              <a:rPr lang="he-IL" dirty="0"/>
              <a:t>אין לאפשר </a:t>
            </a:r>
            <a:r>
              <a:rPr lang="he-IL" dirty="0" err="1"/>
              <a:t>פרקטיקות</a:t>
            </a:r>
            <a:r>
              <a:rPr lang="he-IL" dirty="0"/>
              <a:t> מלאכותיות שנועדו להתחמק מהחוק – וכל מנגנון תגמול שמייצר בפועל תלות ישירה בין מכירה לבין תגמול, חייב להילקח בחשבון.</a:t>
            </a:r>
          </a:p>
          <a:p>
            <a:pPr>
              <a:buNone/>
            </a:pPr>
            <a:endParaRPr lang="he-IL" dirty="0"/>
          </a:p>
        </p:txBody>
      </p:sp>
      <p:pic>
        <p:nvPicPr>
          <p:cNvPr id="4" name="Picture 6">
            <a:extLst>
              <a:ext uri="{FF2B5EF4-FFF2-40B4-BE49-F238E27FC236}">
                <a16:creationId xmlns:a16="http://schemas.microsoft.com/office/drawing/2014/main" id="{8B09BCBC-6108-9D2B-6C7E-10C061E08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2068A541-25BB-2317-E39B-B2047AC8F1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682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7DAD9-1D30-777F-E79A-7AF86A90F71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B4A42C6-2071-1B3C-24AA-A21CF0790CBB}"/>
              </a:ext>
            </a:extLst>
          </p:cNvPr>
          <p:cNvSpPr>
            <a:spLocks noGrp="1"/>
          </p:cNvSpPr>
          <p:nvPr>
            <p:ph type="title"/>
          </p:nvPr>
        </p:nvSpPr>
        <p:spPr/>
        <p:txBody>
          <a:bodyPr>
            <a:normAutofit/>
          </a:bodyPr>
          <a:lstStyle/>
          <a:p>
            <a:pPr algn="ctr"/>
            <a:r>
              <a:rPr lang="he-IL" dirty="0"/>
              <a:t>שכר פלסטינאים </a:t>
            </a:r>
            <a:endParaRPr lang="en-IL" dirty="0"/>
          </a:p>
        </p:txBody>
      </p:sp>
      <p:sp>
        <p:nvSpPr>
          <p:cNvPr id="3" name="מציין מיקום תוכן 2">
            <a:extLst>
              <a:ext uri="{FF2B5EF4-FFF2-40B4-BE49-F238E27FC236}">
                <a16:creationId xmlns:a16="http://schemas.microsoft.com/office/drawing/2014/main" id="{4BCCB459-5C20-B915-6C2E-1EC2790A88C2}"/>
              </a:ext>
            </a:extLst>
          </p:cNvPr>
          <p:cNvSpPr>
            <a:spLocks noGrp="1"/>
          </p:cNvSpPr>
          <p:nvPr>
            <p:ph idx="1"/>
          </p:nvPr>
        </p:nvSpPr>
        <p:spPr/>
        <p:txBody>
          <a:bodyPr>
            <a:normAutofit fontScale="92500" lnSpcReduction="20000"/>
          </a:bodyPr>
          <a:lstStyle/>
          <a:p>
            <a:pPr marL="0" indent="0" algn="r" rtl="0">
              <a:buNone/>
            </a:pPr>
            <a:r>
              <a:rPr lang="he-IL" sz="1800" b="1" i="0" u="none" strike="noStrike" baseline="0" dirty="0">
                <a:solidFill>
                  <a:srgbClr val="000000"/>
                </a:solidFill>
                <a:latin typeface="David-Bold"/>
              </a:rPr>
              <a:t>פנסיה, פיצויים והשלמת פיצויי פיטורי ן</a:t>
            </a:r>
          </a:p>
          <a:p>
            <a:pPr marL="0" indent="0" algn="r" rtl="0">
              <a:buNone/>
            </a:pPr>
            <a:r>
              <a:rPr lang="he-IL" sz="1800" b="0" i="0" u="none" strike="noStrike" baseline="0" dirty="0">
                <a:solidFill>
                  <a:srgbClr val="000000"/>
                </a:solidFill>
                <a:latin typeface="Wingdings-Regular"/>
              </a:rPr>
              <a:t> </a:t>
            </a:r>
            <a:r>
              <a:rPr lang="he-IL" sz="1800" b="0" i="0" u="none" strike="noStrike" baseline="0" dirty="0">
                <a:solidFill>
                  <a:srgbClr val="000000"/>
                </a:solidFill>
                <a:latin typeface="David" panose="020E0502060401010101" pitchFamily="34" charset="-79"/>
                <a:cs typeface="David" panose="020E0502060401010101" pitchFamily="34" charset="-79"/>
              </a:rPr>
              <a:t>בהתאם למשפט העבודה החל בישראל לרבות צווי הרחבה והסכמים קיבוציים בענף בו מועסק העובד,</a:t>
            </a:r>
          </a:p>
          <a:p>
            <a:pPr marL="0" indent="0" algn="r" rtl="0">
              <a:buNone/>
            </a:pPr>
            <a:r>
              <a:rPr lang="he-IL" sz="1800" b="0" i="0" u="none" strike="noStrike" baseline="0" dirty="0">
                <a:solidFill>
                  <a:srgbClr val="000000"/>
                </a:solidFill>
                <a:latin typeface="David" panose="020E0502060401010101" pitchFamily="34" charset="-79"/>
                <a:cs typeface="David" panose="020E0502060401010101" pitchFamily="34" charset="-79"/>
              </a:rPr>
              <a:t>נדרש המעסיק לשלם הפרשות פנסיונית וכן לנכות פנסיה משכר העובד.</a:t>
            </a:r>
          </a:p>
          <a:p>
            <a:pPr marL="0" indent="0" algn="r" rtl="0">
              <a:buNone/>
            </a:pPr>
            <a:r>
              <a:rPr lang="he-IL" sz="1800" b="0" i="0" u="none" strike="noStrike" baseline="0" dirty="0">
                <a:solidFill>
                  <a:srgbClr val="000000"/>
                </a:solidFill>
                <a:latin typeface="Wingdings-Regular"/>
              </a:rPr>
              <a:t> </a:t>
            </a:r>
            <a:r>
              <a:rPr lang="he-IL" sz="1800" b="0" i="0" u="none" strike="noStrike" baseline="0" dirty="0">
                <a:solidFill>
                  <a:srgbClr val="000000"/>
                </a:solidFill>
                <a:latin typeface="David" panose="020E0502060401010101" pitchFamily="34" charset="-79"/>
                <a:cs typeface="David" panose="020E0502060401010101" pitchFamily="34" charset="-79"/>
              </a:rPr>
              <a:t>ההפרשות והניכויים הינם בהתאם לחוק. רשות האוכלוסין וההגירה מפרסמת מעת לעת את שיעורי</a:t>
            </a:r>
          </a:p>
          <a:p>
            <a:pPr marL="0" indent="0" algn="r" rtl="0">
              <a:buNone/>
            </a:pPr>
            <a:r>
              <a:rPr lang="he-IL" sz="1800" b="0" i="0" u="none" strike="noStrike" baseline="0" dirty="0">
                <a:solidFill>
                  <a:srgbClr val="000000"/>
                </a:solidFill>
                <a:latin typeface="David" panose="020E0502060401010101" pitchFamily="34" charset="-79"/>
                <a:cs typeface="David" panose="020E0502060401010101" pitchFamily="34" charset="-79"/>
              </a:rPr>
              <a:t>ההפרשות </a:t>
            </a:r>
            <a:r>
              <a:rPr lang="he-IL" sz="1800" b="0" i="0" u="none" strike="noStrike" baseline="0" dirty="0">
                <a:solidFill>
                  <a:schemeClr val="tx1"/>
                </a:solidFill>
                <a:latin typeface="David" panose="020E0502060401010101" pitchFamily="34" charset="-79"/>
                <a:cs typeface="David" panose="020E0502060401010101" pitchFamily="34" charset="-79"/>
              </a:rPr>
              <a:t>והניכויים ב"טבלת ריכוז הפרשות וניכויים" החל מחודש מאי 2023 , תפעול קופת הפנסיה</a:t>
            </a:r>
          </a:p>
          <a:p>
            <a:pPr marL="0" indent="0" algn="r" rtl="0">
              <a:buNone/>
            </a:pPr>
            <a:r>
              <a:rPr lang="he-IL" sz="1800" b="0" i="0" u="none" strike="noStrike" baseline="0" dirty="0">
                <a:solidFill>
                  <a:schemeClr val="tx1"/>
                </a:solidFill>
                <a:latin typeface="David" panose="020E0502060401010101" pitchFamily="34" charset="-79"/>
                <a:cs typeface="David" panose="020E0502060401010101" pitchFamily="34" charset="-79"/>
              </a:rPr>
              <a:t>של העובדים הפלשתינאים המועסקים כדין בישראל מבוצע על ידי חברת </a:t>
            </a:r>
            <a:r>
              <a:rPr lang="he-IL" sz="1800" b="0" i="0" u="none" strike="noStrike" baseline="0" dirty="0">
                <a:solidFill>
                  <a:srgbClr val="000000"/>
                </a:solidFill>
                <a:latin typeface="David" panose="020E0502060401010101" pitchFamily="34" charset="-79"/>
                <a:cs typeface="David" panose="020E0502060401010101" pitchFamily="34" charset="-79"/>
              </a:rPr>
              <a:t>"עמיתים לעתיד - שותפות</a:t>
            </a:r>
          </a:p>
          <a:p>
            <a:pPr marL="0" indent="0" algn="r" rtl="0">
              <a:buNone/>
            </a:pPr>
            <a:r>
              <a:rPr lang="he-IL" sz="1800" b="0" i="0" u="none" strike="noStrike" baseline="0" dirty="0">
                <a:solidFill>
                  <a:srgbClr val="000000"/>
                </a:solidFill>
                <a:latin typeface="David" panose="020E0502060401010101" pitchFamily="34" charset="-79"/>
                <a:cs typeface="David" panose="020E0502060401010101" pitchFamily="34" charset="-79"/>
              </a:rPr>
              <a:t>מוגבלת". החברה מעמידה לרשות העובדים והמעסיקים אתר אינטרנט ידידותי ונגיש בו הם יכולים</a:t>
            </a:r>
          </a:p>
          <a:p>
            <a:pPr marL="0" indent="0" algn="r" rtl="0">
              <a:buNone/>
            </a:pPr>
            <a:r>
              <a:rPr lang="he-IL" sz="1800" b="0" i="0" u="none" strike="noStrike" baseline="0" dirty="0">
                <a:solidFill>
                  <a:schemeClr val="tx1"/>
                </a:solidFill>
                <a:latin typeface="David" panose="020E0502060401010101" pitchFamily="34" charset="-79"/>
                <a:cs typeface="David" panose="020E0502060401010101" pitchFamily="34" charset="-79"/>
              </a:rPr>
              <a:t>לצפות בדוחות ולבצע פעולות. כתובת האתר: </a:t>
            </a:r>
            <a:r>
              <a:rPr lang="en-US" sz="1800" b="1" i="0" u="none" strike="noStrike" baseline="0" dirty="0">
                <a:solidFill>
                  <a:schemeClr val="tx1"/>
                </a:solidFill>
                <a:latin typeface="Arial" panose="020B0604020202020204" pitchFamily="34" charset="0"/>
                <a:cs typeface="David" panose="020E0502060401010101" pitchFamily="34" charset="-79"/>
                <a:hlinkClick r:id="rId2">
                  <a:extLst>
                    <a:ext uri="{A12FA001-AC4F-418D-AE19-62706E023703}">
                      <ahyp:hlinkClr xmlns:ahyp="http://schemas.microsoft.com/office/drawing/2018/hyperlinkcolor" val="tx"/>
                    </a:ext>
                  </a:extLst>
                </a:hlinkClick>
              </a:rPr>
              <a:t>WWW.IPFUND.CO.IL</a:t>
            </a:r>
            <a:endParaRPr lang="he-IL" sz="1800" b="1" i="0" u="none" strike="noStrike" baseline="0" dirty="0">
              <a:solidFill>
                <a:schemeClr val="tx1"/>
              </a:solidFill>
              <a:latin typeface="Arial" panose="020B0604020202020204" pitchFamily="34" charset="0"/>
              <a:cs typeface="David" panose="020E0502060401010101" pitchFamily="34" charset="-79"/>
            </a:endParaRPr>
          </a:p>
          <a:p>
            <a:pPr marL="0" indent="0" algn="r" rtl="0">
              <a:buNone/>
            </a:pPr>
            <a:r>
              <a:rPr lang="he-IL" sz="1800" b="0" i="0" u="none" strike="noStrike" baseline="0" dirty="0">
                <a:solidFill>
                  <a:srgbClr val="000000"/>
                </a:solidFill>
                <a:latin typeface="David" panose="020E0502060401010101" pitchFamily="34" charset="-79"/>
                <a:cs typeface="David" panose="020E0502060401010101" pitchFamily="34" charset="-79"/>
              </a:rPr>
              <a:t>רשות האוכלוסין וההגירה תעביר מידי חודש לחברת "עמיתים" את נתוני השכר על בסיס דיווח</a:t>
            </a:r>
          </a:p>
          <a:p>
            <a:pPr marL="0" indent="0" algn="r" rtl="0">
              <a:buNone/>
            </a:pPr>
            <a:r>
              <a:rPr lang="he-IL" sz="1800" b="0" i="0" u="none" strike="noStrike" baseline="0" dirty="0">
                <a:solidFill>
                  <a:srgbClr val="000000"/>
                </a:solidFill>
                <a:latin typeface="David" panose="020E0502060401010101" pitchFamily="34" charset="-79"/>
                <a:cs typeface="David" panose="020E0502060401010101" pitchFamily="34" charset="-79"/>
              </a:rPr>
              <a:t>המעסיק. חברת "עמיתים" תבצע גבייה מהמעסיקים באמצעות </a:t>
            </a:r>
            <a:r>
              <a:rPr lang="he-IL" sz="1800" b="0" i="0" u="none" strike="noStrike" baseline="0" dirty="0">
                <a:solidFill>
                  <a:schemeClr val="tx1"/>
                </a:solidFill>
                <a:latin typeface="David" panose="020E0502060401010101" pitchFamily="34" charset="-79"/>
                <a:cs typeface="David" panose="020E0502060401010101" pitchFamily="34" charset="-79"/>
              </a:rPr>
              <a:t>הרשאה לחיוב חשבו ן</a:t>
            </a:r>
            <a:endParaRPr lang="en-IL" dirty="0">
              <a:solidFill>
                <a:schemeClr val="tx1"/>
              </a:solidFill>
            </a:endParaRPr>
          </a:p>
        </p:txBody>
      </p:sp>
    </p:spTree>
    <p:extLst>
      <p:ext uri="{BB962C8B-B14F-4D97-AF65-F5344CB8AC3E}">
        <p14:creationId xmlns:p14="http://schemas.microsoft.com/office/powerpoint/2010/main" val="21063136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25194-C8B5-9CEC-83C8-AB9A6C22552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F2B19FE-D5D3-C7AE-7CBE-92BA19FEF47A}"/>
              </a:ext>
            </a:extLst>
          </p:cNvPr>
          <p:cNvSpPr>
            <a:spLocks noGrp="1"/>
          </p:cNvSpPr>
          <p:nvPr>
            <p:ph type="title"/>
          </p:nvPr>
        </p:nvSpPr>
        <p:spPr/>
        <p:txBody>
          <a:bodyPr>
            <a:normAutofit/>
          </a:bodyPr>
          <a:lstStyle/>
          <a:p>
            <a:pPr algn="ctr"/>
            <a:r>
              <a:rPr lang="he-IL" dirty="0"/>
              <a:t>שכר פלסטינאים </a:t>
            </a:r>
            <a:endParaRPr lang="en-IL" dirty="0"/>
          </a:p>
        </p:txBody>
      </p:sp>
      <p:sp>
        <p:nvSpPr>
          <p:cNvPr id="3" name="מציין מיקום תוכן 2">
            <a:extLst>
              <a:ext uri="{FF2B5EF4-FFF2-40B4-BE49-F238E27FC236}">
                <a16:creationId xmlns:a16="http://schemas.microsoft.com/office/drawing/2014/main" id="{A592CFF2-EEB3-9578-21D1-60E70E5EF9C5}"/>
              </a:ext>
            </a:extLst>
          </p:cNvPr>
          <p:cNvSpPr>
            <a:spLocks noGrp="1"/>
          </p:cNvSpPr>
          <p:nvPr>
            <p:ph idx="1"/>
          </p:nvPr>
        </p:nvSpPr>
        <p:spPr/>
        <p:txBody>
          <a:bodyPr>
            <a:normAutofit/>
          </a:bodyPr>
          <a:lstStyle/>
          <a:p>
            <a:pPr marL="0" indent="0" algn="r" rtl="0">
              <a:buNone/>
            </a:pPr>
            <a:r>
              <a:rPr lang="he-IL" sz="1800" b="1" i="0" u="none" strike="noStrike" baseline="0" dirty="0">
                <a:latin typeface="Arial-BoldMT"/>
              </a:rPr>
              <a:t>תהליך שליחת דיווח תוצאות שכר</a:t>
            </a:r>
          </a:p>
          <a:p>
            <a:pPr marL="0" indent="0" algn="r" rtl="0">
              <a:buNone/>
            </a:pPr>
            <a:r>
              <a:rPr lang="he-IL" sz="1800" b="1" i="0" u="none" strike="noStrike" baseline="0" dirty="0">
                <a:latin typeface="David-Bold"/>
              </a:rPr>
              <a:t>4.1 </a:t>
            </a:r>
            <a:r>
              <a:rPr lang="he-IL" sz="1800" b="0" i="0" u="none" strike="noStrike" baseline="0" dirty="0">
                <a:latin typeface="David" panose="020E0502060401010101" pitchFamily="34" charset="-79"/>
                <a:cs typeface="David" panose="020E0502060401010101" pitchFamily="34" charset="-79"/>
              </a:rPr>
              <a:t>מעסיק נדרש לדווח מדי חודש בחודשו, עד ליום ה- 10 לחודש שלאחר כל חודש העסקה, את תוצאות</a:t>
            </a:r>
          </a:p>
          <a:p>
            <a:pPr marL="0" indent="0" algn="r" rtl="0">
              <a:buNone/>
            </a:pPr>
            <a:r>
              <a:rPr lang="he-IL" sz="1800" b="0" i="0" u="none" strike="noStrike" baseline="0" dirty="0">
                <a:latin typeface="David" panose="020E0502060401010101" pitchFamily="34" charset="-79"/>
                <a:cs typeface="David" panose="020E0502060401010101" pitchFamily="34" charset="-79"/>
              </a:rPr>
              <a:t>חישוב השכר בגין עובדיו הפלשתינאים. וזאת במסגרת הקבצים הבאים :</a:t>
            </a:r>
          </a:p>
          <a:p>
            <a:pPr marL="0" indent="0" algn="r" rtl="0">
              <a:buNone/>
            </a:pPr>
            <a:r>
              <a:rPr lang="he-IL" sz="1800" b="0" i="0" u="none" strike="noStrike" baseline="0" dirty="0">
                <a:latin typeface="Wingdings-Regular"/>
              </a:rPr>
              <a:t> </a:t>
            </a:r>
            <a:r>
              <a:rPr lang="he-IL" sz="1800" b="0" i="0" u="none" strike="noStrike" baseline="0" dirty="0">
                <a:latin typeface="David" panose="020E0502060401010101" pitchFamily="34" charset="-79"/>
                <a:cs typeface="David" panose="020E0502060401010101" pitchFamily="34" charset="-79"/>
              </a:rPr>
              <a:t>קובץ נתוני חישוב שכר</a:t>
            </a:r>
          </a:p>
          <a:p>
            <a:pPr marL="0" indent="0" algn="r" rtl="0">
              <a:buNone/>
            </a:pPr>
            <a:r>
              <a:rPr lang="he-IL" sz="1800" b="0" i="0" u="none" strike="noStrike" baseline="0" dirty="0">
                <a:latin typeface="Wingdings-Regular"/>
              </a:rPr>
              <a:t> </a:t>
            </a:r>
            <a:r>
              <a:rPr lang="he-IL" sz="1800" b="0" i="0" u="none" strike="noStrike" baseline="0" dirty="0">
                <a:latin typeface="David" panose="020E0502060401010101" pitchFamily="34" charset="-79"/>
                <a:cs typeface="David" panose="020E0502060401010101" pitchFamily="34" charset="-79"/>
              </a:rPr>
              <a:t>קובץ נתונים לקובץ 102 )ביטוח לאומי( - שוטף + הפרשים .</a:t>
            </a:r>
          </a:p>
          <a:p>
            <a:pPr marL="0" indent="0" algn="r" rtl="0">
              <a:buNone/>
            </a:pPr>
            <a:r>
              <a:rPr lang="he-IL" sz="1800" b="0" i="0" u="none" strike="noStrike" baseline="0" dirty="0">
                <a:latin typeface="Wingdings-Regular"/>
              </a:rPr>
              <a:t> </a:t>
            </a:r>
            <a:r>
              <a:rPr lang="he-IL" sz="1800" b="0" i="0" u="none" strike="noStrike" baseline="0" dirty="0">
                <a:latin typeface="David" panose="020E0502060401010101" pitchFamily="34" charset="-79"/>
                <a:cs typeface="David" panose="020E0502060401010101" pitchFamily="34" charset="-79"/>
              </a:rPr>
              <a:t>קובץ נתונים לקובץ החזרים )ביטוח לאומי( =&lt; במידה ויש החזרים.</a:t>
            </a:r>
          </a:p>
          <a:p>
            <a:pPr marL="0" indent="0" algn="r" rtl="0">
              <a:buNone/>
            </a:pPr>
            <a:r>
              <a:rPr lang="he-IL" sz="1800" b="1" i="0" u="none" strike="noStrike" baseline="0" dirty="0">
                <a:latin typeface="David-Bold"/>
              </a:rPr>
              <a:t>4.2 </a:t>
            </a:r>
            <a:r>
              <a:rPr lang="he-IL" sz="1800" b="0" i="0" u="none" strike="noStrike" baseline="0" dirty="0">
                <a:latin typeface="David" panose="020E0502060401010101" pitchFamily="34" charset="-79"/>
                <a:cs typeface="David" panose="020E0502060401010101" pitchFamily="34" charset="-79"/>
              </a:rPr>
              <a:t>הקבצים הנ"ל יועברו באמצעות כספת ייעודית ע"י אנשי קשר מורשים לאגף שירות למעסיקי עובדים זרים</a:t>
            </a:r>
            <a:endParaRPr lang="en-IL" dirty="0"/>
          </a:p>
        </p:txBody>
      </p:sp>
      <p:pic>
        <p:nvPicPr>
          <p:cNvPr id="5" name="תמונה 4">
            <a:extLst>
              <a:ext uri="{FF2B5EF4-FFF2-40B4-BE49-F238E27FC236}">
                <a16:creationId xmlns:a16="http://schemas.microsoft.com/office/drawing/2014/main" id="{677C9D1D-DFC2-8AEB-262C-1672A27D6886}"/>
              </a:ext>
            </a:extLst>
          </p:cNvPr>
          <p:cNvPicPr>
            <a:picLocks noChangeAspect="1"/>
          </p:cNvPicPr>
          <p:nvPr/>
        </p:nvPicPr>
        <p:blipFill>
          <a:blip r:embed="rId2"/>
          <a:stretch>
            <a:fillRect/>
          </a:stretch>
        </p:blipFill>
        <p:spPr>
          <a:xfrm>
            <a:off x="3451410" y="5211937"/>
            <a:ext cx="5738357" cy="1646063"/>
          </a:xfrm>
          <a:prstGeom prst="rect">
            <a:avLst/>
          </a:prstGeom>
        </p:spPr>
      </p:pic>
    </p:spTree>
    <p:extLst>
      <p:ext uri="{BB962C8B-B14F-4D97-AF65-F5344CB8AC3E}">
        <p14:creationId xmlns:p14="http://schemas.microsoft.com/office/powerpoint/2010/main" val="41911012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AE8E9-2A88-EEFF-6CF1-DC520A91104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9059C6A-FCB6-7F16-9D49-84EF82A6565B}"/>
              </a:ext>
            </a:extLst>
          </p:cNvPr>
          <p:cNvSpPr>
            <a:spLocks noGrp="1"/>
          </p:cNvSpPr>
          <p:nvPr>
            <p:ph type="title"/>
          </p:nvPr>
        </p:nvSpPr>
        <p:spPr/>
        <p:txBody>
          <a:bodyPr>
            <a:normAutofit/>
          </a:bodyPr>
          <a:lstStyle/>
          <a:p>
            <a:pPr algn="ctr"/>
            <a:r>
              <a:rPr lang="he-IL" dirty="0"/>
              <a:t>הפסקה "על הדרך" ≠ הפסקה חוקית</a:t>
            </a:r>
            <a:endParaRPr lang="en-IL" dirty="0"/>
          </a:p>
        </p:txBody>
      </p:sp>
      <p:sp>
        <p:nvSpPr>
          <p:cNvPr id="3" name="מציין מיקום תוכן 2">
            <a:extLst>
              <a:ext uri="{FF2B5EF4-FFF2-40B4-BE49-F238E27FC236}">
                <a16:creationId xmlns:a16="http://schemas.microsoft.com/office/drawing/2014/main" id="{FB7E2600-5993-8653-A396-6BADC37AC473}"/>
              </a:ext>
            </a:extLst>
          </p:cNvPr>
          <p:cNvSpPr>
            <a:spLocks noGrp="1"/>
          </p:cNvSpPr>
          <p:nvPr>
            <p:ph idx="1"/>
          </p:nvPr>
        </p:nvSpPr>
        <p:spPr>
          <a:xfrm>
            <a:off x="1371600" y="1799303"/>
            <a:ext cx="9601200" cy="4068097"/>
          </a:xfrm>
        </p:spPr>
        <p:txBody>
          <a:bodyPr>
            <a:normAutofit fontScale="92500" lnSpcReduction="20000"/>
          </a:bodyPr>
          <a:lstStyle/>
          <a:p>
            <a:r>
              <a:rPr lang="he-IL" dirty="0" err="1"/>
              <a:t>סע”ש</a:t>
            </a:r>
            <a:r>
              <a:rPr lang="he-IL" dirty="0"/>
              <a:t> 2135-10-21 | בית הדין האזורי לעבודה ת"א | 11.12.2023</a:t>
            </a:r>
          </a:p>
          <a:p>
            <a:r>
              <a:rPr lang="he-IL" dirty="0"/>
              <a:t>רקע: עובד טען כי במהלך עבודתו לא קיבל הפסקה כנדרש, למרות שלפי תלושי השכר – בוצע קיזוז אוטומטי של הפסקות (למשל, הפחתת חצי שעה ביום לאחר 7 שעות עבודה).המעסיקה </a:t>
            </a:r>
            <a:r>
              <a:rPr lang="he-IL" dirty="0" err="1"/>
              <a:t>טענה:"ברור</a:t>
            </a:r>
            <a:r>
              <a:rPr lang="he-IL" dirty="0"/>
              <a:t> שהעובד לא עבד 10 שעות ברצף – הוא בוודאי אכל ודיבר בטלפון."</a:t>
            </a:r>
          </a:p>
          <a:p>
            <a:r>
              <a:rPr lang="he-IL" dirty="0"/>
              <a:t>בית הדין האזורי קבע: גם אם העובד אכל או שוחח בטלפון – </a:t>
            </a:r>
            <a:r>
              <a:rPr lang="he-IL" b="1" dirty="0"/>
              <a:t>אין בכך כדי להעיד שניתנה הפסקה מסודרת</a:t>
            </a:r>
            <a:r>
              <a:rPr lang="he-IL" dirty="0"/>
              <a:t>.</a:t>
            </a:r>
          </a:p>
          <a:p>
            <a:pPr>
              <a:buNone/>
            </a:pPr>
            <a:r>
              <a:rPr lang="he-IL" b="1" dirty="0"/>
              <a:t>🔍 הכרעת בית הדין:</a:t>
            </a:r>
          </a:p>
          <a:p>
            <a:pPr>
              <a:buNone/>
            </a:pPr>
            <a:r>
              <a:rPr lang="he-IL" dirty="0"/>
              <a:t>🏛️ </a:t>
            </a:r>
            <a:r>
              <a:rPr lang="he-IL" b="1" dirty="0"/>
              <a:t>לא די בעצם זה שהעובד אכל או שוחח בטלפון</a:t>
            </a:r>
            <a:r>
              <a:rPr lang="he-IL" dirty="0"/>
              <a:t> – כדי לקבוע שניתנה לו הפסקה לפי החוק.</a:t>
            </a:r>
            <a:br>
              <a:rPr lang="he-IL" dirty="0"/>
            </a:br>
            <a:r>
              <a:rPr lang="he-IL" dirty="0"/>
              <a:t>✅ </a:t>
            </a:r>
            <a:r>
              <a:rPr lang="he-IL" b="1" dirty="0"/>
              <a:t>הפסקה חוקית חייבת להיות מסודרת, ברורה, ומתועדת</a:t>
            </a:r>
            <a:r>
              <a:rPr lang="he-IL" dirty="0"/>
              <a:t> – ולא משהו "שקורה על הדרך".</a:t>
            </a:r>
          </a:p>
          <a:p>
            <a:pPr>
              <a:buNone/>
            </a:pPr>
            <a:r>
              <a:rPr lang="he-IL" dirty="0"/>
              <a:t>בית הדין הבהיר:</a:t>
            </a:r>
          </a:p>
          <a:p>
            <a:pPr>
              <a:buFont typeface="Arial" panose="020B0604020202020204" pitchFamily="34" charset="0"/>
              <a:buChar char="•"/>
            </a:pPr>
            <a:r>
              <a:rPr lang="he-IL" dirty="0"/>
              <a:t>סעיף 20(א) לחוק קובע כי עובד ביום עבודה מעל 6 שעות זכאי ל-</a:t>
            </a:r>
            <a:r>
              <a:rPr lang="he-IL" b="1" dirty="0"/>
              <a:t>45 דקות הפסקה</a:t>
            </a:r>
            <a:r>
              <a:rPr lang="he-IL" dirty="0"/>
              <a:t>, מתוכן </a:t>
            </a:r>
            <a:r>
              <a:rPr lang="he-IL" b="1" dirty="0"/>
              <a:t>לפחות 30 דקות רצופות</a:t>
            </a:r>
            <a:r>
              <a:rPr lang="he-IL" dirty="0"/>
              <a:t>.</a:t>
            </a:r>
          </a:p>
          <a:p>
            <a:pPr>
              <a:buFont typeface="Arial" panose="020B0604020202020204" pitchFamily="34" charset="0"/>
              <a:buChar char="•"/>
            </a:pPr>
            <a:r>
              <a:rPr lang="he-IL" dirty="0"/>
              <a:t>לפי סעיף 20(ג) – במהלך החצי שעה הרצופה, העובד רשאי </a:t>
            </a:r>
            <a:r>
              <a:rPr lang="he-IL" b="1" dirty="0"/>
              <a:t>לעזוב את מקום העבודה</a:t>
            </a:r>
            <a:r>
              <a:rPr lang="he-IL" dirty="0"/>
              <a:t>, אלא אם נוכחותו חיונית לעבודה.</a:t>
            </a:r>
          </a:p>
          <a:p>
            <a:endParaRPr lang="en-IL" dirty="0"/>
          </a:p>
        </p:txBody>
      </p:sp>
    </p:spTree>
    <p:extLst>
      <p:ext uri="{BB962C8B-B14F-4D97-AF65-F5344CB8AC3E}">
        <p14:creationId xmlns:p14="http://schemas.microsoft.com/office/powerpoint/2010/main" val="40897496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68ECB-090A-BE8E-71CD-6A2BDF677803}"/>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CCAEB60-6D5F-640A-76C4-4D3A89038242}"/>
              </a:ext>
            </a:extLst>
          </p:cNvPr>
          <p:cNvSpPr>
            <a:spLocks noGrp="1"/>
          </p:cNvSpPr>
          <p:nvPr>
            <p:ph type="title"/>
          </p:nvPr>
        </p:nvSpPr>
        <p:spPr/>
        <p:txBody>
          <a:bodyPr>
            <a:normAutofit/>
          </a:bodyPr>
          <a:lstStyle/>
          <a:p>
            <a:pPr algn="ctr"/>
            <a:r>
              <a:rPr lang="he-IL" dirty="0"/>
              <a:t>הפסקה "על הדרך" ≠ הפסקה חוקית</a:t>
            </a:r>
            <a:endParaRPr lang="en-IL" dirty="0"/>
          </a:p>
        </p:txBody>
      </p:sp>
      <p:sp>
        <p:nvSpPr>
          <p:cNvPr id="3" name="מציין מיקום תוכן 2">
            <a:extLst>
              <a:ext uri="{FF2B5EF4-FFF2-40B4-BE49-F238E27FC236}">
                <a16:creationId xmlns:a16="http://schemas.microsoft.com/office/drawing/2014/main" id="{873B6E57-8C75-C4C7-C4E7-E1A6FEE805D8}"/>
              </a:ext>
            </a:extLst>
          </p:cNvPr>
          <p:cNvSpPr>
            <a:spLocks noGrp="1"/>
          </p:cNvSpPr>
          <p:nvPr>
            <p:ph idx="1"/>
          </p:nvPr>
        </p:nvSpPr>
        <p:spPr>
          <a:xfrm>
            <a:off x="1371600" y="1799303"/>
            <a:ext cx="9601200" cy="4068097"/>
          </a:xfrm>
        </p:spPr>
        <p:txBody>
          <a:bodyPr>
            <a:normAutofit lnSpcReduction="10000"/>
          </a:bodyPr>
          <a:lstStyle/>
          <a:p>
            <a:pPr>
              <a:buNone/>
            </a:pPr>
            <a:r>
              <a:rPr lang="he-IL" b="1" dirty="0"/>
              <a:t>🧭 מה בית הדין קבע בפועל?</a:t>
            </a:r>
          </a:p>
          <a:p>
            <a:pPr>
              <a:buNone/>
            </a:pPr>
            <a:r>
              <a:rPr lang="he-IL" dirty="0"/>
              <a:t>❌ </a:t>
            </a:r>
            <a:r>
              <a:rPr lang="he-IL" b="1" dirty="0"/>
              <a:t>לא הוכח שהמעסיקה נתנה הפסקה מסודרת</a:t>
            </a:r>
            <a:br>
              <a:rPr lang="he-IL" dirty="0"/>
            </a:br>
            <a:r>
              <a:rPr lang="he-IL" dirty="0"/>
              <a:t>❌ לא הוצג נוהל, הסכם או תיעוד שמסדיר את ההפסקות</a:t>
            </a:r>
            <a:br>
              <a:rPr lang="he-IL" dirty="0"/>
            </a:br>
            <a:r>
              <a:rPr lang="he-IL" dirty="0"/>
              <a:t>❌ לא הוכח שהעובד ידע שהוא רשאי להתנתק מעבודתו למשך 30 דקות</a:t>
            </a:r>
            <a:br>
              <a:rPr lang="he-IL" dirty="0"/>
            </a:br>
            <a:r>
              <a:rPr lang="he-IL" dirty="0"/>
              <a:t>⚠️ </a:t>
            </a:r>
            <a:r>
              <a:rPr lang="he-IL" b="1" dirty="0"/>
              <a:t>קיזוז אוטומטי של הפסקות</a:t>
            </a:r>
            <a:r>
              <a:rPr lang="he-IL" dirty="0"/>
              <a:t> – אינו ראיה לכך שהן ניתנו בפועל</a:t>
            </a:r>
          </a:p>
          <a:p>
            <a:r>
              <a:rPr lang="he-IL" b="1" dirty="0"/>
              <a:t>המעסיקה צדקה בטענה שהעובד ככל הנראה אכל</a:t>
            </a:r>
            <a:r>
              <a:rPr lang="he-IL" dirty="0"/>
              <a:t> – אך זה אינו עומד בדרישות החוק להפסקה מסודרת.</a:t>
            </a:r>
          </a:p>
          <a:p>
            <a:pPr>
              <a:buNone/>
            </a:pPr>
            <a:r>
              <a:rPr lang="he-IL" b="1" dirty="0"/>
              <a:t>🧾 עיקרי הקביעה:</a:t>
            </a:r>
          </a:p>
          <a:p>
            <a:r>
              <a:rPr lang="he-IL" dirty="0"/>
              <a:t>✔ הפסקה תקינה = </a:t>
            </a:r>
            <a:r>
              <a:rPr lang="he-IL" b="1" dirty="0"/>
              <a:t>מסודרת, מוגדרת, ומתועדת</a:t>
            </a:r>
            <a:br>
              <a:rPr lang="he-IL" dirty="0"/>
            </a:br>
            <a:r>
              <a:rPr lang="he-IL" dirty="0"/>
              <a:t>✔ הפסקה "על הדרך" או "בין לבין" אינה נחשבת</a:t>
            </a:r>
            <a:br>
              <a:rPr lang="he-IL" dirty="0"/>
            </a:br>
            <a:r>
              <a:rPr lang="he-IL" dirty="0"/>
              <a:t>✔ לא ניתן לקזז הפסקה שלא ניתנה בפועל</a:t>
            </a:r>
            <a:br>
              <a:rPr lang="he-IL" dirty="0"/>
            </a:br>
            <a:r>
              <a:rPr lang="he-IL" dirty="0"/>
              <a:t>✔ קיזוז אוטומטי לאחר 7 שעות – לא מעיד על קיומה של הפסקה אמיתית</a:t>
            </a:r>
            <a:br>
              <a:rPr lang="he-IL" dirty="0"/>
            </a:br>
            <a:r>
              <a:rPr lang="he-IL" dirty="0"/>
              <a:t>✔ על המעסיק החובה להוכיח שניתנה לעובד </a:t>
            </a:r>
            <a:r>
              <a:rPr lang="he-IL" b="1" dirty="0"/>
              <a:t>הפסקה ממשית של חצי שעה לפחות</a:t>
            </a:r>
            <a:br>
              <a:rPr lang="he-IL" dirty="0"/>
            </a:br>
            <a:r>
              <a:rPr lang="he-IL" dirty="0"/>
              <a:t>✔ גם אם ברור שהעובד אכל – אין זה מוכיח כי קיבל הפסקה כנדרש בחוק</a:t>
            </a:r>
          </a:p>
          <a:p>
            <a:endParaRPr lang="en-IL" dirty="0"/>
          </a:p>
        </p:txBody>
      </p:sp>
    </p:spTree>
    <p:extLst>
      <p:ext uri="{BB962C8B-B14F-4D97-AF65-F5344CB8AC3E}">
        <p14:creationId xmlns:p14="http://schemas.microsoft.com/office/powerpoint/2010/main" val="25485977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50743-D003-461C-4EAE-39AE22EB9F1F}"/>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3CE9113-6470-F41A-E238-424A6E845069}"/>
              </a:ext>
            </a:extLst>
          </p:cNvPr>
          <p:cNvSpPr>
            <a:spLocks noGrp="1"/>
          </p:cNvSpPr>
          <p:nvPr>
            <p:ph type="title"/>
          </p:nvPr>
        </p:nvSpPr>
        <p:spPr/>
        <p:txBody>
          <a:bodyPr>
            <a:normAutofit/>
          </a:bodyPr>
          <a:lstStyle/>
          <a:p>
            <a:pPr algn="ctr"/>
            <a:r>
              <a:rPr lang="he-IL" dirty="0"/>
              <a:t>הפסקה "על הדרך" ≠ הפסקה חוקית</a:t>
            </a:r>
            <a:endParaRPr lang="en-IL" dirty="0"/>
          </a:p>
        </p:txBody>
      </p:sp>
      <p:sp>
        <p:nvSpPr>
          <p:cNvPr id="3" name="מציין מיקום תוכן 2">
            <a:extLst>
              <a:ext uri="{FF2B5EF4-FFF2-40B4-BE49-F238E27FC236}">
                <a16:creationId xmlns:a16="http://schemas.microsoft.com/office/drawing/2014/main" id="{E9AD19F7-7009-2D0E-9B00-F3A7DACF1E86}"/>
              </a:ext>
            </a:extLst>
          </p:cNvPr>
          <p:cNvSpPr>
            <a:spLocks noGrp="1"/>
          </p:cNvSpPr>
          <p:nvPr>
            <p:ph idx="1"/>
          </p:nvPr>
        </p:nvSpPr>
        <p:spPr>
          <a:xfrm>
            <a:off x="1371600" y="1799303"/>
            <a:ext cx="9601200" cy="4068097"/>
          </a:xfrm>
        </p:spPr>
        <p:txBody>
          <a:bodyPr>
            <a:normAutofit/>
          </a:bodyPr>
          <a:lstStyle/>
          <a:p>
            <a:pPr>
              <a:buNone/>
            </a:pPr>
            <a:r>
              <a:rPr lang="he-IL" b="1" dirty="0"/>
              <a:t>💰 התוצאה:</a:t>
            </a:r>
          </a:p>
          <a:p>
            <a:r>
              <a:rPr lang="he-IL" dirty="0"/>
              <a:t>💡 </a:t>
            </a:r>
            <a:r>
              <a:rPr lang="he-IL" b="1" dirty="0"/>
              <a:t>העובד זכאי לתשלום שכר עבור ההפסקות שקוזזו</a:t>
            </a:r>
            <a:br>
              <a:rPr lang="he-IL" dirty="0"/>
            </a:br>
            <a:r>
              <a:rPr lang="he-IL" dirty="0"/>
              <a:t>💡 הפסקות לא ניתנו כדין = זמן עבודה לכל דבר</a:t>
            </a:r>
          </a:p>
          <a:p>
            <a:pPr>
              <a:buNone/>
            </a:pPr>
            <a:r>
              <a:rPr lang="he-IL" b="1" dirty="0"/>
              <a:t>📌 דגשים לחשבי שכר:</a:t>
            </a:r>
          </a:p>
          <a:p>
            <a:r>
              <a:rPr lang="he-IL" dirty="0"/>
              <a:t>✔ אל תקזזו הפסקות באופן אוטומטי, אלא אם הן ניתנות בפועל</a:t>
            </a:r>
            <a:br>
              <a:rPr lang="he-IL" dirty="0"/>
            </a:br>
            <a:r>
              <a:rPr lang="he-IL" dirty="0"/>
              <a:t>✔ ודאו קיום נוהל ברור להפסקות – בהתאם לסעיף 20 לחוק</a:t>
            </a:r>
            <a:br>
              <a:rPr lang="he-IL" dirty="0"/>
            </a:br>
            <a:r>
              <a:rPr lang="he-IL" dirty="0"/>
              <a:t>✔ כשעובד נדרש להישאר בעמדתו או להיות זמין – ההפסקה היא על חשבון המעסיק</a:t>
            </a:r>
            <a:br>
              <a:rPr lang="he-IL" dirty="0"/>
            </a:br>
            <a:r>
              <a:rPr lang="he-IL" dirty="0"/>
              <a:t>✔ כל הפסקה שאינה "מנותקת" מעבודה – </a:t>
            </a:r>
            <a:r>
              <a:rPr lang="he-IL" b="1" dirty="0"/>
              <a:t>נחשבת זמן עבודה</a:t>
            </a:r>
            <a:endParaRPr lang="he-IL" dirty="0"/>
          </a:p>
          <a:p>
            <a:endParaRPr lang="en-IL" dirty="0"/>
          </a:p>
        </p:txBody>
      </p:sp>
    </p:spTree>
    <p:extLst>
      <p:ext uri="{BB962C8B-B14F-4D97-AF65-F5344CB8AC3E}">
        <p14:creationId xmlns:p14="http://schemas.microsoft.com/office/powerpoint/2010/main" val="32663260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138F4-0283-2AE0-9A46-09F18433ABA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81116842-3C9B-9E7B-4F87-A51BEF32E8EA}"/>
              </a:ext>
            </a:extLst>
          </p:cNvPr>
          <p:cNvSpPr>
            <a:spLocks noGrp="1"/>
          </p:cNvSpPr>
          <p:nvPr>
            <p:ph type="title"/>
          </p:nvPr>
        </p:nvSpPr>
        <p:spPr/>
        <p:txBody>
          <a:bodyPr>
            <a:normAutofit/>
          </a:bodyPr>
          <a:lstStyle/>
          <a:p>
            <a:pPr algn="ctr"/>
            <a:r>
              <a:rPr lang="he-IL" dirty="0"/>
              <a:t>התפטרות שדינה כפיטורים</a:t>
            </a:r>
            <a:endParaRPr lang="en-IL" dirty="0"/>
          </a:p>
        </p:txBody>
      </p:sp>
      <p:sp>
        <p:nvSpPr>
          <p:cNvPr id="3" name="מציין מיקום תוכן 2">
            <a:extLst>
              <a:ext uri="{FF2B5EF4-FFF2-40B4-BE49-F238E27FC236}">
                <a16:creationId xmlns:a16="http://schemas.microsoft.com/office/drawing/2014/main" id="{7F0EFF27-3406-AC65-2BE2-6F9D6F84DD55}"/>
              </a:ext>
            </a:extLst>
          </p:cNvPr>
          <p:cNvSpPr>
            <a:spLocks noGrp="1"/>
          </p:cNvSpPr>
          <p:nvPr>
            <p:ph idx="1"/>
          </p:nvPr>
        </p:nvSpPr>
        <p:spPr>
          <a:xfrm>
            <a:off x="1371600" y="1799303"/>
            <a:ext cx="9601200" cy="4068097"/>
          </a:xfrm>
        </p:spPr>
        <p:txBody>
          <a:bodyPr>
            <a:normAutofit fontScale="85000" lnSpcReduction="10000"/>
          </a:bodyPr>
          <a:lstStyle/>
          <a:p>
            <a:r>
              <a:rPr lang="he-IL" dirty="0"/>
              <a:t>סעיף 11(א) לחוק פיצויי פיטורים קובע שעובד שהתפטר בגלל הרעה מוחשית בתנאי העבודה – עשוי להיות זכאי לפיצויי פיטורים, כאילו פוטר.</a:t>
            </a:r>
            <a:r>
              <a:rPr lang="en-IL" dirty="0"/>
              <a:t>📜 </a:t>
            </a:r>
            <a:r>
              <a:rPr lang="he-IL" dirty="0"/>
              <a:t>סעיף 11(א) לחוק קובע: "התפטר עובד מחמת הרעה מוחשית בתנאי העבודה או מחמת נסיבות אחרות שביחסי עבודה שבהן אין לדרוש ממנו להמשיך בעבודתו – רואים את ההתפטרות כפיטורים."</a:t>
            </a:r>
          </a:p>
          <a:p>
            <a:pPr>
              <a:buNone/>
            </a:pPr>
            <a:r>
              <a:rPr lang="he-IL" b="1" dirty="0"/>
              <a:t>מתי זה נחשב להתפטרות שמזכה בפיצויים?</a:t>
            </a:r>
          </a:p>
          <a:p>
            <a:r>
              <a:rPr lang="he-IL" dirty="0"/>
              <a:t>לפי הפסיקה – על העובד להוכיח </a:t>
            </a:r>
            <a:r>
              <a:rPr lang="he-IL" b="1" dirty="0"/>
              <a:t>שלושה תנאים מצטברים</a:t>
            </a:r>
            <a:r>
              <a:rPr lang="he-IL" dirty="0"/>
              <a:t>:</a:t>
            </a:r>
          </a:p>
          <a:p>
            <a:pPr>
              <a:buNone/>
            </a:pPr>
            <a:r>
              <a:rPr lang="he-IL" b="1" dirty="0"/>
              <a:t>תנאי ראשון – הרעה מוחשית או נסיבות חריגות</a:t>
            </a:r>
          </a:p>
          <a:p>
            <a:pPr>
              <a:buNone/>
            </a:pPr>
            <a:r>
              <a:rPr lang="he-IL" dirty="0"/>
              <a:t>🔹 על העובד להוכיח כי חלה </a:t>
            </a:r>
            <a:r>
              <a:rPr lang="he-IL" b="1" dirty="0"/>
              <a:t>הרעה מהותית ואובייקטיבית</a:t>
            </a:r>
            <a:r>
              <a:rPr lang="he-IL" dirty="0"/>
              <a:t> בתנאי עבודתו</a:t>
            </a:r>
            <a:br>
              <a:rPr lang="he-IL" dirty="0"/>
            </a:br>
            <a:r>
              <a:rPr lang="he-IL" dirty="0"/>
              <a:t>🔹 או שהתקיימו </a:t>
            </a:r>
            <a:r>
              <a:rPr lang="he-IL" b="1" dirty="0"/>
              <a:t>נסיבות חריגות ביחסים עם המעסיק</a:t>
            </a:r>
            <a:r>
              <a:rPr lang="he-IL" dirty="0"/>
              <a:t> (כגון יחס משפיל, לחץ פסול, פגיעה באמון)</a:t>
            </a:r>
          </a:p>
          <a:p>
            <a:pPr>
              <a:buNone/>
            </a:pPr>
            <a:r>
              <a:rPr lang="he-IL" dirty="0"/>
              <a:t>🟩 </a:t>
            </a:r>
            <a:r>
              <a:rPr lang="he-IL" i="1" dirty="0"/>
              <a:t>דוגמאות:</a:t>
            </a:r>
            <a:endParaRPr lang="he-IL" dirty="0"/>
          </a:p>
          <a:p>
            <a:pPr>
              <a:buFont typeface="Arial" panose="020B0604020202020204" pitchFamily="34" charset="0"/>
              <a:buChar char="•"/>
            </a:pPr>
            <a:r>
              <a:rPr lang="he-IL" dirty="0"/>
              <a:t>קיצוץ בשכר או בהיקף המשרה ללא הסכמת העובד</a:t>
            </a:r>
          </a:p>
          <a:p>
            <a:pPr>
              <a:buFont typeface="Arial" panose="020B0604020202020204" pitchFamily="34" charset="0"/>
              <a:buChar char="•"/>
            </a:pPr>
            <a:r>
              <a:rPr lang="he-IL" dirty="0"/>
              <a:t>שינוי חד בתנאי העבודה (כמו מעבר מקום עבודה מרוחק מאוד)</a:t>
            </a:r>
          </a:p>
          <a:p>
            <a:pPr>
              <a:buFont typeface="Arial" panose="020B0604020202020204" pitchFamily="34" charset="0"/>
              <a:buChar char="•"/>
            </a:pPr>
            <a:r>
              <a:rPr lang="he-IL" dirty="0"/>
              <a:t>הרעה באקלים העבודה – השפלות, ניתוק משימות, יחס עוין</a:t>
            </a:r>
          </a:p>
          <a:p>
            <a:endParaRPr lang="en-IL" dirty="0"/>
          </a:p>
        </p:txBody>
      </p:sp>
    </p:spTree>
    <p:extLst>
      <p:ext uri="{BB962C8B-B14F-4D97-AF65-F5344CB8AC3E}">
        <p14:creationId xmlns:p14="http://schemas.microsoft.com/office/powerpoint/2010/main" val="12957891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54DBA-C6BF-ECCB-BDB3-DD15011A746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1A0C2DC-7DFF-1DC5-4A2E-992BEA4E19D0}"/>
              </a:ext>
            </a:extLst>
          </p:cNvPr>
          <p:cNvSpPr>
            <a:spLocks noGrp="1"/>
          </p:cNvSpPr>
          <p:nvPr>
            <p:ph type="title"/>
          </p:nvPr>
        </p:nvSpPr>
        <p:spPr/>
        <p:txBody>
          <a:bodyPr>
            <a:normAutofit/>
          </a:bodyPr>
          <a:lstStyle/>
          <a:p>
            <a:pPr algn="ctr"/>
            <a:r>
              <a:rPr lang="he-IL" dirty="0"/>
              <a:t>התפטרות שדינה כפיטורים</a:t>
            </a:r>
            <a:endParaRPr lang="en-IL" dirty="0"/>
          </a:p>
        </p:txBody>
      </p:sp>
      <p:sp>
        <p:nvSpPr>
          <p:cNvPr id="3" name="מציין מיקום תוכן 2">
            <a:extLst>
              <a:ext uri="{FF2B5EF4-FFF2-40B4-BE49-F238E27FC236}">
                <a16:creationId xmlns:a16="http://schemas.microsoft.com/office/drawing/2014/main" id="{5B3A4593-0298-CD7E-D3BB-5BB40094FA6E}"/>
              </a:ext>
            </a:extLst>
          </p:cNvPr>
          <p:cNvSpPr>
            <a:spLocks noGrp="1"/>
          </p:cNvSpPr>
          <p:nvPr>
            <p:ph idx="1"/>
          </p:nvPr>
        </p:nvSpPr>
        <p:spPr>
          <a:xfrm>
            <a:off x="1371600" y="1711105"/>
            <a:ext cx="9601200" cy="4156295"/>
          </a:xfrm>
        </p:spPr>
        <p:txBody>
          <a:bodyPr>
            <a:normAutofit/>
          </a:bodyPr>
          <a:lstStyle/>
          <a:p>
            <a:r>
              <a:rPr lang="en-IL" dirty="0"/>
              <a:t>📌 </a:t>
            </a:r>
            <a:r>
              <a:rPr lang="he-IL" dirty="0"/>
              <a:t>תנאי שני – קשר סיבתי ברור</a:t>
            </a:r>
            <a:r>
              <a:rPr lang="en-IL" dirty="0"/>
              <a:t>🔹 </a:t>
            </a:r>
            <a:r>
              <a:rPr lang="he-IL" dirty="0"/>
              <a:t>ההתפטרות חייבת להיות כתוצאה ישירה מההרעה או הנסיבות</a:t>
            </a:r>
            <a:r>
              <a:rPr lang="en-IL" dirty="0"/>
              <a:t>🔹 </a:t>
            </a:r>
            <a:r>
              <a:rPr lang="he-IL" dirty="0"/>
              <a:t>אם העובד עזב מכל סיבה אחרת – לא יזכה לפיצויי פיטורים</a:t>
            </a:r>
            <a:r>
              <a:rPr lang="en-IL" dirty="0"/>
              <a:t>🟩 </a:t>
            </a:r>
            <a:r>
              <a:rPr lang="he-IL" dirty="0"/>
              <a:t>דוגמאות: עובד שכותב במכתב ההתפטרות "עקב קיצוץ שכר" – מחזק את הקשר הסיבתי אם העובד מתפטר לצורך לימודים או מעבר עיר – זו לא התפטרות המזכה בפיצויים</a:t>
            </a:r>
          </a:p>
          <a:p>
            <a:pPr>
              <a:buNone/>
            </a:pPr>
            <a:r>
              <a:rPr lang="he-IL" b="1" dirty="0"/>
              <a:t>📌 תנאי שלישי – מתן התראה למעסיק</a:t>
            </a:r>
          </a:p>
          <a:p>
            <a:pPr>
              <a:buNone/>
            </a:pPr>
            <a:r>
              <a:rPr lang="he-IL" dirty="0"/>
              <a:t>🔹 על העובד להודיע למעסיק על ההרעה/נסיבות ולתת לו הזדמנות </a:t>
            </a:r>
            <a:r>
              <a:rPr lang="he-IL" b="1" dirty="0"/>
              <a:t>לתקן את המצב</a:t>
            </a:r>
            <a:br>
              <a:rPr lang="he-IL" dirty="0"/>
            </a:br>
            <a:r>
              <a:rPr lang="he-IL" dirty="0"/>
              <a:t>🔹 ההתראה צריכה להיות סבירה בזמן ובאופן</a:t>
            </a:r>
          </a:p>
          <a:p>
            <a:pPr>
              <a:buNone/>
            </a:pPr>
            <a:r>
              <a:rPr lang="he-IL" dirty="0"/>
              <a:t>🟩 </a:t>
            </a:r>
            <a:r>
              <a:rPr lang="he-IL" i="1" dirty="0"/>
              <a:t>דוגמה:</a:t>
            </a:r>
            <a:endParaRPr lang="he-IL" dirty="0"/>
          </a:p>
          <a:p>
            <a:pPr>
              <a:buFont typeface="Arial" panose="020B0604020202020204" pitchFamily="34" charset="0"/>
              <a:buChar char="•"/>
            </a:pPr>
            <a:r>
              <a:rPr lang="he-IL" dirty="0"/>
              <a:t>"בשל הפחתת שעות העבודה – אם לא יושבו תנאיי לקדמותם תוך 7 ימים, אאלץ לסיים את עבודתי."</a:t>
            </a:r>
          </a:p>
          <a:p>
            <a:r>
              <a:rPr lang="he-IL" dirty="0"/>
              <a:t>🔸 </a:t>
            </a:r>
            <a:r>
              <a:rPr lang="he-IL" i="1" dirty="0"/>
              <a:t>חריג:</a:t>
            </a:r>
            <a:r>
              <a:rPr lang="he-IL" dirty="0"/>
              <a:t> אם ברור מראש שהמעסיק </a:t>
            </a:r>
            <a:r>
              <a:rPr lang="he-IL" b="1" dirty="0"/>
              <a:t>לא מתכוון לתקן את המצב</a:t>
            </a:r>
            <a:r>
              <a:rPr lang="he-IL" dirty="0"/>
              <a:t> – אין חובה בהתראה.</a:t>
            </a:r>
            <a:br>
              <a:rPr lang="he-IL" dirty="0"/>
            </a:br>
            <a:r>
              <a:rPr lang="he-IL" dirty="0"/>
              <a:t>לדוגמה: אם המעסיק פוגע בעובד ביודעין ומתעלם מתלונות קודמות.</a:t>
            </a:r>
          </a:p>
          <a:p>
            <a:endParaRPr lang="en-IL" dirty="0"/>
          </a:p>
        </p:txBody>
      </p:sp>
    </p:spTree>
    <p:extLst>
      <p:ext uri="{BB962C8B-B14F-4D97-AF65-F5344CB8AC3E}">
        <p14:creationId xmlns:p14="http://schemas.microsoft.com/office/powerpoint/2010/main" val="22168503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35C87-90A5-88AB-F8A2-C5BA76CD36B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695B457-2670-E96B-70E4-809B83D352F5}"/>
              </a:ext>
            </a:extLst>
          </p:cNvPr>
          <p:cNvSpPr>
            <a:spLocks noGrp="1"/>
          </p:cNvSpPr>
          <p:nvPr>
            <p:ph type="title"/>
          </p:nvPr>
        </p:nvSpPr>
        <p:spPr/>
        <p:txBody>
          <a:bodyPr>
            <a:normAutofit/>
          </a:bodyPr>
          <a:lstStyle/>
          <a:p>
            <a:pPr algn="ctr"/>
            <a:r>
              <a:rPr lang="he-IL" dirty="0"/>
              <a:t>צו מניעה זמני נגד עובד לשעבר – שימוש בסודות מסחריים</a:t>
            </a:r>
            <a:endParaRPr lang="en-IL" dirty="0"/>
          </a:p>
        </p:txBody>
      </p:sp>
      <p:sp>
        <p:nvSpPr>
          <p:cNvPr id="3" name="מציין מיקום תוכן 2">
            <a:extLst>
              <a:ext uri="{FF2B5EF4-FFF2-40B4-BE49-F238E27FC236}">
                <a16:creationId xmlns:a16="http://schemas.microsoft.com/office/drawing/2014/main" id="{7C9FE7CA-DC4E-82C0-F3A5-7B41EF8D9114}"/>
              </a:ext>
            </a:extLst>
          </p:cNvPr>
          <p:cNvSpPr>
            <a:spLocks noGrp="1"/>
          </p:cNvSpPr>
          <p:nvPr>
            <p:ph idx="1"/>
          </p:nvPr>
        </p:nvSpPr>
        <p:spPr/>
        <p:txBody>
          <a:bodyPr>
            <a:normAutofit fontScale="92500" lnSpcReduction="20000"/>
          </a:bodyPr>
          <a:lstStyle/>
          <a:p>
            <a:r>
              <a:rPr lang="he-IL" dirty="0" err="1"/>
              <a:t>סע”ש</a:t>
            </a:r>
            <a:r>
              <a:rPr lang="he-IL" dirty="0"/>
              <a:t> 53275-12-24 | החלטה מיום 7.2.2025 | בית הדין האזורי לעבודה</a:t>
            </a:r>
          </a:p>
          <a:p>
            <a:r>
              <a:rPr lang="en-IL" dirty="0"/>
              <a:t>🧾 </a:t>
            </a:r>
            <a:r>
              <a:rPr lang="he-IL" dirty="0"/>
              <a:t>רקע המקרה:</a:t>
            </a:r>
            <a:r>
              <a:rPr lang="en-IL" dirty="0"/>
              <a:t>🔹 </a:t>
            </a:r>
            <a:r>
              <a:rPr lang="he-IL" dirty="0"/>
              <a:t>המעסיק – חברה לשירותי הובלה ולוגיסטיקה</a:t>
            </a:r>
            <a:r>
              <a:rPr lang="en-IL" dirty="0"/>
              <a:t>🔹 </a:t>
            </a:r>
            <a:r>
              <a:rPr lang="he-IL" dirty="0"/>
              <a:t>העובד לשעבר – שימש במשך כ-6 שנים כמנהל במחלקת "חלקיים"</a:t>
            </a:r>
            <a:r>
              <a:rPr lang="en-IL" dirty="0"/>
              <a:t>🔹 </a:t>
            </a:r>
            <a:r>
              <a:rPr lang="he-IL" dirty="0"/>
              <a:t>ביום 4.11.2024 סיים את עבודתו, ובמהרה הקים עסק עצמאי באותו תחום</a:t>
            </a:r>
            <a:r>
              <a:rPr lang="en-IL" dirty="0"/>
              <a:t>🔹 </a:t>
            </a:r>
            <a:r>
              <a:rPr lang="he-IL" dirty="0"/>
              <a:t>תוך חודש </a:t>
            </a:r>
          </a:p>
          <a:p>
            <a:pPr>
              <a:buNone/>
            </a:pPr>
            <a:r>
              <a:rPr lang="he-IL" b="1" dirty="0"/>
              <a:t>💼 עילת הבקשה לצו מניעה:</a:t>
            </a:r>
          </a:p>
          <a:p>
            <a:pPr>
              <a:buNone/>
            </a:pPr>
            <a:r>
              <a:rPr lang="he-IL" dirty="0"/>
              <a:t>המעסיק טען כי העובד לשעבר עושה שימוש ב</a:t>
            </a:r>
            <a:r>
              <a:rPr lang="he-IL" b="1" dirty="0"/>
              <a:t>סודות מסחריים</a:t>
            </a:r>
            <a:r>
              <a:rPr lang="he-IL" dirty="0"/>
              <a:t> – ובפרט:</a:t>
            </a:r>
          </a:p>
          <a:p>
            <a:pPr>
              <a:buFont typeface="Arial" panose="020B0604020202020204" pitchFamily="34" charset="0"/>
              <a:buChar char="•"/>
            </a:pPr>
            <a:r>
              <a:rPr lang="he-IL" dirty="0"/>
              <a:t>רשימת לקוחות </a:t>
            </a:r>
            <a:r>
              <a:rPr lang="he-IL" b="1" dirty="0"/>
              <a:t>לא ציבורית</a:t>
            </a:r>
            <a:endParaRPr lang="he-IL" dirty="0"/>
          </a:p>
          <a:p>
            <a:pPr>
              <a:buFont typeface="Arial" panose="020B0604020202020204" pitchFamily="34" charset="0"/>
              <a:buChar char="•"/>
            </a:pPr>
            <a:r>
              <a:rPr lang="he-IL" dirty="0"/>
              <a:t>מידע על </a:t>
            </a:r>
            <a:r>
              <a:rPr lang="he-IL" b="1" dirty="0"/>
              <a:t>צרכים אישיים</a:t>
            </a:r>
            <a:r>
              <a:rPr lang="he-IL" dirty="0"/>
              <a:t>, </a:t>
            </a:r>
            <a:r>
              <a:rPr lang="he-IL" b="1" dirty="0"/>
              <a:t>מחירונים מותאמים</a:t>
            </a:r>
            <a:r>
              <a:rPr lang="he-IL" dirty="0"/>
              <a:t> ושיטות תמחור</a:t>
            </a:r>
          </a:p>
          <a:p>
            <a:pPr>
              <a:buFont typeface="Arial" panose="020B0604020202020204" pitchFamily="34" charset="0"/>
              <a:buChar char="•"/>
            </a:pPr>
            <a:r>
              <a:rPr lang="he-IL" dirty="0"/>
              <a:t>מידע שנצבר לאורך שנים תוך השקעת משאבים</a:t>
            </a:r>
          </a:p>
          <a:p>
            <a:r>
              <a:rPr lang="he-IL" dirty="0"/>
              <a:t>– ל-4 מתוך 5 לקוחותיו היו קשרים קודמים עם מעסיקו לשעבר</a:t>
            </a:r>
            <a:endParaRPr lang="en-IL" dirty="0"/>
          </a:p>
        </p:txBody>
      </p:sp>
    </p:spTree>
    <p:extLst>
      <p:ext uri="{BB962C8B-B14F-4D97-AF65-F5344CB8AC3E}">
        <p14:creationId xmlns:p14="http://schemas.microsoft.com/office/powerpoint/2010/main" val="7152129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88476-E780-6EF0-EBAD-2138F570C8D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B8B1AF0-2E6F-3EBB-11C7-55EEC71719AE}"/>
              </a:ext>
            </a:extLst>
          </p:cNvPr>
          <p:cNvSpPr>
            <a:spLocks noGrp="1"/>
          </p:cNvSpPr>
          <p:nvPr>
            <p:ph type="title"/>
          </p:nvPr>
        </p:nvSpPr>
        <p:spPr/>
        <p:txBody>
          <a:bodyPr>
            <a:normAutofit/>
          </a:bodyPr>
          <a:lstStyle/>
          <a:p>
            <a:pPr algn="ctr"/>
            <a:r>
              <a:rPr lang="he-IL" dirty="0"/>
              <a:t>צו מניעה זמני נגד עובד לשעבר – שימוש בסודות מסחריים</a:t>
            </a:r>
            <a:endParaRPr lang="en-IL" dirty="0"/>
          </a:p>
        </p:txBody>
      </p:sp>
      <p:sp>
        <p:nvSpPr>
          <p:cNvPr id="3" name="מציין מיקום תוכן 2">
            <a:extLst>
              <a:ext uri="{FF2B5EF4-FFF2-40B4-BE49-F238E27FC236}">
                <a16:creationId xmlns:a16="http://schemas.microsoft.com/office/drawing/2014/main" id="{4D99E468-0E30-44B9-5942-378878238F58}"/>
              </a:ext>
            </a:extLst>
          </p:cNvPr>
          <p:cNvSpPr>
            <a:spLocks noGrp="1"/>
          </p:cNvSpPr>
          <p:nvPr>
            <p:ph idx="1"/>
          </p:nvPr>
        </p:nvSpPr>
        <p:spPr/>
        <p:txBody>
          <a:bodyPr>
            <a:normAutofit/>
          </a:bodyPr>
          <a:lstStyle/>
          <a:p>
            <a:pPr>
              <a:buNone/>
            </a:pPr>
            <a:r>
              <a:rPr lang="he-IL" b="1" dirty="0"/>
              <a:t>עמדת בית הדין:</a:t>
            </a:r>
          </a:p>
          <a:p>
            <a:pPr>
              <a:buNone/>
            </a:pPr>
            <a:r>
              <a:rPr lang="he-IL" dirty="0"/>
              <a:t>בית הדין הבחין בין: ❌ רשימת לקוחות כללית או זמינה לציבור</a:t>
            </a:r>
            <a:br>
              <a:rPr lang="he-IL" dirty="0"/>
            </a:br>
            <a:r>
              <a:rPr lang="he-IL" dirty="0"/>
              <a:t>✅ לבין רשימה ייחודית, הכוללת מידע אסטרטגי ואישי שלא ניתן להשגה פשוטה</a:t>
            </a:r>
          </a:p>
          <a:p>
            <a:r>
              <a:rPr lang="he-IL" dirty="0"/>
              <a:t>🟩 </a:t>
            </a:r>
            <a:r>
              <a:rPr lang="he-IL" b="1" dirty="0"/>
              <a:t>נקבע כי מדובר בסוד מסחרי</a:t>
            </a:r>
            <a:r>
              <a:rPr lang="he-IL" dirty="0"/>
              <a:t> שיש להגן עליו – ולכן ניתן צו מניעה </a:t>
            </a:r>
            <a:r>
              <a:rPr lang="he-IL" b="1" dirty="0"/>
              <a:t>זמני ומצומצם</a:t>
            </a:r>
            <a:r>
              <a:rPr lang="he-IL" dirty="0"/>
              <a:t>.</a:t>
            </a:r>
          </a:p>
          <a:p>
            <a:pPr>
              <a:buNone/>
            </a:pPr>
            <a:r>
              <a:rPr lang="he-IL" b="1" dirty="0"/>
              <a:t>📎 מה כלל הצו?</a:t>
            </a:r>
          </a:p>
          <a:p>
            <a:r>
              <a:rPr lang="he-IL" dirty="0"/>
              <a:t>🛑 איסור על העובד לשעבר (או מי מטעמו) להתקשר עם </a:t>
            </a:r>
            <a:r>
              <a:rPr lang="he-IL" b="1" dirty="0"/>
              <a:t>18 לקוחות מסוימים</a:t>
            </a:r>
            <a:r>
              <a:rPr lang="he-IL" dirty="0"/>
              <a:t> של המעסיק</a:t>
            </a:r>
            <a:br>
              <a:rPr lang="he-IL" dirty="0"/>
            </a:br>
            <a:r>
              <a:rPr lang="en-US" dirty="0"/>
              <a:t>⏳ </a:t>
            </a:r>
            <a:r>
              <a:rPr lang="he-IL" dirty="0"/>
              <a:t>למשך תקופה של </a:t>
            </a:r>
            <a:r>
              <a:rPr lang="he-IL" b="1" dirty="0"/>
              <a:t>6 חודשים</a:t>
            </a:r>
            <a:r>
              <a:rPr lang="he-IL" dirty="0"/>
              <a:t> בלבד ממועד סיום ההעסקה</a:t>
            </a:r>
            <a:br>
              <a:rPr lang="he-IL" dirty="0"/>
            </a:br>
            <a:r>
              <a:rPr lang="he-IL" dirty="0"/>
              <a:t>🔒 הצו מוגבל ללקוחות ממחלקת "החלקיים", בה עבד העובד – </a:t>
            </a:r>
            <a:r>
              <a:rPr lang="he-IL" b="1" dirty="0"/>
              <a:t>ולא כולל את כלל לקוחות החברה</a:t>
            </a:r>
            <a:endParaRPr lang="he-IL" dirty="0"/>
          </a:p>
          <a:p>
            <a:endParaRPr lang="en-IL" dirty="0"/>
          </a:p>
        </p:txBody>
      </p:sp>
    </p:spTree>
    <p:extLst>
      <p:ext uri="{BB962C8B-B14F-4D97-AF65-F5344CB8AC3E}">
        <p14:creationId xmlns:p14="http://schemas.microsoft.com/office/powerpoint/2010/main" val="33030957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A9E9-2388-335D-F08F-C4905E42381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29A27FC-F8E3-0CC5-FCA7-92B228BE3656}"/>
              </a:ext>
            </a:extLst>
          </p:cNvPr>
          <p:cNvSpPr>
            <a:spLocks noGrp="1"/>
          </p:cNvSpPr>
          <p:nvPr>
            <p:ph type="title"/>
          </p:nvPr>
        </p:nvSpPr>
        <p:spPr/>
        <p:txBody>
          <a:bodyPr>
            <a:normAutofit/>
          </a:bodyPr>
          <a:lstStyle/>
          <a:p>
            <a:pPr algn="ctr"/>
            <a:r>
              <a:rPr lang="he-IL" dirty="0"/>
              <a:t>צו מניעה זמני נגד עובד לשעבר – שימוש בסודות מסחריים</a:t>
            </a:r>
            <a:endParaRPr lang="en-IL" dirty="0"/>
          </a:p>
        </p:txBody>
      </p:sp>
      <p:sp>
        <p:nvSpPr>
          <p:cNvPr id="3" name="מציין מיקום תוכן 2">
            <a:extLst>
              <a:ext uri="{FF2B5EF4-FFF2-40B4-BE49-F238E27FC236}">
                <a16:creationId xmlns:a16="http://schemas.microsoft.com/office/drawing/2014/main" id="{8CA0B002-D9E0-A554-4446-CE02BD932370}"/>
              </a:ext>
            </a:extLst>
          </p:cNvPr>
          <p:cNvSpPr>
            <a:spLocks noGrp="1"/>
          </p:cNvSpPr>
          <p:nvPr>
            <p:ph idx="1"/>
          </p:nvPr>
        </p:nvSpPr>
        <p:spPr/>
        <p:txBody>
          <a:bodyPr>
            <a:normAutofit/>
          </a:bodyPr>
          <a:lstStyle/>
          <a:p>
            <a:pPr>
              <a:buNone/>
            </a:pPr>
            <a:r>
              <a:rPr lang="he-IL" b="1" dirty="0"/>
              <a:t>דגשים חשובים:</a:t>
            </a:r>
          </a:p>
          <a:p>
            <a:pPr>
              <a:buFont typeface="Arial" panose="020B0604020202020204" pitchFamily="34" charset="0"/>
              <a:buChar char="•"/>
            </a:pPr>
            <a:r>
              <a:rPr lang="he-IL" dirty="0"/>
              <a:t>בית הדין הדגיש כי </a:t>
            </a:r>
            <a:r>
              <a:rPr lang="he-IL" b="1" dirty="0"/>
              <a:t>אין מדובר באיסור תחרות גורף</a:t>
            </a:r>
            <a:r>
              <a:rPr lang="he-IL" dirty="0"/>
              <a:t>, אלא בצו </a:t>
            </a:r>
            <a:r>
              <a:rPr lang="he-IL" b="1" dirty="0"/>
              <a:t>מידתי והוגן</a:t>
            </a:r>
            <a:endParaRPr lang="he-IL" dirty="0"/>
          </a:p>
          <a:p>
            <a:pPr>
              <a:buFont typeface="Arial" panose="020B0604020202020204" pitchFamily="34" charset="0"/>
              <a:buChar char="•"/>
            </a:pPr>
            <a:r>
              <a:rPr lang="he-IL" dirty="0"/>
              <a:t>הובאה בחשבון טענת העובד לשעבר כי "השוק כולל אלפי לקוחות" – ולכן ההגבלה ל-18 לקוחות בלבד </a:t>
            </a:r>
            <a:r>
              <a:rPr lang="he-IL" b="1" dirty="0"/>
              <a:t>מאוזנת</a:t>
            </a:r>
            <a:endParaRPr lang="he-IL" dirty="0"/>
          </a:p>
          <a:p>
            <a:pPr>
              <a:buNone/>
            </a:pPr>
            <a:r>
              <a:rPr lang="he-IL" b="1" dirty="0"/>
              <a:t>📌 לקחים למעסיקים וחשביי שכר:</a:t>
            </a:r>
          </a:p>
          <a:p>
            <a:r>
              <a:rPr lang="he-IL" dirty="0"/>
              <a:t>✔ </a:t>
            </a:r>
            <a:r>
              <a:rPr lang="he-IL" b="1" dirty="0"/>
              <a:t>סוד מסחרי אמיתי דורש הגנה חוזית והוכחת ערך מוסף</a:t>
            </a:r>
            <a:br>
              <a:rPr lang="he-IL" dirty="0"/>
            </a:br>
            <a:r>
              <a:rPr lang="he-IL" dirty="0"/>
              <a:t>✔ סעיף סודיות בהסכם עבודה – חשוב, אך נדרש גם להוכיח תוכן מהותי מאחוריו</a:t>
            </a:r>
            <a:br>
              <a:rPr lang="he-IL" dirty="0"/>
            </a:br>
            <a:r>
              <a:rPr lang="he-IL" dirty="0"/>
              <a:t>✔ צו מניעה זמני יינתן רק כשקיים </a:t>
            </a:r>
            <a:r>
              <a:rPr lang="he-IL" b="1" dirty="0"/>
              <a:t>סיכון ממשי לשימוש לרעה במידע עסקי רגיש</a:t>
            </a:r>
            <a:br>
              <a:rPr lang="he-IL" dirty="0"/>
            </a:br>
            <a:r>
              <a:rPr lang="he-IL" dirty="0"/>
              <a:t>✔ ככל שההגבלה </a:t>
            </a:r>
            <a:r>
              <a:rPr lang="he-IL" b="1" dirty="0"/>
              <a:t>מצומצמת בזמן, בתחום ובזהות הלקוחות</a:t>
            </a:r>
            <a:r>
              <a:rPr lang="he-IL" dirty="0"/>
              <a:t> – כך גוברים הסיכויים שביה"ד ייתן לה תוקף</a:t>
            </a:r>
          </a:p>
          <a:p>
            <a:endParaRPr lang="en-IL" dirty="0"/>
          </a:p>
        </p:txBody>
      </p:sp>
    </p:spTree>
    <p:extLst>
      <p:ext uri="{BB962C8B-B14F-4D97-AF65-F5344CB8AC3E}">
        <p14:creationId xmlns:p14="http://schemas.microsoft.com/office/powerpoint/2010/main" val="109499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55A95-F950-CB43-2BE8-4BDE8B9005E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BB7C0F3-D4DC-A5F0-C481-7AFCAE9FF467}"/>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A1A4B962-62F3-F894-F527-E0FC137E5908}"/>
              </a:ext>
            </a:extLst>
          </p:cNvPr>
          <p:cNvSpPr>
            <a:spLocks noGrp="1"/>
          </p:cNvSpPr>
          <p:nvPr>
            <p:ph idx="1"/>
          </p:nvPr>
        </p:nvSpPr>
        <p:spPr>
          <a:xfrm>
            <a:off x="1371600" y="2154724"/>
            <a:ext cx="9601200" cy="3712675"/>
          </a:xfrm>
        </p:spPr>
        <p:txBody>
          <a:bodyPr>
            <a:normAutofit/>
          </a:bodyPr>
          <a:lstStyle/>
          <a:p>
            <a:pPr marL="0" indent="0">
              <a:buNone/>
            </a:pPr>
            <a:r>
              <a:rPr lang="he-IL" dirty="0"/>
              <a:t>דוגמה מספרית ליישום </a:t>
            </a:r>
          </a:p>
          <a:p>
            <a:pPr marL="0" indent="0">
              <a:buNone/>
            </a:pPr>
            <a:r>
              <a:rPr lang="he-IL" dirty="0"/>
              <a:t>לצורך הדוגמה: העובד מקבל שכר יסוד שעתי בסך 35 ₪ לשעה </a:t>
            </a:r>
          </a:p>
          <a:p>
            <a:pPr marL="0" indent="0">
              <a:buNone/>
            </a:pPr>
            <a:r>
              <a:rPr lang="he-IL" dirty="0"/>
              <a:t>העובד ביצע במהלך חודש מסוים 160 שעות רגילות ו-20 שעות נוספות</a:t>
            </a:r>
          </a:p>
          <a:p>
            <a:pPr marL="0" indent="0">
              <a:buNone/>
            </a:pPr>
            <a:r>
              <a:rPr lang="he-IL" dirty="0"/>
              <a:t>במהלך החודש שולמו לעובד עמלות בסך 3,200 ₪ </a:t>
            </a:r>
          </a:p>
          <a:p>
            <a:pPr marL="0" indent="0">
              <a:buNone/>
            </a:pPr>
            <a:r>
              <a:rPr lang="he-IL" dirty="0"/>
              <a:t>והרי יש לכלול את העמלות בחישוב גמול השעות הנוספות בהתאם להלכת קסטרו</a:t>
            </a:r>
          </a:p>
          <a:p>
            <a:pPr marL="0" indent="0">
              <a:buNone/>
            </a:pPr>
            <a:r>
              <a:rPr lang="he-IL" dirty="0"/>
              <a:t>השלבים: </a:t>
            </a:r>
          </a:p>
          <a:p>
            <a:pPr marL="0" indent="0">
              <a:buNone/>
            </a:pPr>
            <a:r>
              <a:rPr lang="he-IL" dirty="0"/>
              <a:t>שלב 1: חישוב ערך עמלה לשעה לפי סך העמלות לחודש ÷ סך השעות הכולל (רגילות + נוספות)3,200 ₪ ÷ 180 שעות = 17.78 ₪</a:t>
            </a:r>
          </a:p>
        </p:txBody>
      </p:sp>
      <p:pic>
        <p:nvPicPr>
          <p:cNvPr id="4" name="Picture 6">
            <a:extLst>
              <a:ext uri="{FF2B5EF4-FFF2-40B4-BE49-F238E27FC236}">
                <a16:creationId xmlns:a16="http://schemas.microsoft.com/office/drawing/2014/main" id="{35F3EE8E-6CB4-FD0A-876E-9A2E35583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E6097AC2-8385-286E-52D8-C84B7CCD33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56760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F9C34-D07B-55FF-983C-465D9A0C3369}"/>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576A95A-A84B-10BF-ED50-CE5841D71882}"/>
              </a:ext>
            </a:extLst>
          </p:cNvPr>
          <p:cNvSpPr>
            <a:spLocks noGrp="1"/>
          </p:cNvSpPr>
          <p:nvPr>
            <p:ph type="title"/>
          </p:nvPr>
        </p:nvSpPr>
        <p:spPr/>
        <p:txBody>
          <a:bodyPr>
            <a:normAutofit/>
          </a:bodyPr>
          <a:lstStyle/>
          <a:p>
            <a:pPr algn="ctr"/>
            <a:r>
              <a:rPr lang="he-IL" dirty="0"/>
              <a:t>עמלות כחלק מהשכר הקובע </a:t>
            </a:r>
            <a:endParaRPr lang="en-IL" dirty="0"/>
          </a:p>
        </p:txBody>
      </p:sp>
      <p:sp>
        <p:nvSpPr>
          <p:cNvPr id="3" name="מציין מיקום תוכן 2">
            <a:extLst>
              <a:ext uri="{FF2B5EF4-FFF2-40B4-BE49-F238E27FC236}">
                <a16:creationId xmlns:a16="http://schemas.microsoft.com/office/drawing/2014/main" id="{E444795D-9A9D-A036-282C-D1BCE8F5D602}"/>
              </a:ext>
            </a:extLst>
          </p:cNvPr>
          <p:cNvSpPr>
            <a:spLocks noGrp="1"/>
          </p:cNvSpPr>
          <p:nvPr>
            <p:ph idx="1"/>
          </p:nvPr>
        </p:nvSpPr>
        <p:spPr/>
        <p:txBody>
          <a:bodyPr>
            <a:normAutofit lnSpcReduction="10000"/>
          </a:bodyPr>
          <a:lstStyle/>
          <a:p>
            <a:r>
              <a:rPr lang="he-IL" dirty="0"/>
              <a:t>פסק דין </a:t>
            </a:r>
            <a:r>
              <a:rPr lang="he-IL" dirty="0" err="1"/>
              <a:t>סע"ש</a:t>
            </a:r>
            <a:r>
              <a:rPr lang="he-IL" dirty="0"/>
              <a:t> 50514-11-21 | ניתן ב-21.1.2025 | בית הדין האזורי לעבודה</a:t>
            </a:r>
          </a:p>
          <a:p>
            <a:pPr>
              <a:buNone/>
            </a:pPr>
            <a:r>
              <a:rPr lang="he-IL" b="1" dirty="0"/>
              <a:t>רקע המקרה:</a:t>
            </a:r>
          </a:p>
          <a:p>
            <a:r>
              <a:rPr lang="he-IL" dirty="0"/>
              <a:t>🔹 העובד הועסק כאיש מכירות, עם שכר בסיס של 8,000 ש"ח</a:t>
            </a:r>
            <a:br>
              <a:rPr lang="he-IL" dirty="0"/>
            </a:br>
            <a:r>
              <a:rPr lang="he-IL" dirty="0"/>
              <a:t>🔹 בנוסף, קיבל </a:t>
            </a:r>
            <a:r>
              <a:rPr lang="he-IL" b="1" dirty="0"/>
              <a:t>עמלות חודשיות</a:t>
            </a:r>
            <a:r>
              <a:rPr lang="he-IL" dirty="0"/>
              <a:t> עבור כל השקעה שהביא מלקוחות</a:t>
            </a:r>
            <a:br>
              <a:rPr lang="he-IL" dirty="0"/>
            </a:br>
            <a:r>
              <a:rPr lang="he-IL" dirty="0"/>
              <a:t>🔹 גובה העמלה: 3,500 ש"ח על כל השקעה של 250,000 ש"ח</a:t>
            </a:r>
            <a:br>
              <a:rPr lang="he-IL" dirty="0"/>
            </a:br>
            <a:r>
              <a:rPr lang="he-IL" dirty="0"/>
              <a:t>🔹 העובד טען: גמול המכירות הוא חלק בלתי נפרד מהשכר ויש לחשבו </a:t>
            </a:r>
            <a:r>
              <a:rPr lang="he-IL" b="1" dirty="0"/>
              <a:t>בשכר הקובע</a:t>
            </a:r>
            <a:r>
              <a:rPr lang="he-IL" dirty="0"/>
              <a:t> לצורך זכויות סוציאליות</a:t>
            </a:r>
          </a:p>
          <a:p>
            <a:pPr>
              <a:buNone/>
            </a:pPr>
            <a:r>
              <a:rPr lang="he-IL" b="1" dirty="0"/>
              <a:t>💬 מה טען העובד?</a:t>
            </a:r>
          </a:p>
          <a:p>
            <a:r>
              <a:rPr lang="he-IL" dirty="0"/>
              <a:t>✔ העמלות שולמו </a:t>
            </a:r>
            <a:r>
              <a:rPr lang="he-IL" b="1" dirty="0"/>
              <a:t>באופן קבוע, חודשי וללא תנאים נוספים</a:t>
            </a:r>
            <a:br>
              <a:rPr lang="he-IL" dirty="0"/>
            </a:br>
            <a:r>
              <a:rPr lang="he-IL" dirty="0"/>
              <a:t>✔ שכרו בפועל עמד על </a:t>
            </a:r>
            <a:r>
              <a:rPr lang="he-IL" b="1" dirty="0"/>
              <a:t>ממוצע של כ-28,700 ש"ח</a:t>
            </a:r>
            <a:br>
              <a:rPr lang="he-IL" dirty="0"/>
            </a:br>
            <a:r>
              <a:rPr lang="he-IL" dirty="0"/>
              <a:t>✔ הבונוסים לא היו חד-פעמיים או מותנים – אלא חלק מהתגמול על העבודה השוטפת</a:t>
            </a:r>
          </a:p>
          <a:p>
            <a:endParaRPr lang="en-IL" dirty="0"/>
          </a:p>
        </p:txBody>
      </p:sp>
    </p:spTree>
    <p:extLst>
      <p:ext uri="{BB962C8B-B14F-4D97-AF65-F5344CB8AC3E}">
        <p14:creationId xmlns:p14="http://schemas.microsoft.com/office/powerpoint/2010/main" val="34996987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57939-88F0-7CF7-DFF6-22FA8BBA56F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4CE3AAC-5826-4DD3-500A-3201BD3E4E20}"/>
              </a:ext>
            </a:extLst>
          </p:cNvPr>
          <p:cNvSpPr>
            <a:spLocks noGrp="1"/>
          </p:cNvSpPr>
          <p:nvPr>
            <p:ph type="title"/>
          </p:nvPr>
        </p:nvSpPr>
        <p:spPr/>
        <p:txBody>
          <a:bodyPr>
            <a:normAutofit/>
          </a:bodyPr>
          <a:lstStyle/>
          <a:p>
            <a:pPr algn="ctr"/>
            <a:r>
              <a:rPr lang="he-IL" dirty="0"/>
              <a:t>עמלות כחלק מהשכר הקובע </a:t>
            </a:r>
            <a:endParaRPr lang="en-IL" dirty="0"/>
          </a:p>
        </p:txBody>
      </p:sp>
      <p:sp>
        <p:nvSpPr>
          <p:cNvPr id="3" name="מציין מיקום תוכן 2">
            <a:extLst>
              <a:ext uri="{FF2B5EF4-FFF2-40B4-BE49-F238E27FC236}">
                <a16:creationId xmlns:a16="http://schemas.microsoft.com/office/drawing/2014/main" id="{E92DEA73-63C8-D2B2-804F-F14CD00DDF18}"/>
              </a:ext>
            </a:extLst>
          </p:cNvPr>
          <p:cNvSpPr>
            <a:spLocks noGrp="1"/>
          </p:cNvSpPr>
          <p:nvPr>
            <p:ph idx="1"/>
          </p:nvPr>
        </p:nvSpPr>
        <p:spPr/>
        <p:txBody>
          <a:bodyPr>
            <a:normAutofit lnSpcReduction="10000"/>
          </a:bodyPr>
          <a:lstStyle/>
          <a:p>
            <a:pPr>
              <a:buNone/>
            </a:pPr>
            <a:r>
              <a:rPr lang="he-IL" b="1" dirty="0"/>
              <a:t>⚖ הכרעת בית הדין:</a:t>
            </a:r>
          </a:p>
          <a:p>
            <a:pPr>
              <a:buNone/>
            </a:pPr>
            <a:r>
              <a:rPr lang="he-IL" dirty="0"/>
              <a:t>בית הדין קיבל את טענת העובד – וקבע:</a:t>
            </a:r>
          </a:p>
          <a:p>
            <a:r>
              <a:rPr lang="he-IL" dirty="0"/>
              <a:t>✅ </a:t>
            </a:r>
            <a:r>
              <a:rPr lang="he-IL" b="1" dirty="0"/>
              <a:t>גמול המכירות = חלק מהשכר הקובע</a:t>
            </a:r>
            <a:br>
              <a:rPr lang="he-IL" dirty="0"/>
            </a:br>
            <a:r>
              <a:rPr lang="he-IL" dirty="0"/>
              <a:t>✅ מדובר בתשלום </a:t>
            </a:r>
            <a:r>
              <a:rPr lang="he-IL" b="1" dirty="0"/>
              <a:t>ששולם באופן שוטף, ישיר ותמורת עבודה בפועל</a:t>
            </a:r>
            <a:br>
              <a:rPr lang="he-IL" dirty="0"/>
            </a:br>
            <a:r>
              <a:rPr lang="he-IL" dirty="0"/>
              <a:t>✅ הזכות לעמלה </a:t>
            </a:r>
            <a:r>
              <a:rPr lang="he-IL" b="1" dirty="0"/>
              <a:t>אינה מותנית</a:t>
            </a:r>
            <a:r>
              <a:rPr lang="he-IL" dirty="0"/>
              <a:t> בתנאים חיצוניים, אלא רק בהצלחת המכירה עצמה</a:t>
            </a:r>
            <a:br>
              <a:rPr lang="he-IL" dirty="0"/>
            </a:br>
            <a:r>
              <a:rPr lang="he-IL" dirty="0"/>
              <a:t>✅ "הבונוס" – בפועל – הוא תשלום עמלות שוטף הנגזר מתפוקות העובד</a:t>
            </a:r>
          </a:p>
          <a:p>
            <a:pPr>
              <a:buNone/>
            </a:pPr>
            <a:r>
              <a:rPr lang="he-IL" b="1" dirty="0"/>
              <a:t>📎 דגשים חשובים:</a:t>
            </a:r>
          </a:p>
          <a:p>
            <a:pPr>
              <a:buFont typeface="Arial" panose="020B0604020202020204" pitchFamily="34" charset="0"/>
              <a:buChar char="•"/>
            </a:pPr>
            <a:r>
              <a:rPr lang="he-IL" dirty="0"/>
              <a:t>הסכם ההעסקה קבע "בונוס" לפי מדרגת השקעה – אך גם אישר תשלום יחסי על כל סכום, </a:t>
            </a:r>
            <a:r>
              <a:rPr lang="he-IL" b="1" dirty="0"/>
              <a:t>מהשקל הראשון</a:t>
            </a:r>
            <a:endParaRPr lang="he-IL" dirty="0"/>
          </a:p>
          <a:p>
            <a:pPr>
              <a:buFont typeface="Arial" panose="020B0604020202020204" pitchFamily="34" charset="0"/>
              <a:buChar char="•"/>
            </a:pPr>
            <a:r>
              <a:rPr lang="he-IL" dirty="0"/>
              <a:t>לכן, לא מדובר בפרס או בתגמול חריג – אלא בחלק </a:t>
            </a:r>
            <a:r>
              <a:rPr lang="he-IL" b="1" dirty="0"/>
              <a:t>שיטתי ומהותי מהשכר</a:t>
            </a:r>
            <a:endParaRPr lang="he-IL" dirty="0"/>
          </a:p>
          <a:p>
            <a:endParaRPr lang="en-IL" dirty="0"/>
          </a:p>
        </p:txBody>
      </p:sp>
    </p:spTree>
    <p:extLst>
      <p:ext uri="{BB962C8B-B14F-4D97-AF65-F5344CB8AC3E}">
        <p14:creationId xmlns:p14="http://schemas.microsoft.com/office/powerpoint/2010/main" val="10451799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6895-C653-51E7-BF74-72F1D76F4D9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0FCAFA6-DE6A-37CE-57A4-266A4FBF6B24}"/>
              </a:ext>
            </a:extLst>
          </p:cNvPr>
          <p:cNvSpPr>
            <a:spLocks noGrp="1"/>
          </p:cNvSpPr>
          <p:nvPr>
            <p:ph type="title"/>
          </p:nvPr>
        </p:nvSpPr>
        <p:spPr/>
        <p:txBody>
          <a:bodyPr>
            <a:normAutofit/>
          </a:bodyPr>
          <a:lstStyle/>
          <a:p>
            <a:pPr algn="ctr"/>
            <a:r>
              <a:rPr lang="he-IL" dirty="0"/>
              <a:t>עמלות כחלק מהשכר הקובע </a:t>
            </a:r>
            <a:endParaRPr lang="en-IL" dirty="0"/>
          </a:p>
        </p:txBody>
      </p:sp>
      <p:sp>
        <p:nvSpPr>
          <p:cNvPr id="3" name="מציין מיקום תוכן 2">
            <a:extLst>
              <a:ext uri="{FF2B5EF4-FFF2-40B4-BE49-F238E27FC236}">
                <a16:creationId xmlns:a16="http://schemas.microsoft.com/office/drawing/2014/main" id="{3D7017F3-C663-9EC3-CEBF-3792C82D6D5E}"/>
              </a:ext>
            </a:extLst>
          </p:cNvPr>
          <p:cNvSpPr>
            <a:spLocks noGrp="1"/>
          </p:cNvSpPr>
          <p:nvPr>
            <p:ph idx="1"/>
          </p:nvPr>
        </p:nvSpPr>
        <p:spPr/>
        <p:txBody>
          <a:bodyPr>
            <a:normAutofit/>
          </a:bodyPr>
          <a:lstStyle/>
          <a:p>
            <a:pPr>
              <a:buNone/>
            </a:pPr>
            <a:r>
              <a:rPr lang="he-IL" b="1" dirty="0"/>
              <a:t>💡 מסר לחשבי שכר:</a:t>
            </a:r>
          </a:p>
          <a:p>
            <a:r>
              <a:rPr lang="he-IL" dirty="0"/>
              <a:t>✔ כל רכיב שמשולם </a:t>
            </a:r>
            <a:r>
              <a:rPr lang="he-IL" b="1" dirty="0"/>
              <a:t>באופן קבוע, עקבי, תמורת עבודה רגילה</a:t>
            </a:r>
            <a:r>
              <a:rPr lang="he-IL" dirty="0"/>
              <a:t> – עשוי להיחשב כחלק מהשכר הקובע</a:t>
            </a:r>
            <a:br>
              <a:rPr lang="he-IL" dirty="0"/>
            </a:br>
            <a:r>
              <a:rPr lang="he-IL" dirty="0"/>
              <a:t>✔ לא די לקרוא לו "בונוס" – יש לבדוק את </a:t>
            </a:r>
            <a:r>
              <a:rPr lang="he-IL" b="1" dirty="0"/>
              <a:t>אופי התשלום בפועל</a:t>
            </a:r>
            <a:br>
              <a:rPr lang="he-IL" dirty="0"/>
            </a:br>
            <a:r>
              <a:rPr lang="he-IL" dirty="0"/>
              <a:t>✔ יש לעדכן חישובי פיצויי פיטורים, פנסיה, חופשה, הבראה – בהתאם לשכר הקובע האמיתי</a:t>
            </a:r>
            <a:br>
              <a:rPr lang="he-IL" dirty="0"/>
            </a:br>
            <a:r>
              <a:rPr lang="he-IL" dirty="0"/>
              <a:t>✔ חשב/ת שכר נדרש/ת להכיר את ההסכם + דפוס התשלומים בפועל – כדי למנוע חשיפה משפטית</a:t>
            </a:r>
          </a:p>
          <a:p>
            <a:endParaRPr lang="en-IL" dirty="0"/>
          </a:p>
        </p:txBody>
      </p:sp>
    </p:spTree>
    <p:extLst>
      <p:ext uri="{BB962C8B-B14F-4D97-AF65-F5344CB8AC3E}">
        <p14:creationId xmlns:p14="http://schemas.microsoft.com/office/powerpoint/2010/main" val="11998629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ABD07-9AB7-7E4E-52A5-6B66C3A6C6D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657D481-1434-BDB1-C981-4283A0FFECCD}"/>
              </a:ext>
            </a:extLst>
          </p:cNvPr>
          <p:cNvSpPr>
            <a:spLocks noGrp="1"/>
          </p:cNvSpPr>
          <p:nvPr>
            <p:ph type="title"/>
          </p:nvPr>
        </p:nvSpPr>
        <p:spPr/>
        <p:txBody>
          <a:bodyPr>
            <a:normAutofit/>
          </a:bodyPr>
          <a:lstStyle/>
          <a:p>
            <a:pPr algn="ctr"/>
            <a:r>
              <a:rPr lang="he-IL" dirty="0"/>
              <a:t>חזרה מפיטורים </a:t>
            </a:r>
            <a:endParaRPr lang="en-IL" dirty="0"/>
          </a:p>
        </p:txBody>
      </p:sp>
      <p:sp>
        <p:nvSpPr>
          <p:cNvPr id="3" name="מציין מיקום תוכן 2">
            <a:extLst>
              <a:ext uri="{FF2B5EF4-FFF2-40B4-BE49-F238E27FC236}">
                <a16:creationId xmlns:a16="http://schemas.microsoft.com/office/drawing/2014/main" id="{C2285717-06FF-8A20-F934-BEDD2C1A4D4C}"/>
              </a:ext>
            </a:extLst>
          </p:cNvPr>
          <p:cNvSpPr>
            <a:spLocks noGrp="1"/>
          </p:cNvSpPr>
          <p:nvPr>
            <p:ph idx="1"/>
          </p:nvPr>
        </p:nvSpPr>
        <p:spPr/>
        <p:txBody>
          <a:bodyPr>
            <a:normAutofit fontScale="92500" lnSpcReduction="10000"/>
          </a:bodyPr>
          <a:lstStyle/>
          <a:p>
            <a:r>
              <a:rPr lang="he-IL" dirty="0" err="1"/>
              <a:t>סע"ש</a:t>
            </a:r>
            <a:r>
              <a:rPr lang="he-IL" dirty="0"/>
              <a:t> 62053-09-20 | פסק דין מיום 7.1.2025 | בית הדין האזורי לעבודה</a:t>
            </a:r>
          </a:p>
          <a:p>
            <a:r>
              <a:rPr lang="en-IL" dirty="0"/>
              <a:t>🧾 </a:t>
            </a:r>
            <a:r>
              <a:rPr lang="he-IL" dirty="0"/>
              <a:t>רקע המקרה:</a:t>
            </a:r>
            <a:r>
              <a:rPr lang="en-IL" dirty="0"/>
              <a:t>🔹 </a:t>
            </a:r>
            <a:r>
              <a:rPr lang="he-IL" dirty="0"/>
              <a:t>העובד הועסק כקצב באטליז במשך חצי שנה (1.1.2020–2.7.2020)</a:t>
            </a:r>
            <a:r>
              <a:rPr lang="en-IL" dirty="0"/>
              <a:t>🔹 </a:t>
            </a:r>
            <a:r>
              <a:rPr lang="he-IL" dirty="0"/>
              <a:t>בסיום יום עבודתו, קיבל הודעת </a:t>
            </a:r>
            <a:r>
              <a:rPr lang="he-IL" dirty="0" err="1"/>
              <a:t>וואטסאפ</a:t>
            </a:r>
            <a:r>
              <a:rPr lang="he-IL" dirty="0"/>
              <a:t> מהממונה </a:t>
            </a:r>
            <a:r>
              <a:rPr lang="he-IL" dirty="0" err="1"/>
              <a:t>הישיר:"תבוא</a:t>
            </a:r>
            <a:r>
              <a:rPr lang="he-IL" dirty="0"/>
              <a:t> בהזדמנות להחזיר את המדים… התקופה </a:t>
            </a:r>
            <a:r>
              <a:rPr lang="he-IL" dirty="0" err="1"/>
              <a:t>בקצבייה</a:t>
            </a:r>
            <a:r>
              <a:rPr lang="he-IL" dirty="0"/>
              <a:t> שלך הסתיימה"</a:t>
            </a:r>
            <a:r>
              <a:rPr lang="en-IL" dirty="0"/>
              <a:t>🔹 </a:t>
            </a:r>
            <a:r>
              <a:rPr lang="he-IL" dirty="0"/>
              <a:t>העובד טען כי פוטר לאלתר – ללא שימוע, ללא הודעה מוקדמת ובצורה משפילה</a:t>
            </a:r>
            <a:r>
              <a:rPr lang="en-IL" dirty="0"/>
              <a:t>🔹 </a:t>
            </a:r>
            <a:r>
              <a:rPr lang="he-IL" dirty="0"/>
              <a:t>תבע פיצוי על פיטורים שלא כדין: 30,000 ש"ח + 3,000 ש"ח חלף הודעה מוקדמת</a:t>
            </a:r>
          </a:p>
          <a:p>
            <a:pPr>
              <a:buNone/>
            </a:pPr>
            <a:r>
              <a:rPr lang="he-IL" b="1" dirty="0"/>
              <a:t>🧾 תגובת המעסיקה:</a:t>
            </a:r>
          </a:p>
          <a:p>
            <a:pPr>
              <a:buNone/>
            </a:pPr>
            <a:r>
              <a:rPr lang="he-IL" dirty="0"/>
              <a:t>✔ הדברים נאמרו </a:t>
            </a:r>
            <a:r>
              <a:rPr lang="he-IL" b="1" dirty="0"/>
              <a:t>"בשעת כעס"</a:t>
            </a:r>
            <a:r>
              <a:rPr lang="he-IL" dirty="0"/>
              <a:t> לאחר שהעובד השאיר את עמדת הבשר מלוכלכת</a:t>
            </a:r>
            <a:br>
              <a:rPr lang="he-IL" dirty="0"/>
            </a:br>
            <a:r>
              <a:rPr lang="he-IL" dirty="0"/>
              <a:t>✔ מייד לאחר מכן:</a:t>
            </a:r>
          </a:p>
          <a:p>
            <a:pPr>
              <a:buFont typeface="Arial" panose="020B0604020202020204" pitchFamily="34" charset="0"/>
              <a:buChar char="•"/>
            </a:pPr>
            <a:r>
              <a:rPr lang="he-IL" dirty="0"/>
              <a:t>התקבלה שיחת טלפון מהמעסיקה בה נתבקש העובד לשוב</a:t>
            </a:r>
          </a:p>
          <a:p>
            <a:pPr>
              <a:buFont typeface="Arial" panose="020B0604020202020204" pitchFamily="34" charset="0"/>
              <a:buChar char="•"/>
            </a:pPr>
            <a:r>
              <a:rPr lang="he-IL" dirty="0"/>
              <a:t>ביום 5.7.2020 זומן לפגישה והובהר לו שאין כוונה לפטרו</a:t>
            </a:r>
            <a:br>
              <a:rPr lang="he-IL" dirty="0"/>
            </a:br>
            <a:r>
              <a:rPr lang="he-IL" dirty="0"/>
              <a:t>✔ העובד סירב לשוב לעבודה – ודרש תשלום פיצויים ותנאים נוספים כתנאי לחזרה</a:t>
            </a:r>
          </a:p>
          <a:p>
            <a:endParaRPr lang="he-IL" dirty="0"/>
          </a:p>
          <a:p>
            <a:endParaRPr lang="en-IL" dirty="0"/>
          </a:p>
        </p:txBody>
      </p:sp>
    </p:spTree>
    <p:extLst>
      <p:ext uri="{BB962C8B-B14F-4D97-AF65-F5344CB8AC3E}">
        <p14:creationId xmlns:p14="http://schemas.microsoft.com/office/powerpoint/2010/main" val="11170838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3CC84-F6A3-3C70-7C08-384A989C3393}"/>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1619929-897A-42E8-1547-32FD5D6B1641}"/>
              </a:ext>
            </a:extLst>
          </p:cNvPr>
          <p:cNvSpPr>
            <a:spLocks noGrp="1"/>
          </p:cNvSpPr>
          <p:nvPr>
            <p:ph type="title"/>
          </p:nvPr>
        </p:nvSpPr>
        <p:spPr/>
        <p:txBody>
          <a:bodyPr>
            <a:normAutofit/>
          </a:bodyPr>
          <a:lstStyle/>
          <a:p>
            <a:pPr algn="ctr"/>
            <a:r>
              <a:rPr lang="he-IL" dirty="0"/>
              <a:t>חזרה מפיטורים </a:t>
            </a:r>
            <a:endParaRPr lang="en-IL" dirty="0"/>
          </a:p>
        </p:txBody>
      </p:sp>
      <p:sp>
        <p:nvSpPr>
          <p:cNvPr id="3" name="מציין מיקום תוכן 2">
            <a:extLst>
              <a:ext uri="{FF2B5EF4-FFF2-40B4-BE49-F238E27FC236}">
                <a16:creationId xmlns:a16="http://schemas.microsoft.com/office/drawing/2014/main" id="{FDEFDD92-B083-2B3B-5124-FC7A980B014E}"/>
              </a:ext>
            </a:extLst>
          </p:cNvPr>
          <p:cNvSpPr>
            <a:spLocks noGrp="1"/>
          </p:cNvSpPr>
          <p:nvPr>
            <p:ph idx="1"/>
          </p:nvPr>
        </p:nvSpPr>
        <p:spPr/>
        <p:txBody>
          <a:bodyPr>
            <a:normAutofit/>
          </a:bodyPr>
          <a:lstStyle/>
          <a:p>
            <a:pPr>
              <a:buNone/>
            </a:pPr>
            <a:r>
              <a:rPr lang="he-IL" b="1" dirty="0"/>
              <a:t>⚖ הכרעת בית הדין:</a:t>
            </a:r>
          </a:p>
          <a:p>
            <a:pPr>
              <a:buNone/>
            </a:pPr>
            <a:r>
              <a:rPr lang="he-IL" dirty="0"/>
              <a:t>🏛 </a:t>
            </a:r>
            <a:r>
              <a:rPr lang="he-IL" b="1" dirty="0"/>
              <a:t>אין לראות בכך פיטורים תקפים לפי הדין</a:t>
            </a:r>
            <a:endParaRPr lang="he-IL" dirty="0"/>
          </a:p>
          <a:p>
            <a:pPr>
              <a:buFont typeface="Arial" panose="020B0604020202020204" pitchFamily="34" charset="0"/>
              <a:buChar char="•"/>
            </a:pPr>
            <a:r>
              <a:rPr lang="he-IL" dirty="0"/>
              <a:t>גם אם הייתה אמירה פוגענית – העובד קיבל </a:t>
            </a:r>
            <a:r>
              <a:rPr lang="he-IL" b="1" dirty="0"/>
              <a:t>הבהרה מיידית</a:t>
            </a:r>
            <a:r>
              <a:rPr lang="he-IL" dirty="0"/>
              <a:t> שמדובר בכעס רגעי</a:t>
            </a:r>
          </a:p>
          <a:p>
            <a:pPr>
              <a:buFont typeface="Arial" panose="020B0604020202020204" pitchFamily="34" charset="0"/>
              <a:buChar char="•"/>
            </a:pPr>
            <a:r>
              <a:rPr lang="he-IL" dirty="0"/>
              <a:t>ניתנה לו </a:t>
            </a:r>
            <a:r>
              <a:rPr lang="he-IL" b="1" dirty="0"/>
              <a:t>הזדמנות ממשית לשוב לעבודה</a:t>
            </a:r>
            <a:r>
              <a:rPr lang="he-IL" dirty="0"/>
              <a:t>, אך הוא </a:t>
            </a:r>
            <a:r>
              <a:rPr lang="he-IL" b="1" dirty="0"/>
              <a:t>בחר לא לשוב</a:t>
            </a:r>
            <a:endParaRPr lang="he-IL" dirty="0"/>
          </a:p>
          <a:p>
            <a:pPr>
              <a:buFont typeface="Arial" panose="020B0604020202020204" pitchFamily="34" charset="0"/>
              <a:buChar char="•"/>
            </a:pPr>
            <a:r>
              <a:rPr lang="he-IL" dirty="0"/>
              <a:t>הדרישה לתנאים מוקדמים כתנאי לחזרה – מהווה </a:t>
            </a:r>
            <a:r>
              <a:rPr lang="he-IL" b="1" dirty="0"/>
              <a:t>סירוב בפועל</a:t>
            </a:r>
            <a:r>
              <a:rPr lang="he-IL" dirty="0"/>
              <a:t> לחזור</a:t>
            </a:r>
          </a:p>
          <a:p>
            <a:r>
              <a:rPr lang="he-IL" dirty="0"/>
              <a:t>🔴 </a:t>
            </a:r>
            <a:r>
              <a:rPr lang="he-IL" b="1" dirty="0"/>
              <a:t>העובד נחשב כמתפטר ולא כמפוטר</a:t>
            </a:r>
            <a:br>
              <a:rPr lang="he-IL" dirty="0"/>
            </a:br>
            <a:r>
              <a:rPr lang="he-IL" dirty="0"/>
              <a:t>🛑 לא זכאי לפיצויי פיטורים, לא לפיצוי על פיטורים שלא כדין</a:t>
            </a:r>
            <a:br>
              <a:rPr lang="he-IL" dirty="0"/>
            </a:br>
            <a:r>
              <a:rPr lang="he-IL" dirty="0"/>
              <a:t>🛑 לא זכאי לחלף הודעה מוקדמת</a:t>
            </a:r>
            <a:br>
              <a:rPr lang="he-IL" dirty="0"/>
            </a:br>
            <a:r>
              <a:rPr lang="he-IL" dirty="0"/>
              <a:t>🛑 על העובד לשלם חלף הודעה מוקדמת </a:t>
            </a:r>
            <a:r>
              <a:rPr lang="he-IL" i="1" dirty="0"/>
              <a:t>למעסיקה</a:t>
            </a:r>
            <a:r>
              <a:rPr lang="he-IL" dirty="0"/>
              <a:t> – </a:t>
            </a:r>
            <a:r>
              <a:rPr lang="he-IL" b="1" dirty="0"/>
              <a:t>1,920 ש"ח</a:t>
            </a:r>
            <a:endParaRPr lang="he-IL" dirty="0"/>
          </a:p>
          <a:p>
            <a:endParaRPr lang="en-IL" dirty="0"/>
          </a:p>
        </p:txBody>
      </p:sp>
    </p:spTree>
    <p:extLst>
      <p:ext uri="{BB962C8B-B14F-4D97-AF65-F5344CB8AC3E}">
        <p14:creationId xmlns:p14="http://schemas.microsoft.com/office/powerpoint/2010/main" val="22382467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4629A-0AE0-2115-591A-536FD64241C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F44583B-E95C-8772-AD05-AC9646F02418}"/>
              </a:ext>
            </a:extLst>
          </p:cNvPr>
          <p:cNvSpPr>
            <a:spLocks noGrp="1"/>
          </p:cNvSpPr>
          <p:nvPr>
            <p:ph type="title"/>
          </p:nvPr>
        </p:nvSpPr>
        <p:spPr/>
        <p:txBody>
          <a:bodyPr>
            <a:normAutofit/>
          </a:bodyPr>
          <a:lstStyle/>
          <a:p>
            <a:pPr algn="ctr"/>
            <a:r>
              <a:rPr lang="he-IL" dirty="0"/>
              <a:t>חזרה מפיטורים </a:t>
            </a:r>
            <a:endParaRPr lang="en-IL" dirty="0"/>
          </a:p>
        </p:txBody>
      </p:sp>
      <p:sp>
        <p:nvSpPr>
          <p:cNvPr id="3" name="מציין מיקום תוכן 2">
            <a:extLst>
              <a:ext uri="{FF2B5EF4-FFF2-40B4-BE49-F238E27FC236}">
                <a16:creationId xmlns:a16="http://schemas.microsoft.com/office/drawing/2014/main" id="{A1237EA7-712D-C90E-12C2-0E243881B6B8}"/>
              </a:ext>
            </a:extLst>
          </p:cNvPr>
          <p:cNvSpPr>
            <a:spLocks noGrp="1"/>
          </p:cNvSpPr>
          <p:nvPr>
            <p:ph idx="1"/>
          </p:nvPr>
        </p:nvSpPr>
        <p:spPr/>
        <p:txBody>
          <a:bodyPr>
            <a:normAutofit/>
          </a:bodyPr>
          <a:lstStyle/>
          <a:p>
            <a:pPr>
              <a:buNone/>
            </a:pPr>
            <a:r>
              <a:rPr lang="he-IL" b="1" dirty="0"/>
              <a:t>💡 תובנות לחשבי שכר ומעסיקים:</a:t>
            </a:r>
          </a:p>
          <a:p>
            <a:r>
              <a:rPr lang="he-IL" dirty="0"/>
              <a:t>✔ </a:t>
            </a:r>
            <a:r>
              <a:rPr lang="he-IL" b="1" dirty="0"/>
              <a:t>אמירה פוגענית או פזיזה לא תמיד מהווה פיטורים בפועל</a:t>
            </a:r>
            <a:br>
              <a:rPr lang="he-IL" dirty="0"/>
            </a:br>
            <a:r>
              <a:rPr lang="he-IL" dirty="0"/>
              <a:t>✔ במקרים כאלה – חשוב שהמעסיק </a:t>
            </a:r>
            <a:r>
              <a:rPr lang="he-IL" b="1" dirty="0"/>
              <a:t>יביע כוונה ברורה להחזיר את העובד</a:t>
            </a:r>
            <a:r>
              <a:rPr lang="he-IL" dirty="0"/>
              <a:t> (רצוי גם בכתב)</a:t>
            </a:r>
            <a:br>
              <a:rPr lang="he-IL" dirty="0"/>
            </a:br>
            <a:r>
              <a:rPr lang="he-IL" dirty="0"/>
              <a:t>✔ אם העובד </a:t>
            </a:r>
            <a:r>
              <a:rPr lang="he-IL" b="1" dirty="0"/>
              <a:t>מסרב לשוב</a:t>
            </a:r>
            <a:r>
              <a:rPr lang="he-IL" dirty="0"/>
              <a:t> – ייתכן וייחשב כמתפטר, על כל המשתמע מכך</a:t>
            </a:r>
            <a:br>
              <a:rPr lang="he-IL" dirty="0"/>
            </a:br>
            <a:r>
              <a:rPr lang="he-IL" dirty="0"/>
              <a:t>✔ </a:t>
            </a:r>
            <a:r>
              <a:rPr lang="he-IL" b="1" dirty="0"/>
              <a:t>אין לבצע תשלומי פיצויים אוטומטיים</a:t>
            </a:r>
            <a:r>
              <a:rPr lang="he-IL" dirty="0"/>
              <a:t> </a:t>
            </a:r>
            <a:r>
              <a:rPr lang="he-IL" dirty="0" err="1"/>
              <a:t>כשלא</a:t>
            </a:r>
            <a:r>
              <a:rPr lang="he-IL" dirty="0"/>
              <a:t> מתקיימת פעולה רשמית של פיטורים</a:t>
            </a:r>
            <a:br>
              <a:rPr lang="he-IL" dirty="0"/>
            </a:br>
            <a:r>
              <a:rPr lang="he-IL" dirty="0"/>
              <a:t>✔ יש לוודא תיעוד של שיחות, פגישות, הודעות והתכתבויות – לשם הגנה משפטית עתידית</a:t>
            </a:r>
          </a:p>
          <a:p>
            <a:endParaRPr lang="en-IL" dirty="0"/>
          </a:p>
        </p:txBody>
      </p:sp>
    </p:spTree>
    <p:extLst>
      <p:ext uri="{BB962C8B-B14F-4D97-AF65-F5344CB8AC3E}">
        <p14:creationId xmlns:p14="http://schemas.microsoft.com/office/powerpoint/2010/main" val="31488336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EC339-D9F0-932E-2FCD-84C4595FB23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6617AF8-9E1C-D415-4474-6AD7D8B9668B}"/>
              </a:ext>
            </a:extLst>
          </p:cNvPr>
          <p:cNvSpPr>
            <a:spLocks noGrp="1"/>
          </p:cNvSpPr>
          <p:nvPr>
            <p:ph type="title"/>
          </p:nvPr>
        </p:nvSpPr>
        <p:spPr/>
        <p:txBody>
          <a:bodyPr>
            <a:normAutofit/>
          </a:bodyPr>
          <a:lstStyle/>
          <a:p>
            <a:pPr algn="ctr"/>
            <a:r>
              <a:rPr lang="he-IL" dirty="0"/>
              <a:t>הודעה מוקדמת בהתפטרות בדין מפוטר – כן או לא?</a:t>
            </a:r>
            <a:endParaRPr lang="en-IL" dirty="0"/>
          </a:p>
        </p:txBody>
      </p:sp>
      <p:sp>
        <p:nvSpPr>
          <p:cNvPr id="3" name="מציין מיקום תוכן 2">
            <a:extLst>
              <a:ext uri="{FF2B5EF4-FFF2-40B4-BE49-F238E27FC236}">
                <a16:creationId xmlns:a16="http://schemas.microsoft.com/office/drawing/2014/main" id="{85773840-CEE0-E9E4-EE8E-648177DB9467}"/>
              </a:ext>
            </a:extLst>
          </p:cNvPr>
          <p:cNvSpPr>
            <a:spLocks noGrp="1"/>
          </p:cNvSpPr>
          <p:nvPr>
            <p:ph idx="1"/>
          </p:nvPr>
        </p:nvSpPr>
        <p:spPr/>
        <p:txBody>
          <a:bodyPr>
            <a:normAutofit/>
          </a:bodyPr>
          <a:lstStyle/>
          <a:p>
            <a:r>
              <a:rPr lang="he-IL" dirty="0" err="1"/>
              <a:t>סע"ש</a:t>
            </a:r>
            <a:r>
              <a:rPr lang="he-IL" dirty="0"/>
              <a:t> 41030-01-22 (13.1.2025) </a:t>
            </a:r>
          </a:p>
          <a:p>
            <a:r>
              <a:rPr lang="he-IL" dirty="0" err="1"/>
              <a:t>סע"ש</a:t>
            </a:r>
            <a:r>
              <a:rPr lang="he-IL" dirty="0"/>
              <a:t> 3799-04-22 (19.12.2024) </a:t>
            </a:r>
          </a:p>
          <a:p>
            <a:r>
              <a:rPr lang="en-IL" dirty="0"/>
              <a:t>🧾 </a:t>
            </a:r>
            <a:r>
              <a:rPr lang="he-IL" dirty="0"/>
              <a:t>רקע שני המקרים:</a:t>
            </a:r>
          </a:p>
          <a:p>
            <a:endParaRPr lang="he-IL" dirty="0"/>
          </a:p>
          <a:p>
            <a:r>
              <a:rPr lang="he-IL" dirty="0"/>
              <a:t>מקרה ראשון (ינואר 2025):עובד התפטר בדין מפוטר בטענה לאי-הפרשות פנסיה ושעות נוספות.⚠️ לא נתן הודעה מוקדמת</a:t>
            </a:r>
            <a:r>
              <a:rPr lang="en-IL" dirty="0"/>
              <a:t>📉 </a:t>
            </a:r>
            <a:r>
              <a:rPr lang="he-IL" dirty="0"/>
              <a:t>המעסיקה ניכתה 5,843 ₪ משכרו </a:t>
            </a:r>
          </a:p>
          <a:p>
            <a:r>
              <a:rPr lang="he-IL" dirty="0"/>
              <a:t>מקרה שני (דצמבר 2024):עובד התפטר לאחר שוכחה פגיעה קשה ומתמשכת בזכויותיו (שכר מאוחר, ללא פנסיה, ללא שעות נוספות)⚠️ גם כאן לא ניתנה הודעה מוקדמת </a:t>
            </a:r>
          </a:p>
          <a:p>
            <a:pPr marL="0" indent="0">
              <a:buNone/>
            </a:pPr>
            <a:endParaRPr lang="en-IL" dirty="0"/>
          </a:p>
        </p:txBody>
      </p:sp>
    </p:spTree>
    <p:extLst>
      <p:ext uri="{BB962C8B-B14F-4D97-AF65-F5344CB8AC3E}">
        <p14:creationId xmlns:p14="http://schemas.microsoft.com/office/powerpoint/2010/main" val="16137569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B11CB-E05A-5192-10A4-958468C87CC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D8F2DA39-2439-0248-59DA-F402C1E497E6}"/>
              </a:ext>
            </a:extLst>
          </p:cNvPr>
          <p:cNvSpPr>
            <a:spLocks noGrp="1"/>
          </p:cNvSpPr>
          <p:nvPr>
            <p:ph type="title"/>
          </p:nvPr>
        </p:nvSpPr>
        <p:spPr/>
        <p:txBody>
          <a:bodyPr>
            <a:normAutofit/>
          </a:bodyPr>
          <a:lstStyle/>
          <a:p>
            <a:pPr algn="ctr"/>
            <a:r>
              <a:rPr lang="he-IL" dirty="0"/>
              <a:t>הודעה מוקדמת בהתפטרות בדין מפוטר – כן או לא?</a:t>
            </a:r>
            <a:endParaRPr lang="en-IL" dirty="0"/>
          </a:p>
        </p:txBody>
      </p:sp>
      <p:sp>
        <p:nvSpPr>
          <p:cNvPr id="3" name="מציין מיקום תוכן 2">
            <a:extLst>
              <a:ext uri="{FF2B5EF4-FFF2-40B4-BE49-F238E27FC236}">
                <a16:creationId xmlns:a16="http://schemas.microsoft.com/office/drawing/2014/main" id="{13A849D6-A6ED-4B7C-280B-7E534E735C33}"/>
              </a:ext>
            </a:extLst>
          </p:cNvPr>
          <p:cNvSpPr>
            <a:spLocks noGrp="1"/>
          </p:cNvSpPr>
          <p:nvPr>
            <p:ph idx="1"/>
          </p:nvPr>
        </p:nvSpPr>
        <p:spPr/>
        <p:txBody>
          <a:bodyPr>
            <a:normAutofit/>
          </a:bodyPr>
          <a:lstStyle/>
          <a:p>
            <a:r>
              <a:rPr lang="he-IL" dirty="0"/>
              <a:t>מה קבע בית הדין?✅</a:t>
            </a:r>
          </a:p>
          <a:p>
            <a:r>
              <a:rPr lang="he-IL" dirty="0"/>
              <a:t>מקרה ראשון: העובד חויב בתשלום הודעה מוקדמת</a:t>
            </a:r>
          </a:p>
          <a:p>
            <a:r>
              <a:rPr lang="he-IL" dirty="0"/>
              <a:t>לא הוכיח שהמצב היה בלתי נסבל או חמור במיוחד</a:t>
            </a:r>
          </a:p>
          <a:p>
            <a:r>
              <a:rPr lang="he-IL" dirty="0"/>
              <a:t>הפנסיה הועברה כמעט במלואה לפני ההתפטרות</a:t>
            </a:r>
          </a:p>
          <a:p>
            <a:r>
              <a:rPr lang="he-IL" dirty="0"/>
              <a:t>לא התקיימו תנאים שמונעים ממנו להמשיך לעבוד בתקופת ההודעה בהתאם לסעיף 7(ב) לחוק – נדרש לשלם פיצוי בגין אי-מתן הודעה</a:t>
            </a:r>
            <a:endParaRPr lang="en-IL" dirty="0"/>
          </a:p>
        </p:txBody>
      </p:sp>
    </p:spTree>
    <p:extLst>
      <p:ext uri="{BB962C8B-B14F-4D97-AF65-F5344CB8AC3E}">
        <p14:creationId xmlns:p14="http://schemas.microsoft.com/office/powerpoint/2010/main" val="37765709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DBB6A-FA45-6EA2-460A-A68336DEA73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6814531-B1AE-3971-3C75-0335FE71A5F1}"/>
              </a:ext>
            </a:extLst>
          </p:cNvPr>
          <p:cNvSpPr>
            <a:spLocks noGrp="1"/>
          </p:cNvSpPr>
          <p:nvPr>
            <p:ph type="title"/>
          </p:nvPr>
        </p:nvSpPr>
        <p:spPr/>
        <p:txBody>
          <a:bodyPr>
            <a:normAutofit/>
          </a:bodyPr>
          <a:lstStyle/>
          <a:p>
            <a:pPr algn="ctr"/>
            <a:r>
              <a:rPr lang="he-IL" dirty="0"/>
              <a:t>הודעה מוקדמת בהתפטרות בדין מפוטר – כן או לא?</a:t>
            </a:r>
            <a:endParaRPr lang="en-IL" dirty="0"/>
          </a:p>
        </p:txBody>
      </p:sp>
      <p:sp>
        <p:nvSpPr>
          <p:cNvPr id="3" name="מציין מיקום תוכן 2">
            <a:extLst>
              <a:ext uri="{FF2B5EF4-FFF2-40B4-BE49-F238E27FC236}">
                <a16:creationId xmlns:a16="http://schemas.microsoft.com/office/drawing/2014/main" id="{005EE005-F421-89E9-5FC4-533E3580E7F2}"/>
              </a:ext>
            </a:extLst>
          </p:cNvPr>
          <p:cNvSpPr>
            <a:spLocks noGrp="1"/>
          </p:cNvSpPr>
          <p:nvPr>
            <p:ph idx="1"/>
          </p:nvPr>
        </p:nvSpPr>
        <p:spPr/>
        <p:txBody>
          <a:bodyPr>
            <a:normAutofit/>
          </a:bodyPr>
          <a:lstStyle/>
          <a:p>
            <a:r>
              <a:rPr lang="he-IL" dirty="0"/>
              <a:t>✅ מקרה שני: </a:t>
            </a:r>
          </a:p>
          <a:p>
            <a:r>
              <a:rPr lang="he-IL" dirty="0"/>
              <a:t>העובד פטור מהודעה מוקדמת הוכחה פגיעה חמורה ומתמשכת בזכויות נקבע שמדובר בנסיבות שבהן לא ניתן לדרוש ממנו להמשיך בעבודתו חל החריג לפי סעיף 10(1) לחוק – ולכן לא נדרש לשלם הודעה מוקדמת</a:t>
            </a:r>
          </a:p>
          <a:p>
            <a:r>
              <a:rPr lang="he-IL" dirty="0"/>
              <a:t>בית הדין אסר על המעסיק לנכות סכום בגין הודעה מוקדמת</a:t>
            </a:r>
            <a:endParaRPr lang="en-IL" dirty="0"/>
          </a:p>
        </p:txBody>
      </p:sp>
    </p:spTree>
    <p:extLst>
      <p:ext uri="{BB962C8B-B14F-4D97-AF65-F5344CB8AC3E}">
        <p14:creationId xmlns:p14="http://schemas.microsoft.com/office/powerpoint/2010/main" val="11545736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E0870-7DE9-F044-2F94-81C3C0624F8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A6CFB7D-7992-EF4B-F53B-B933763EAD58}"/>
              </a:ext>
            </a:extLst>
          </p:cNvPr>
          <p:cNvSpPr>
            <a:spLocks noGrp="1"/>
          </p:cNvSpPr>
          <p:nvPr>
            <p:ph type="title"/>
          </p:nvPr>
        </p:nvSpPr>
        <p:spPr/>
        <p:txBody>
          <a:bodyPr>
            <a:normAutofit/>
          </a:bodyPr>
          <a:lstStyle/>
          <a:p>
            <a:pPr algn="ctr"/>
            <a:r>
              <a:rPr lang="he-IL" dirty="0"/>
              <a:t>הודעה מוקדמת בהתפטרות בדין מפוטר – כן או לא?</a:t>
            </a:r>
            <a:endParaRPr lang="en-IL" dirty="0"/>
          </a:p>
        </p:txBody>
      </p:sp>
      <p:sp>
        <p:nvSpPr>
          <p:cNvPr id="3" name="מציין מיקום תוכן 2">
            <a:extLst>
              <a:ext uri="{FF2B5EF4-FFF2-40B4-BE49-F238E27FC236}">
                <a16:creationId xmlns:a16="http://schemas.microsoft.com/office/drawing/2014/main" id="{56A314EE-F736-C8F3-E954-A4F144A8A355}"/>
              </a:ext>
            </a:extLst>
          </p:cNvPr>
          <p:cNvSpPr>
            <a:spLocks noGrp="1"/>
          </p:cNvSpPr>
          <p:nvPr>
            <p:ph idx="1"/>
          </p:nvPr>
        </p:nvSpPr>
        <p:spPr/>
        <p:txBody>
          <a:bodyPr>
            <a:normAutofit/>
          </a:bodyPr>
          <a:lstStyle/>
          <a:p>
            <a:pPr>
              <a:buNone/>
            </a:pPr>
            <a:r>
              <a:rPr lang="en-IL" dirty="0"/>
              <a:t>📌 </a:t>
            </a:r>
            <a:r>
              <a:rPr lang="he-IL" dirty="0"/>
              <a:t>דגשים לחשבי שכר ומעסיקים:</a:t>
            </a:r>
            <a:r>
              <a:rPr lang="en-IL" dirty="0"/>
              <a:t>🔹 </a:t>
            </a:r>
            <a:r>
              <a:rPr lang="he-IL" dirty="0"/>
              <a:t>עובד שמתפטר בדין מפוטר אינו פטור אוטומטית מהודעה מוקדמת</a:t>
            </a:r>
            <a:r>
              <a:rPr lang="en-IL" dirty="0"/>
              <a:t>🔹 </a:t>
            </a:r>
            <a:r>
              <a:rPr lang="he-IL" dirty="0"/>
              <a:t>יש לבדוק:</a:t>
            </a:r>
            <a:r>
              <a:rPr lang="en-IL" dirty="0"/>
              <a:t>✅ </a:t>
            </a:r>
            <a:r>
              <a:rPr lang="he-IL" dirty="0"/>
              <a:t>האם מדובר בפגיעה חמורה ומוכחת?</a:t>
            </a:r>
            <a:r>
              <a:rPr lang="en-IL" dirty="0"/>
              <a:t>✅ </a:t>
            </a:r>
            <a:r>
              <a:rPr lang="he-IL" dirty="0"/>
              <a:t>האם העובד לא יכול היה להישאר בעבודה אפילו זמנית?</a:t>
            </a:r>
            <a:r>
              <a:rPr lang="en-IL" dirty="0"/>
              <a:t>✅ </a:t>
            </a:r>
            <a:r>
              <a:rPr lang="he-IL" dirty="0"/>
              <a:t>האם ניתנה התראה או ניתנה הזדמנות לתיקון?</a:t>
            </a:r>
            <a:r>
              <a:rPr lang="en-IL" dirty="0"/>
              <a:t>🔹 </a:t>
            </a:r>
            <a:r>
              <a:rPr lang="he-IL" dirty="0"/>
              <a:t>ככלל – אם ההתפטרות לא נעשתה לאור </a:t>
            </a:r>
            <a:r>
              <a:rPr lang="he-IL" b="1" dirty="0"/>
              <a:t>💬 לסיכום:</a:t>
            </a:r>
          </a:p>
          <a:p>
            <a:r>
              <a:rPr lang="he-IL" dirty="0"/>
              <a:t>🟩 </a:t>
            </a:r>
            <a:r>
              <a:rPr lang="he-IL" b="1" dirty="0"/>
              <a:t>התפטרות בדין מפוטר ≠ ויתור על חובת ההודעה המוקדמת</a:t>
            </a:r>
            <a:br>
              <a:rPr lang="he-IL" dirty="0"/>
            </a:br>
            <a:r>
              <a:rPr lang="he-IL" dirty="0"/>
              <a:t>🟨 כל מקרה נבחן לגופו</a:t>
            </a:r>
            <a:br>
              <a:rPr lang="he-IL" dirty="0"/>
            </a:br>
            <a:r>
              <a:rPr lang="he-IL" dirty="0"/>
              <a:t>🟥 המילה האחרונה – לבית הדין</a:t>
            </a:r>
          </a:p>
          <a:p>
            <a:r>
              <a:rPr lang="he-IL" dirty="0"/>
              <a:t>מצב קיצוני מאוד, העובד מחויב בהודעה מוקדמת, גם אם ההתפטרות מזכה בפיצויים</a:t>
            </a:r>
            <a:endParaRPr lang="en-IL" dirty="0"/>
          </a:p>
        </p:txBody>
      </p:sp>
    </p:spTree>
    <p:extLst>
      <p:ext uri="{BB962C8B-B14F-4D97-AF65-F5344CB8AC3E}">
        <p14:creationId xmlns:p14="http://schemas.microsoft.com/office/powerpoint/2010/main" val="2234324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BD45-2AC2-E315-FAB1-931480FCA57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4A4D84C-1159-7BC8-9B9A-8083CE23B478}"/>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E726B749-59C3-DE50-C71E-797F7380C928}"/>
              </a:ext>
            </a:extLst>
          </p:cNvPr>
          <p:cNvSpPr>
            <a:spLocks noGrp="1"/>
          </p:cNvSpPr>
          <p:nvPr>
            <p:ph idx="1"/>
          </p:nvPr>
        </p:nvSpPr>
        <p:spPr>
          <a:xfrm>
            <a:off x="1371600" y="2154724"/>
            <a:ext cx="9601200" cy="3712675"/>
          </a:xfrm>
        </p:spPr>
        <p:txBody>
          <a:bodyPr>
            <a:normAutofit/>
          </a:bodyPr>
          <a:lstStyle/>
          <a:p>
            <a:pPr marL="0" indent="0">
              <a:buNone/>
            </a:pPr>
            <a:r>
              <a:rPr lang="he-IL" u="sng" dirty="0"/>
              <a:t>שלב 2: </a:t>
            </a:r>
          </a:p>
          <a:p>
            <a:pPr marL="0" indent="0">
              <a:buNone/>
            </a:pPr>
            <a:r>
              <a:rPr lang="he-IL" dirty="0"/>
              <a:t>שכר שעתי בסיסי + רכיב עמלות ממוצע לשעה </a:t>
            </a:r>
          </a:p>
          <a:p>
            <a:pPr marL="0" indent="0">
              <a:buNone/>
            </a:pPr>
            <a:r>
              <a:rPr lang="he-IL" dirty="0"/>
              <a:t>35 ₪ + 17.78 ₪ = 52.78 ₪</a:t>
            </a:r>
          </a:p>
          <a:p>
            <a:pPr marL="0" indent="0">
              <a:buNone/>
            </a:pPr>
            <a:r>
              <a:rPr lang="he-IL" u="sng" dirty="0"/>
              <a:t>שלב 3: </a:t>
            </a:r>
          </a:p>
          <a:p>
            <a:pPr marL="0" indent="0">
              <a:buNone/>
            </a:pPr>
            <a:r>
              <a:rPr lang="he-IL" dirty="0"/>
              <a:t>שעות נוספות × ערך שעת עבודה × תוספת 25% או 50% </a:t>
            </a:r>
          </a:p>
          <a:p>
            <a:pPr marL="0" indent="0">
              <a:buNone/>
            </a:pPr>
            <a:r>
              <a:rPr lang="he-IL" dirty="0"/>
              <a:t>בדוגמא שלנו :</a:t>
            </a:r>
          </a:p>
          <a:p>
            <a:pPr marL="0" indent="0">
              <a:buNone/>
            </a:pPr>
            <a:r>
              <a:rPr lang="he-IL" dirty="0"/>
              <a:t>🔹 18 שעות × 52.78 ₪ × 1.25 = 1,188.00 ₪</a:t>
            </a:r>
          </a:p>
          <a:p>
            <a:pPr marL="0" indent="0">
              <a:buNone/>
            </a:pPr>
            <a:r>
              <a:rPr lang="he-IL" dirty="0"/>
              <a:t>🔹 2 שעות 150% × 52.78 ₪ × 1.5 = 158.34 ₪</a:t>
            </a:r>
          </a:p>
        </p:txBody>
      </p:sp>
      <p:pic>
        <p:nvPicPr>
          <p:cNvPr id="4" name="Picture 6">
            <a:extLst>
              <a:ext uri="{FF2B5EF4-FFF2-40B4-BE49-F238E27FC236}">
                <a16:creationId xmlns:a16="http://schemas.microsoft.com/office/drawing/2014/main" id="{FA774ADA-170F-F034-9737-4883D8E10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BE1C957F-1368-5EC6-B4FC-1499D0270E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8014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ED8C1-39F5-C0DB-D2AA-1818AF5589D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DD982E8B-98A0-36B0-B937-880ADDCC0A47}"/>
              </a:ext>
            </a:extLst>
          </p:cNvPr>
          <p:cNvSpPr>
            <a:spLocks noGrp="1"/>
          </p:cNvSpPr>
          <p:nvPr>
            <p:ph type="title"/>
          </p:nvPr>
        </p:nvSpPr>
        <p:spPr/>
        <p:txBody>
          <a:bodyPr>
            <a:normAutofit/>
          </a:bodyPr>
          <a:lstStyle/>
          <a:p>
            <a:pPr algn="ctr"/>
            <a:r>
              <a:rPr lang="he-IL" dirty="0"/>
              <a:t>היעדר כושר עבודה וחובות המעסיק </a:t>
            </a:r>
            <a:endParaRPr lang="en-IL" dirty="0"/>
          </a:p>
        </p:txBody>
      </p:sp>
      <p:sp>
        <p:nvSpPr>
          <p:cNvPr id="3" name="מציין מיקום תוכן 2">
            <a:extLst>
              <a:ext uri="{FF2B5EF4-FFF2-40B4-BE49-F238E27FC236}">
                <a16:creationId xmlns:a16="http://schemas.microsoft.com/office/drawing/2014/main" id="{F36AFB85-88BE-DBE1-C28D-591FC1787AD5}"/>
              </a:ext>
            </a:extLst>
          </p:cNvPr>
          <p:cNvSpPr>
            <a:spLocks noGrp="1"/>
          </p:cNvSpPr>
          <p:nvPr>
            <p:ph idx="1"/>
          </p:nvPr>
        </p:nvSpPr>
        <p:spPr/>
        <p:txBody>
          <a:bodyPr>
            <a:normAutofit/>
          </a:bodyPr>
          <a:lstStyle/>
          <a:p>
            <a:r>
              <a:rPr lang="he-IL" dirty="0" err="1"/>
              <a:t>סע"ש</a:t>
            </a:r>
            <a:r>
              <a:rPr lang="he-IL" dirty="0"/>
              <a:t> 14412-01-23 | ניתן ב-10.12.2024 | בית הדין האזורי לעבודה</a:t>
            </a:r>
          </a:p>
          <a:p>
            <a:pPr>
              <a:buNone/>
            </a:pPr>
            <a:r>
              <a:rPr lang="he-IL" b="1" dirty="0"/>
              <a:t>🧾 רקע עובדתי:</a:t>
            </a:r>
          </a:p>
          <a:p>
            <a:pPr>
              <a:buFont typeface="Arial" panose="020B0604020202020204" pitchFamily="34" charset="0"/>
              <a:buChar char="•"/>
            </a:pPr>
            <a:r>
              <a:rPr lang="he-IL" dirty="0"/>
              <a:t>העובד הועסק כעובד בבית מלון.</a:t>
            </a:r>
          </a:p>
          <a:p>
            <a:pPr>
              <a:buFont typeface="Arial" panose="020B0604020202020204" pitchFamily="34" charset="0"/>
              <a:buChar char="•"/>
            </a:pPr>
            <a:r>
              <a:rPr lang="he-IL" dirty="0"/>
              <a:t>ביום </a:t>
            </a:r>
            <a:r>
              <a:rPr lang="he-IL" b="1" dirty="0"/>
              <a:t>24.9.2022</a:t>
            </a:r>
            <a:r>
              <a:rPr lang="he-IL" dirty="0"/>
              <a:t> – העובד טען כי </a:t>
            </a:r>
            <a:r>
              <a:rPr lang="he-IL" b="1" dirty="0"/>
              <a:t>החליק במטבח המלון</a:t>
            </a:r>
            <a:r>
              <a:rPr lang="he-IL" dirty="0"/>
              <a:t> במהלך עבודתו.</a:t>
            </a:r>
          </a:p>
          <a:p>
            <a:pPr>
              <a:buFont typeface="Arial" panose="020B0604020202020204" pitchFamily="34" charset="0"/>
              <a:buChar char="•"/>
            </a:pPr>
            <a:r>
              <a:rPr lang="he-IL" dirty="0"/>
              <a:t>החל מיום </a:t>
            </a:r>
            <a:r>
              <a:rPr lang="he-IL" b="1" dirty="0"/>
              <a:t>25.9.2022</a:t>
            </a:r>
            <a:r>
              <a:rPr lang="he-IL" dirty="0"/>
              <a:t> – שהה העובד ב</a:t>
            </a:r>
            <a:r>
              <a:rPr lang="he-IL" b="1" dirty="0"/>
              <a:t>ימי מחלה</a:t>
            </a:r>
            <a:r>
              <a:rPr lang="he-IL" dirty="0"/>
              <a:t> עם אישורים רפואיים.</a:t>
            </a:r>
          </a:p>
          <a:p>
            <a:pPr>
              <a:buFont typeface="Arial" panose="020B0604020202020204" pitchFamily="34" charset="0"/>
              <a:buChar char="•"/>
            </a:pPr>
            <a:r>
              <a:rPr lang="he-IL" dirty="0"/>
              <a:t>העובד פנה למלון לקבלת טפסים לצורך תביעה לביטוח הלאומי – אך </a:t>
            </a:r>
            <a:r>
              <a:rPr lang="he-IL" b="1" dirty="0"/>
              <a:t>המלון סירב לחתום</a:t>
            </a:r>
            <a:r>
              <a:rPr lang="he-IL" dirty="0"/>
              <a:t> בטענה שהתאונה מבוימת.</a:t>
            </a:r>
          </a:p>
          <a:p>
            <a:endParaRPr lang="en-IL" dirty="0"/>
          </a:p>
        </p:txBody>
      </p:sp>
    </p:spTree>
    <p:extLst>
      <p:ext uri="{BB962C8B-B14F-4D97-AF65-F5344CB8AC3E}">
        <p14:creationId xmlns:p14="http://schemas.microsoft.com/office/powerpoint/2010/main" val="201865395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95CB-84AF-27DC-2573-3269987B683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8E054700-10CF-0332-9E8F-CCDBC571ECE1}"/>
              </a:ext>
            </a:extLst>
          </p:cNvPr>
          <p:cNvSpPr>
            <a:spLocks noGrp="1"/>
          </p:cNvSpPr>
          <p:nvPr>
            <p:ph type="title"/>
          </p:nvPr>
        </p:nvSpPr>
        <p:spPr/>
        <p:txBody>
          <a:bodyPr>
            <a:normAutofit/>
          </a:bodyPr>
          <a:lstStyle/>
          <a:p>
            <a:pPr algn="ctr"/>
            <a:r>
              <a:rPr lang="he-IL" dirty="0"/>
              <a:t>היעדר כושר עבודה וחובות המעסיק </a:t>
            </a:r>
            <a:endParaRPr lang="en-IL" dirty="0"/>
          </a:p>
        </p:txBody>
      </p:sp>
      <p:sp>
        <p:nvSpPr>
          <p:cNvPr id="3" name="מציין מיקום תוכן 2">
            <a:extLst>
              <a:ext uri="{FF2B5EF4-FFF2-40B4-BE49-F238E27FC236}">
                <a16:creationId xmlns:a16="http://schemas.microsoft.com/office/drawing/2014/main" id="{60715D36-26ED-B847-F501-C417912B8BE1}"/>
              </a:ext>
            </a:extLst>
          </p:cNvPr>
          <p:cNvSpPr>
            <a:spLocks noGrp="1"/>
          </p:cNvSpPr>
          <p:nvPr>
            <p:ph idx="1"/>
          </p:nvPr>
        </p:nvSpPr>
        <p:spPr/>
        <p:txBody>
          <a:bodyPr>
            <a:normAutofit/>
          </a:bodyPr>
          <a:lstStyle/>
          <a:p>
            <a:pPr>
              <a:buNone/>
            </a:pPr>
            <a:r>
              <a:rPr lang="he-IL" b="1" dirty="0"/>
              <a:t>טענות העובד:</a:t>
            </a:r>
          </a:p>
          <a:p>
            <a:r>
              <a:rPr lang="he-IL" dirty="0"/>
              <a:t>✔ התאונה אירעה </a:t>
            </a:r>
            <a:r>
              <a:rPr lang="he-IL" b="1" dirty="0"/>
              <a:t>במהלך העבודה</a:t>
            </a:r>
            <a:r>
              <a:rPr lang="he-IL" dirty="0"/>
              <a:t>, ונגרמה מהחלקה בשטח המטבח.</a:t>
            </a:r>
            <a:br>
              <a:rPr lang="he-IL" dirty="0"/>
            </a:br>
            <a:r>
              <a:rPr lang="he-IL" dirty="0"/>
              <a:t>✔ ביקש מהמעסיקה </a:t>
            </a:r>
            <a:r>
              <a:rPr lang="he-IL" b="1" dirty="0"/>
              <a:t>חתימה על טפסים לביטוח לאומי</a:t>
            </a:r>
            <a:r>
              <a:rPr lang="he-IL" dirty="0"/>
              <a:t>, אך זו האשימה אותו בזיוף האירוע.</a:t>
            </a:r>
            <a:br>
              <a:rPr lang="he-IL" dirty="0"/>
            </a:br>
            <a:r>
              <a:rPr lang="he-IL" dirty="0"/>
              <a:t>✔ לאחר שהחלים (לפי רופא תעסוקתי), הודיע על </a:t>
            </a:r>
            <a:r>
              <a:rPr lang="he-IL" b="1" dirty="0"/>
              <a:t>כוונתו לחזור לעבודה</a:t>
            </a:r>
            <a:r>
              <a:rPr lang="he-IL" dirty="0"/>
              <a:t> – אך נדחה ע"י המעסיקה.</a:t>
            </a:r>
            <a:br>
              <a:rPr lang="he-IL" dirty="0"/>
            </a:br>
            <a:r>
              <a:rPr lang="he-IL" dirty="0"/>
              <a:t>✔ המעסיקה </a:t>
            </a:r>
            <a:r>
              <a:rPr lang="he-IL" b="1" dirty="0"/>
              <a:t>לא שילמה לו דמי מחלה</a:t>
            </a:r>
            <a:r>
              <a:rPr lang="he-IL" dirty="0"/>
              <a:t>, ולא אפשרה לו לשוב – ובכך פיטרה אותו בפועל, ללא שימוע וללא הודעה מוקדמת.</a:t>
            </a:r>
          </a:p>
          <a:p>
            <a:pPr>
              <a:buNone/>
            </a:pPr>
            <a:r>
              <a:rPr lang="he-IL" b="1" dirty="0"/>
              <a:t>🛑 טענות המעסיקה:</a:t>
            </a:r>
          </a:p>
          <a:p>
            <a:r>
              <a:rPr lang="he-IL" dirty="0"/>
              <a:t>❌ טענה כי </a:t>
            </a:r>
            <a:r>
              <a:rPr lang="he-IL" b="1" dirty="0"/>
              <a:t>העובד ביים את התאונה</a:t>
            </a:r>
            <a:r>
              <a:rPr lang="he-IL" dirty="0"/>
              <a:t> – ולכן לא חלה עליה החובה לשלם דמי מחלה.</a:t>
            </a:r>
            <a:br>
              <a:rPr lang="he-IL" dirty="0"/>
            </a:br>
            <a:r>
              <a:rPr lang="he-IL" dirty="0"/>
              <a:t>❌ טענה כי לפי </a:t>
            </a:r>
            <a:r>
              <a:rPr lang="he-IL" b="1" dirty="0"/>
              <a:t>האישור הרפואי</a:t>
            </a:r>
            <a:r>
              <a:rPr lang="he-IL" dirty="0"/>
              <a:t>, העובד </a:t>
            </a:r>
            <a:r>
              <a:rPr lang="he-IL" b="1" dirty="0"/>
              <a:t>אינו כשיר לתפקידו הרגיל</a:t>
            </a:r>
            <a:r>
              <a:rPr lang="he-IL" dirty="0"/>
              <a:t> – ולכן אינו יכול לחזור.</a:t>
            </a:r>
            <a:br>
              <a:rPr lang="he-IL" dirty="0"/>
            </a:br>
            <a:r>
              <a:rPr lang="he-IL" dirty="0"/>
              <a:t>❌ לא ביצעה בחינה של התאמת העבודה למגבלותיו, ולא הציעה </a:t>
            </a:r>
            <a:r>
              <a:rPr lang="he-IL" b="1" dirty="0"/>
              <a:t>תפקיד חלופי</a:t>
            </a:r>
            <a:r>
              <a:rPr lang="he-IL" dirty="0"/>
              <a:t>.</a:t>
            </a:r>
          </a:p>
          <a:p>
            <a:endParaRPr lang="en-IL" dirty="0"/>
          </a:p>
        </p:txBody>
      </p:sp>
    </p:spTree>
    <p:extLst>
      <p:ext uri="{BB962C8B-B14F-4D97-AF65-F5344CB8AC3E}">
        <p14:creationId xmlns:p14="http://schemas.microsoft.com/office/powerpoint/2010/main" val="37910404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091D1-57D0-94E3-8AD1-E97F2AC1E53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6F14FBAD-0D6B-8671-8DC5-CEDD6F5351A2}"/>
              </a:ext>
            </a:extLst>
          </p:cNvPr>
          <p:cNvSpPr>
            <a:spLocks noGrp="1"/>
          </p:cNvSpPr>
          <p:nvPr>
            <p:ph type="title"/>
          </p:nvPr>
        </p:nvSpPr>
        <p:spPr/>
        <p:txBody>
          <a:bodyPr>
            <a:normAutofit/>
          </a:bodyPr>
          <a:lstStyle/>
          <a:p>
            <a:pPr algn="ctr"/>
            <a:r>
              <a:rPr lang="he-IL" dirty="0"/>
              <a:t>היעדר כושר עבודה וחובות המעסיק </a:t>
            </a:r>
            <a:endParaRPr lang="en-IL" dirty="0"/>
          </a:p>
        </p:txBody>
      </p:sp>
      <p:sp>
        <p:nvSpPr>
          <p:cNvPr id="3" name="מציין מיקום תוכן 2">
            <a:extLst>
              <a:ext uri="{FF2B5EF4-FFF2-40B4-BE49-F238E27FC236}">
                <a16:creationId xmlns:a16="http://schemas.microsoft.com/office/drawing/2014/main" id="{E0E1911A-CD1A-3526-8EC8-D47D8AEE3760}"/>
              </a:ext>
            </a:extLst>
          </p:cNvPr>
          <p:cNvSpPr>
            <a:spLocks noGrp="1"/>
          </p:cNvSpPr>
          <p:nvPr>
            <p:ph idx="1"/>
          </p:nvPr>
        </p:nvSpPr>
        <p:spPr/>
        <p:txBody>
          <a:bodyPr>
            <a:normAutofit fontScale="92500" lnSpcReduction="20000"/>
          </a:bodyPr>
          <a:lstStyle/>
          <a:p>
            <a:pPr>
              <a:buNone/>
            </a:pPr>
            <a:r>
              <a:rPr lang="he-IL" b="1" dirty="0"/>
              <a:t>🧑‍⚖ הכרעת בית הדין:</a:t>
            </a:r>
          </a:p>
          <a:p>
            <a:pPr>
              <a:buNone/>
            </a:pPr>
            <a:r>
              <a:rPr lang="he-IL" b="1" dirty="0"/>
              <a:t>לגבי דמי מחלה:</a:t>
            </a:r>
          </a:p>
          <a:p>
            <a:pPr>
              <a:buFont typeface="Arial" panose="020B0604020202020204" pitchFamily="34" charset="0"/>
              <a:buChar char="•"/>
            </a:pPr>
            <a:r>
              <a:rPr lang="he-IL" dirty="0"/>
              <a:t>לא הוכח שהעובד </a:t>
            </a:r>
            <a:r>
              <a:rPr lang="he-IL" dirty="0" err="1"/>
              <a:t>פיברק</a:t>
            </a:r>
            <a:r>
              <a:rPr lang="he-IL" dirty="0"/>
              <a:t> את התאונה – אין בסיס לטענה זו.</a:t>
            </a:r>
          </a:p>
          <a:p>
            <a:pPr>
              <a:buFont typeface="Arial" panose="020B0604020202020204" pitchFamily="34" charset="0"/>
              <a:buChar char="•"/>
            </a:pPr>
            <a:r>
              <a:rPr lang="he-IL" dirty="0"/>
              <a:t>גם אם לא מדובר בתאונת עבודה (כפי שקבע הביטוח הלאומי), עדיין </a:t>
            </a:r>
            <a:r>
              <a:rPr lang="he-IL" b="1" dirty="0"/>
              <a:t>העובד זכאי לדמי מחלה</a:t>
            </a:r>
            <a:r>
              <a:rPr lang="he-IL" dirty="0"/>
              <a:t>, כל עוד הציג אישורים רפואיים תקפים.</a:t>
            </a:r>
          </a:p>
          <a:p>
            <a:pPr>
              <a:buFont typeface="Arial" panose="020B0604020202020204" pitchFamily="34" charset="0"/>
              <a:buChar char="•"/>
            </a:pPr>
            <a:r>
              <a:rPr lang="he-IL" dirty="0"/>
              <a:t>המעסיקה חויבה לשלם </a:t>
            </a:r>
            <a:r>
              <a:rPr lang="he-IL" b="1" dirty="0"/>
              <a:t>דמי מחלה + פיצוי בגין הלנת שכר בסך 5,000 ₪</a:t>
            </a:r>
            <a:endParaRPr lang="he-IL" dirty="0"/>
          </a:p>
          <a:p>
            <a:pPr>
              <a:buNone/>
            </a:pPr>
            <a:r>
              <a:rPr lang="he-IL" b="1" dirty="0"/>
              <a:t>לגבי הפיטורים:</a:t>
            </a:r>
          </a:p>
          <a:p>
            <a:pPr>
              <a:buFont typeface="Arial" panose="020B0604020202020204" pitchFamily="34" charset="0"/>
              <a:buChar char="•"/>
            </a:pPr>
            <a:r>
              <a:rPr lang="he-IL" dirty="0"/>
              <a:t>אישור רופא תעסוקתי קבע: העובד </a:t>
            </a:r>
            <a:r>
              <a:rPr lang="he-IL" b="1" dirty="0"/>
              <a:t>כשיר לעבודה עם מגבלות</a:t>
            </a:r>
            <a:r>
              <a:rPr lang="he-IL" dirty="0"/>
              <a:t>.</a:t>
            </a:r>
          </a:p>
          <a:p>
            <a:pPr>
              <a:buFont typeface="Arial" panose="020B0604020202020204" pitchFamily="34" charset="0"/>
              <a:buChar char="•"/>
            </a:pPr>
            <a:r>
              <a:rPr lang="he-IL" dirty="0"/>
              <a:t>המעסיקה לא בדקה אפשרות להשיבו לעבודה, </a:t>
            </a:r>
            <a:r>
              <a:rPr lang="he-IL" b="1" dirty="0"/>
              <a:t>לא התאימה תפקיד</a:t>
            </a:r>
            <a:r>
              <a:rPr lang="he-IL" dirty="0"/>
              <a:t>, ולא ביצעה הליך שימוע.</a:t>
            </a:r>
          </a:p>
          <a:p>
            <a:pPr>
              <a:buFont typeface="Arial" panose="020B0604020202020204" pitchFamily="34" charset="0"/>
              <a:buChar char="•"/>
            </a:pPr>
            <a:r>
              <a:rPr lang="he-IL" dirty="0"/>
              <a:t>בכך ראה בית הדין את המעסיקה כמי ש</a:t>
            </a:r>
            <a:r>
              <a:rPr lang="he-IL" b="1" dirty="0"/>
              <a:t>פיטרה בפועל את העובד</a:t>
            </a:r>
            <a:r>
              <a:rPr lang="he-IL" dirty="0"/>
              <a:t>.</a:t>
            </a:r>
          </a:p>
          <a:p>
            <a:endParaRPr lang="en-IL" dirty="0"/>
          </a:p>
        </p:txBody>
      </p:sp>
    </p:spTree>
    <p:extLst>
      <p:ext uri="{BB962C8B-B14F-4D97-AF65-F5344CB8AC3E}">
        <p14:creationId xmlns:p14="http://schemas.microsoft.com/office/powerpoint/2010/main" val="264666230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BBBEF-B907-818E-BA32-E298EF375C6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F2703A8C-7127-D166-267F-640416E7AA10}"/>
              </a:ext>
            </a:extLst>
          </p:cNvPr>
          <p:cNvSpPr>
            <a:spLocks noGrp="1"/>
          </p:cNvSpPr>
          <p:nvPr>
            <p:ph type="title"/>
          </p:nvPr>
        </p:nvSpPr>
        <p:spPr/>
        <p:txBody>
          <a:bodyPr>
            <a:normAutofit/>
          </a:bodyPr>
          <a:lstStyle/>
          <a:p>
            <a:pPr algn="ctr"/>
            <a:r>
              <a:rPr lang="he-IL" dirty="0"/>
              <a:t>היעדר כושר עבודה וחובות המעסיק </a:t>
            </a:r>
            <a:endParaRPr lang="en-IL" dirty="0"/>
          </a:p>
        </p:txBody>
      </p:sp>
      <p:sp>
        <p:nvSpPr>
          <p:cNvPr id="3" name="מציין מיקום תוכן 2">
            <a:extLst>
              <a:ext uri="{FF2B5EF4-FFF2-40B4-BE49-F238E27FC236}">
                <a16:creationId xmlns:a16="http://schemas.microsoft.com/office/drawing/2014/main" id="{BB326CE1-05B3-E91C-F382-8D2A2A015B1F}"/>
              </a:ext>
            </a:extLst>
          </p:cNvPr>
          <p:cNvSpPr>
            <a:spLocks noGrp="1"/>
          </p:cNvSpPr>
          <p:nvPr>
            <p:ph idx="1"/>
          </p:nvPr>
        </p:nvSpPr>
        <p:spPr/>
        <p:txBody>
          <a:bodyPr>
            <a:normAutofit fontScale="92500" lnSpcReduction="20000"/>
          </a:bodyPr>
          <a:lstStyle/>
          <a:p>
            <a:pPr>
              <a:buNone/>
            </a:pPr>
            <a:r>
              <a:rPr lang="he-IL" b="1" dirty="0"/>
              <a:t>💰 סעד לעובד:</a:t>
            </a:r>
          </a:p>
          <a:p>
            <a:r>
              <a:rPr lang="he-IL" dirty="0"/>
              <a:t>המעסיקה חויבה לשלם לעובד את הרכיבים הבאים:</a:t>
            </a:r>
            <a:br>
              <a:rPr lang="he-IL" dirty="0"/>
            </a:br>
            <a:r>
              <a:rPr lang="he-IL" dirty="0"/>
              <a:t>✔ </a:t>
            </a:r>
            <a:r>
              <a:rPr lang="he-IL" b="1" dirty="0"/>
              <a:t>פיצויי פיטורים</a:t>
            </a:r>
            <a:r>
              <a:rPr lang="he-IL" dirty="0"/>
              <a:t> (כולל השלמה)</a:t>
            </a:r>
            <a:br>
              <a:rPr lang="he-IL" dirty="0"/>
            </a:br>
            <a:r>
              <a:rPr lang="he-IL" dirty="0"/>
              <a:t>✔ </a:t>
            </a:r>
            <a:r>
              <a:rPr lang="he-IL" b="1" dirty="0"/>
              <a:t>חלף הודעה מוקדמת</a:t>
            </a:r>
            <a:br>
              <a:rPr lang="he-IL" dirty="0"/>
            </a:br>
            <a:r>
              <a:rPr lang="he-IL" dirty="0"/>
              <a:t>✔ </a:t>
            </a:r>
            <a:r>
              <a:rPr lang="he-IL" b="1" dirty="0"/>
              <a:t>פיצוי בגין היעדר שימוע</a:t>
            </a:r>
            <a:br>
              <a:rPr lang="he-IL" dirty="0"/>
            </a:br>
            <a:r>
              <a:rPr lang="he-IL" dirty="0"/>
              <a:t>✔ </a:t>
            </a:r>
            <a:r>
              <a:rPr lang="he-IL" b="1" dirty="0"/>
              <a:t>פיצוי על הפרת חובת תום הלב</a:t>
            </a:r>
            <a:endParaRPr lang="he-IL" dirty="0"/>
          </a:p>
          <a:p>
            <a:pPr>
              <a:buNone/>
            </a:pPr>
            <a:r>
              <a:rPr lang="he-IL" b="1" dirty="0"/>
              <a:t>מסר לחשבי שכר ולמעסיקים:</a:t>
            </a:r>
          </a:p>
          <a:p>
            <a:r>
              <a:rPr lang="he-IL"/>
              <a:t>✔ ❗️ גם אם תביעת תאונת עבודה נדחית – </a:t>
            </a:r>
            <a:r>
              <a:rPr lang="he-IL" b="1"/>
              <a:t>העובד עדיין זכאי לדמי מחלה</a:t>
            </a:r>
            <a:r>
              <a:rPr lang="he-IL"/>
              <a:t>, אם הגיש אישורים רפואיים תקפים</a:t>
            </a:r>
            <a:br>
              <a:rPr lang="he-IL"/>
            </a:br>
            <a:r>
              <a:rPr lang="he-IL"/>
              <a:t>✔ 🩺 אישור רופא תעסוקתי שמסמן "כשירות עם מגבלות" מחייב </a:t>
            </a:r>
            <a:r>
              <a:rPr lang="he-IL" b="1"/>
              <a:t>בחינה של התאמה תפקודית</a:t>
            </a:r>
            <a:r>
              <a:rPr lang="he-IL"/>
              <a:t> – ולא מהווה עילה לפיטורים</a:t>
            </a:r>
            <a:br>
              <a:rPr lang="he-IL"/>
            </a:br>
            <a:r>
              <a:rPr lang="he-IL"/>
              <a:t>✔ 🛑 פיטורים מכל סיבה – גם עקב מצב רפואי – </a:t>
            </a:r>
            <a:r>
              <a:rPr lang="he-IL" b="1"/>
              <a:t>מחייבים שימוע, שקילה והצעת חלופות</a:t>
            </a:r>
            <a:br>
              <a:rPr lang="he-IL"/>
            </a:br>
            <a:r>
              <a:rPr lang="he-IL"/>
              <a:t>✔ 💼 מניעת חזרה לעבודה = פיטורים בפועל</a:t>
            </a:r>
            <a:br>
              <a:rPr lang="he-IL"/>
            </a:br>
            <a:r>
              <a:rPr lang="he-IL"/>
              <a:t>✔ 💬 אין לפגוע בזכויות עובד על סמך טענה שלא הוכחה (כמו "פיברוק תאונה")</a:t>
            </a:r>
          </a:p>
          <a:p>
            <a:endParaRPr lang="en-IL" dirty="0"/>
          </a:p>
        </p:txBody>
      </p:sp>
    </p:spTree>
    <p:extLst>
      <p:ext uri="{BB962C8B-B14F-4D97-AF65-F5344CB8AC3E}">
        <p14:creationId xmlns:p14="http://schemas.microsoft.com/office/powerpoint/2010/main" val="397456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8806-D54F-4370-2077-C18D7F74AC1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8E6F6CC-585A-F012-772F-31EFC8886FC4}"/>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E6D3268C-A5B5-EB0B-5F47-B524D3B6028F}"/>
              </a:ext>
            </a:extLst>
          </p:cNvPr>
          <p:cNvSpPr>
            <a:spLocks noGrp="1"/>
          </p:cNvSpPr>
          <p:nvPr>
            <p:ph idx="1"/>
          </p:nvPr>
        </p:nvSpPr>
        <p:spPr>
          <a:xfrm>
            <a:off x="1371600" y="2154724"/>
            <a:ext cx="9601200" cy="3712675"/>
          </a:xfrm>
        </p:spPr>
        <p:txBody>
          <a:bodyPr>
            <a:normAutofit/>
          </a:bodyPr>
          <a:lstStyle/>
          <a:p>
            <a:pPr>
              <a:buNone/>
            </a:pPr>
            <a:r>
              <a:rPr lang="he-IL" b="1" dirty="0"/>
              <a:t>סה"כ גמול שעות נוספות כולל רכיב העמלות:</a:t>
            </a:r>
          </a:p>
          <a:p>
            <a:r>
              <a:rPr lang="he-IL" b="1" dirty="0"/>
              <a:t>1,346.34 ₪</a:t>
            </a:r>
            <a:endParaRPr lang="he-IL" dirty="0"/>
          </a:p>
          <a:p>
            <a:pPr marL="0" indent="0">
              <a:buNone/>
            </a:pPr>
            <a:r>
              <a:rPr lang="he-IL" dirty="0"/>
              <a:t>לחילופין – </a:t>
            </a:r>
          </a:p>
          <a:p>
            <a:pPr marL="0" indent="0">
              <a:buNone/>
            </a:pPr>
            <a:r>
              <a:rPr lang="he-IL" dirty="0"/>
              <a:t>אם כבר שולם לעובד גמול כלשהו על בסיס שכר הבסיס בלבד (למשל: 20 שעות נוספות × 35 ₪ × 1.25 = 875 ₪), יש להשלים את ההפרש:1,346.34 ₪ – 875 ₪ = 471.34 ₪ לתשלום כהשלמה בגין שעות נוספות</a:t>
            </a:r>
          </a:p>
          <a:p>
            <a:pPr marL="0" indent="0">
              <a:buNone/>
            </a:pPr>
            <a:endParaRPr lang="he-IL" b="1" dirty="0"/>
          </a:p>
          <a:p>
            <a:pPr marL="0" indent="0">
              <a:buNone/>
            </a:pPr>
            <a:r>
              <a:rPr lang="he-IL" b="1" dirty="0"/>
              <a:t>טיפ:</a:t>
            </a:r>
          </a:p>
          <a:p>
            <a:pPr marL="0" indent="0">
              <a:buNone/>
            </a:pPr>
            <a:r>
              <a:rPr lang="he-IL" b="1" dirty="0"/>
              <a:t>שלבו מנגנון אוטומציה חודשי במערכת השכר</a:t>
            </a:r>
            <a:r>
              <a:rPr lang="he-IL" dirty="0"/>
              <a:t> שיקל על עבודתכם השוטפת בביצוע החישוב מידי חודש </a:t>
            </a:r>
          </a:p>
          <a:p>
            <a:pPr marL="0" indent="0">
              <a:buNone/>
            </a:pPr>
            <a:endParaRPr lang="he-IL" dirty="0"/>
          </a:p>
          <a:p>
            <a:pPr marL="0" indent="0">
              <a:buNone/>
            </a:pPr>
            <a:endParaRPr lang="he-IL" dirty="0"/>
          </a:p>
        </p:txBody>
      </p:sp>
      <p:pic>
        <p:nvPicPr>
          <p:cNvPr id="4" name="Picture 6">
            <a:extLst>
              <a:ext uri="{FF2B5EF4-FFF2-40B4-BE49-F238E27FC236}">
                <a16:creationId xmlns:a16="http://schemas.microsoft.com/office/drawing/2014/main" id="{B68E8350-B687-99A0-5CD3-70E20CE5E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F88EC9C4-2ED9-D7A8-FB73-97A47BA880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1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62E3C-2576-3F9F-F8F7-92D6E685D07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60C4F38B-996C-3966-5ECA-9EDB1159A074}"/>
              </a:ext>
            </a:extLst>
          </p:cNvPr>
          <p:cNvSpPr>
            <a:spLocks noGrp="1"/>
          </p:cNvSpPr>
          <p:nvPr>
            <p:ph type="title"/>
          </p:nvPr>
        </p:nvSpPr>
        <p:spPr>
          <a:xfrm>
            <a:off x="1371600" y="685800"/>
            <a:ext cx="9601200" cy="1305962"/>
          </a:xfrm>
        </p:spPr>
        <p:txBody>
          <a:bodyPr>
            <a:normAutofit/>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3AA81309-C76C-FB4A-2F3E-51E1468D2BAD}"/>
              </a:ext>
            </a:extLst>
          </p:cNvPr>
          <p:cNvSpPr>
            <a:spLocks noGrp="1"/>
          </p:cNvSpPr>
          <p:nvPr>
            <p:ph idx="1"/>
          </p:nvPr>
        </p:nvSpPr>
        <p:spPr>
          <a:xfrm>
            <a:off x="1371600" y="2154724"/>
            <a:ext cx="9601200" cy="3712675"/>
          </a:xfrm>
        </p:spPr>
        <p:txBody>
          <a:bodyPr>
            <a:normAutofit lnSpcReduction="10000"/>
          </a:bodyPr>
          <a:lstStyle/>
          <a:p>
            <a:pPr marL="0" indent="0">
              <a:buNone/>
            </a:pPr>
            <a:endParaRPr lang="he-IL" dirty="0"/>
          </a:p>
          <a:p>
            <a:pPr marL="0" indent="0">
              <a:buNone/>
            </a:pPr>
            <a:r>
              <a:rPr lang="he-IL" dirty="0"/>
              <a:t>תיקון מספר 253 לחוק הביטוח הלאומי והוראת השעה שנלווית אליו, בכל הנוגע להעסקת עובדים המשרתים במילואים בתקופת "מלחמת חרבות ברזל". </a:t>
            </a:r>
          </a:p>
          <a:p>
            <a:pPr marL="0" indent="0">
              <a:buNone/>
            </a:pPr>
            <a:r>
              <a:rPr lang="he-IL" dirty="0"/>
              <a:t>המוסד לביטוח לאומי מפרסם הנחיות יישום לשינוי שיחול על מי שממלא את </a:t>
            </a:r>
            <a:r>
              <a:rPr lang="he-IL" b="1" dirty="0"/>
              <a:t>כל התנאים הבאים</a:t>
            </a:r>
            <a:r>
              <a:rPr lang="he-IL" dirty="0"/>
              <a:t>:</a:t>
            </a:r>
          </a:p>
          <a:p>
            <a:pPr>
              <a:buFont typeface="+mj-lt"/>
              <a:buAutoNum type="arabicPeriod"/>
            </a:pPr>
            <a:r>
              <a:rPr lang="he-IL" dirty="0"/>
              <a:t>במהלך שירות המילואים בתקופת הלחימה (מאוקטובר 2023 ואילך) היית עובד שכיר </a:t>
            </a:r>
            <a:r>
              <a:rPr lang="he-IL" b="1" dirty="0"/>
              <a:t>או </a:t>
            </a:r>
            <a:r>
              <a:rPr lang="he-IL" dirty="0"/>
              <a:t>לא מועסק כלל.</a:t>
            </a:r>
          </a:p>
          <a:p>
            <a:pPr>
              <a:buFont typeface="+mj-lt"/>
              <a:buAutoNum type="arabicPeriod"/>
            </a:pPr>
            <a:r>
              <a:rPr lang="he-IL" b="1" dirty="0"/>
              <a:t>זומנת לשירות מילואים נוסף החל מיום 1.5.2025</a:t>
            </a:r>
            <a:r>
              <a:rPr lang="he-IL" dirty="0"/>
              <a:t>, ועדיין </a:t>
            </a:r>
            <a:r>
              <a:rPr lang="he-IL" b="1" dirty="0"/>
              <a:t>לא חלפו 3 חודשים</a:t>
            </a:r>
            <a:r>
              <a:rPr lang="he-IL" dirty="0"/>
              <a:t> (90 ימים) מאז שירות המילואים הקודם.</a:t>
            </a:r>
          </a:p>
          <a:p>
            <a:pPr>
              <a:buFont typeface="+mj-lt"/>
              <a:buAutoNum type="arabicPeriod"/>
            </a:pPr>
            <a:r>
              <a:rPr lang="he-IL" dirty="0"/>
              <a:t>קיימת </a:t>
            </a:r>
            <a:r>
              <a:rPr lang="he-IL" b="1" dirty="0"/>
              <a:t>סטייה של 20% ומעלה</a:t>
            </a:r>
            <a:r>
              <a:rPr lang="he-IL" dirty="0"/>
              <a:t> (עלייה או ירידה) בין הכנסתך הברוטו בשלושת החודשים שקדמו לשירות הנוכחי, לבין הכנסתך הברוטו בשלושה חודשי עבודה רצופים אחרים ללא ימי מילואים, שקודמים לתקופת שירות אחרת</a:t>
            </a:r>
          </a:p>
          <a:p>
            <a:pPr marL="0" indent="0">
              <a:buNone/>
            </a:pPr>
            <a:endParaRPr lang="he-IL" dirty="0"/>
          </a:p>
        </p:txBody>
      </p:sp>
      <p:pic>
        <p:nvPicPr>
          <p:cNvPr id="4" name="Picture 6">
            <a:extLst>
              <a:ext uri="{FF2B5EF4-FFF2-40B4-BE49-F238E27FC236}">
                <a16:creationId xmlns:a16="http://schemas.microsoft.com/office/drawing/2014/main" id="{42BA800F-5817-E02E-B267-D587BAF23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29E2E8D8-8DA0-9EB1-F1BC-E39EB5015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9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CFA21-D166-A16F-DD34-F72EC35FFC0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F7F2DDD3-C7C1-2BBE-4AF0-B0E2B7F54D4C}"/>
              </a:ext>
            </a:extLst>
          </p:cNvPr>
          <p:cNvSpPr>
            <a:spLocks noGrp="1"/>
          </p:cNvSpPr>
          <p:nvPr>
            <p:ph type="title"/>
          </p:nvPr>
        </p:nvSpPr>
        <p:spPr>
          <a:xfrm>
            <a:off x="1371600" y="685800"/>
            <a:ext cx="9601200" cy="1305962"/>
          </a:xfrm>
        </p:spPr>
        <p:txBody>
          <a:bodyPr>
            <a:normAutofit/>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CFF23914-825F-937F-708B-B111DB220713}"/>
              </a:ext>
            </a:extLst>
          </p:cNvPr>
          <p:cNvSpPr>
            <a:spLocks noGrp="1"/>
          </p:cNvSpPr>
          <p:nvPr>
            <p:ph idx="1"/>
          </p:nvPr>
        </p:nvSpPr>
        <p:spPr>
          <a:xfrm>
            <a:off x="1371600" y="2163778"/>
            <a:ext cx="9601200" cy="3703622"/>
          </a:xfrm>
        </p:spPr>
        <p:txBody>
          <a:bodyPr>
            <a:normAutofit fontScale="77500" lnSpcReduction="20000"/>
          </a:bodyPr>
          <a:lstStyle/>
          <a:p>
            <a:pPr marL="0" indent="0">
              <a:buNone/>
            </a:pPr>
            <a:endParaRPr lang="he-IL" dirty="0"/>
          </a:p>
          <a:p>
            <a:pPr marL="0" indent="0">
              <a:buNone/>
            </a:pPr>
            <a:r>
              <a:rPr lang="he-IL" dirty="0"/>
              <a:t>הרקע לתיקון החוק</a:t>
            </a:r>
          </a:p>
          <a:p>
            <a:pPr marL="0" indent="0">
              <a:buNone/>
            </a:pPr>
            <a:r>
              <a:rPr lang="he-IL" dirty="0"/>
              <a:t>המצב לפני התיקון</a:t>
            </a:r>
          </a:p>
          <a:p>
            <a:pPr marL="0" indent="0">
              <a:buNone/>
            </a:pPr>
            <a:r>
              <a:rPr lang="he-IL" dirty="0"/>
              <a:t>לפי חוק הביטוח הלאומי בנוסחו הקודם (לפני תיקון 253 והוראת השעה), עובד המשרת במילואים יכול היה בו-זמנית לעבוד ולקבל שכר חודשי רגיל – ובנוסף לקבל תגמול מילואים בעד תקופת השירות. בפועל, התגמול הנוסף, שכולל גם שכר עבודה וגם תגמולי מילואים, משמש בסיס גבוה יותר לחישוב התגמול בפעם הבאה שהעובד נקרא למילואים, ובלבד שאין הפסקה של שלושה חודשי שירות רצופים בין שירות אחד למשנהו.</a:t>
            </a:r>
          </a:p>
          <a:p>
            <a:pPr marL="0" indent="0">
              <a:buNone/>
            </a:pPr>
            <a:endParaRPr lang="he-IL" dirty="0"/>
          </a:p>
          <a:p>
            <a:pPr marL="0" indent="0">
              <a:buNone/>
            </a:pPr>
            <a:r>
              <a:rPr lang="he-IL" dirty="0"/>
              <a:t>נוסף לכך, סעיף 279 לחוק הביטוח הלאומי מאפשר לעובד שביצע כמה שירותים צמודים (הפרש של פחות מ-60 יום בין שירות אחד לאחר) לבחור בבסיס השכר המיטיב יותר בין השירות החדש לישן.</a:t>
            </a:r>
          </a:p>
          <a:p>
            <a:pPr marL="0" indent="0">
              <a:buNone/>
            </a:pPr>
            <a:endParaRPr lang="he-IL" dirty="0"/>
          </a:p>
          <a:p>
            <a:pPr marL="0" indent="0">
              <a:buNone/>
            </a:pPr>
            <a:r>
              <a:rPr lang="he-IL" dirty="0"/>
              <a:t>כאשר אין הפסקה ולו של יום אחד בתוך תקופת שירות מילואים שנמשכת רצוף, הבסיס לתגמול הרלוונטי הוא הרבעון שקדם לחודש ההתחלה של אותו שירות. אם בכל זאת יש הפסקה של יום אחד ומעלה – הביטוח הלאומי מחשב בסיס חדש לחישוב התגמול בשירות המאוחר.</a:t>
            </a:r>
          </a:p>
        </p:txBody>
      </p:sp>
      <p:pic>
        <p:nvPicPr>
          <p:cNvPr id="4" name="Picture 6">
            <a:extLst>
              <a:ext uri="{FF2B5EF4-FFF2-40B4-BE49-F238E27FC236}">
                <a16:creationId xmlns:a16="http://schemas.microsoft.com/office/drawing/2014/main" id="{9A050153-DFB7-BD4D-0D53-36DFEDB24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CDFF9FBA-8B77-5DF5-34B9-5A85D12CB3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89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FC75-CFF7-9ABF-E699-219378AD214F}"/>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0A4F326-AE87-1B43-AD08-77443858F734}"/>
              </a:ext>
            </a:extLst>
          </p:cNvPr>
          <p:cNvSpPr>
            <a:spLocks noGrp="1"/>
          </p:cNvSpPr>
          <p:nvPr>
            <p:ph type="title"/>
          </p:nvPr>
        </p:nvSpPr>
        <p:spPr>
          <a:xfrm>
            <a:off x="1371600" y="685800"/>
            <a:ext cx="9601200" cy="1305962"/>
          </a:xfrm>
        </p:spPr>
        <p:txBody>
          <a:bodyPr>
            <a:normAutofit/>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FC6359EE-FD3A-A83B-C7D6-A83F53E1B601}"/>
              </a:ext>
            </a:extLst>
          </p:cNvPr>
          <p:cNvSpPr>
            <a:spLocks noGrp="1"/>
          </p:cNvSpPr>
          <p:nvPr>
            <p:ph idx="1"/>
          </p:nvPr>
        </p:nvSpPr>
        <p:spPr>
          <a:xfrm>
            <a:off x="1371600" y="1520982"/>
            <a:ext cx="9601200" cy="4346418"/>
          </a:xfrm>
        </p:spPr>
        <p:txBody>
          <a:bodyPr>
            <a:normAutofit lnSpcReduction="10000"/>
          </a:bodyPr>
          <a:lstStyle/>
          <a:p>
            <a:pPr marL="0" indent="0">
              <a:buNone/>
            </a:pPr>
            <a:endParaRPr lang="he-IL" dirty="0"/>
          </a:p>
          <a:p>
            <a:pPr marL="0" indent="0">
              <a:buNone/>
            </a:pPr>
            <a:r>
              <a:rPr lang="he-IL" dirty="0"/>
              <a:t>מטרת תיקון 253</a:t>
            </a:r>
          </a:p>
          <a:p>
            <a:pPr marL="0" indent="0">
              <a:buNone/>
            </a:pPr>
            <a:r>
              <a:rPr lang="he-IL" dirty="0"/>
              <a:t>התיקון לחוק בא לצמצם את התופעה שבה הבסיס לתגמול גדל טכנית בגלל החפיפה של משכורות ותגמולי מילואים בתקופת חירום, באופן שמביא להעלאה עקבית של התגמול בשירותים הבאים. על כן נקבע שלא ייחשבו תשלומי מילואים במסגרת החישוב של שלושת החודשים הרצופים שקדמו לחודש שבו החל השירות החדש, ובנוסף בוטל סעיף 279 בתקופת חירום, למעט חריג מסוים הקבוע בחוק.</a:t>
            </a:r>
          </a:p>
          <a:p>
            <a:pPr marL="0" indent="0">
              <a:buNone/>
            </a:pPr>
            <a:r>
              <a:rPr lang="he-IL" dirty="0"/>
              <a:t>2. התגמול המזערי – הוראת השעה</a:t>
            </a:r>
          </a:p>
          <a:p>
            <a:pPr marL="0" indent="0">
              <a:buNone/>
            </a:pPr>
            <a:r>
              <a:rPr lang="he-IL" dirty="0"/>
              <a:t>התיקון (מספר 253) מאריך עד סוף שנת 2025 את המצב שלפיו ישנו תגמול מזערי בגובה 95% מהסכום הבסיסי, העומד כיום על 321.07 ₪ ליום.</a:t>
            </a:r>
          </a:p>
          <a:p>
            <a:pPr marL="0" indent="0">
              <a:buNone/>
            </a:pPr>
            <a:endParaRPr lang="he-IL" dirty="0"/>
          </a:p>
          <a:p>
            <a:pPr marL="0" indent="0">
              <a:buNone/>
            </a:pPr>
            <a:r>
              <a:rPr lang="he-IL" dirty="0"/>
              <a:t>אין שינוי גם בהגדרת "בסיס השכר המזערי" לתקופת הבסיס: הוא נותר 68% מהסכום הבסיסי, העומד ב-2025 על 6,895 ₪ בחודש. פירוש הדבר הוא שגם כאשר אין לעובד שכר באותו החודש, לצורך בסיס חישוב המילואים יינתן לו מינימום של 6,895 ₪.</a:t>
            </a:r>
            <a:endParaRPr lang="en-IL" dirty="0"/>
          </a:p>
        </p:txBody>
      </p:sp>
      <p:pic>
        <p:nvPicPr>
          <p:cNvPr id="4" name="Picture 6">
            <a:extLst>
              <a:ext uri="{FF2B5EF4-FFF2-40B4-BE49-F238E27FC236}">
                <a16:creationId xmlns:a16="http://schemas.microsoft.com/office/drawing/2014/main" id="{F38FE96C-3389-3BBD-56CD-FFEB05095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965BE828-DE38-F794-AC71-6AFEF669C7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36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1B213E-B38F-F08D-6BF8-E259619F2E35}"/>
              </a:ext>
            </a:extLst>
          </p:cNvPr>
          <p:cNvSpPr>
            <a:spLocks noGrp="1"/>
          </p:cNvSpPr>
          <p:nvPr>
            <p:ph type="title"/>
          </p:nvPr>
        </p:nvSpPr>
        <p:spPr/>
        <p:txBody>
          <a:bodyPr/>
          <a:lstStyle/>
          <a:p>
            <a:r>
              <a:rPr lang="he-IL" dirty="0"/>
              <a:t>הוראות חל"ת ודמי אבטלה – מבצע עם כלביא </a:t>
            </a:r>
          </a:p>
        </p:txBody>
      </p:sp>
      <p:sp>
        <p:nvSpPr>
          <p:cNvPr id="3" name="מציין מיקום תוכן 2">
            <a:extLst>
              <a:ext uri="{FF2B5EF4-FFF2-40B4-BE49-F238E27FC236}">
                <a16:creationId xmlns:a16="http://schemas.microsoft.com/office/drawing/2014/main" id="{0268ED49-414F-8371-4614-4EB58482F036}"/>
              </a:ext>
            </a:extLst>
          </p:cNvPr>
          <p:cNvSpPr>
            <a:spLocks noGrp="1"/>
          </p:cNvSpPr>
          <p:nvPr>
            <p:ph idx="1"/>
          </p:nvPr>
        </p:nvSpPr>
        <p:spPr>
          <a:xfrm>
            <a:off x="1371600" y="1524000"/>
            <a:ext cx="9601200" cy="4343400"/>
          </a:xfrm>
        </p:spPr>
        <p:txBody>
          <a:bodyPr>
            <a:normAutofit fontScale="92500" lnSpcReduction="20000"/>
          </a:bodyPr>
          <a:lstStyle/>
          <a:p>
            <a:r>
              <a:rPr lang="he-IL" dirty="0"/>
              <a:t>אושרה תכנית הפיצויים לחופשה ללא תשלום (חל״ת) בעקבות הלחימה עם איראן / “עם כלביא”.</a:t>
            </a:r>
          </a:p>
          <a:p>
            <a:r>
              <a:rPr lang="he-IL" dirty="0"/>
              <a:t>💡 על מה הצביעו עכשיו בכנסת? </a:t>
            </a:r>
          </a:p>
          <a:p>
            <a:r>
              <a:rPr lang="he-IL" dirty="0"/>
              <a:t>🔹 תקופת המזכה בחל״ת  – לפחות 10 ימי היעדרות מתוך 12 ימי לחימה.</a:t>
            </a:r>
          </a:p>
          <a:p>
            <a:r>
              <a:rPr lang="he-IL" dirty="0"/>
              <a:t>🔹 תקופת עבודה לזכאות – 6 חודשים מתוך 18 שלפני המלחמה.</a:t>
            </a:r>
          </a:p>
          <a:p>
            <a:r>
              <a:rPr lang="he-IL" dirty="0"/>
              <a:t>🔹מפוני צפון ודרום זכאי (חלת) יקבלו תוספת ימי אבטלה עבור 12 ימים </a:t>
            </a:r>
          </a:p>
          <a:p>
            <a:r>
              <a:rPr lang="he-IL" dirty="0"/>
              <a:t>שימו 💙 – הקלה נוספת בתקופת העבודה הנדרשת (אכשרה) ניתנה ל:</a:t>
            </a:r>
          </a:p>
          <a:p>
            <a:r>
              <a:rPr lang="he-IL" dirty="0"/>
              <a:t>👩‍🎓 חיילים משוחררים – תקופת עבודה של 3 חודשים מיום השחרור</a:t>
            </a:r>
          </a:p>
          <a:p>
            <a:r>
              <a:rPr lang="he-IL" dirty="0"/>
              <a:t>🏘️ מפונים מגבול הצפון –תקופת עבודה של 2 חודשים לפני ההפסקה</a:t>
            </a:r>
          </a:p>
          <a:p>
            <a:r>
              <a:rPr lang="he-IL" dirty="0"/>
              <a:t>♿️ אנשים עם מוגבלות – תקופת עבודה של 3 חודשים לפני ההפסקה</a:t>
            </a:r>
          </a:p>
          <a:p>
            <a:r>
              <a:rPr lang="he-IL" dirty="0"/>
              <a:t>👵בני 67+ –גם אתם זכאים אם עבדתם 3 חודשים רצופים לפני המלחמה</a:t>
            </a:r>
          </a:p>
          <a:p>
            <a:r>
              <a:rPr lang="he-IL" dirty="0"/>
              <a:t>💰 כמה מקבלים?75% מהשכר הממוצע מתוך 3 החודשים הטובים ב-6 החודשים שלפני ההפסקה (ולא יותר מ־134 ש״ח ליום).</a:t>
            </a:r>
          </a:p>
        </p:txBody>
      </p:sp>
    </p:spTree>
    <p:extLst>
      <p:ext uri="{BB962C8B-B14F-4D97-AF65-F5344CB8AC3E}">
        <p14:creationId xmlns:p14="http://schemas.microsoft.com/office/powerpoint/2010/main" val="2540323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CC711-CADE-A73F-B70B-3ACBABD1AD0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AA8800E-A08B-8BCF-02FF-70F268AB3E11}"/>
              </a:ext>
            </a:extLst>
          </p:cNvPr>
          <p:cNvSpPr>
            <a:spLocks noGrp="1"/>
          </p:cNvSpPr>
          <p:nvPr>
            <p:ph type="title"/>
          </p:nvPr>
        </p:nvSpPr>
        <p:spPr>
          <a:xfrm>
            <a:off x="1371600" y="685800"/>
            <a:ext cx="9601200" cy="835182"/>
          </a:xfrm>
        </p:spPr>
        <p:txBody>
          <a:bodyPr>
            <a:normAutofit fontScale="90000"/>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67D51289-FB67-F697-5F90-E0E3A135A2C1}"/>
              </a:ext>
            </a:extLst>
          </p:cNvPr>
          <p:cNvSpPr>
            <a:spLocks noGrp="1"/>
          </p:cNvSpPr>
          <p:nvPr>
            <p:ph idx="1"/>
          </p:nvPr>
        </p:nvSpPr>
        <p:spPr>
          <a:xfrm>
            <a:off x="1295400" y="1825782"/>
            <a:ext cx="9601200" cy="4346418"/>
          </a:xfrm>
        </p:spPr>
        <p:txBody>
          <a:bodyPr>
            <a:normAutofit/>
          </a:bodyPr>
          <a:lstStyle/>
          <a:p>
            <a:pPr marL="0" indent="0">
              <a:buNone/>
            </a:pPr>
            <a:r>
              <a:rPr lang="he-IL" dirty="0"/>
              <a:t>3. מועד תחולה: 1.5.2025</a:t>
            </a:r>
          </a:p>
          <a:p>
            <a:pPr marL="0" indent="0">
              <a:buNone/>
            </a:pPr>
            <a:r>
              <a:rPr lang="he-IL" dirty="0"/>
              <a:t>3.1 מה כולל התיקון הקבוע?</a:t>
            </a:r>
          </a:p>
          <a:p>
            <a:pPr marL="0" indent="0">
              <a:buNone/>
            </a:pPr>
            <a:r>
              <a:rPr lang="he-IL" dirty="0"/>
              <a:t>החל מ-1.5.2025, יחולו הוראות התיקון ביחס לשירות מילואים שהחל ביום זה ואילך, וישפיעו הן על העובדים השכירים המשרתים במילואים והן על מעסיקיהם (שמגישים את התביעה להחזר בגין תגמולי המילואים).</a:t>
            </a:r>
          </a:p>
          <a:p>
            <a:pPr marL="0" indent="0">
              <a:buNone/>
            </a:pPr>
            <a:endParaRPr lang="he-IL" dirty="0"/>
          </a:p>
          <a:p>
            <a:pPr marL="0" indent="0">
              <a:buNone/>
            </a:pPr>
            <a:r>
              <a:rPr lang="he-IL" dirty="0"/>
              <a:t>3.2 תקופת חירום חדשה</a:t>
            </a:r>
          </a:p>
          <a:p>
            <a:pPr marL="0" indent="0">
              <a:buNone/>
            </a:pPr>
            <a:r>
              <a:rPr lang="he-IL" dirty="0"/>
              <a:t>לאחר שתסתיים "מלחמת חרבות ברזל", תידרש הכרזה על תקופת חירום תוכל להפעיל שוב את הכללים המיוחדים הקבועים בחוק המתוקן. עבור המלחמה הנוכחית הוגדר כי תחילת תקופת החירום היא מ-7.10.2023.</a:t>
            </a:r>
            <a:endParaRPr lang="en-IL" dirty="0"/>
          </a:p>
        </p:txBody>
      </p:sp>
      <p:pic>
        <p:nvPicPr>
          <p:cNvPr id="4" name="Picture 6">
            <a:extLst>
              <a:ext uri="{FF2B5EF4-FFF2-40B4-BE49-F238E27FC236}">
                <a16:creationId xmlns:a16="http://schemas.microsoft.com/office/drawing/2014/main" id="{1CDC83BD-D23E-F038-16B7-725226E0A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73D2A90F-18DF-6A3A-B99D-9634779F32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18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E2856-72D5-2C9A-625C-042E65FCB42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08FA182-545B-1DFD-2A0E-E519938F2A81}"/>
              </a:ext>
            </a:extLst>
          </p:cNvPr>
          <p:cNvSpPr>
            <a:spLocks noGrp="1"/>
          </p:cNvSpPr>
          <p:nvPr>
            <p:ph type="title"/>
          </p:nvPr>
        </p:nvSpPr>
        <p:spPr>
          <a:xfrm>
            <a:off x="1371600" y="685800"/>
            <a:ext cx="9601200" cy="835182"/>
          </a:xfrm>
        </p:spPr>
        <p:txBody>
          <a:bodyPr>
            <a:normAutofit fontScale="90000"/>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84AD4A88-9D44-1311-2B6F-DBE8B2A6F42B}"/>
              </a:ext>
            </a:extLst>
          </p:cNvPr>
          <p:cNvSpPr>
            <a:spLocks noGrp="1"/>
          </p:cNvSpPr>
          <p:nvPr>
            <p:ph idx="1"/>
          </p:nvPr>
        </p:nvSpPr>
        <p:spPr>
          <a:xfrm>
            <a:off x="1295400" y="1825782"/>
            <a:ext cx="9601200" cy="4346418"/>
          </a:xfrm>
        </p:spPr>
        <p:txBody>
          <a:bodyPr>
            <a:normAutofit fontScale="92500" lnSpcReduction="20000"/>
          </a:bodyPr>
          <a:lstStyle/>
          <a:p>
            <a:pPr marL="0" indent="0">
              <a:buNone/>
            </a:pPr>
            <a:r>
              <a:rPr lang="he-IL" dirty="0"/>
              <a:t>4. הגדרת "שירות נוסף בתקופת חירום"</a:t>
            </a:r>
          </a:p>
          <a:p>
            <a:pPr marL="0" indent="0">
              <a:buNone/>
            </a:pPr>
            <a:r>
              <a:rPr lang="he-IL" dirty="0"/>
              <a:t>בחוק הוסף מונח "שירות נוסף בתקופת חירום", ומשמעותו:</a:t>
            </a:r>
          </a:p>
          <a:p>
            <a:pPr marL="0" indent="0">
              <a:buNone/>
            </a:pPr>
            <a:r>
              <a:rPr lang="he-IL" dirty="0"/>
              <a:t>אם בתקופה </a:t>
            </a:r>
            <a:r>
              <a:rPr lang="he-IL" dirty="0" err="1"/>
              <a:t>הקלנדרית</a:t>
            </a:r>
            <a:r>
              <a:rPr lang="he-IL" dirty="0"/>
              <a:t> שבין סיום שירות מילואים קודם של העובד בתקופת חירום לבין ה-1 בחודש שבו מתחיל השירות החדש – חלפו פחות מ-90 ימים רצופים, הרי שהשירות החדש נחשב "שירות נוסף בתקופת חירום".</a:t>
            </a:r>
          </a:p>
          <a:p>
            <a:pPr marL="0" indent="0">
              <a:buNone/>
            </a:pPr>
            <a:endParaRPr lang="he-IL" dirty="0"/>
          </a:p>
          <a:p>
            <a:pPr marL="0" indent="0">
              <a:buNone/>
            </a:pPr>
            <a:r>
              <a:rPr lang="he-IL" dirty="0"/>
              <a:t>מטרת ההגדרה היא למנוע הגדלה עקבית של הבסיס לתגמול בכל שירות, כאשר אין הפרש מספיק של 90 ימים בין השירותים.</a:t>
            </a:r>
          </a:p>
          <a:p>
            <a:pPr marL="0" indent="0">
              <a:buNone/>
            </a:pPr>
            <a:endParaRPr lang="he-IL" dirty="0"/>
          </a:p>
          <a:p>
            <a:pPr marL="0" indent="0">
              <a:buNone/>
            </a:pPr>
            <a:r>
              <a:rPr lang="he-IL" dirty="0"/>
              <a:t>דוגמאות להמחשה</a:t>
            </a:r>
          </a:p>
          <a:p>
            <a:pPr marL="0" indent="0">
              <a:buNone/>
            </a:pPr>
            <a:r>
              <a:rPr lang="he-IL" dirty="0"/>
              <a:t>שירות שהסתיים ב-15.1.2025, ושירות חדש ב-3.5.2025: כיוון שעברו יותר מ-90 ימים בין 15.1.2025 ל-1.5.2025, השירות החדש לא יוגדר "שירות נוסף בתקופת חירום", ולכן יחולו לגביו הכללים הרגילים.</a:t>
            </a:r>
          </a:p>
          <a:p>
            <a:pPr marL="0" indent="0">
              <a:buNone/>
            </a:pPr>
            <a:r>
              <a:rPr lang="he-IL" dirty="0"/>
              <a:t>שירות שהסתיים ב-15.3.2025, ושירות חדש ב-3.5.2025: בין 15.3 ל-1.5 לא חולפים 90 ימים, ולכן שירות זה כן יוגדר "שירות נוסף בתקופת חירום" וחלים עליו הכללים החדשים.</a:t>
            </a:r>
            <a:endParaRPr lang="en-IL" dirty="0"/>
          </a:p>
        </p:txBody>
      </p:sp>
      <p:pic>
        <p:nvPicPr>
          <p:cNvPr id="4" name="Picture 6">
            <a:extLst>
              <a:ext uri="{FF2B5EF4-FFF2-40B4-BE49-F238E27FC236}">
                <a16:creationId xmlns:a16="http://schemas.microsoft.com/office/drawing/2014/main" id="{F7BD71F6-2C28-425A-7C0B-449B8CEA9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A94A7199-3AAA-0916-725A-DB51B9E24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5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F38B-8686-2F29-376A-8ED81BBAD41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BEBAAFE-EB7F-E5F3-AC84-AFBF04B839BB}"/>
              </a:ext>
            </a:extLst>
          </p:cNvPr>
          <p:cNvSpPr>
            <a:spLocks noGrp="1"/>
          </p:cNvSpPr>
          <p:nvPr>
            <p:ph type="title"/>
          </p:nvPr>
        </p:nvSpPr>
        <p:spPr>
          <a:xfrm>
            <a:off x="1371600" y="685800"/>
            <a:ext cx="9601200" cy="835182"/>
          </a:xfrm>
        </p:spPr>
        <p:txBody>
          <a:bodyPr>
            <a:normAutofit fontScale="90000"/>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2C2668DC-E59A-8227-DBDA-98E048CB0F23}"/>
              </a:ext>
            </a:extLst>
          </p:cNvPr>
          <p:cNvSpPr>
            <a:spLocks noGrp="1"/>
          </p:cNvSpPr>
          <p:nvPr>
            <p:ph idx="1"/>
          </p:nvPr>
        </p:nvSpPr>
        <p:spPr>
          <a:xfrm>
            <a:off x="1295400" y="1825782"/>
            <a:ext cx="9601200" cy="4346418"/>
          </a:xfrm>
        </p:spPr>
        <p:txBody>
          <a:bodyPr>
            <a:normAutofit fontScale="85000" lnSpcReduction="20000"/>
          </a:bodyPr>
          <a:lstStyle/>
          <a:p>
            <a:pPr marL="0" indent="0">
              <a:buNone/>
            </a:pPr>
            <a:r>
              <a:rPr lang="he-IL" dirty="0"/>
              <a:t>5. מהו "בסיס מקובע" וכיצד מחשבים?</a:t>
            </a:r>
          </a:p>
          <a:p>
            <a:pPr marL="0" indent="0">
              <a:buNone/>
            </a:pPr>
            <a:r>
              <a:rPr lang="he-IL" dirty="0"/>
              <a:t>הביטוח הלאומי קובע לגבי אותו מעסיק "בסיס מקובע", שעל פיו מבוצעות ההשוואות לשירות הנוסף. הבסיס המקובע נגזר מהרבעון שקדם לשירות הראשון בתקופת החירום, או מהרבעון שקדם לשירות החדש, בתנאי שחלפו 90 ימים לפחות בין השירותים – לפי המאוחר שבהם.</a:t>
            </a:r>
          </a:p>
          <a:p>
            <a:pPr marL="0" indent="0">
              <a:buNone/>
            </a:pPr>
            <a:r>
              <a:rPr lang="he-IL" dirty="0"/>
              <a:t>6. אפשרות להגדלת הבסיס בשירות נוסף בתקופת חירום</a:t>
            </a:r>
          </a:p>
          <a:p>
            <a:pPr marL="0" indent="0">
              <a:buNone/>
            </a:pPr>
            <a:r>
              <a:rPr lang="he-IL" u="sng" dirty="0"/>
              <a:t>עד 20% גידול באופן אוטומטי</a:t>
            </a:r>
          </a:p>
          <a:p>
            <a:pPr marL="0" indent="0">
              <a:buNone/>
            </a:pPr>
            <a:r>
              <a:rPr lang="he-IL" dirty="0"/>
              <a:t>אם השכר בתקופה שקודמת לשירות הנוסף גדל בלא יותר מ-20% ביחס ל"בסיס המקובע", הביטוח הלאומי יכיר בעלייה זו בתגמול החדש.</a:t>
            </a:r>
          </a:p>
          <a:p>
            <a:pPr marL="0" indent="0">
              <a:buNone/>
            </a:pPr>
            <a:r>
              <a:rPr lang="he-IL" u="sng" dirty="0"/>
              <a:t>עלייה מעל 20%</a:t>
            </a:r>
          </a:p>
          <a:p>
            <a:pPr marL="0" indent="0">
              <a:buNone/>
            </a:pPr>
            <a:r>
              <a:rPr lang="he-IL" dirty="0"/>
              <a:t>במקרה שהגדילה בשכר חורגת מ-20% ועיקרה נסמך על תשלומי מילואים, יוגבל הגידול ל-20%. ככל שהגידול בשכר נובע מהעלאה אמיתית בהכנסה מעבודה (שאינה נובעת מתגמול מילואים), על המעסיק להגיש תביעה למוקד ייעודי בביטוח הלאומי ולהוכיח שהעלייה אינה קשורה בתגמול.</a:t>
            </a:r>
          </a:p>
          <a:p>
            <a:pPr marL="0" indent="0">
              <a:buNone/>
            </a:pPr>
            <a:r>
              <a:rPr lang="he-IL" u="sng" dirty="0"/>
              <a:t>בקשות אישיות מטעם העובד</a:t>
            </a:r>
          </a:p>
          <a:p>
            <a:pPr marL="0" indent="0">
              <a:buNone/>
            </a:pPr>
            <a:r>
              <a:rPr lang="he-IL" dirty="0"/>
              <a:t>לעובד עומדת אפשרות לפנות בבקשה להגדלה נוספת של התגמול, אם השכר עלה בפועל (מעבר לתגמולי המילואים). במקרה זה, התגמול יחושב על פי הגבוה מבין החישוב למעסיק (בחוק המתוקן) או תקנות אחרות החלות על העובד עצמו.</a:t>
            </a:r>
            <a:endParaRPr lang="en-IL" dirty="0"/>
          </a:p>
        </p:txBody>
      </p:sp>
      <p:pic>
        <p:nvPicPr>
          <p:cNvPr id="4" name="Picture 6">
            <a:extLst>
              <a:ext uri="{FF2B5EF4-FFF2-40B4-BE49-F238E27FC236}">
                <a16:creationId xmlns:a16="http://schemas.microsoft.com/office/drawing/2014/main" id="{94A0B4BC-13F5-F971-4832-2D9906317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AC68EC02-84FD-B1B6-4ECB-CCEAC72514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5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3A48B-E675-847E-242E-10F58876045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AFA6D99E-3B76-3190-42E1-E970BD9A8841}"/>
              </a:ext>
            </a:extLst>
          </p:cNvPr>
          <p:cNvSpPr>
            <a:spLocks noGrp="1"/>
          </p:cNvSpPr>
          <p:nvPr>
            <p:ph type="title"/>
          </p:nvPr>
        </p:nvSpPr>
        <p:spPr>
          <a:xfrm>
            <a:off x="1371600" y="685800"/>
            <a:ext cx="9601200" cy="835182"/>
          </a:xfrm>
        </p:spPr>
        <p:txBody>
          <a:bodyPr>
            <a:normAutofit fontScale="90000"/>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F3E939ED-C517-64D9-1D45-82E9BA601233}"/>
              </a:ext>
            </a:extLst>
          </p:cNvPr>
          <p:cNvSpPr>
            <a:spLocks noGrp="1"/>
          </p:cNvSpPr>
          <p:nvPr>
            <p:ph idx="1"/>
          </p:nvPr>
        </p:nvSpPr>
        <p:spPr>
          <a:xfrm>
            <a:off x="1295400" y="1825782"/>
            <a:ext cx="9601200" cy="4346418"/>
          </a:xfrm>
        </p:spPr>
        <p:txBody>
          <a:bodyPr>
            <a:normAutofit/>
          </a:bodyPr>
          <a:lstStyle/>
          <a:p>
            <a:pPr marL="0" indent="0">
              <a:buNone/>
            </a:pPr>
            <a:r>
              <a:rPr lang="he-IL" dirty="0"/>
              <a:t>7. ביטול סעיף 279 בחוק הביטוח הלאומי בתקופת חירום</a:t>
            </a:r>
          </a:p>
          <a:p>
            <a:pPr marL="0" indent="0">
              <a:buNone/>
            </a:pPr>
            <a:r>
              <a:rPr lang="he-IL" dirty="0"/>
              <a:t>סעיף זה בוטל לגבי תקופת החירום, למעט חריג המוגדר בחוק עצמו, כך שלא מתאפשר לבחור את הבסיס המיטיב</a:t>
            </a:r>
          </a:p>
          <a:p>
            <a:pPr marL="0" indent="0">
              <a:buNone/>
            </a:pPr>
            <a:r>
              <a:rPr lang="he-IL" dirty="0"/>
              <a:t>סיכום</a:t>
            </a:r>
          </a:p>
          <a:p>
            <a:pPr marL="0" indent="0">
              <a:buNone/>
            </a:pPr>
            <a:r>
              <a:rPr lang="he-IL" dirty="0"/>
              <a:t>תיקון 253 לחוק הביטוח הלאומי והוראת השעה נועדו למנוע מצב של עליית תגמולי מילואים טכנית בעבור תקופות חירום, בעקבות חפיפה של משכורות ותגמולי מילואים. לצד זאת, התיקון שומר על תגמול מינימלי גבוה עד סוף 2025, ומגדיר מנגנוני פיקוח והגבלה על הגידול בשכר המוכר כבסיס לחישוב תגמולי המילואים. מעסיקים ועובדים המעורבים בשירות מילואים בתקופת "מלחמת חרבות ברזל" נדרשים לעקוב אחר ההנחיות והנהלים המתעדכנים מטעם הביטוח הלאומי, ולהתייעץ עם אנשי מקצוע לקבלת תמונה מלאה ומדויקת.</a:t>
            </a:r>
            <a:endParaRPr lang="en-IL" dirty="0"/>
          </a:p>
        </p:txBody>
      </p:sp>
      <p:pic>
        <p:nvPicPr>
          <p:cNvPr id="4" name="Picture 6">
            <a:extLst>
              <a:ext uri="{FF2B5EF4-FFF2-40B4-BE49-F238E27FC236}">
                <a16:creationId xmlns:a16="http://schemas.microsoft.com/office/drawing/2014/main" id="{AB84FE59-1010-D7E4-13E8-D85075C63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1CFBA973-62CA-C03B-743D-3B8697BE76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305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48B86-39CF-93C8-9258-55C05C5F69D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9A568D4-9FB3-03C8-1463-0C98918C0A65}"/>
              </a:ext>
            </a:extLst>
          </p:cNvPr>
          <p:cNvSpPr>
            <a:spLocks noGrp="1"/>
          </p:cNvSpPr>
          <p:nvPr>
            <p:ph type="title"/>
          </p:nvPr>
        </p:nvSpPr>
        <p:spPr>
          <a:xfrm>
            <a:off x="1371600" y="685800"/>
            <a:ext cx="9601200" cy="807334"/>
          </a:xfrm>
        </p:spPr>
        <p:txBody>
          <a:bodyPr>
            <a:normAutofit fontScale="90000"/>
          </a:bodyPr>
          <a:lstStyle/>
          <a:p>
            <a:pPr algn="ctr"/>
            <a:r>
              <a:rPr lang="he-IL" b="0" i="0" dirty="0">
                <a:effectLst/>
                <a:latin typeface="-apple-system"/>
              </a:rPr>
              <a:t>מילואים - הארכת שיפוי המעסיקים מביטוח לאומי בשיעור של 20%</a:t>
            </a:r>
            <a:br>
              <a:rPr lang="he-IL" b="0" i="0" dirty="0">
                <a:effectLst/>
                <a:latin typeface="-apple-system"/>
              </a:rPr>
            </a:br>
            <a:endParaRPr lang="he-IL" dirty="0"/>
          </a:p>
        </p:txBody>
      </p:sp>
      <p:sp>
        <p:nvSpPr>
          <p:cNvPr id="3" name="מציין מיקום תוכן 2">
            <a:extLst>
              <a:ext uri="{FF2B5EF4-FFF2-40B4-BE49-F238E27FC236}">
                <a16:creationId xmlns:a16="http://schemas.microsoft.com/office/drawing/2014/main" id="{73261152-BF47-F64A-AD8D-F65F9637F752}"/>
              </a:ext>
            </a:extLst>
          </p:cNvPr>
          <p:cNvSpPr>
            <a:spLocks noGrp="1"/>
          </p:cNvSpPr>
          <p:nvPr>
            <p:ph idx="1"/>
          </p:nvPr>
        </p:nvSpPr>
        <p:spPr>
          <a:xfrm>
            <a:off x="1371600" y="1840375"/>
            <a:ext cx="9601200" cy="4027025"/>
          </a:xfrm>
        </p:spPr>
        <p:txBody>
          <a:bodyPr>
            <a:normAutofit fontScale="85000" lnSpcReduction="10000"/>
          </a:bodyPr>
          <a:lstStyle/>
          <a:p>
            <a:pPr algn="r"/>
            <a:r>
              <a:rPr lang="he-IL" b="0" i="0" dirty="0">
                <a:effectLst/>
                <a:latin typeface="-apple-system"/>
              </a:rPr>
              <a:t>6.1 הרקע לתקנה</a:t>
            </a:r>
          </a:p>
          <a:p>
            <a:pPr algn="r">
              <a:spcAft>
                <a:spcPts val="825"/>
              </a:spcAft>
            </a:pPr>
            <a:r>
              <a:rPr lang="he-IL" b="0" i="0" dirty="0">
                <a:solidFill>
                  <a:srgbClr val="333333"/>
                </a:solidFill>
                <a:effectLst/>
                <a:latin typeface="-apple-system"/>
              </a:rPr>
              <a:t>פורסמו תקנות הביטוח הלאומי (שיפוי מעסיקים לגבי תקופת שירות מילואים שהוא שירות חירום)(הוראת שעה – חרבות ברזל), התשפ"ד-2024. על פי תקנות אלו, מעסיקים (למעט מעסיקים ציבוריים) של </a:t>
            </a:r>
            <a:r>
              <a:rPr lang="he-IL" b="0" i="0" u="none" strike="noStrike" dirty="0">
                <a:solidFill>
                  <a:srgbClr val="333333"/>
                </a:solidFill>
                <a:effectLst/>
                <a:latin typeface="-apple-system"/>
                <a:hlinkClick r:id="rId2"/>
              </a:rPr>
              <a:t>עובד</a:t>
            </a:r>
            <a:r>
              <a:rPr lang="he-IL" b="0" i="0" dirty="0">
                <a:solidFill>
                  <a:srgbClr val="333333"/>
                </a:solidFill>
                <a:effectLst/>
                <a:latin typeface="-apple-system"/>
              </a:rPr>
              <a:t>ים שכירים שגויסו למילואים בין 7.10.2024 ל־31.12.2024 זכאים לשיפוי בשיעור 20% בגין תשלומים ששילמו בעד הפרשות סוציאליות ודמי </a:t>
            </a:r>
            <a:r>
              <a:rPr lang="he-IL" b="0" i="0" u="none" strike="noStrike" dirty="0">
                <a:solidFill>
                  <a:srgbClr val="333333"/>
                </a:solidFill>
                <a:effectLst/>
                <a:latin typeface="-apple-system"/>
                <a:hlinkClick r:id="rId3"/>
              </a:rPr>
              <a:t>ביטוח לאומי</a:t>
            </a:r>
            <a:r>
              <a:rPr lang="he-IL" b="0" i="0" dirty="0">
                <a:solidFill>
                  <a:srgbClr val="333333"/>
                </a:solidFill>
                <a:effectLst/>
                <a:latin typeface="-apple-system"/>
              </a:rPr>
              <a:t>.</a:t>
            </a:r>
          </a:p>
          <a:p>
            <a:pPr algn="r"/>
            <a:r>
              <a:rPr lang="he-IL" b="0" i="0" dirty="0">
                <a:effectLst/>
                <a:latin typeface="-apple-system"/>
              </a:rPr>
              <a:t>6.2 הארכת ההוראה בשנה נוספת</a:t>
            </a:r>
          </a:p>
          <a:p>
            <a:pPr algn="r">
              <a:spcAft>
                <a:spcPts val="825"/>
              </a:spcAft>
            </a:pPr>
            <a:r>
              <a:rPr lang="he-IL" b="0" i="0" dirty="0">
                <a:solidFill>
                  <a:srgbClr val="333333"/>
                </a:solidFill>
                <a:effectLst/>
                <a:latin typeface="-apple-system"/>
              </a:rPr>
              <a:t>ביום 29.1.2025 אישרה ועדת העבודה והרווחה בכנסת את הארכת הוראת השעה בשנה נוספת. משמעות הדבר היא שגם במהלך שנת 2025 יוכלו מעסיקים הזכאים לכך לקבל שיפוי בגובה 20% בעבור הוצאות ההפרשות הסוציאליות ל</a:t>
            </a:r>
            <a:r>
              <a:rPr lang="he-IL" b="0" i="0" u="none" strike="noStrike" dirty="0">
                <a:solidFill>
                  <a:srgbClr val="333333"/>
                </a:solidFill>
                <a:effectLst/>
                <a:latin typeface="-apple-system"/>
                <a:hlinkClick r:id="rId2"/>
              </a:rPr>
              <a:t>עובד</a:t>
            </a:r>
            <a:r>
              <a:rPr lang="he-IL" b="0" i="0" dirty="0">
                <a:solidFill>
                  <a:srgbClr val="333333"/>
                </a:solidFill>
                <a:effectLst/>
                <a:latin typeface="-apple-system"/>
              </a:rPr>
              <a:t>יהם ששירתו במילואים, לרבות תשלום דמי </a:t>
            </a:r>
            <a:r>
              <a:rPr lang="he-IL" b="0" i="0" u="none" strike="noStrike" dirty="0">
                <a:solidFill>
                  <a:srgbClr val="333333"/>
                </a:solidFill>
                <a:effectLst/>
                <a:latin typeface="-apple-system"/>
                <a:hlinkClick r:id="rId3"/>
              </a:rPr>
              <a:t>ביטוח לאומי</a:t>
            </a:r>
            <a:r>
              <a:rPr lang="he-IL" b="0" i="0" dirty="0">
                <a:solidFill>
                  <a:srgbClr val="333333"/>
                </a:solidFill>
                <a:effectLst/>
                <a:latin typeface="-apple-system"/>
              </a:rPr>
              <a:t>.</a:t>
            </a:r>
          </a:p>
          <a:p>
            <a:pPr algn="r"/>
            <a:r>
              <a:rPr lang="he-IL" b="0" i="0" dirty="0">
                <a:effectLst/>
                <a:latin typeface="-apple-system"/>
              </a:rPr>
              <a:t>6.3 מה נדרש מהמעסיק?</a:t>
            </a:r>
          </a:p>
          <a:p>
            <a:pPr algn="r" fontAlgn="base">
              <a:buFont typeface="Arial" panose="020B0604020202020204" pitchFamily="34" charset="0"/>
              <a:buChar char="•"/>
            </a:pPr>
            <a:r>
              <a:rPr lang="he-IL" b="1" i="0" dirty="0">
                <a:solidFill>
                  <a:srgbClr val="333333"/>
                </a:solidFill>
                <a:effectLst/>
                <a:latin typeface="-apple-system"/>
              </a:rPr>
              <a:t>תיעוד וגבייה נכונה</a:t>
            </a:r>
            <a:r>
              <a:rPr lang="he-IL" b="0" i="0" dirty="0">
                <a:solidFill>
                  <a:srgbClr val="333333"/>
                </a:solidFill>
                <a:effectLst/>
                <a:latin typeface="-apple-system"/>
              </a:rPr>
              <a:t>: לשמור על מסמכים ואישורים המוכיחים שה</a:t>
            </a:r>
            <a:r>
              <a:rPr lang="he-IL" b="0" i="0" u="none" strike="noStrike" dirty="0">
                <a:solidFill>
                  <a:srgbClr val="333333"/>
                </a:solidFill>
                <a:effectLst/>
                <a:latin typeface="-apple-system"/>
                <a:hlinkClick r:id="rId2"/>
              </a:rPr>
              <a:t>עובד</a:t>
            </a:r>
            <a:r>
              <a:rPr lang="he-IL" b="0" i="0" dirty="0">
                <a:solidFill>
                  <a:srgbClr val="333333"/>
                </a:solidFill>
                <a:effectLst/>
                <a:latin typeface="-apple-system"/>
              </a:rPr>
              <a:t> אכן שירת במילואים בתקופה הרלוונטית.</a:t>
            </a:r>
          </a:p>
          <a:p>
            <a:pPr algn="r" fontAlgn="base">
              <a:buFont typeface="Arial" panose="020B0604020202020204" pitchFamily="34" charset="0"/>
              <a:buChar char="•"/>
            </a:pPr>
            <a:r>
              <a:rPr lang="he-IL" b="1" i="0" dirty="0">
                <a:solidFill>
                  <a:srgbClr val="333333"/>
                </a:solidFill>
                <a:effectLst/>
                <a:latin typeface="-apple-system"/>
              </a:rPr>
              <a:t>הגשת בקשה לשיפוי</a:t>
            </a:r>
            <a:r>
              <a:rPr lang="he-IL" b="0" i="0" dirty="0">
                <a:solidFill>
                  <a:srgbClr val="333333"/>
                </a:solidFill>
                <a:effectLst/>
                <a:latin typeface="-apple-system"/>
              </a:rPr>
              <a:t>: על פי הנהלים שפרסם המוסד ל</a:t>
            </a:r>
            <a:r>
              <a:rPr lang="he-IL" b="0" i="0" u="none" strike="noStrike" dirty="0">
                <a:solidFill>
                  <a:srgbClr val="333333"/>
                </a:solidFill>
                <a:effectLst/>
                <a:latin typeface="-apple-system"/>
                <a:hlinkClick r:id="rId3"/>
              </a:rPr>
              <a:t>ביטוח לאומי</a:t>
            </a:r>
            <a:r>
              <a:rPr lang="he-IL" b="0" i="0" dirty="0">
                <a:solidFill>
                  <a:srgbClr val="333333"/>
                </a:solidFill>
                <a:effectLst/>
                <a:latin typeface="-apple-system"/>
              </a:rPr>
              <a:t>.</a:t>
            </a:r>
          </a:p>
          <a:p>
            <a:pPr algn="r" fontAlgn="base">
              <a:buFont typeface="Arial" panose="020B0604020202020204" pitchFamily="34" charset="0"/>
              <a:buChar char="•"/>
            </a:pPr>
            <a:r>
              <a:rPr lang="he-IL" b="1" i="0" dirty="0">
                <a:solidFill>
                  <a:srgbClr val="333333"/>
                </a:solidFill>
                <a:effectLst/>
                <a:latin typeface="-apple-system"/>
              </a:rPr>
              <a:t>התאמה </a:t>
            </a:r>
            <a:r>
              <a:rPr lang="he-IL" b="1" i="0" dirty="0" err="1">
                <a:solidFill>
                  <a:srgbClr val="333333"/>
                </a:solidFill>
                <a:effectLst/>
                <a:latin typeface="-apple-system"/>
              </a:rPr>
              <a:t>בחשבות</a:t>
            </a:r>
            <a:r>
              <a:rPr lang="he-IL" b="1" i="0" dirty="0">
                <a:solidFill>
                  <a:srgbClr val="333333"/>
                </a:solidFill>
                <a:effectLst/>
                <a:latin typeface="-apple-system"/>
              </a:rPr>
              <a:t> ה</a:t>
            </a:r>
            <a:r>
              <a:rPr lang="he-IL" b="1" i="0" u="none" strike="noStrike" dirty="0">
                <a:solidFill>
                  <a:srgbClr val="333333"/>
                </a:solidFill>
                <a:effectLst/>
                <a:latin typeface="-apple-system"/>
                <a:hlinkClick r:id="rId4"/>
              </a:rPr>
              <a:t>שכר</a:t>
            </a:r>
            <a:r>
              <a:rPr lang="he-IL" b="0" i="0" dirty="0">
                <a:solidFill>
                  <a:srgbClr val="333333"/>
                </a:solidFill>
                <a:effectLst/>
                <a:latin typeface="-apple-system"/>
              </a:rPr>
              <a:t>: המעסיק צריך לבדוק כי מערכת ה</a:t>
            </a:r>
            <a:r>
              <a:rPr lang="he-IL" b="0" i="0" u="none" strike="noStrike" dirty="0">
                <a:solidFill>
                  <a:srgbClr val="333333"/>
                </a:solidFill>
                <a:effectLst/>
                <a:latin typeface="-apple-system"/>
                <a:hlinkClick r:id="rId4"/>
              </a:rPr>
              <a:t>שכר</a:t>
            </a:r>
            <a:r>
              <a:rPr lang="he-IL" b="0" i="0" dirty="0">
                <a:solidFill>
                  <a:srgbClr val="333333"/>
                </a:solidFill>
                <a:effectLst/>
                <a:latin typeface="-apple-system"/>
              </a:rPr>
              <a:t> מעודכנת ומאפשרת לזהות את התשלומים המגיעים להחזר.</a:t>
            </a:r>
          </a:p>
          <a:p>
            <a:endParaRPr lang="he-IL" dirty="0"/>
          </a:p>
        </p:txBody>
      </p:sp>
    </p:spTree>
    <p:extLst>
      <p:ext uri="{BB962C8B-B14F-4D97-AF65-F5344CB8AC3E}">
        <p14:creationId xmlns:p14="http://schemas.microsoft.com/office/powerpoint/2010/main" val="2323316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D2324-CAE7-EE75-222E-57201034B79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1EDA90A-7303-A782-35BE-73C49BA0C41C}"/>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צו הרחבה להסכם קיבוצי בעניין משרתי המילואים ובני זוגם וצבירת חופשה שנתית לעובדים מסוימים (חרבות ברזל) (מס' 2)</a:t>
            </a:r>
            <a:endParaRPr lang="en-IL" dirty="0"/>
          </a:p>
        </p:txBody>
      </p:sp>
      <p:sp>
        <p:nvSpPr>
          <p:cNvPr id="3" name="מציין מיקום תוכן 2">
            <a:extLst>
              <a:ext uri="{FF2B5EF4-FFF2-40B4-BE49-F238E27FC236}">
                <a16:creationId xmlns:a16="http://schemas.microsoft.com/office/drawing/2014/main" id="{513C265F-A93F-8C40-E422-EF24B4DDBD30}"/>
              </a:ext>
            </a:extLst>
          </p:cNvPr>
          <p:cNvSpPr>
            <a:spLocks noGrp="1"/>
          </p:cNvSpPr>
          <p:nvPr>
            <p:ph idx="1"/>
          </p:nvPr>
        </p:nvSpPr>
        <p:spPr/>
        <p:txBody>
          <a:bodyPr>
            <a:normAutofit/>
          </a:bodyPr>
          <a:lstStyle/>
          <a:p>
            <a:pPr algn="r" rtl="1">
              <a:lnSpc>
                <a:spcPts val="1500"/>
              </a:lnSpc>
              <a:spcAft>
                <a:spcPts val="600"/>
              </a:spcAft>
            </a:pPr>
            <a:r>
              <a:rPr lang="he-IL" b="0" i="0" dirty="0">
                <a:solidFill>
                  <a:srgbClr val="000000"/>
                </a:solidFill>
                <a:effectLst/>
                <a:latin typeface="Arial" panose="020B0604020202020204" pitchFamily="34" charset="0"/>
              </a:rPr>
              <a:t>ביום 12.2.2025 פורסם </a:t>
            </a:r>
            <a:r>
              <a:rPr lang="he-IL" b="0" i="0" u="sng" dirty="0">
                <a:solidFill>
                  <a:srgbClr val="0000FF"/>
                </a:solidFill>
                <a:effectLst/>
                <a:latin typeface="Arial" panose="020B0604020202020204" pitchFamily="34" charset="0"/>
                <a:hlinkClick r:id="rId2"/>
              </a:rPr>
              <a:t>ברשומות צו הרחבה להסכם קיבוצי בעניין משרתי המילואים ובני זוגם וצבירת חופשה שנתית לעובדים מסוימים (חרבות ברזל) (מס' 2)</a:t>
            </a:r>
            <a:r>
              <a:rPr lang="he-IL" b="0" i="0" dirty="0">
                <a:solidFill>
                  <a:srgbClr val="000000"/>
                </a:solidFill>
                <a:effectLst/>
                <a:latin typeface="Arial" panose="020B0604020202020204" pitchFamily="34" charset="0"/>
              </a:rPr>
              <a:t> (להלן: "צו ההרחבה"). בהתאם לצו ההרחבה, הורחבו הוראות ההסכם הקיבוצי מיום 29.1.2025 בין נשיאות הארגונים העסקיים לבין הסתדרות העובדים הכללית החדשה, שעניינו בתוספת ימי היעדרות בתשלום על אלו הקיימים בדין לבני ולבנות זוג של המשרתים במילואים, הרחבת התקופה המוגנת מפני פיטורים למשרתי המילואים בתקופת ההסכם וצבירת ימי חופשה שנתית לעובדים מסוימים.</a:t>
            </a:r>
          </a:p>
          <a:p>
            <a:pPr algn="r" rtl="1">
              <a:lnSpc>
                <a:spcPts val="1500"/>
              </a:lnSpc>
              <a:spcAft>
                <a:spcPts val="600"/>
              </a:spcAft>
              <a:buNone/>
            </a:pPr>
            <a:r>
              <a:rPr lang="he-IL" b="0" i="0" dirty="0">
                <a:solidFill>
                  <a:srgbClr val="000000"/>
                </a:solidFill>
                <a:effectLst/>
                <a:latin typeface="Arial" panose="020B0604020202020204" pitchFamily="34" charset="0"/>
              </a:rPr>
              <a:t>תקופת צו ההרחבה - מיום 1.1.2025 ועד ליום 31.12.2025.</a:t>
            </a:r>
          </a:p>
          <a:p>
            <a:pPr algn="r" rtl="1">
              <a:lnSpc>
                <a:spcPts val="1500"/>
              </a:lnSpc>
              <a:spcAft>
                <a:spcPts val="600"/>
              </a:spcAft>
              <a:buNone/>
            </a:pPr>
            <a:r>
              <a:rPr lang="he-IL" b="0" i="0" dirty="0">
                <a:solidFill>
                  <a:srgbClr val="000000"/>
                </a:solidFill>
                <a:effectLst/>
                <a:latin typeface="Arial" panose="020B0604020202020204" pitchFamily="34" charset="0"/>
              </a:rPr>
              <a:t>"בן זוג" – לרבות ידוע בציבור, בן אותו מין, הורה במשמורת משותפת.</a:t>
            </a:r>
          </a:p>
          <a:p>
            <a:pPr algn="r" rtl="1">
              <a:lnSpc>
                <a:spcPts val="1500"/>
              </a:lnSpc>
              <a:spcAft>
                <a:spcPts val="600"/>
              </a:spcAft>
              <a:buNone/>
            </a:pPr>
            <a:r>
              <a:rPr lang="he-IL" b="0" i="0" dirty="0">
                <a:solidFill>
                  <a:srgbClr val="000000"/>
                </a:solidFill>
                <a:effectLst/>
                <a:latin typeface="Arial" panose="020B0604020202020204" pitchFamily="34" charset="0"/>
              </a:rPr>
              <a:t>ימי מילואים יחשבו כימי מילואים מצטברים במהלך תקופת צו ההרחבה – ימי מילואים שבוצעו בתקופה שבין 1.1.2025 לבין 31.12.2025 וכן ימי מילואים אותם ביצע משרת המילואים במהלך שנת 2024 ובתנאי שהמילואים נמשכים ברצף לשנת 2025.</a:t>
            </a:r>
          </a:p>
          <a:p>
            <a:pPr algn="r" rtl="1">
              <a:lnSpc>
                <a:spcPts val="1500"/>
              </a:lnSpc>
              <a:spcAft>
                <a:spcPts val="600"/>
              </a:spcAft>
            </a:pPr>
            <a:r>
              <a:rPr lang="he-IL" b="0" i="0" dirty="0">
                <a:solidFill>
                  <a:srgbClr val="000000"/>
                </a:solidFill>
                <a:effectLst/>
                <a:latin typeface="Arial" panose="020B0604020202020204" pitchFamily="34" charset="0"/>
              </a:rPr>
              <a:t>ימי מילואים ברצף הינם תקופת שירות פעיל בהתרעננות וכן הפסקות של עד 5 ימים בין שירות פעיל אחד למשנהו.</a:t>
            </a:r>
          </a:p>
          <a:p>
            <a:endParaRPr lang="en-IL" dirty="0"/>
          </a:p>
        </p:txBody>
      </p:sp>
    </p:spTree>
    <p:extLst>
      <p:ext uri="{BB962C8B-B14F-4D97-AF65-F5344CB8AC3E}">
        <p14:creationId xmlns:p14="http://schemas.microsoft.com/office/powerpoint/2010/main" val="88320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C1DE4-218D-24EB-91D4-B25F394765B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EDA977D-C866-EECA-94F7-5CF11C501E92}"/>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צו הרחבה להסכם קיבוצי בעניין משרתי המילואים ובני זוגם וצבירת חופשה שנתית לעובדים מסוימים (חרבות ברזל) (מס' 2)</a:t>
            </a:r>
            <a:endParaRPr lang="en-IL" dirty="0"/>
          </a:p>
        </p:txBody>
      </p:sp>
      <p:sp>
        <p:nvSpPr>
          <p:cNvPr id="3" name="מציין מיקום תוכן 2">
            <a:extLst>
              <a:ext uri="{FF2B5EF4-FFF2-40B4-BE49-F238E27FC236}">
                <a16:creationId xmlns:a16="http://schemas.microsoft.com/office/drawing/2014/main" id="{10C9E0AC-F3AA-E4DA-0185-2F0B050A0843}"/>
              </a:ext>
            </a:extLst>
          </p:cNvPr>
          <p:cNvSpPr>
            <a:spLocks noGrp="1"/>
          </p:cNvSpPr>
          <p:nvPr>
            <p:ph idx="1"/>
          </p:nvPr>
        </p:nvSpPr>
        <p:spPr/>
        <p:txBody>
          <a:bodyPr>
            <a:normAutofit/>
          </a:bodyPr>
          <a:lstStyle/>
          <a:p>
            <a:pPr algn="r" rtl="1">
              <a:lnSpc>
                <a:spcPts val="1500"/>
              </a:lnSpc>
              <a:spcAft>
                <a:spcPts val="600"/>
              </a:spcAft>
              <a:buNone/>
            </a:pPr>
            <a:br>
              <a:rPr lang="he-IL" b="1" i="0" u="sng" dirty="0">
                <a:solidFill>
                  <a:srgbClr val="000000"/>
                </a:solidFill>
                <a:effectLst/>
                <a:latin typeface="Arial" panose="020B0604020202020204" pitchFamily="34" charset="0"/>
              </a:rPr>
            </a:br>
            <a:r>
              <a:rPr lang="he-IL" b="1" i="0" u="sng" dirty="0">
                <a:solidFill>
                  <a:srgbClr val="000000"/>
                </a:solidFill>
                <a:effectLst/>
                <a:latin typeface="Arial" panose="020B0604020202020204" pitchFamily="34" charset="0"/>
              </a:rPr>
              <a:t>הרחבת התקופה המוגנת מפני פיטורים למשרת מילואים</a:t>
            </a:r>
            <a:endParaRPr lang="he-IL" b="0" i="0" dirty="0">
              <a:solidFill>
                <a:srgbClr val="000000"/>
              </a:solidFill>
              <a:effectLst/>
              <a:latin typeface="Arial" panose="020B0604020202020204" pitchFamily="34" charset="0"/>
            </a:endParaRPr>
          </a:p>
          <a:p>
            <a:pPr algn="r" rtl="1">
              <a:lnSpc>
                <a:spcPts val="1500"/>
              </a:lnSpc>
              <a:spcAft>
                <a:spcPts val="600"/>
              </a:spcAft>
              <a:buNone/>
            </a:pPr>
            <a:r>
              <a:rPr lang="he-IL" b="0" i="0" dirty="0">
                <a:solidFill>
                  <a:srgbClr val="000000"/>
                </a:solidFill>
                <a:effectLst/>
                <a:latin typeface="Arial" panose="020B0604020202020204" pitchFamily="34" charset="0"/>
              </a:rPr>
              <a:t>מעסיק של עובד שנעדר בשל שירות מילואים במשך 60 ימים או יותר במהלך תקופת צו ההרחבה, לא יפטרו במשך 60 ימים שלאחר תום שירות המילואים ע"פ סעיף 41א (ב) בחוק החיילים המשוחררים (החזרה לעבודה), </a:t>
            </a:r>
            <a:r>
              <a:rPr lang="he-IL" b="0" i="0" dirty="0" err="1">
                <a:solidFill>
                  <a:srgbClr val="000000"/>
                </a:solidFill>
                <a:effectLst/>
                <a:latin typeface="Arial" panose="020B0604020202020204" pitchFamily="34" charset="0"/>
              </a:rPr>
              <a:t>התש"ט</a:t>
            </a:r>
            <a:r>
              <a:rPr lang="he-IL" b="0" i="0" dirty="0">
                <a:solidFill>
                  <a:srgbClr val="000000"/>
                </a:solidFill>
                <a:effectLst/>
                <a:latin typeface="Arial" panose="020B0604020202020204" pitchFamily="34" charset="0"/>
              </a:rPr>
              <a:t> -1949 (להלן: "החוק") אלא אם מתקיימים טעמים מיוחדים ואם הפיטורים המבוקשים אינם בשל שירות המילואים.</a:t>
            </a:r>
          </a:p>
          <a:p>
            <a:pPr algn="r" rtl="1">
              <a:lnSpc>
                <a:spcPts val="1500"/>
              </a:lnSpc>
              <a:spcAft>
                <a:spcPts val="600"/>
              </a:spcAft>
              <a:buNone/>
            </a:pPr>
            <a:r>
              <a:rPr lang="he-IL" b="1" i="0" u="sng" dirty="0">
                <a:solidFill>
                  <a:srgbClr val="000000"/>
                </a:solidFill>
                <a:effectLst/>
                <a:latin typeface="Arial" panose="020B0604020202020204" pitchFamily="34" charset="0"/>
              </a:rPr>
              <a:t>איסור הוצאת משרת המילואים לחופשה ללא תשלום</a:t>
            </a:r>
            <a:endParaRPr lang="he-IL" b="0" i="0" dirty="0">
              <a:solidFill>
                <a:srgbClr val="000000"/>
              </a:solidFill>
              <a:effectLst/>
              <a:latin typeface="Arial" panose="020B0604020202020204" pitchFamily="34" charset="0"/>
            </a:endParaRPr>
          </a:p>
          <a:p>
            <a:pPr algn="r" rtl="1">
              <a:lnSpc>
                <a:spcPts val="1500"/>
              </a:lnSpc>
              <a:spcAft>
                <a:spcPts val="600"/>
              </a:spcAft>
            </a:pPr>
            <a:r>
              <a:rPr lang="he-IL" b="0" i="0" dirty="0">
                <a:solidFill>
                  <a:srgbClr val="000000"/>
                </a:solidFill>
                <a:effectLst/>
                <a:latin typeface="Arial" panose="020B0604020202020204" pitchFamily="34" charset="0"/>
              </a:rPr>
              <a:t>מעסיק של עובד שנעדר בשל שירות המילואים לא יוציאו לחל"ת גם בתקופה של 60 ימים שלאחר תום שירות המילואים לפי סעיף 41א (ב) לחוק אלא אם מתקיימים טעמים מיוחדים </a:t>
            </a:r>
            <a:r>
              <a:rPr lang="he-IL" b="0" i="0" dirty="0" err="1">
                <a:solidFill>
                  <a:srgbClr val="000000"/>
                </a:solidFill>
                <a:effectLst/>
                <a:latin typeface="Arial" panose="020B0604020202020204" pitchFamily="34" charset="0"/>
              </a:rPr>
              <a:t>והחל"ת</a:t>
            </a:r>
            <a:r>
              <a:rPr lang="he-IL" b="0" i="0" dirty="0">
                <a:solidFill>
                  <a:srgbClr val="000000"/>
                </a:solidFill>
                <a:effectLst/>
                <a:latin typeface="Arial" panose="020B0604020202020204" pitchFamily="34" charset="0"/>
              </a:rPr>
              <a:t> המבוקש אינו בשל שירות המילואים והוא בהסכמת העובד, או שהעובד מעונין לצאת לחל"ת אף אם הוא בקשר למילואים והמעסיק והעובד הסכימו להוצאה לחל"ת.</a:t>
            </a:r>
          </a:p>
          <a:p>
            <a:endParaRPr lang="en-IL" dirty="0"/>
          </a:p>
        </p:txBody>
      </p:sp>
    </p:spTree>
    <p:extLst>
      <p:ext uri="{BB962C8B-B14F-4D97-AF65-F5344CB8AC3E}">
        <p14:creationId xmlns:p14="http://schemas.microsoft.com/office/powerpoint/2010/main" val="203340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FB58C-F892-49CC-4F90-88C8AE4CC8E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D8DEE9C-A5D4-C2A8-64C8-756551F609E5}"/>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צו הרחבה להסכם קיבוצי בעניין משרתי המילואים ובני זוגם וצבירת חופשה שנתית לעובדים מסוימים (חרבות ברזל) (מס' 2)</a:t>
            </a:r>
            <a:endParaRPr lang="en-IL" dirty="0"/>
          </a:p>
        </p:txBody>
      </p:sp>
      <p:sp>
        <p:nvSpPr>
          <p:cNvPr id="3" name="מציין מיקום תוכן 2">
            <a:extLst>
              <a:ext uri="{FF2B5EF4-FFF2-40B4-BE49-F238E27FC236}">
                <a16:creationId xmlns:a16="http://schemas.microsoft.com/office/drawing/2014/main" id="{B3CEC1A3-9E86-697F-7ED9-5895378B1B7F}"/>
              </a:ext>
            </a:extLst>
          </p:cNvPr>
          <p:cNvSpPr>
            <a:spLocks noGrp="1"/>
          </p:cNvSpPr>
          <p:nvPr>
            <p:ph idx="1"/>
          </p:nvPr>
        </p:nvSpPr>
        <p:spPr/>
        <p:txBody>
          <a:bodyPr>
            <a:normAutofit/>
          </a:bodyPr>
          <a:lstStyle/>
          <a:p>
            <a:pPr algn="r" rtl="1">
              <a:lnSpc>
                <a:spcPts val="1500"/>
              </a:lnSpc>
              <a:spcAft>
                <a:spcPts val="600"/>
              </a:spcAft>
              <a:buNone/>
            </a:pPr>
            <a:r>
              <a:rPr lang="he-IL" b="1" i="0" u="sng" dirty="0">
                <a:solidFill>
                  <a:srgbClr val="000000"/>
                </a:solidFill>
                <a:effectLst/>
                <a:latin typeface="Arial" panose="020B0604020202020204" pitchFamily="34" charset="0"/>
              </a:rPr>
              <a:t>איסור פגיעה בתנאי העבודה של משרת המילואים</a:t>
            </a:r>
            <a:endParaRPr lang="he-IL" b="0" i="0" dirty="0">
              <a:solidFill>
                <a:srgbClr val="000000"/>
              </a:solidFill>
              <a:effectLst/>
              <a:latin typeface="Arial" panose="020B0604020202020204" pitchFamily="34" charset="0"/>
            </a:endParaRPr>
          </a:p>
          <a:p>
            <a:pPr algn="r" rtl="1">
              <a:lnSpc>
                <a:spcPts val="1500"/>
              </a:lnSpc>
              <a:spcAft>
                <a:spcPts val="600"/>
              </a:spcAft>
              <a:buNone/>
            </a:pPr>
            <a:r>
              <a:rPr lang="he-IL" b="0" i="0" dirty="0">
                <a:solidFill>
                  <a:srgbClr val="000000"/>
                </a:solidFill>
                <a:effectLst/>
                <a:latin typeface="Arial" panose="020B0604020202020204" pitchFamily="34" charset="0"/>
              </a:rPr>
              <a:t>מעסיק לא יפגע בתנאי עבודתו של משרת המילואים, לרבות ניודו לתפקיד אחר, הוספת או גריעת מטלות בתקופת המילואים ובמשך 60 ימים מתום שירות המילואים.</a:t>
            </a:r>
          </a:p>
          <a:p>
            <a:pPr algn="r" rtl="1">
              <a:lnSpc>
                <a:spcPts val="1500"/>
              </a:lnSpc>
              <a:spcAft>
                <a:spcPts val="600"/>
              </a:spcAft>
              <a:buNone/>
            </a:pPr>
            <a:r>
              <a:rPr lang="he-IL" b="0" i="0" u="sng" dirty="0">
                <a:solidFill>
                  <a:srgbClr val="000000"/>
                </a:solidFill>
                <a:effectLst/>
                <a:latin typeface="Arial" panose="020B0604020202020204" pitchFamily="34" charset="0"/>
              </a:rPr>
              <a:t>פגיעה בתנאי עבודה לפי סעיף זה לא ייחשבו:</a:t>
            </a:r>
            <a:endParaRPr lang="he-IL" b="0" i="0" dirty="0">
              <a:solidFill>
                <a:srgbClr val="000000"/>
              </a:solidFill>
              <a:effectLst/>
              <a:latin typeface="Arial" panose="020B0604020202020204" pitchFamily="34" charset="0"/>
            </a:endParaRPr>
          </a:p>
          <a:p>
            <a:pPr marL="457200" indent="-228600" algn="r" rtl="1">
              <a:lnSpc>
                <a:spcPts val="1500"/>
              </a:lnSpc>
              <a:spcAft>
                <a:spcPts val="600"/>
              </a:spcAft>
              <a:buNone/>
            </a:pPr>
            <a:r>
              <a:rPr lang="he-IL" b="0" i="0" u="none" strike="noStrike" dirty="0">
                <a:solidFill>
                  <a:srgbClr val="000000"/>
                </a:solidFill>
                <a:effectLst/>
                <a:latin typeface="Arial" panose="020B0604020202020204" pitchFamily="34" charset="0"/>
              </a:rPr>
              <a:t>1.</a:t>
            </a:r>
            <a:r>
              <a:rPr lang="he-IL" sz="1800" b="0" i="0" u="none" strike="noStrike" dirty="0">
                <a:solidFill>
                  <a:srgbClr val="000000"/>
                </a:solidFill>
                <a:effectLst/>
                <a:latin typeface="Times New Roman" panose="02020603050405020304" pitchFamily="18" charset="0"/>
              </a:rPr>
              <a:t>      </a:t>
            </a:r>
            <a:r>
              <a:rPr lang="he-IL" b="0" i="0" u="sng" dirty="0">
                <a:solidFill>
                  <a:srgbClr val="000000"/>
                </a:solidFill>
                <a:effectLst/>
                <a:latin typeface="Arial" panose="020B0604020202020204" pitchFamily="34" charset="0"/>
              </a:rPr>
              <a:t>פגיעה בהכנסה החלה במקום העבודה </a:t>
            </a:r>
            <a:r>
              <a:rPr lang="he-IL" b="0" i="0" u="sng" dirty="0" err="1">
                <a:solidFill>
                  <a:srgbClr val="000000"/>
                </a:solidFill>
                <a:effectLst/>
                <a:latin typeface="Arial" panose="020B0604020202020204" pitchFamily="34" charset="0"/>
              </a:rPr>
              <a:t>מכח</a:t>
            </a:r>
            <a:r>
              <a:rPr lang="he-IL" b="0" i="0" u="sng" dirty="0">
                <a:solidFill>
                  <a:srgbClr val="000000"/>
                </a:solidFill>
                <a:effectLst/>
                <a:latin typeface="Arial" panose="020B0604020202020204" pitchFamily="34" charset="0"/>
              </a:rPr>
              <a:t> דין או הסכם קיבוצי.</a:t>
            </a:r>
            <a:endParaRPr lang="he-IL" b="0" i="0" dirty="0">
              <a:solidFill>
                <a:srgbClr val="000000"/>
              </a:solidFill>
              <a:effectLst/>
              <a:latin typeface="Arial" panose="020B0604020202020204" pitchFamily="34" charset="0"/>
            </a:endParaRPr>
          </a:p>
          <a:p>
            <a:pPr marL="457200" indent="-228600" algn="r" rtl="1">
              <a:lnSpc>
                <a:spcPts val="1500"/>
              </a:lnSpc>
              <a:spcAft>
                <a:spcPts val="600"/>
              </a:spcAft>
            </a:pPr>
            <a:r>
              <a:rPr lang="he-IL" b="0" i="0" u="none" strike="noStrike" dirty="0">
                <a:solidFill>
                  <a:srgbClr val="000000"/>
                </a:solidFill>
                <a:effectLst/>
                <a:latin typeface="Arial" panose="020B0604020202020204" pitchFamily="34" charset="0"/>
              </a:rPr>
              <a:t>2.</a:t>
            </a:r>
            <a:r>
              <a:rPr lang="he-IL" sz="1800" b="0" i="0" u="none" strike="noStrike" dirty="0">
                <a:solidFill>
                  <a:srgbClr val="000000"/>
                </a:solidFill>
                <a:effectLst/>
                <a:latin typeface="Times New Roman" panose="02020603050405020304" pitchFamily="18" charset="0"/>
              </a:rPr>
              <a:t>      </a:t>
            </a:r>
            <a:r>
              <a:rPr lang="he-IL" b="0" i="0" u="sng" dirty="0">
                <a:solidFill>
                  <a:srgbClr val="000000"/>
                </a:solidFill>
                <a:effectLst/>
                <a:latin typeface="Arial" panose="020B0604020202020204" pitchFamily="34" charset="0"/>
              </a:rPr>
              <a:t>פגיעה ברכיב שכר המשולם לעובד בהתאם לתפוקת עבודתו, ובלבד שהפגיעה בתפוקת המעסיק לא נגרמה מסיבות התלויות במעסיק.</a:t>
            </a:r>
            <a:endParaRPr lang="he-IL" b="0" i="0" dirty="0">
              <a:solidFill>
                <a:srgbClr val="000000"/>
              </a:solidFill>
              <a:effectLst/>
              <a:latin typeface="Arial" panose="020B0604020202020204" pitchFamily="34" charset="0"/>
            </a:endParaRPr>
          </a:p>
          <a:p>
            <a:endParaRPr lang="en-IL" dirty="0"/>
          </a:p>
        </p:txBody>
      </p:sp>
    </p:spTree>
    <p:extLst>
      <p:ext uri="{BB962C8B-B14F-4D97-AF65-F5344CB8AC3E}">
        <p14:creationId xmlns:p14="http://schemas.microsoft.com/office/powerpoint/2010/main" val="2536211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18E74-434A-E669-4757-9760EF9ECD93}"/>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7DE2E54-A080-0FDC-98A5-C3DA5111F0A7}"/>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צו הרחבה להסכם קיבוצי בעניין משרתי המילואים ובני זוגם וצבירת חופשה שנתית לעובדים מסוימים (חרבות ברזל) (מס' 2)</a:t>
            </a:r>
            <a:endParaRPr lang="en-IL" dirty="0"/>
          </a:p>
        </p:txBody>
      </p:sp>
      <p:graphicFrame>
        <p:nvGraphicFramePr>
          <p:cNvPr id="4" name="מציין מיקום תוכן 3">
            <a:extLst>
              <a:ext uri="{FF2B5EF4-FFF2-40B4-BE49-F238E27FC236}">
                <a16:creationId xmlns:a16="http://schemas.microsoft.com/office/drawing/2014/main" id="{ADDDD759-7D3A-C21D-10DC-C305DEF914B7}"/>
              </a:ext>
            </a:extLst>
          </p:cNvPr>
          <p:cNvGraphicFramePr>
            <a:graphicFrameLocks noGrp="1"/>
          </p:cNvGraphicFramePr>
          <p:nvPr>
            <p:ph idx="1"/>
          </p:nvPr>
        </p:nvGraphicFramePr>
        <p:xfrm>
          <a:off x="3072581" y="3783806"/>
          <a:ext cx="5688514" cy="2243370"/>
        </p:xfrm>
        <a:graphic>
          <a:graphicData uri="http://schemas.openxmlformats.org/drawingml/2006/table">
            <a:tbl>
              <a:tblPr rtl="1"/>
              <a:tblGrid>
                <a:gridCol w="2844257">
                  <a:extLst>
                    <a:ext uri="{9D8B030D-6E8A-4147-A177-3AD203B41FA5}">
                      <a16:colId xmlns:a16="http://schemas.microsoft.com/office/drawing/2014/main" val="4187105125"/>
                    </a:ext>
                  </a:extLst>
                </a:gridCol>
                <a:gridCol w="2844257">
                  <a:extLst>
                    <a:ext uri="{9D8B030D-6E8A-4147-A177-3AD203B41FA5}">
                      <a16:colId xmlns:a16="http://schemas.microsoft.com/office/drawing/2014/main" val="2474406326"/>
                    </a:ext>
                  </a:extLst>
                </a:gridCol>
              </a:tblGrid>
              <a:tr h="373895">
                <a:tc>
                  <a:txBody>
                    <a:bodyPr/>
                    <a:lstStyle/>
                    <a:p>
                      <a:pPr algn="r" rtl="1">
                        <a:lnSpc>
                          <a:spcPts val="1500"/>
                        </a:lnSpc>
                        <a:spcAft>
                          <a:spcPts val="600"/>
                        </a:spcAft>
                        <a:buNone/>
                      </a:pPr>
                      <a:r>
                        <a:rPr lang="he-IL" sz="1200" b="1">
                          <a:effectLst/>
                          <a:latin typeface="Arial" panose="020B0604020202020204" pitchFamily="34" charset="0"/>
                        </a:rPr>
                        <a:t>ימי מילואים מצטברים במהלך תקופת ההסכם</a:t>
                      </a:r>
                      <a:endParaRPr lang="he-IL" sz="12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ts val="1500"/>
                        </a:lnSpc>
                        <a:spcAft>
                          <a:spcPts val="600"/>
                        </a:spcAft>
                        <a:buNone/>
                      </a:pPr>
                      <a:r>
                        <a:rPr lang="he-IL" sz="1200" b="1">
                          <a:effectLst/>
                          <a:latin typeface="Arial" panose="020B0604020202020204" pitchFamily="34" charset="0"/>
                        </a:rPr>
                        <a:t>תוספת ימי היעדרות בתשלום לבן הזוג</a:t>
                      </a:r>
                      <a:endParaRPr lang="he-IL" sz="1200">
                        <a:effectLst/>
                        <a:latin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3902357"/>
                  </a:ext>
                </a:extLst>
              </a:tr>
              <a:tr h="373895">
                <a:tc>
                  <a:txBody>
                    <a:bodyPr/>
                    <a:lstStyle/>
                    <a:p>
                      <a:pPr algn="r" rtl="1">
                        <a:lnSpc>
                          <a:spcPts val="1500"/>
                        </a:lnSpc>
                        <a:spcAft>
                          <a:spcPts val="600"/>
                        </a:spcAft>
                        <a:buNone/>
                      </a:pPr>
                      <a:r>
                        <a:rPr lang="he-IL" sz="1200">
                          <a:effectLst/>
                          <a:latin typeface="Arial" panose="020B0604020202020204" pitchFamily="34" charset="0"/>
                        </a:rPr>
                        <a:t>עד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ts val="1500"/>
                        </a:lnSpc>
                        <a:spcAft>
                          <a:spcPts val="600"/>
                        </a:spcAft>
                        <a:buNone/>
                      </a:pPr>
                      <a:r>
                        <a:rPr lang="he-IL" sz="1200">
                          <a:effectLst/>
                          <a:latin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2465152"/>
                  </a:ext>
                </a:extLst>
              </a:tr>
              <a:tr h="373895">
                <a:tc>
                  <a:txBody>
                    <a:bodyPr/>
                    <a:lstStyle/>
                    <a:p>
                      <a:pPr algn="r" rtl="1">
                        <a:lnSpc>
                          <a:spcPts val="1500"/>
                        </a:lnSpc>
                        <a:spcAft>
                          <a:spcPts val="600"/>
                        </a:spcAft>
                        <a:buNone/>
                      </a:pPr>
                      <a:r>
                        <a:rPr lang="he-IL" sz="1200">
                          <a:effectLst/>
                          <a:latin typeface="Arial" panose="020B0604020202020204" pitchFamily="34" charset="0"/>
                        </a:rPr>
                        <a:t>31-60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ts val="1500"/>
                        </a:lnSpc>
                        <a:spcAft>
                          <a:spcPts val="600"/>
                        </a:spcAft>
                        <a:buNone/>
                      </a:pPr>
                      <a:r>
                        <a:rPr lang="he-IL" sz="1200">
                          <a:effectLst/>
                          <a:latin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46664"/>
                  </a:ext>
                </a:extLst>
              </a:tr>
              <a:tr h="373895">
                <a:tc>
                  <a:txBody>
                    <a:bodyPr/>
                    <a:lstStyle/>
                    <a:p>
                      <a:pPr algn="r" rtl="1">
                        <a:lnSpc>
                          <a:spcPts val="1500"/>
                        </a:lnSpc>
                        <a:spcAft>
                          <a:spcPts val="600"/>
                        </a:spcAft>
                        <a:buNone/>
                      </a:pPr>
                      <a:r>
                        <a:rPr lang="he-IL" sz="1200">
                          <a:effectLst/>
                          <a:latin typeface="Arial" panose="020B0604020202020204" pitchFamily="34" charset="0"/>
                        </a:rPr>
                        <a:t>61-90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ts val="1500"/>
                        </a:lnSpc>
                        <a:spcAft>
                          <a:spcPts val="600"/>
                        </a:spcAft>
                        <a:buNone/>
                      </a:pPr>
                      <a:r>
                        <a:rPr lang="he-IL" sz="1200">
                          <a:effectLst/>
                          <a:latin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9843084"/>
                  </a:ext>
                </a:extLst>
              </a:tr>
              <a:tr h="373895">
                <a:tc>
                  <a:txBody>
                    <a:bodyPr/>
                    <a:lstStyle/>
                    <a:p>
                      <a:pPr algn="r" rtl="1">
                        <a:lnSpc>
                          <a:spcPts val="1500"/>
                        </a:lnSpc>
                        <a:spcAft>
                          <a:spcPts val="600"/>
                        </a:spcAft>
                        <a:buNone/>
                      </a:pPr>
                      <a:r>
                        <a:rPr lang="he-IL" sz="1200">
                          <a:effectLst/>
                          <a:latin typeface="Arial" panose="020B0604020202020204" pitchFamily="34" charset="0"/>
                        </a:rPr>
                        <a:t>91-120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ts val="1500"/>
                        </a:lnSpc>
                        <a:spcAft>
                          <a:spcPts val="600"/>
                        </a:spcAft>
                        <a:buNone/>
                      </a:pPr>
                      <a:r>
                        <a:rPr lang="he-IL" sz="1200">
                          <a:effectLst/>
                          <a:latin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4411039"/>
                  </a:ext>
                </a:extLst>
              </a:tr>
              <a:tr h="373895">
                <a:tc>
                  <a:txBody>
                    <a:bodyPr/>
                    <a:lstStyle/>
                    <a:p>
                      <a:pPr algn="r" rtl="1">
                        <a:lnSpc>
                          <a:spcPts val="1500"/>
                        </a:lnSpc>
                        <a:spcAft>
                          <a:spcPts val="600"/>
                        </a:spcAft>
                        <a:buNone/>
                      </a:pPr>
                      <a:r>
                        <a:rPr lang="he-IL" sz="1200">
                          <a:effectLst/>
                          <a:latin typeface="Arial" panose="020B0604020202020204" pitchFamily="34" charset="0"/>
                        </a:rPr>
                        <a:t>121 ומעלה</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ts val="1500"/>
                        </a:lnSpc>
                        <a:spcAft>
                          <a:spcPts val="600"/>
                        </a:spcAft>
                        <a:buNone/>
                      </a:pPr>
                      <a:r>
                        <a:rPr lang="he-IL" sz="1200" dirty="0">
                          <a:effectLst/>
                          <a:latin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5726066"/>
                  </a:ext>
                </a:extLst>
              </a:tr>
            </a:tbl>
          </a:graphicData>
        </a:graphic>
      </p:graphicFrame>
      <p:sp>
        <p:nvSpPr>
          <p:cNvPr id="5" name="Rectangle 1">
            <a:extLst>
              <a:ext uri="{FF2B5EF4-FFF2-40B4-BE49-F238E27FC236}">
                <a16:creationId xmlns:a16="http://schemas.microsoft.com/office/drawing/2014/main" id="{4EF6A085-2D73-CFAC-AFDE-E2B768621009}"/>
              </a:ext>
            </a:extLst>
          </p:cNvPr>
          <p:cNvSpPr>
            <a:spLocks noChangeArrowheads="1"/>
          </p:cNvSpPr>
          <p:nvPr/>
        </p:nvSpPr>
        <p:spPr bwMode="auto">
          <a:xfrm>
            <a:off x="4654980" y="2423755"/>
            <a:ext cx="631782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0" fontAlgn="base" latinLnBrk="0" hangingPunct="0">
              <a:lnSpc>
                <a:spcPct val="100000"/>
              </a:lnSpc>
              <a:spcBef>
                <a:spcPct val="0"/>
              </a:spcBef>
              <a:spcAft>
                <a:spcPct val="0"/>
              </a:spcAft>
              <a:buClrTx/>
              <a:buSzTx/>
              <a:buFontTx/>
              <a:buNone/>
              <a:tabLst/>
            </a:pPr>
            <a:endParaRPr kumimoji="0" lang="he-IL" altLang="he-IL" sz="1200" b="1" i="0" u="sng"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endParaRPr lang="he-IL" altLang="he-IL" sz="1200" b="1" u="sng" dirty="0">
              <a:solidFill>
                <a:srgbClr val="000000"/>
              </a:solidFill>
              <a:cs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he-IL" altLang="he-IL" sz="1200" b="1" i="0" u="sng" strike="noStrike" cap="none" normalizeH="0" baseline="0" dirty="0">
                <a:ln>
                  <a:noFill/>
                </a:ln>
                <a:solidFill>
                  <a:srgbClr val="000000"/>
                </a:solidFill>
                <a:effectLst/>
                <a:latin typeface="Arial" panose="020B0604020202020204" pitchFamily="34" charset="0"/>
                <a:cs typeface="Arial" panose="020B0604020202020204" pitchFamily="34" charset="0"/>
              </a:rPr>
              <a:t>ימי היעדרות בתשלום לבן הזוג של משרת המילואים</a:t>
            </a:r>
            <a:endParaRPr kumimoji="0" lang="en-US" altLang="he-IL" sz="800" b="0" i="0" u="none" strike="noStrike" cap="none" normalizeH="0" baseline="0" dirty="0">
              <a:ln>
                <a:noFill/>
              </a:ln>
              <a:solidFill>
                <a:schemeClr val="tx1"/>
              </a:solidFill>
              <a:effectLst/>
            </a:endParaRPr>
          </a:p>
          <a:p>
            <a:pPr marL="0" marR="0" lvl="0" indent="0" algn="r" defTabSz="914400" eaLnBrk="0" fontAlgn="base" latinLnBrk="0" hangingPunct="0">
              <a:lnSpc>
                <a:spcPct val="100000"/>
              </a:lnSpc>
              <a:spcBef>
                <a:spcPct val="0"/>
              </a:spcBef>
              <a:spcAft>
                <a:spcPct val="0"/>
              </a:spcAft>
              <a:buClrTx/>
              <a:buSzTx/>
              <a:buFontTx/>
              <a:buNone/>
              <a:tabLst/>
            </a:pPr>
            <a:r>
              <a:rPr kumimoji="0" lang="he-IL" altLang="he-IL"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בתקופת צו ההרחבה בן הזוג של משרת המילואים זכאי לימי היעדרות בתשלום מעבר לדין, כמפורט להלן:</a:t>
            </a:r>
            <a:endParaRPr kumimoji="0" lang="en-US" altLang="he-IL" sz="8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828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7958-3216-5B65-8D48-70A1E59F42C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DF956F3B-1AD9-E042-EC11-9E964E3B3672}"/>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צו הרחבה להסכם קיבוצי בעניין משרתי המילואים ובני זוגם וצבירת חופשה שנתית לעובדים מסוימים (חרבות ברזל) (מס' 2)</a:t>
            </a:r>
            <a:endParaRPr lang="en-IL" dirty="0"/>
          </a:p>
        </p:txBody>
      </p:sp>
      <p:sp>
        <p:nvSpPr>
          <p:cNvPr id="3" name="מציין מיקום תוכן 2">
            <a:extLst>
              <a:ext uri="{FF2B5EF4-FFF2-40B4-BE49-F238E27FC236}">
                <a16:creationId xmlns:a16="http://schemas.microsoft.com/office/drawing/2014/main" id="{68D3999C-025D-81E9-199E-F74ECDDD5EE0}"/>
              </a:ext>
            </a:extLst>
          </p:cNvPr>
          <p:cNvSpPr>
            <a:spLocks noGrp="1"/>
          </p:cNvSpPr>
          <p:nvPr>
            <p:ph idx="1"/>
          </p:nvPr>
        </p:nvSpPr>
        <p:spPr/>
        <p:txBody>
          <a:bodyPr>
            <a:normAutofit fontScale="62500" lnSpcReduction="20000"/>
          </a:bodyPr>
          <a:lstStyle/>
          <a:p>
            <a:pPr algn="r" rtl="1">
              <a:lnSpc>
                <a:spcPts val="1500"/>
              </a:lnSpc>
              <a:spcAft>
                <a:spcPts val="600"/>
              </a:spcAft>
              <a:buNone/>
            </a:pPr>
            <a:r>
              <a:rPr lang="he-IL" b="0" i="0" dirty="0">
                <a:solidFill>
                  <a:srgbClr val="000000"/>
                </a:solidFill>
                <a:effectLst/>
                <a:latin typeface="Arial" panose="020B0604020202020204" pitchFamily="34" charset="0"/>
              </a:rPr>
              <a:t>ניתן יהיה לנצל את ימי ההיעדרות בתשלום במהלך תקופת צו ההרחבה באחת או יותר מהנסיבות הבאות:</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1.   מחלת ילד עד גיל 14 – בכפוף להצגת אישור רפואי.</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2.   טיפול או השגחה בלעדי בקרוב שהוא אדם עם מוגבלות – בכפוף להצגת אישור רפואי.</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3.   מחלת ילד עד גיל 18 שחולה במחלה ממארת או מטופל בדיאליזה – בכפוף להצגת אישור רפואי.</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4.   טיפול בהורה חולה – בכפוף להצגת אישור רפואי.</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5.   הארכת תקופת הלידה וההורות של בן הזוג.</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6.   השגחה וטיפול בילד.</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7.   היעדרות הנדרשת עקב היציאה לשירות המילואים הפעיל של בן הזוג, לצורך סידורים הכרחיים לניהול ותחזוקת משק הבית, שניתן לבצעם רק בשעות העבודה.</a:t>
            </a:r>
          </a:p>
          <a:p>
            <a:pPr marL="252095" indent="-252095" algn="r" rtl="1">
              <a:lnSpc>
                <a:spcPts val="1500"/>
              </a:lnSpc>
              <a:spcAft>
                <a:spcPts val="600"/>
              </a:spcAft>
            </a:pPr>
            <a:r>
              <a:rPr lang="he-IL" b="0" i="0" dirty="0">
                <a:solidFill>
                  <a:srgbClr val="000000"/>
                </a:solidFill>
                <a:effectLst/>
                <a:latin typeface="Arial" panose="020B0604020202020204" pitchFamily="34" charset="0"/>
              </a:rPr>
              <a:t>8.   היעדרויות אחרות – בתיאום עם המעסיק.</a:t>
            </a:r>
          </a:p>
          <a:p>
            <a:endParaRPr lang="en-IL" dirty="0"/>
          </a:p>
        </p:txBody>
      </p:sp>
    </p:spTree>
    <p:extLst>
      <p:ext uri="{BB962C8B-B14F-4D97-AF65-F5344CB8AC3E}">
        <p14:creationId xmlns:p14="http://schemas.microsoft.com/office/powerpoint/2010/main" val="129376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34334-098F-67E6-10F8-13365234DA6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8EA3CD5-4150-2A77-C8BB-605D18278565}"/>
              </a:ext>
            </a:extLst>
          </p:cNvPr>
          <p:cNvSpPr>
            <a:spLocks noGrp="1"/>
          </p:cNvSpPr>
          <p:nvPr>
            <p:ph type="title"/>
          </p:nvPr>
        </p:nvSpPr>
        <p:spPr>
          <a:xfrm>
            <a:off x="1371600" y="685800"/>
            <a:ext cx="9601200" cy="807334"/>
          </a:xfrm>
        </p:spPr>
        <p:txBody>
          <a:bodyPr>
            <a:normAutofit fontScale="90000"/>
          </a:bodyPr>
          <a:lstStyle/>
          <a:p>
            <a:pPr algn="ctr"/>
            <a:r>
              <a:rPr lang="he-IL" b="0" i="0" dirty="0">
                <a:effectLst/>
                <a:latin typeface="-apple-system"/>
              </a:rPr>
              <a:t>סכום דמי הביטוח בגין עובד בחופשה ללא תשלום</a:t>
            </a:r>
            <a:br>
              <a:rPr lang="he-IL" b="0" i="0" dirty="0">
                <a:effectLst/>
                <a:latin typeface="-apple-system"/>
              </a:rPr>
            </a:br>
            <a:endParaRPr lang="he-IL" dirty="0"/>
          </a:p>
        </p:txBody>
      </p:sp>
      <p:sp>
        <p:nvSpPr>
          <p:cNvPr id="3" name="מציין מיקום תוכן 2">
            <a:extLst>
              <a:ext uri="{FF2B5EF4-FFF2-40B4-BE49-F238E27FC236}">
                <a16:creationId xmlns:a16="http://schemas.microsoft.com/office/drawing/2014/main" id="{07C595D5-FB0D-CAC2-5CD2-85ECD26F75EB}"/>
              </a:ext>
            </a:extLst>
          </p:cNvPr>
          <p:cNvSpPr>
            <a:spLocks noGrp="1"/>
          </p:cNvSpPr>
          <p:nvPr>
            <p:ph idx="1"/>
          </p:nvPr>
        </p:nvSpPr>
        <p:spPr>
          <a:xfrm>
            <a:off x="1371600" y="1840375"/>
            <a:ext cx="9601200" cy="4027025"/>
          </a:xfrm>
        </p:spPr>
        <p:txBody>
          <a:bodyPr>
            <a:normAutofit fontScale="92500" lnSpcReduction="20000"/>
          </a:bodyPr>
          <a:lstStyle/>
          <a:p>
            <a:pPr algn="r"/>
            <a:r>
              <a:rPr lang="he-IL" b="0" i="0" dirty="0">
                <a:effectLst/>
                <a:latin typeface="-apple-system"/>
              </a:rPr>
              <a:t>3.1 חופשה ללא תשלום – חודשיים ראשונים</a:t>
            </a:r>
          </a:p>
          <a:p>
            <a:pPr algn="r">
              <a:spcAft>
                <a:spcPts val="825"/>
              </a:spcAft>
            </a:pPr>
            <a:r>
              <a:rPr lang="he-IL" b="0" i="0" u="none" strike="noStrike" dirty="0">
                <a:solidFill>
                  <a:srgbClr val="333333"/>
                </a:solidFill>
                <a:effectLst/>
                <a:latin typeface="-apple-system"/>
                <a:hlinkClick r:id="rId2"/>
              </a:rPr>
              <a:t>עובד</a:t>
            </a:r>
            <a:r>
              <a:rPr lang="he-IL" b="0" i="0" dirty="0">
                <a:solidFill>
                  <a:srgbClr val="333333"/>
                </a:solidFill>
                <a:effectLst/>
                <a:latin typeface="-apple-system"/>
              </a:rPr>
              <a:t> הנמצא בחופשה ללא תשלום (חל"ת) בחודשיים </a:t>
            </a:r>
            <a:r>
              <a:rPr lang="he-IL" b="0" i="0" dirty="0" err="1">
                <a:solidFill>
                  <a:srgbClr val="333333"/>
                </a:solidFill>
                <a:effectLst/>
                <a:latin typeface="-apple-system"/>
              </a:rPr>
              <a:t>הקלנדריים</a:t>
            </a:r>
            <a:r>
              <a:rPr lang="he-IL" b="0" i="0" dirty="0">
                <a:solidFill>
                  <a:srgbClr val="333333"/>
                </a:solidFill>
                <a:effectLst/>
                <a:latin typeface="-apple-system"/>
              </a:rPr>
              <a:t> הראשונים, מבוטח ב</a:t>
            </a:r>
            <a:r>
              <a:rPr lang="he-IL" b="0" i="0" u="none" strike="noStrike" dirty="0">
                <a:solidFill>
                  <a:srgbClr val="333333"/>
                </a:solidFill>
                <a:effectLst/>
                <a:latin typeface="-apple-system"/>
                <a:hlinkClick r:id="rId3"/>
              </a:rPr>
              <a:t>ביטוח לאומי</a:t>
            </a:r>
            <a:r>
              <a:rPr lang="he-IL" b="0" i="0" dirty="0">
                <a:solidFill>
                  <a:srgbClr val="333333"/>
                </a:solidFill>
                <a:effectLst/>
                <a:latin typeface="-apple-system"/>
              </a:rPr>
              <a:t> לכל ענפי הביטוח (כולל ענף אבטלה), למעט פגיעה בעבודה </a:t>
            </a:r>
            <a:r>
              <a:rPr lang="he-IL" b="0" i="0" dirty="0" err="1">
                <a:solidFill>
                  <a:srgbClr val="333333"/>
                </a:solidFill>
                <a:effectLst/>
                <a:latin typeface="-apple-system"/>
              </a:rPr>
              <a:t>ופש"ר</a:t>
            </a:r>
            <a:r>
              <a:rPr lang="he-IL" b="0" i="0" dirty="0">
                <a:solidFill>
                  <a:srgbClr val="333333"/>
                </a:solidFill>
                <a:effectLst/>
                <a:latin typeface="-apple-system"/>
              </a:rPr>
              <a:t>. חובת התשלום חלה על המעסיק, מכוח תקנה 6 לתקנות הביטוח הלאומי (הוראות מיוחדות בדבר תשלום דמי ביטוח), תשל"א-1971.</a:t>
            </a:r>
          </a:p>
          <a:p>
            <a:pPr algn="r"/>
            <a:r>
              <a:rPr lang="he-IL" b="0" i="0" dirty="0">
                <a:effectLst/>
                <a:latin typeface="-apple-system"/>
              </a:rPr>
              <a:t>3.2 אופן החישוב</a:t>
            </a:r>
          </a:p>
          <a:p>
            <a:pPr algn="r">
              <a:spcAft>
                <a:spcPts val="825"/>
              </a:spcAft>
            </a:pPr>
            <a:r>
              <a:rPr lang="he-IL" b="0" i="0" dirty="0">
                <a:solidFill>
                  <a:srgbClr val="333333"/>
                </a:solidFill>
                <a:effectLst/>
                <a:latin typeface="-apple-system"/>
              </a:rPr>
              <a:t>הסכום המשולם ל</a:t>
            </a:r>
            <a:r>
              <a:rPr lang="he-IL" b="0" i="0" u="none" strike="noStrike" dirty="0">
                <a:solidFill>
                  <a:srgbClr val="333333"/>
                </a:solidFill>
                <a:effectLst/>
                <a:latin typeface="-apple-system"/>
                <a:hlinkClick r:id="rId3"/>
              </a:rPr>
              <a:t>ביטוח לאומי</a:t>
            </a:r>
            <a:r>
              <a:rPr lang="he-IL" b="0" i="0" dirty="0">
                <a:solidFill>
                  <a:srgbClr val="333333"/>
                </a:solidFill>
                <a:effectLst/>
                <a:latin typeface="-apple-system"/>
              </a:rPr>
              <a:t> בעד </a:t>
            </a:r>
            <a:r>
              <a:rPr lang="he-IL" b="0" i="0" u="none" strike="noStrike" dirty="0">
                <a:solidFill>
                  <a:srgbClr val="333333"/>
                </a:solidFill>
                <a:effectLst/>
                <a:latin typeface="-apple-system"/>
                <a:hlinkClick r:id="rId2"/>
              </a:rPr>
              <a:t>עובד</a:t>
            </a:r>
            <a:r>
              <a:rPr lang="he-IL" b="0" i="0" dirty="0">
                <a:solidFill>
                  <a:srgbClr val="333333"/>
                </a:solidFill>
                <a:effectLst/>
                <a:latin typeface="-apple-system"/>
              </a:rPr>
              <a:t> הנמצא בחל"ת מחושב על פי הנמוך מבין שני ערכים:</a:t>
            </a:r>
          </a:p>
          <a:p>
            <a:pPr algn="r" fontAlgn="base">
              <a:buFont typeface="+mj-lt"/>
              <a:buAutoNum type="arabicPeriod"/>
            </a:pPr>
            <a:r>
              <a:rPr lang="he-IL" b="1" i="0" dirty="0">
                <a:solidFill>
                  <a:srgbClr val="333333"/>
                </a:solidFill>
                <a:effectLst/>
                <a:latin typeface="-apple-system"/>
              </a:rPr>
              <a:t>8.17% מ</a:t>
            </a:r>
            <a:r>
              <a:rPr lang="he-IL" b="1" i="0" u="none" strike="noStrike" dirty="0">
                <a:solidFill>
                  <a:srgbClr val="333333"/>
                </a:solidFill>
                <a:effectLst/>
                <a:latin typeface="-apple-system"/>
                <a:hlinkClick r:id="rId4"/>
              </a:rPr>
              <a:t>שכר</a:t>
            </a:r>
            <a:r>
              <a:rPr lang="he-IL" b="1" i="0" dirty="0">
                <a:solidFill>
                  <a:srgbClr val="333333"/>
                </a:solidFill>
                <a:effectLst/>
                <a:latin typeface="-apple-system"/>
              </a:rPr>
              <a:t> המינימום</a:t>
            </a:r>
            <a:r>
              <a:rPr lang="he-IL" b="0" i="0" dirty="0">
                <a:solidFill>
                  <a:srgbClr val="333333"/>
                </a:solidFill>
                <a:effectLst/>
                <a:latin typeface="-apple-system"/>
              </a:rPr>
              <a:t> הנוכחי (לפי הטבלאות המעודכנות לאגרה 2025). לדוגמה, אם שיעור זה מסתכם ב־480.40 ₪, זהו סכום המקסימום שאותו נדרש לשלם.</a:t>
            </a:r>
          </a:p>
          <a:p>
            <a:pPr algn="r" fontAlgn="base">
              <a:buFont typeface="+mj-lt"/>
              <a:buAutoNum type="arabicPeriod"/>
            </a:pPr>
            <a:r>
              <a:rPr lang="he-IL" b="1" i="0" dirty="0">
                <a:solidFill>
                  <a:srgbClr val="333333"/>
                </a:solidFill>
                <a:effectLst/>
                <a:latin typeface="-apple-system"/>
              </a:rPr>
              <a:t>8.17% מההכנסה שהייתה ל</a:t>
            </a:r>
            <a:r>
              <a:rPr lang="he-IL" b="1" i="0" u="none" strike="noStrike" dirty="0">
                <a:solidFill>
                  <a:srgbClr val="333333"/>
                </a:solidFill>
                <a:effectLst/>
                <a:latin typeface="-apple-system"/>
                <a:hlinkClick r:id="rId2"/>
              </a:rPr>
              <a:t>עובד</a:t>
            </a:r>
            <a:r>
              <a:rPr lang="he-IL" b="1" i="0" dirty="0">
                <a:solidFill>
                  <a:srgbClr val="333333"/>
                </a:solidFill>
                <a:effectLst/>
                <a:latin typeface="-apple-system"/>
              </a:rPr>
              <a:t> בחודש העבודה שקדם ליציאתו לחל"ת</a:t>
            </a:r>
            <a:r>
              <a:rPr lang="he-IL" b="0" i="0" dirty="0">
                <a:solidFill>
                  <a:srgbClr val="333333"/>
                </a:solidFill>
                <a:effectLst/>
                <a:latin typeface="-apple-system"/>
              </a:rPr>
              <a:t>. אם סכום זה נמוך מהסכום הקבוע מ</a:t>
            </a:r>
            <a:r>
              <a:rPr lang="he-IL" b="0" i="0" u="none" strike="noStrike" dirty="0">
                <a:solidFill>
                  <a:srgbClr val="333333"/>
                </a:solidFill>
                <a:effectLst/>
                <a:latin typeface="-apple-system"/>
                <a:hlinkClick r:id="rId4"/>
              </a:rPr>
              <a:t>שכר</a:t>
            </a:r>
            <a:r>
              <a:rPr lang="he-IL" b="0" i="0" dirty="0">
                <a:solidFill>
                  <a:srgbClr val="333333"/>
                </a:solidFill>
                <a:effectLst/>
                <a:latin typeface="-apple-system"/>
              </a:rPr>
              <a:t> המינימום, ישלם המעסיק בהתאם לו.</a:t>
            </a:r>
          </a:p>
          <a:p>
            <a:pPr algn="r">
              <a:spcAft>
                <a:spcPts val="825"/>
              </a:spcAft>
            </a:pPr>
            <a:r>
              <a:rPr lang="he-IL" b="0" i="0" dirty="0">
                <a:solidFill>
                  <a:srgbClr val="333333"/>
                </a:solidFill>
                <a:effectLst/>
                <a:latin typeface="-apple-system"/>
              </a:rPr>
              <a:t>המשמעות הפרקטית היא שהמעסיק צריך לבצע בדיקה עבור כל </a:t>
            </a:r>
            <a:r>
              <a:rPr lang="he-IL" b="0" i="0" u="none" strike="noStrike" dirty="0">
                <a:solidFill>
                  <a:srgbClr val="333333"/>
                </a:solidFill>
                <a:effectLst/>
                <a:latin typeface="-apple-system"/>
                <a:hlinkClick r:id="rId2"/>
              </a:rPr>
              <a:t>עובד</a:t>
            </a:r>
            <a:r>
              <a:rPr lang="he-IL" b="0" i="0" dirty="0">
                <a:solidFill>
                  <a:srgbClr val="333333"/>
                </a:solidFill>
                <a:effectLst/>
                <a:latin typeface="-apple-system"/>
              </a:rPr>
              <a:t> בנפרד, ולהעביר ל</a:t>
            </a:r>
            <a:r>
              <a:rPr lang="he-IL" b="0" i="0" u="none" strike="noStrike" dirty="0">
                <a:solidFill>
                  <a:srgbClr val="333333"/>
                </a:solidFill>
                <a:effectLst/>
                <a:latin typeface="-apple-system"/>
                <a:hlinkClick r:id="rId3"/>
              </a:rPr>
              <a:t>ביטוח לאומי</a:t>
            </a:r>
            <a:r>
              <a:rPr lang="he-IL" b="0" i="0" dirty="0">
                <a:solidFill>
                  <a:srgbClr val="333333"/>
                </a:solidFill>
                <a:effectLst/>
                <a:latin typeface="-apple-system"/>
              </a:rPr>
              <a:t> את הסכום הנמוך מבין שני המסלולים, בהתאם לתקנות.</a:t>
            </a:r>
          </a:p>
          <a:p>
            <a:endParaRPr lang="he-IL" dirty="0"/>
          </a:p>
        </p:txBody>
      </p:sp>
    </p:spTree>
    <p:extLst>
      <p:ext uri="{BB962C8B-B14F-4D97-AF65-F5344CB8AC3E}">
        <p14:creationId xmlns:p14="http://schemas.microsoft.com/office/powerpoint/2010/main" val="359072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16BC3-0B2E-C326-BDB2-6105AF87F5F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36C9E76-3E54-0FE6-6D15-09B3C6065473}"/>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צו הרחבה להסכם קיבוצי בעניין משרתי המילואים ובני זוגם וצבירת חופשה שנתית לעובדים מסוימים (חרבות ברזל) (מס' 2)</a:t>
            </a:r>
            <a:endParaRPr lang="en-IL" dirty="0"/>
          </a:p>
        </p:txBody>
      </p:sp>
      <p:sp>
        <p:nvSpPr>
          <p:cNvPr id="3" name="מציין מיקום תוכן 2">
            <a:extLst>
              <a:ext uri="{FF2B5EF4-FFF2-40B4-BE49-F238E27FC236}">
                <a16:creationId xmlns:a16="http://schemas.microsoft.com/office/drawing/2014/main" id="{052AAAD6-F5FE-9257-4D91-83C067E2FDBA}"/>
              </a:ext>
            </a:extLst>
          </p:cNvPr>
          <p:cNvSpPr>
            <a:spLocks noGrp="1"/>
          </p:cNvSpPr>
          <p:nvPr>
            <p:ph idx="1"/>
          </p:nvPr>
        </p:nvSpPr>
        <p:spPr/>
        <p:txBody>
          <a:bodyPr>
            <a:normAutofit fontScale="92500"/>
          </a:bodyPr>
          <a:lstStyle/>
          <a:p>
            <a:pPr algn="r" rtl="1">
              <a:lnSpc>
                <a:spcPts val="1500"/>
              </a:lnSpc>
              <a:spcAft>
                <a:spcPts val="600"/>
              </a:spcAft>
              <a:buNone/>
            </a:pPr>
            <a:br>
              <a:rPr lang="he-IL" b="0" i="0" dirty="0">
                <a:solidFill>
                  <a:srgbClr val="000000"/>
                </a:solidFill>
                <a:effectLst/>
                <a:latin typeface="Arial" panose="020B0604020202020204" pitchFamily="34" charset="0"/>
              </a:rPr>
            </a:br>
            <a:r>
              <a:rPr lang="he-IL" b="0" i="0" dirty="0">
                <a:solidFill>
                  <a:srgbClr val="000000"/>
                </a:solidFill>
                <a:effectLst/>
                <a:latin typeface="Arial" panose="020B0604020202020204" pitchFamily="34" charset="0"/>
              </a:rPr>
              <a:t>ימי ההיעדרות כמפורט לעיל שנוצלו מה- 1.1.2025 ועד טרם פרסום צו זה, ושולם בגינם שכר מלא, יוחזרו למכסת ימי המחלה ו/או החופשה של בן הזוג של משרת המילואים לא יאוחר ממשכורת החודש העוקב לכניסת הצו לתוקף.</a:t>
            </a:r>
          </a:p>
          <a:p>
            <a:pPr algn="r" rtl="1">
              <a:lnSpc>
                <a:spcPts val="1500"/>
              </a:lnSpc>
              <a:spcAft>
                <a:spcPts val="600"/>
              </a:spcAft>
              <a:buNone/>
            </a:pPr>
            <a:r>
              <a:rPr lang="he-IL" b="0" i="0" dirty="0">
                <a:solidFill>
                  <a:srgbClr val="000000"/>
                </a:solidFill>
                <a:effectLst/>
                <a:latin typeface="Arial" panose="020B0604020202020204" pitchFamily="34" charset="0"/>
              </a:rPr>
              <a:t>ימי ההיעדרות כמפורט לעיל שנוצלו מה- 1.1.2025 ועד טרם פרסום צו זה, ולא שולם בגינם שכר מלא, יוחזרו למכסה של בן הזוג של משרת המילואים ממנה נוצלו וכן ישלים המעסיק לבן הזוג של משרת המילואים את יתרת השכר שלא שולמה לו בגין ימים אלה, והכל לא יאוחר ממשכורת החודש העוקב לכניסת הצו לתוקף.</a:t>
            </a:r>
          </a:p>
          <a:p>
            <a:pPr algn="r" rtl="1">
              <a:lnSpc>
                <a:spcPts val="1500"/>
              </a:lnSpc>
              <a:spcAft>
                <a:spcPts val="600"/>
              </a:spcAft>
              <a:buNone/>
            </a:pPr>
            <a:r>
              <a:rPr lang="he-IL" b="0" i="0" dirty="0">
                <a:solidFill>
                  <a:srgbClr val="000000"/>
                </a:solidFill>
                <a:effectLst/>
                <a:latin typeface="Arial" panose="020B0604020202020204" pitchFamily="34" charset="0"/>
              </a:rPr>
              <a:t>ימי היעדרות ניתנים למימוש רק בעת שירות מילואים פעיל של בן הזוג.</a:t>
            </a:r>
          </a:p>
          <a:p>
            <a:pPr algn="r" rtl="1">
              <a:lnSpc>
                <a:spcPts val="1500"/>
              </a:lnSpc>
              <a:spcAft>
                <a:spcPts val="600"/>
              </a:spcAft>
              <a:buNone/>
            </a:pPr>
            <a:r>
              <a:rPr lang="he-IL" b="0" i="0" dirty="0">
                <a:solidFill>
                  <a:srgbClr val="000000"/>
                </a:solidFill>
                <a:effectLst/>
                <a:latin typeface="Arial" panose="020B0604020202020204" pitchFamily="34" charset="0"/>
              </a:rPr>
              <a:t>ימי ההיעדרות ניתנים למימוש גם באופן חלקי כשעות היעדרות ולא בהכרח כניצול של יום עבודה מלא.</a:t>
            </a:r>
          </a:p>
          <a:p>
            <a:pPr algn="r" rtl="1">
              <a:lnSpc>
                <a:spcPts val="1500"/>
              </a:lnSpc>
              <a:spcAft>
                <a:spcPts val="600"/>
              </a:spcAft>
              <a:buNone/>
            </a:pPr>
            <a:r>
              <a:rPr lang="he-IL" b="0" i="0" dirty="0">
                <a:solidFill>
                  <a:srgbClr val="000000"/>
                </a:solidFill>
                <a:effectLst/>
                <a:latin typeface="Arial" panose="020B0604020202020204" pitchFamily="34" charset="0"/>
              </a:rPr>
              <a:t>הזכות לימי היעדרות אינה נצברת מעבר לתום תקופת צו ההרחבה ואינה ניתנת לפדיון.</a:t>
            </a:r>
          </a:p>
          <a:p>
            <a:pPr algn="r" rtl="1">
              <a:lnSpc>
                <a:spcPts val="1500"/>
              </a:lnSpc>
              <a:spcAft>
                <a:spcPts val="600"/>
              </a:spcAft>
            </a:pPr>
            <a:r>
              <a:rPr lang="he-IL" b="0" i="0" dirty="0">
                <a:solidFill>
                  <a:srgbClr val="000000"/>
                </a:solidFill>
                <a:effectLst/>
                <a:latin typeface="Arial" panose="020B0604020202020204" pitchFamily="34" charset="0"/>
              </a:rPr>
              <a:t>ימי ההיעדרות הנם בנוסף לכל זכות אחרת מכל מקור שהוא ובכלל זה אינם באים בחשבון ימי מחלה או החופשה של בן הזוג הזכאי לזכות.</a:t>
            </a:r>
          </a:p>
          <a:p>
            <a:endParaRPr lang="en-IL" dirty="0"/>
          </a:p>
        </p:txBody>
      </p:sp>
    </p:spTree>
    <p:extLst>
      <p:ext uri="{BB962C8B-B14F-4D97-AF65-F5344CB8AC3E}">
        <p14:creationId xmlns:p14="http://schemas.microsoft.com/office/powerpoint/2010/main" val="675811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19D44-B0D2-3FD3-1AFF-795FB22EA439}"/>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971A934-6037-C9EE-7F51-E6769864F485}"/>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צו הרחבה להסכם קיבוצי בעניין משרתי המילואים ובני זוגם וצבירת חופשה שנתית לעובדים מסוימים (חרבות ברזל) (מס' 2)</a:t>
            </a:r>
            <a:endParaRPr lang="en-IL" dirty="0"/>
          </a:p>
        </p:txBody>
      </p:sp>
      <p:sp>
        <p:nvSpPr>
          <p:cNvPr id="3" name="מציין מיקום תוכן 2">
            <a:extLst>
              <a:ext uri="{FF2B5EF4-FFF2-40B4-BE49-F238E27FC236}">
                <a16:creationId xmlns:a16="http://schemas.microsoft.com/office/drawing/2014/main" id="{C42952D7-1E7F-C031-17F2-B1412BDEA641}"/>
              </a:ext>
            </a:extLst>
          </p:cNvPr>
          <p:cNvSpPr>
            <a:spLocks noGrp="1"/>
          </p:cNvSpPr>
          <p:nvPr>
            <p:ph idx="1"/>
          </p:nvPr>
        </p:nvSpPr>
        <p:spPr/>
        <p:txBody>
          <a:bodyPr>
            <a:normAutofit/>
          </a:bodyPr>
          <a:lstStyle/>
          <a:p>
            <a:pPr algn="r" rtl="1">
              <a:lnSpc>
                <a:spcPts val="1500"/>
              </a:lnSpc>
              <a:spcAft>
                <a:spcPts val="600"/>
              </a:spcAft>
              <a:buNone/>
            </a:pPr>
            <a:r>
              <a:rPr lang="he-IL" b="0" i="0" dirty="0">
                <a:solidFill>
                  <a:srgbClr val="000000"/>
                </a:solidFill>
                <a:effectLst/>
                <a:latin typeface="Arial" panose="020B0604020202020204" pitchFamily="34" charset="0"/>
              </a:rPr>
              <a:t>בימי המילואים המצטברים במהלך תקופת הצו יילקחו בחשבון גם תקופות שירות מילואים הקודמות לתחילת עבודתו של בן הזוג של משרת המילואים אצל מעסיקו, ובלבד שלא ניצל את ימי ההיעדרות בגינן אצל מעסיק אחר.</a:t>
            </a:r>
          </a:p>
          <a:p>
            <a:pPr algn="r" rtl="1">
              <a:lnSpc>
                <a:spcPts val="1500"/>
              </a:lnSpc>
              <a:spcAft>
                <a:spcPts val="600"/>
              </a:spcAft>
              <a:buNone/>
            </a:pPr>
            <a:r>
              <a:rPr lang="he-IL" b="0" i="0" dirty="0">
                <a:solidFill>
                  <a:srgbClr val="000000"/>
                </a:solidFill>
                <a:effectLst/>
                <a:latin typeface="Arial" panose="020B0604020202020204" pitchFamily="34" charset="0"/>
              </a:rPr>
              <a:t>ערך ימי ההיעדרות הינו כשכר חופשה (לרבות ימי מחלה).</a:t>
            </a:r>
          </a:p>
          <a:p>
            <a:pPr algn="r" rtl="1">
              <a:lnSpc>
                <a:spcPts val="1500"/>
              </a:lnSpc>
              <a:spcAft>
                <a:spcPts val="600"/>
              </a:spcAft>
              <a:buNone/>
            </a:pPr>
            <a:r>
              <a:rPr lang="he-IL" b="0" i="0" dirty="0">
                <a:solidFill>
                  <a:srgbClr val="000000"/>
                </a:solidFill>
                <a:effectLst/>
                <a:latin typeface="Arial" panose="020B0604020202020204" pitchFamily="34" charset="0"/>
              </a:rPr>
              <a:t>**בן זוג של משרת מילואים שלו מספר ימי חופשה בשכר במהלך שנה </a:t>
            </a:r>
            <a:r>
              <a:rPr lang="he-IL" b="0" i="0" dirty="0" err="1">
                <a:solidFill>
                  <a:srgbClr val="000000"/>
                </a:solidFill>
                <a:effectLst/>
                <a:latin typeface="Arial" panose="020B0604020202020204" pitchFamily="34" charset="0"/>
              </a:rPr>
              <a:t>קלנדרית</a:t>
            </a:r>
            <a:r>
              <a:rPr lang="he-IL" b="0" i="0" dirty="0">
                <a:solidFill>
                  <a:srgbClr val="000000"/>
                </a:solidFill>
                <a:effectLst/>
                <a:latin typeface="Arial" panose="020B0604020202020204" pitchFamily="34" charset="0"/>
              </a:rPr>
              <a:t> העולה על 35 ימים, מכסת ימי ההיעדרות בתשלום תהיה מחצית מימי ההיעדרות המצוינים בטבלה שלעיל.</a:t>
            </a:r>
          </a:p>
          <a:p>
            <a:pPr algn="r" rtl="1">
              <a:lnSpc>
                <a:spcPts val="1500"/>
              </a:lnSpc>
              <a:spcAft>
                <a:spcPts val="600"/>
              </a:spcAft>
            </a:pPr>
            <a:r>
              <a:rPr lang="he-IL" b="0" i="0" dirty="0">
                <a:solidFill>
                  <a:srgbClr val="000000"/>
                </a:solidFill>
                <a:effectLst/>
                <a:latin typeface="Arial" panose="020B0604020202020204" pitchFamily="34" charset="0"/>
              </a:rPr>
              <a:t>**יצוין, כי צו ההרחבה חל על הורה מאמץ, הורה מיועד והורה במשפחת אומנה, ולרבות מי שאינם הורים בעצמם אך מטפלים בילדו של בן זוגם מכוח קשר של ידועים בציבור.</a:t>
            </a:r>
          </a:p>
          <a:p>
            <a:endParaRPr lang="en-IL" dirty="0"/>
          </a:p>
        </p:txBody>
      </p:sp>
    </p:spTree>
    <p:extLst>
      <p:ext uri="{BB962C8B-B14F-4D97-AF65-F5344CB8AC3E}">
        <p14:creationId xmlns:p14="http://schemas.microsoft.com/office/powerpoint/2010/main" val="1688758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8CBD4-A7AE-C681-1820-DB48E6780163}"/>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DFACB312-8BC5-C3B7-063C-54C03314E4B8}"/>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צו הרחבה להסכם קיבוצי בעניין משרתי המילואים ובני זוגם וצבירת חופשה שנתית לעובדים מסוימים (חרבות ברזל) (מס' 2)</a:t>
            </a:r>
            <a:endParaRPr lang="en-IL" dirty="0"/>
          </a:p>
        </p:txBody>
      </p:sp>
      <p:sp>
        <p:nvSpPr>
          <p:cNvPr id="3" name="מציין מיקום תוכן 2">
            <a:extLst>
              <a:ext uri="{FF2B5EF4-FFF2-40B4-BE49-F238E27FC236}">
                <a16:creationId xmlns:a16="http://schemas.microsoft.com/office/drawing/2014/main" id="{466AD8E1-61A8-D792-07A3-C2138249C2F8}"/>
              </a:ext>
            </a:extLst>
          </p:cNvPr>
          <p:cNvSpPr>
            <a:spLocks noGrp="1"/>
          </p:cNvSpPr>
          <p:nvPr>
            <p:ph idx="1"/>
          </p:nvPr>
        </p:nvSpPr>
        <p:spPr/>
        <p:txBody>
          <a:bodyPr>
            <a:normAutofit fontScale="62500" lnSpcReduction="20000"/>
          </a:bodyPr>
          <a:lstStyle/>
          <a:p>
            <a:pPr algn="r" rtl="1">
              <a:lnSpc>
                <a:spcPts val="1500"/>
              </a:lnSpc>
              <a:spcAft>
                <a:spcPts val="600"/>
              </a:spcAft>
              <a:buNone/>
            </a:pPr>
            <a:r>
              <a:rPr lang="he-IL" b="1" i="0" u="sng" dirty="0">
                <a:solidFill>
                  <a:srgbClr val="000000"/>
                </a:solidFill>
                <a:effectLst/>
                <a:latin typeface="Arial" panose="020B0604020202020204" pitchFamily="34" charset="0"/>
              </a:rPr>
              <a:t>שעת היעדרות לבן/בת זוג של משרת מילואים -  </a:t>
            </a:r>
            <a:r>
              <a:rPr lang="he-IL" b="0" i="0" dirty="0">
                <a:solidFill>
                  <a:srgbClr val="000000"/>
                </a:solidFill>
                <a:effectLst/>
                <a:latin typeface="Arial" panose="020B0604020202020204" pitchFamily="34" charset="0"/>
              </a:rPr>
              <a:t>בתקופת צו ההרחבה, זכות בן /בת הזוג של משרת במילואים הקבועה בסעיף 7(ג)(6) לחוק עבודת נשים, תשי"ד-1954, ע"פ התנאים הקבועים שם, תחול גם במקרה שבן/בת הזוג עובדים במשרה מלאה המפוצלת אצל מעסיקים שונים, באופן יחסי אצל כל מעסיק, בכפוף להצגת אסמכתא בדבר היקפי משרה בפועל בקרב כלל המעסיקים.</a:t>
            </a:r>
          </a:p>
          <a:p>
            <a:pPr algn="r" rtl="1">
              <a:lnSpc>
                <a:spcPts val="1500"/>
              </a:lnSpc>
              <a:spcAft>
                <a:spcPts val="600"/>
              </a:spcAft>
              <a:buNone/>
            </a:pPr>
            <a:r>
              <a:rPr lang="he-IL" b="1" i="0" u="sng" dirty="0">
                <a:solidFill>
                  <a:srgbClr val="000000"/>
                </a:solidFill>
                <a:effectLst/>
                <a:latin typeface="Arial" panose="020B0604020202020204" pitchFamily="34" charset="0"/>
              </a:rPr>
              <a:t>צבירת חופשה שנתית - </a:t>
            </a:r>
            <a:r>
              <a:rPr lang="he-IL" b="0" i="0" dirty="0">
                <a:solidFill>
                  <a:srgbClr val="000000"/>
                </a:solidFill>
                <a:effectLst/>
                <a:latin typeface="Arial" panose="020B0604020202020204" pitchFamily="34" charset="0"/>
              </a:rPr>
              <a:t>על אף האמור בכל דין, עובד רשאי לצבור את יתרת ימי החופשה השנתית העומדת לרשותו גם בלא הסכמת המעסיק ולצרפה לחופשה שתינתן בשתי שנות העבודה הבאות, אם במהלך תקופת צו ההרחבה התקיים אחד או יותר מאלה:</a:t>
            </a:r>
          </a:p>
          <a:p>
            <a:pPr marL="252095" indent="-252095" algn="r" rtl="1">
              <a:lnSpc>
                <a:spcPct val="120000"/>
              </a:lnSpc>
              <a:spcAft>
                <a:spcPts val="600"/>
              </a:spcAft>
              <a:buNone/>
            </a:pPr>
            <a:r>
              <a:rPr lang="he-IL" b="0" i="0" dirty="0">
                <a:solidFill>
                  <a:srgbClr val="000000"/>
                </a:solidFill>
                <a:effectLst/>
                <a:latin typeface="Arial" panose="020B0604020202020204" pitchFamily="34" charset="0"/>
              </a:rPr>
              <a:t>1.   המעסיק לא נתן חופשה לעובדו.</a:t>
            </a:r>
          </a:p>
          <a:p>
            <a:pPr marL="252095" indent="-252095" algn="r" rtl="1">
              <a:lnSpc>
                <a:spcPct val="120000"/>
              </a:lnSpc>
              <a:spcAft>
                <a:spcPts val="600"/>
              </a:spcAft>
              <a:buNone/>
            </a:pPr>
            <a:r>
              <a:rPr lang="he-IL" b="0" i="0" dirty="0">
                <a:solidFill>
                  <a:srgbClr val="000000"/>
                </a:solidFill>
                <a:effectLst/>
                <a:latin typeface="Arial" panose="020B0604020202020204" pitchFamily="34" charset="0"/>
              </a:rPr>
              <a:t>2.   העובד נעדר בשל שירות מילואים לפי חוק לפחות חמישה ימים רצופים.</a:t>
            </a:r>
          </a:p>
          <a:p>
            <a:pPr marL="252095" indent="-252095" algn="r" rtl="1">
              <a:lnSpc>
                <a:spcPct val="120000"/>
              </a:lnSpc>
              <a:spcAft>
                <a:spcPts val="600"/>
              </a:spcAft>
              <a:buNone/>
            </a:pPr>
            <a:r>
              <a:rPr lang="he-IL" b="0" i="0" dirty="0">
                <a:solidFill>
                  <a:srgbClr val="000000"/>
                </a:solidFill>
                <a:effectLst/>
                <a:latin typeface="Arial" panose="020B0604020202020204" pitchFamily="34" charset="0"/>
              </a:rPr>
              <a:t>3.   העובד נעדר מעבודתו או לא ביצע אותה בשל הנסיבות המופיעות בסעיף 2 לחוק הגנה על עובדים בשעת חירום.</a:t>
            </a:r>
          </a:p>
          <a:p>
            <a:pPr marL="252095" indent="-252095" algn="r" rtl="1">
              <a:lnSpc>
                <a:spcPct val="120000"/>
              </a:lnSpc>
              <a:spcAft>
                <a:spcPts val="600"/>
              </a:spcAft>
              <a:buNone/>
            </a:pPr>
            <a:r>
              <a:rPr lang="he-IL" b="0" i="0" dirty="0">
                <a:solidFill>
                  <a:srgbClr val="000000"/>
                </a:solidFill>
                <a:effectLst/>
                <a:latin typeface="Arial" panose="020B0604020202020204" pitchFamily="34" charset="0"/>
              </a:rPr>
              <a:t>4.   העובד נקרא לשירות עבודה או שהועסק במקום עבודה שניתן לו אישור למפעל חיוני או מפעל לשירותים קיומיים.</a:t>
            </a:r>
          </a:p>
          <a:p>
            <a:pPr marL="0" indent="0" algn="r" rtl="1">
              <a:lnSpc>
                <a:spcPct val="120000"/>
              </a:lnSpc>
              <a:spcAft>
                <a:spcPts val="600"/>
              </a:spcAft>
              <a:buNone/>
            </a:pPr>
            <a:r>
              <a:rPr lang="he-IL" b="0" i="0" dirty="0">
                <a:solidFill>
                  <a:srgbClr val="000000"/>
                </a:solidFill>
                <a:effectLst/>
                <a:latin typeface="Arial" panose="020B0604020202020204" pitchFamily="34" charset="0"/>
              </a:rPr>
              <a:t>5. המעסיק העסיק עובד לפי היתר העסקה בהתאם לסעיף 11 לחוק שעות עבודה ומנוחה, </a:t>
            </a:r>
            <a:r>
              <a:rPr lang="he-IL" b="0" i="0" dirty="0" err="1">
                <a:solidFill>
                  <a:srgbClr val="000000"/>
                </a:solidFill>
                <a:effectLst/>
                <a:latin typeface="Arial" panose="020B0604020202020204" pitchFamily="34" charset="0"/>
              </a:rPr>
              <a:t>התשי"א</a:t>
            </a:r>
            <a:r>
              <a:rPr lang="he-IL" b="0" i="0" dirty="0">
                <a:solidFill>
                  <a:srgbClr val="000000"/>
                </a:solidFill>
                <a:effectLst/>
                <a:latin typeface="Arial" panose="020B0604020202020204" pitchFamily="34" charset="0"/>
              </a:rPr>
              <a:t>- 1951 או היתר לפי סעיף 25(ב) ו- 26 (ב) לחוק עבודת נוער, </a:t>
            </a:r>
            <a:r>
              <a:rPr lang="he-IL" b="0" i="0" dirty="0" err="1">
                <a:solidFill>
                  <a:srgbClr val="000000"/>
                </a:solidFill>
                <a:effectLst/>
                <a:latin typeface="Arial" panose="020B0604020202020204" pitchFamily="34" charset="0"/>
              </a:rPr>
              <a:t>התשי"ג</a:t>
            </a:r>
            <a:r>
              <a:rPr lang="he-IL" b="0" i="0" dirty="0">
                <a:solidFill>
                  <a:srgbClr val="000000"/>
                </a:solidFill>
                <a:effectLst/>
                <a:latin typeface="Arial" panose="020B0604020202020204" pitchFamily="34" charset="0"/>
              </a:rPr>
              <a:t>- 1953, שניתנו או תוקנו בשל מצב החירום.</a:t>
            </a:r>
          </a:p>
          <a:p>
            <a:endParaRPr lang="en-IL" dirty="0"/>
          </a:p>
        </p:txBody>
      </p:sp>
    </p:spTree>
    <p:extLst>
      <p:ext uri="{BB962C8B-B14F-4D97-AF65-F5344CB8AC3E}">
        <p14:creationId xmlns:p14="http://schemas.microsoft.com/office/powerpoint/2010/main" val="428605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1D1E7-053D-2AF4-2B08-BD2522BBC23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09D347B-6A3B-9592-19D3-F42676D06B3A}"/>
              </a:ext>
            </a:extLst>
          </p:cNvPr>
          <p:cNvSpPr>
            <a:spLocks noGrp="1"/>
          </p:cNvSpPr>
          <p:nvPr>
            <p:ph type="title"/>
          </p:nvPr>
        </p:nvSpPr>
        <p:spPr/>
        <p:txBody>
          <a:bodyPr>
            <a:normAutofit/>
          </a:bodyPr>
          <a:lstStyle/>
          <a:p>
            <a:pPr algn="ctr"/>
            <a:r>
              <a:rPr lang="he-IL" dirty="0"/>
              <a:t>נזיפה בעבודה שהובילה להכרה כפגיעה בעבודה</a:t>
            </a:r>
            <a:endParaRPr lang="en-IL" dirty="0"/>
          </a:p>
        </p:txBody>
      </p:sp>
      <p:sp>
        <p:nvSpPr>
          <p:cNvPr id="3" name="מציין מיקום תוכן 2">
            <a:extLst>
              <a:ext uri="{FF2B5EF4-FFF2-40B4-BE49-F238E27FC236}">
                <a16:creationId xmlns:a16="http://schemas.microsoft.com/office/drawing/2014/main" id="{40446E39-215E-BAEA-E05C-BE1CC00AB0FC}"/>
              </a:ext>
            </a:extLst>
          </p:cNvPr>
          <p:cNvSpPr>
            <a:spLocks noGrp="1"/>
          </p:cNvSpPr>
          <p:nvPr>
            <p:ph idx="1"/>
          </p:nvPr>
        </p:nvSpPr>
        <p:spPr>
          <a:xfrm>
            <a:off x="1371600" y="1799303"/>
            <a:ext cx="9601200" cy="4068097"/>
          </a:xfrm>
        </p:spPr>
        <p:txBody>
          <a:bodyPr>
            <a:normAutofit/>
          </a:bodyPr>
          <a:lstStyle/>
          <a:p>
            <a:pPr>
              <a:buNone/>
            </a:pPr>
            <a:r>
              <a:rPr lang="he-IL" dirty="0" err="1"/>
              <a:t>ב"ל</a:t>
            </a:r>
            <a:r>
              <a:rPr lang="he-IL" dirty="0"/>
              <a:t> 31945-09-23</a:t>
            </a:r>
            <a:br>
              <a:rPr lang="en-US" dirty="0"/>
            </a:br>
            <a:endParaRPr lang="he-IL" dirty="0"/>
          </a:p>
          <a:p>
            <a:pPr>
              <a:buNone/>
            </a:pPr>
            <a:r>
              <a:rPr lang="he-IL" b="1" dirty="0"/>
              <a:t>הרקע:</a:t>
            </a:r>
          </a:p>
          <a:p>
            <a:pPr>
              <a:buNone/>
            </a:pPr>
            <a:r>
              <a:rPr lang="he-IL" dirty="0"/>
              <a:t>התובע, מורה ותיק לפיזיקה ומתמטיקה, זומן בתחילת ינואר 2017 למשרד המנהלת – מבלי לדעת מראש את סיבת הזימון. במקום חיכו לו תלמידה והוריה, שהגיעו לעימות בעקבות טענה מצידו שהתלמידה שיקרה בעבודתה.</a:t>
            </a:r>
          </a:p>
          <a:p>
            <a:pPr>
              <a:buNone/>
            </a:pPr>
            <a:r>
              <a:rPr lang="he-IL" dirty="0"/>
              <a:t>במהלך השיחה דרשה המנהלת מהעובד לחזור בו מדבריו, והביעה הסתייגות מהתנהלותו – דבר שפגע בו מאוד. העובד הרגיש מושפל, נסער ונטול גיבוי מהמערכת, וסיים את יום העבודה כשמצבו הנפשי מעורער.</a:t>
            </a:r>
          </a:p>
          <a:p>
            <a:r>
              <a:rPr lang="he-IL" dirty="0"/>
              <a:t>למחרת פנה לרופא המשפחה בשל תחושות דיכאוניות. בהמשך טופל על-ידי פסיכיאטר ורופא תעסוקתי, שהמליץ להפסיק עבודתו עד תום השנה.</a:t>
            </a:r>
          </a:p>
          <a:p>
            <a:endParaRPr lang="en-IL" dirty="0"/>
          </a:p>
        </p:txBody>
      </p:sp>
    </p:spTree>
    <p:extLst>
      <p:ext uri="{BB962C8B-B14F-4D97-AF65-F5344CB8AC3E}">
        <p14:creationId xmlns:p14="http://schemas.microsoft.com/office/powerpoint/2010/main" val="1950810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3CAE-FCDC-29B4-3FF6-EBBA921E12A8}"/>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4D8A784-9A23-EB1D-310F-4A7619CC03D4}"/>
              </a:ext>
            </a:extLst>
          </p:cNvPr>
          <p:cNvSpPr>
            <a:spLocks noGrp="1"/>
          </p:cNvSpPr>
          <p:nvPr>
            <p:ph type="title"/>
          </p:nvPr>
        </p:nvSpPr>
        <p:spPr/>
        <p:txBody>
          <a:bodyPr>
            <a:normAutofit/>
          </a:bodyPr>
          <a:lstStyle/>
          <a:p>
            <a:pPr algn="ctr"/>
            <a:r>
              <a:rPr lang="he-IL" dirty="0"/>
              <a:t>נזיפה בעבודה שהובילה להכרה כפגיעה בעבודה</a:t>
            </a:r>
            <a:endParaRPr lang="en-IL" dirty="0"/>
          </a:p>
        </p:txBody>
      </p:sp>
      <p:sp>
        <p:nvSpPr>
          <p:cNvPr id="3" name="מציין מיקום תוכן 2">
            <a:extLst>
              <a:ext uri="{FF2B5EF4-FFF2-40B4-BE49-F238E27FC236}">
                <a16:creationId xmlns:a16="http://schemas.microsoft.com/office/drawing/2014/main" id="{6E28DCAE-3B7D-9331-C418-401919C2C295}"/>
              </a:ext>
            </a:extLst>
          </p:cNvPr>
          <p:cNvSpPr>
            <a:spLocks noGrp="1"/>
          </p:cNvSpPr>
          <p:nvPr>
            <p:ph idx="1"/>
          </p:nvPr>
        </p:nvSpPr>
        <p:spPr>
          <a:xfrm>
            <a:off x="1371600" y="1799303"/>
            <a:ext cx="9601200" cy="4068097"/>
          </a:xfrm>
        </p:spPr>
        <p:txBody>
          <a:bodyPr>
            <a:normAutofit/>
          </a:bodyPr>
          <a:lstStyle/>
          <a:p>
            <a:pPr>
              <a:buNone/>
            </a:pPr>
            <a:r>
              <a:rPr lang="he-IL" b="1" dirty="0"/>
              <a:t>תביעתו למוסד לביטוח לאומי:</a:t>
            </a:r>
          </a:p>
          <a:p>
            <a:r>
              <a:rPr lang="he-IL" dirty="0"/>
              <a:t>העובד פנה לביטוח הלאומי בבקשה להכיר באירוע כ</a:t>
            </a:r>
            <a:r>
              <a:rPr lang="he-IL" b="1" dirty="0"/>
              <a:t>פגיעה בעבודה</a:t>
            </a:r>
            <a:r>
              <a:rPr lang="he-IL" dirty="0"/>
              <a:t>, אך בקשתו נדחתה בטענה שאין קשר ישיר בין האירוע לבין מצבו הנפשי, וכי מדובר במצב רפואי שהתפתח באופן טבעי.</a:t>
            </a:r>
          </a:p>
          <a:p>
            <a:pPr>
              <a:buNone/>
            </a:pPr>
            <a:r>
              <a:rPr lang="he-IL" b="1" dirty="0"/>
              <a:t>חוות דעת מומחה:</a:t>
            </a:r>
          </a:p>
          <a:p>
            <a:pPr>
              <a:buNone/>
            </a:pPr>
            <a:r>
              <a:rPr lang="he-IL" dirty="0"/>
              <a:t>בהסכמת הצדדים מונה פרופ’ יובל מלמד כמומחה פסיכיאטרי מטעם בית הדין.</a:t>
            </a:r>
            <a:br>
              <a:rPr lang="he-IL" dirty="0"/>
            </a:br>
            <a:r>
              <a:rPr lang="he-IL" dirty="0"/>
              <a:t>מסקנותיו:</a:t>
            </a:r>
          </a:p>
          <a:p>
            <a:r>
              <a:rPr lang="he-IL" dirty="0"/>
              <a:t>✔ </a:t>
            </a:r>
            <a:r>
              <a:rPr lang="he-IL" b="1" dirty="0"/>
              <a:t>האבחנה:</a:t>
            </a:r>
            <a:r>
              <a:rPr lang="he-IL" dirty="0"/>
              <a:t> תגובת הסתגלות </a:t>
            </a:r>
            <a:r>
              <a:rPr lang="he-IL" dirty="0" err="1"/>
              <a:t>חרדתית</a:t>
            </a:r>
            <a:r>
              <a:rPr lang="he-IL" dirty="0"/>
              <a:t>-דיכאונית כתוצאה מהאירוע החריג.</a:t>
            </a:r>
            <a:br>
              <a:rPr lang="he-IL" dirty="0"/>
            </a:br>
            <a:r>
              <a:rPr lang="he-IL" dirty="0"/>
              <a:t>✔ </a:t>
            </a:r>
            <a:r>
              <a:rPr lang="he-IL" b="1" dirty="0"/>
              <a:t>הקשר הסיבתי:</a:t>
            </a:r>
            <a:r>
              <a:rPr lang="he-IL" dirty="0"/>
              <a:t> יש קשר ישיר בין הפגישה לבין ההידרדרות במצבו הנפשי.</a:t>
            </a:r>
            <a:br>
              <a:rPr lang="he-IL" dirty="0"/>
            </a:br>
            <a:r>
              <a:rPr lang="he-IL" dirty="0"/>
              <a:t>✔ </a:t>
            </a:r>
            <a:r>
              <a:rPr lang="he-IL" b="1" dirty="0"/>
              <a:t>הגורם המרכזי:</a:t>
            </a:r>
            <a:r>
              <a:rPr lang="he-IL" dirty="0"/>
              <a:t> האירוע בעבודה הוא הגורם הדומיננטי, וללא סימנים מוקדמים להפרעה נפשית.</a:t>
            </a:r>
          </a:p>
          <a:p>
            <a:endParaRPr lang="en-IL" dirty="0"/>
          </a:p>
        </p:txBody>
      </p:sp>
    </p:spTree>
    <p:extLst>
      <p:ext uri="{BB962C8B-B14F-4D97-AF65-F5344CB8AC3E}">
        <p14:creationId xmlns:p14="http://schemas.microsoft.com/office/powerpoint/2010/main" val="4249465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07842-42FC-0C58-0974-3DA810AED01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923A7D3-DD02-203E-CA2A-63F9367821EF}"/>
              </a:ext>
            </a:extLst>
          </p:cNvPr>
          <p:cNvSpPr>
            <a:spLocks noGrp="1"/>
          </p:cNvSpPr>
          <p:nvPr>
            <p:ph type="title"/>
          </p:nvPr>
        </p:nvSpPr>
        <p:spPr/>
        <p:txBody>
          <a:bodyPr>
            <a:normAutofit/>
          </a:bodyPr>
          <a:lstStyle/>
          <a:p>
            <a:pPr algn="ctr"/>
            <a:r>
              <a:rPr lang="he-IL" dirty="0"/>
              <a:t>נזיפה בעבודה שהובילה להכרה כפגיעה בעבודה</a:t>
            </a:r>
            <a:endParaRPr lang="en-IL" dirty="0"/>
          </a:p>
        </p:txBody>
      </p:sp>
      <p:sp>
        <p:nvSpPr>
          <p:cNvPr id="3" name="מציין מיקום תוכן 2">
            <a:extLst>
              <a:ext uri="{FF2B5EF4-FFF2-40B4-BE49-F238E27FC236}">
                <a16:creationId xmlns:a16="http://schemas.microsoft.com/office/drawing/2014/main" id="{05F70417-77E0-0029-95CB-1685F544A8D1}"/>
              </a:ext>
            </a:extLst>
          </p:cNvPr>
          <p:cNvSpPr>
            <a:spLocks noGrp="1"/>
          </p:cNvSpPr>
          <p:nvPr>
            <p:ph idx="1"/>
          </p:nvPr>
        </p:nvSpPr>
        <p:spPr>
          <a:xfrm>
            <a:off x="1371600" y="1799303"/>
            <a:ext cx="9601200" cy="4068097"/>
          </a:xfrm>
        </p:spPr>
        <p:txBody>
          <a:bodyPr>
            <a:normAutofit lnSpcReduction="10000"/>
          </a:bodyPr>
          <a:lstStyle/>
          <a:p>
            <a:pPr>
              <a:buNone/>
            </a:pPr>
            <a:r>
              <a:rPr lang="he-IL" b="1" dirty="0"/>
              <a:t>הכרעת בית הדין:</a:t>
            </a:r>
          </a:p>
          <a:p>
            <a:pPr>
              <a:buNone/>
            </a:pPr>
            <a:r>
              <a:rPr lang="he-IL" dirty="0"/>
              <a:t>בית הדין קיבל את חוות הדעת במלואה, וציין כי מומחה רפואי מטעם בית הדין מהווה מקור סמכות עליון בתחום הרפואי – כל עוד אין פגמים בולטים בחוות הדעת.</a:t>
            </a:r>
          </a:p>
          <a:p>
            <a:r>
              <a:rPr lang="he-IL" dirty="0"/>
              <a:t>נפסק כי גם אם מצבו של העובד החל להתערער מוקדם יותר, האירוע החריג בעבודה היה "הקש ששבר את גב הגמל", וגרם לנזק הנפשי בפועל.</a:t>
            </a:r>
            <a:br>
              <a:rPr lang="he-IL" dirty="0"/>
            </a:br>
            <a:r>
              <a:rPr lang="he-IL" dirty="0"/>
              <a:t>לאור זאת, </a:t>
            </a:r>
            <a:r>
              <a:rPr lang="he-IL" b="1" dirty="0"/>
              <a:t>הוכר העובד כנפגע בעבודה</a:t>
            </a:r>
            <a:r>
              <a:rPr lang="he-IL" dirty="0"/>
              <a:t>.</a:t>
            </a:r>
          </a:p>
          <a:p>
            <a:pPr>
              <a:buNone/>
            </a:pPr>
            <a:r>
              <a:rPr lang="he-IL" b="1" dirty="0"/>
              <a:t>מה חשוב לדעת?</a:t>
            </a:r>
          </a:p>
          <a:p>
            <a:r>
              <a:rPr lang="he-IL" dirty="0"/>
              <a:t>🔹 גם אירועים נקודתיים במקום העבודה – כמו שיחה משפילה או עימות מול תלמידים/מנהלים – עשויים להיחשב כפגיעה בעבודה אם יש קשר רפואי ברור.</a:t>
            </a:r>
            <a:br>
              <a:rPr lang="he-IL" dirty="0"/>
            </a:br>
            <a:r>
              <a:rPr lang="he-IL" dirty="0"/>
              <a:t>🔹 חוות דעת רפואית אובייקטיבית היא מרכיב מרכזי בהחלטות בתי הדין.</a:t>
            </a:r>
            <a:br>
              <a:rPr lang="he-IL" dirty="0"/>
            </a:br>
            <a:r>
              <a:rPr lang="he-IL" dirty="0"/>
              <a:t>🔹 תיעוד רפואי עקבי וסמוך לאירוע מחזק את טענת העובד.</a:t>
            </a:r>
            <a:br>
              <a:rPr lang="he-IL" dirty="0"/>
            </a:br>
            <a:r>
              <a:rPr lang="he-IL" dirty="0"/>
              <a:t>🔹 חשבי שכר צריכים להיות מודעים לרגישות סביב אירועים נפשיים במקום העבודה, ולוודא שהתהליכים מתנהלים בזהירות, רגישות ובליווי מקצועי מתאים.</a:t>
            </a:r>
          </a:p>
          <a:p>
            <a:endParaRPr lang="en-IL" dirty="0"/>
          </a:p>
        </p:txBody>
      </p:sp>
    </p:spTree>
    <p:extLst>
      <p:ext uri="{BB962C8B-B14F-4D97-AF65-F5344CB8AC3E}">
        <p14:creationId xmlns:p14="http://schemas.microsoft.com/office/powerpoint/2010/main" val="209722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DE4B1-9748-FEFD-6F67-2168F7B2B139}"/>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81BD9010-33E0-FBFF-F1A5-0130CDFFA1EC}"/>
              </a:ext>
            </a:extLst>
          </p:cNvPr>
          <p:cNvSpPr>
            <a:spLocks noGrp="1"/>
          </p:cNvSpPr>
          <p:nvPr>
            <p:ph type="title"/>
          </p:nvPr>
        </p:nvSpPr>
        <p:spPr/>
        <p:txBody>
          <a:bodyPr>
            <a:normAutofit/>
          </a:bodyPr>
          <a:lstStyle/>
          <a:p>
            <a:pPr algn="ctr"/>
            <a:r>
              <a:rPr lang="he-IL" dirty="0"/>
              <a:t>נזיפה בעבודה שהובילה להכרה כפגיעה בעבודה</a:t>
            </a:r>
            <a:endParaRPr lang="en-IL" dirty="0"/>
          </a:p>
        </p:txBody>
      </p:sp>
      <p:sp>
        <p:nvSpPr>
          <p:cNvPr id="3" name="מציין מיקום תוכן 2">
            <a:extLst>
              <a:ext uri="{FF2B5EF4-FFF2-40B4-BE49-F238E27FC236}">
                <a16:creationId xmlns:a16="http://schemas.microsoft.com/office/drawing/2014/main" id="{EC54DDFA-2BB1-25AD-3AE6-CA4113695021}"/>
              </a:ext>
            </a:extLst>
          </p:cNvPr>
          <p:cNvSpPr>
            <a:spLocks noGrp="1"/>
          </p:cNvSpPr>
          <p:nvPr>
            <p:ph idx="1"/>
          </p:nvPr>
        </p:nvSpPr>
        <p:spPr>
          <a:xfrm>
            <a:off x="1371600" y="1799303"/>
            <a:ext cx="9601200" cy="4068097"/>
          </a:xfrm>
        </p:spPr>
        <p:txBody>
          <a:bodyPr>
            <a:normAutofit fontScale="92500" lnSpcReduction="10000"/>
          </a:bodyPr>
          <a:lstStyle/>
          <a:p>
            <a:r>
              <a:rPr lang="he-IL" dirty="0"/>
              <a:t> תובנות לחשבי שכר מהמקרה: פגיעה נפשית והכרה כפגיעה בעבודה</a:t>
            </a:r>
          </a:p>
          <a:p>
            <a:r>
              <a:rPr lang="en-IL" dirty="0"/>
              <a:t>🔹 1. </a:t>
            </a:r>
            <a:r>
              <a:rPr lang="he-IL" dirty="0"/>
              <a:t>אירועים נפשיים יכולים להיות מוכרים כפגיעה </a:t>
            </a:r>
            <a:r>
              <a:rPr lang="he-IL" dirty="0" err="1"/>
              <a:t>בעבודהגם</a:t>
            </a:r>
            <a:r>
              <a:rPr lang="he-IL" dirty="0"/>
              <a:t> ללא פגיעה פיזית – אם קיים קשר סיבתי ברור בין האירוע לבין ההידרדרות במצבו הנפשי של העובד, בית הדין עשוי להכיר בכך כפגיעה בעבודה.</a:t>
            </a:r>
          </a:p>
          <a:p>
            <a:r>
              <a:rPr lang="en-IL" dirty="0"/>
              <a:t>🔹 2. </a:t>
            </a:r>
            <a:r>
              <a:rPr lang="he-IL" dirty="0"/>
              <a:t>חשיבות התיעוד </a:t>
            </a:r>
            <a:r>
              <a:rPr lang="he-IL" dirty="0" err="1"/>
              <a:t>הרפואיביקורים</a:t>
            </a:r>
            <a:r>
              <a:rPr lang="he-IL" dirty="0"/>
              <a:t> תכופים אצל רופאים שונים, סמוך לאירוע החריג, מהווים ראיה משמעותית בקביעת הקשר בין מקום העבודה לבין הפגיעה.</a:t>
            </a:r>
          </a:p>
          <a:p>
            <a:r>
              <a:rPr lang="en-IL" dirty="0"/>
              <a:t>🔹 3. </a:t>
            </a:r>
            <a:r>
              <a:rPr lang="he-IL" dirty="0"/>
              <a:t>חוות דעת מומחה – משקל </a:t>
            </a:r>
            <a:r>
              <a:rPr lang="he-IL" dirty="0" err="1"/>
              <a:t>כבדחוות</a:t>
            </a:r>
            <a:r>
              <a:rPr lang="he-IL" dirty="0"/>
              <a:t> דעת של מומחה מטעם בית הדין נחשבת לעוגן המרכזי בקביעות הרפואיות. במקרים רבים – קובעת את גורל ההכרה או הדחייה.</a:t>
            </a:r>
          </a:p>
          <a:p>
            <a:r>
              <a:rPr lang="en-IL" dirty="0"/>
              <a:t>🔹 4. </a:t>
            </a:r>
            <a:r>
              <a:rPr lang="he-IL" dirty="0"/>
              <a:t>רגישות והתנהלות מול </a:t>
            </a:r>
            <a:r>
              <a:rPr lang="he-IL" dirty="0" err="1"/>
              <a:t>עובדיםיש</a:t>
            </a:r>
            <a:r>
              <a:rPr lang="he-IL" dirty="0"/>
              <a:t> לנהוג בזהירות ובליווי מקצועי במצבים רגישים. שיחה משפילה, חוסר גיבוי או עימות פתאומי עלולים להוביל להשלכות נפשיות – ואף לתביעות.</a:t>
            </a:r>
          </a:p>
          <a:p>
            <a:r>
              <a:rPr lang="en-IL" dirty="0"/>
              <a:t>🔹 5. </a:t>
            </a:r>
            <a:r>
              <a:rPr lang="he-IL" dirty="0"/>
              <a:t>תפקיד חשב השכר כ"קו ראשון" בזיהוי </a:t>
            </a:r>
            <a:r>
              <a:rPr lang="he-IL" dirty="0" err="1"/>
              <a:t>מצוקותחשבי</a:t>
            </a:r>
            <a:r>
              <a:rPr lang="he-IL" dirty="0"/>
              <a:t> שכר הם לעיתים הראשונים שנחשפים להיעדרויות, ירידה בתפקוד או פניות לעזרה – ולכן יש להם תפקיד חשוב בזיהוי מוקדם והפניה להנהלה או גורמי טיפול.</a:t>
            </a:r>
            <a:endParaRPr lang="en-IL" dirty="0"/>
          </a:p>
        </p:txBody>
      </p:sp>
    </p:spTree>
    <p:extLst>
      <p:ext uri="{BB962C8B-B14F-4D97-AF65-F5344CB8AC3E}">
        <p14:creationId xmlns:p14="http://schemas.microsoft.com/office/powerpoint/2010/main" val="120415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EB05C8-47FE-45A2-8779-75F6FC851618}"/>
              </a:ext>
            </a:extLst>
          </p:cNvPr>
          <p:cNvSpPr>
            <a:spLocks noGrp="1"/>
          </p:cNvSpPr>
          <p:nvPr>
            <p:ph type="title"/>
          </p:nvPr>
        </p:nvSpPr>
        <p:spPr>
          <a:xfrm>
            <a:off x="1096434" y="382881"/>
            <a:ext cx="10028767" cy="1108568"/>
          </a:xfrm>
        </p:spPr>
        <p:txBody>
          <a:bodyPr>
            <a:normAutofit/>
          </a:bodyPr>
          <a:lstStyle/>
          <a:p>
            <a:pPr algn="ctr"/>
            <a:r>
              <a:rPr lang="he-IL" dirty="0"/>
              <a:t>שיעורי המס לשנת 2025 </a:t>
            </a:r>
          </a:p>
        </p:txBody>
      </p:sp>
      <p:sp>
        <p:nvSpPr>
          <p:cNvPr id="3" name="מציין מיקום תוכן 2">
            <a:extLst>
              <a:ext uri="{FF2B5EF4-FFF2-40B4-BE49-F238E27FC236}">
                <a16:creationId xmlns:a16="http://schemas.microsoft.com/office/drawing/2014/main" id="{0DE1084D-22BD-4F97-AE63-DDB0DF00E301}"/>
              </a:ext>
            </a:extLst>
          </p:cNvPr>
          <p:cNvSpPr>
            <a:spLocks noGrp="1"/>
          </p:cNvSpPr>
          <p:nvPr>
            <p:ph idx="1"/>
          </p:nvPr>
        </p:nvSpPr>
        <p:spPr>
          <a:xfrm>
            <a:off x="1096434" y="1491448"/>
            <a:ext cx="10028767" cy="3659286"/>
          </a:xfrm>
        </p:spPr>
        <p:txBody>
          <a:bodyPr>
            <a:normAutofit/>
          </a:bodyPr>
          <a:lstStyle/>
          <a:p>
            <a:pPr marL="0" indent="0">
              <a:buNone/>
            </a:pPr>
            <a:endParaRPr lang="he-IL" dirty="0"/>
          </a:p>
          <a:p>
            <a:pPr marL="0" indent="0">
              <a:buNone/>
            </a:pPr>
            <a:endParaRPr lang="he-IL" dirty="0"/>
          </a:p>
          <a:p>
            <a:r>
              <a:rPr lang="he-IL" dirty="0"/>
              <a:t>הקפאת מדרגות המס:</a:t>
            </a:r>
          </a:p>
          <a:p>
            <a:r>
              <a:rPr lang="he-IL" dirty="0"/>
              <a:t>מדרגות המס עודכנו מדי שנה בהתאם לעליית מדד המחירים לצרכן.</a:t>
            </a:r>
          </a:p>
          <a:p>
            <a:r>
              <a:rPr lang="he-IL" dirty="0"/>
              <a:t>אולם, בשנת 2025, הוחלט להקפיא את עדכון מדרגות המס, כך שהן נשארו זהו לשנת 2024. </a:t>
            </a:r>
          </a:p>
          <a:p>
            <a:endParaRPr lang="he-IL" dirty="0"/>
          </a:p>
        </p:txBody>
      </p:sp>
    </p:spTree>
    <p:extLst>
      <p:ext uri="{BB962C8B-B14F-4D97-AF65-F5344CB8AC3E}">
        <p14:creationId xmlns:p14="http://schemas.microsoft.com/office/powerpoint/2010/main" val="33576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9C468D-9A93-ED68-193D-A63119B59CA5}"/>
              </a:ext>
            </a:extLst>
          </p:cNvPr>
          <p:cNvSpPr>
            <a:spLocks noGrp="1"/>
          </p:cNvSpPr>
          <p:nvPr>
            <p:ph type="title"/>
          </p:nvPr>
        </p:nvSpPr>
        <p:spPr/>
        <p:txBody>
          <a:bodyPr/>
          <a:lstStyle/>
          <a:p>
            <a:pPr algn="ctr"/>
            <a:r>
              <a:rPr lang="he-IL" dirty="0"/>
              <a:t>שיעורי המס לשנת 2025 </a:t>
            </a:r>
            <a:endParaRPr lang="en-IL" dirty="0"/>
          </a:p>
        </p:txBody>
      </p:sp>
      <p:pic>
        <p:nvPicPr>
          <p:cNvPr id="5" name="מציין מיקום תוכן 4">
            <a:extLst>
              <a:ext uri="{FF2B5EF4-FFF2-40B4-BE49-F238E27FC236}">
                <a16:creationId xmlns:a16="http://schemas.microsoft.com/office/drawing/2014/main" id="{83A2AE54-E770-5945-FED9-8C4846100975}"/>
              </a:ext>
            </a:extLst>
          </p:cNvPr>
          <p:cNvPicPr>
            <a:picLocks noGrp="1" noChangeAspect="1"/>
          </p:cNvPicPr>
          <p:nvPr>
            <p:ph idx="1"/>
          </p:nvPr>
        </p:nvPicPr>
        <p:blipFill>
          <a:blip r:embed="rId2"/>
          <a:stretch>
            <a:fillRect/>
          </a:stretch>
        </p:blipFill>
        <p:spPr>
          <a:xfrm>
            <a:off x="3062287" y="2652712"/>
            <a:ext cx="6219825" cy="2847975"/>
          </a:xfrm>
        </p:spPr>
      </p:pic>
    </p:spTree>
    <p:extLst>
      <p:ext uri="{BB962C8B-B14F-4D97-AF65-F5344CB8AC3E}">
        <p14:creationId xmlns:p14="http://schemas.microsoft.com/office/powerpoint/2010/main" val="2173139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DF1F-BF92-F2B8-DA32-84B0F1DF229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FDC79D1-293D-939B-DF8E-F44EAF2B3375}"/>
              </a:ext>
            </a:extLst>
          </p:cNvPr>
          <p:cNvSpPr>
            <a:spLocks noGrp="1"/>
          </p:cNvSpPr>
          <p:nvPr>
            <p:ph type="title"/>
          </p:nvPr>
        </p:nvSpPr>
        <p:spPr>
          <a:xfrm>
            <a:off x="1096434" y="382881"/>
            <a:ext cx="10028767" cy="1108568"/>
          </a:xfrm>
        </p:spPr>
        <p:txBody>
          <a:bodyPr>
            <a:normAutofit/>
          </a:bodyPr>
          <a:lstStyle/>
          <a:p>
            <a:pPr algn="ctr"/>
            <a:r>
              <a:rPr lang="he-IL" dirty="0"/>
              <a:t>ערכי מס הכנסה 2025 </a:t>
            </a:r>
          </a:p>
        </p:txBody>
      </p:sp>
      <p:sp>
        <p:nvSpPr>
          <p:cNvPr id="3" name="מציין מיקום תוכן 2">
            <a:extLst>
              <a:ext uri="{FF2B5EF4-FFF2-40B4-BE49-F238E27FC236}">
                <a16:creationId xmlns:a16="http://schemas.microsoft.com/office/drawing/2014/main" id="{8DCDD8C3-A08D-70BD-B5D2-58FC2CB98482}"/>
              </a:ext>
            </a:extLst>
          </p:cNvPr>
          <p:cNvSpPr>
            <a:spLocks noGrp="1"/>
          </p:cNvSpPr>
          <p:nvPr>
            <p:ph idx="1"/>
          </p:nvPr>
        </p:nvSpPr>
        <p:spPr>
          <a:xfrm>
            <a:off x="1096434" y="1491448"/>
            <a:ext cx="10028767" cy="3659286"/>
          </a:xfrm>
        </p:spPr>
        <p:txBody>
          <a:bodyPr>
            <a:normAutofit/>
          </a:bodyPr>
          <a:lstStyle/>
          <a:p>
            <a:pPr marL="0" indent="0">
              <a:buNone/>
            </a:pPr>
            <a:endParaRPr lang="he-IL" dirty="0"/>
          </a:p>
          <a:p>
            <a:endParaRPr lang="he-IL" dirty="0"/>
          </a:p>
          <a:p>
            <a:r>
              <a:rPr lang="he-IL" dirty="0"/>
              <a:t>הקפאת ערך נקודות הזיכוי:</a:t>
            </a:r>
          </a:p>
          <a:p>
            <a:r>
              <a:rPr lang="he-IL" dirty="0"/>
              <a:t>ערכן של נקודות הזיכוי התעדכן מדי שנה בהתאם למדד.</a:t>
            </a:r>
          </a:p>
          <a:p>
            <a:r>
              <a:rPr lang="he-IL" dirty="0"/>
              <a:t>גם בהיבט הזה בשנת 2025, הוקפא ערכן של נקודות הזיכוי, כך שהן לא התעדכנו בהתאם לעליית המדד. </a:t>
            </a:r>
          </a:p>
          <a:p>
            <a:r>
              <a:rPr lang="he-IL" dirty="0"/>
              <a:t>ערך כל נקודת זיכוי עמד על 242 ש"ח לחודש (2,904 ש"ח בשנה), וב-2025 הוא נותר ללא שינוי.</a:t>
            </a:r>
          </a:p>
        </p:txBody>
      </p:sp>
    </p:spTree>
    <p:extLst>
      <p:ext uri="{BB962C8B-B14F-4D97-AF65-F5344CB8AC3E}">
        <p14:creationId xmlns:p14="http://schemas.microsoft.com/office/powerpoint/2010/main" val="417703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10E6D-65B4-B5DC-5DF7-D2F93D8B7E6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E714363-4C64-5A5D-EE44-F35490B110FF}"/>
              </a:ext>
            </a:extLst>
          </p:cNvPr>
          <p:cNvSpPr>
            <a:spLocks noGrp="1"/>
          </p:cNvSpPr>
          <p:nvPr>
            <p:ph type="title"/>
          </p:nvPr>
        </p:nvSpPr>
        <p:spPr/>
        <p:txBody>
          <a:bodyPr>
            <a:normAutofit/>
          </a:bodyPr>
          <a:lstStyle/>
          <a:p>
            <a:pPr algn="ctr"/>
            <a:r>
              <a:rPr lang="he-IL" dirty="0"/>
              <a:t>יחסי עבודה בתקופת הקורונה – חל"ת ממושך</a:t>
            </a:r>
            <a:endParaRPr lang="en-IL" dirty="0"/>
          </a:p>
        </p:txBody>
      </p:sp>
      <p:sp>
        <p:nvSpPr>
          <p:cNvPr id="3" name="מציין מיקום תוכן 2">
            <a:extLst>
              <a:ext uri="{FF2B5EF4-FFF2-40B4-BE49-F238E27FC236}">
                <a16:creationId xmlns:a16="http://schemas.microsoft.com/office/drawing/2014/main" id="{FD265475-AA95-DF42-D223-0BF2A3C690CC}"/>
              </a:ext>
            </a:extLst>
          </p:cNvPr>
          <p:cNvSpPr>
            <a:spLocks noGrp="1"/>
          </p:cNvSpPr>
          <p:nvPr>
            <p:ph idx="1"/>
          </p:nvPr>
        </p:nvSpPr>
        <p:spPr>
          <a:xfrm>
            <a:off x="1371600" y="1799303"/>
            <a:ext cx="9601200" cy="4068097"/>
          </a:xfrm>
        </p:spPr>
        <p:txBody>
          <a:bodyPr>
            <a:normAutofit/>
          </a:bodyPr>
          <a:lstStyle/>
          <a:p>
            <a:pPr algn="just">
              <a:buNone/>
            </a:pPr>
            <a:endParaRPr lang="he-IL" dirty="0"/>
          </a:p>
          <a:p>
            <a:pPr algn="just">
              <a:buNone/>
            </a:pPr>
            <a:r>
              <a:rPr lang="he-IL" dirty="0" err="1"/>
              <a:t>עע</a:t>
            </a:r>
            <a:r>
              <a:rPr lang="he-IL" dirty="0"/>
              <a:t> (ארצי) 2085-03-24‏     ‏ אייל ברקן - </a:t>
            </a:r>
            <a:r>
              <a:rPr lang="he-IL" dirty="0" err="1"/>
              <a:t>קמיליה</a:t>
            </a:r>
            <a:r>
              <a:rPr lang="he-IL" dirty="0"/>
              <a:t> מרקוס</a:t>
            </a:r>
          </a:p>
          <a:p>
            <a:pPr algn="just">
              <a:buNone/>
            </a:pPr>
            <a:r>
              <a:rPr lang="he-IL" dirty="0"/>
              <a:t>במשרד עורכי דין פרטי, אשר נוהל במשותף על-ידי שני שותפים, הועסקה מזכירה שבעניינה התביעה. </a:t>
            </a:r>
          </a:p>
          <a:p>
            <a:pPr algn="just">
              <a:buNone/>
            </a:pPr>
            <a:r>
              <a:rPr lang="he-IL" dirty="0"/>
              <a:t>בעקבות הסגר הראשון שהוטל עם פרוץ מגפת הקורונה, הוצאה העובדת לחל"ת לתקופה של לפחות 30 ימים, וזאת לטענת המעסיקים – בהסכמה ובשל אילוצי התקופה.</a:t>
            </a:r>
          </a:p>
          <a:p>
            <a:pPr marL="0" indent="0" algn="just">
              <a:buNone/>
            </a:pPr>
            <a:r>
              <a:rPr lang="he-IL" dirty="0"/>
              <a:t>עם תום החודש, ולנוכח היעדר פנייה מצד המעסיקים, פנתה העובדת באמצעות עורך דינה בדרישה לגמר חשבון, בטענה שמדובר בפיטורים הלכה למעשה. המעסיקים טענו מנגד כי לא היה כל נתק מצידם, ואף הציעו לה לעבוד מהבית – הצעה אשר לדבריהם נדחתה על ידה. לטענתם, לא מדובר בפיטורים, אלא בהתפטרות מיוזמתה.</a:t>
            </a:r>
          </a:p>
          <a:p>
            <a:endParaRPr lang="en-IL" dirty="0"/>
          </a:p>
        </p:txBody>
      </p:sp>
    </p:spTree>
    <p:extLst>
      <p:ext uri="{BB962C8B-B14F-4D97-AF65-F5344CB8AC3E}">
        <p14:creationId xmlns:p14="http://schemas.microsoft.com/office/powerpoint/2010/main" val="2057622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AA301-0A0E-05B7-CB4E-163F25DE969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B8E0DE1-6546-A9C8-7E89-D6102B51E767}"/>
              </a:ext>
            </a:extLst>
          </p:cNvPr>
          <p:cNvSpPr>
            <a:spLocks noGrp="1"/>
          </p:cNvSpPr>
          <p:nvPr>
            <p:ph type="title"/>
          </p:nvPr>
        </p:nvSpPr>
        <p:spPr>
          <a:xfrm>
            <a:off x="1096434" y="382881"/>
            <a:ext cx="10028767" cy="1108568"/>
          </a:xfrm>
        </p:spPr>
        <p:txBody>
          <a:bodyPr>
            <a:normAutofit/>
          </a:bodyPr>
          <a:lstStyle/>
          <a:p>
            <a:pPr algn="ctr"/>
            <a:r>
              <a:rPr lang="he-IL" dirty="0"/>
              <a:t>שווי ריבית על הלוואה </a:t>
            </a:r>
          </a:p>
        </p:txBody>
      </p:sp>
      <p:sp>
        <p:nvSpPr>
          <p:cNvPr id="3" name="מציין מיקום תוכן 2">
            <a:extLst>
              <a:ext uri="{FF2B5EF4-FFF2-40B4-BE49-F238E27FC236}">
                <a16:creationId xmlns:a16="http://schemas.microsoft.com/office/drawing/2014/main" id="{342AAC29-CE0B-6B79-DBE2-97EEEC5B08A2}"/>
              </a:ext>
            </a:extLst>
          </p:cNvPr>
          <p:cNvSpPr>
            <a:spLocks noGrp="1"/>
          </p:cNvSpPr>
          <p:nvPr>
            <p:ph idx="1"/>
          </p:nvPr>
        </p:nvSpPr>
        <p:spPr>
          <a:xfrm>
            <a:off x="1096434" y="1491448"/>
            <a:ext cx="10028767" cy="3188501"/>
          </a:xfrm>
        </p:spPr>
        <p:txBody>
          <a:bodyPr>
            <a:normAutofit/>
          </a:bodyPr>
          <a:lstStyle/>
          <a:p>
            <a:endParaRPr lang="he-IL" u="sng" dirty="0"/>
          </a:p>
          <a:p>
            <a:endParaRPr lang="he-IL" u="sng" dirty="0"/>
          </a:p>
          <a:p>
            <a:endParaRPr lang="he-IL" u="sng" dirty="0"/>
          </a:p>
        </p:txBody>
      </p:sp>
      <p:sp>
        <p:nvSpPr>
          <p:cNvPr id="9" name="תיבת טקסט 8">
            <a:extLst>
              <a:ext uri="{FF2B5EF4-FFF2-40B4-BE49-F238E27FC236}">
                <a16:creationId xmlns:a16="http://schemas.microsoft.com/office/drawing/2014/main" id="{DF5DC0A5-C097-7AFE-21D8-380BCC7D6B69}"/>
              </a:ext>
            </a:extLst>
          </p:cNvPr>
          <p:cNvSpPr txBox="1"/>
          <p:nvPr/>
        </p:nvSpPr>
        <p:spPr>
          <a:xfrm>
            <a:off x="1327928" y="1491447"/>
            <a:ext cx="10157452" cy="3785652"/>
          </a:xfrm>
          <a:prstGeom prst="rect">
            <a:avLst/>
          </a:prstGeom>
          <a:noFill/>
        </p:spPr>
        <p:txBody>
          <a:bodyPr wrap="square">
            <a:spAutoFit/>
          </a:bodyPr>
          <a:lstStyle/>
          <a:p>
            <a:pPr algn="r" rtl="1"/>
            <a:r>
              <a:rPr lang="he-IL" sz="2400" b="1" dirty="0"/>
              <a:t>תקרת הריבית לקבלת הלוואות ותחולת החיוב במס</a:t>
            </a:r>
            <a:endParaRPr lang="he-IL" sz="2400" dirty="0"/>
          </a:p>
          <a:p>
            <a:pPr algn="r" rtl="1"/>
            <a:r>
              <a:rPr lang="he-IL" sz="2400" dirty="0"/>
              <a:t>בהתאם להנחיות שנקבעו, הריבית שנקבעת לצורך חישוב חבות המס על הלוואות שקיבל העובד ממעסיקו תהיה בהתאם לשיעור הריבית הכללית המקובלת. כלומר, כאשר מדובר בהלוואה שניתנה במסגרת יחסי עבודה, העובד יידרש לשלם מס על הפרשי הריבית בין הריבית שנקבעה להלוואה לבין הריבית השוקית המקובלת.</a:t>
            </a:r>
          </a:p>
          <a:p>
            <a:pPr algn="r" rtl="1"/>
            <a:r>
              <a:rPr lang="he-IL" sz="2400" dirty="0"/>
              <a:t>בשנת 2025, שיעור הריבית שייקבע לפי תקנות מס הכנסה לצורך חישוב חבות המס עומד על </a:t>
            </a:r>
            <a:r>
              <a:rPr lang="he-IL" sz="2400" b="1" dirty="0"/>
              <a:t>6.69%</a:t>
            </a:r>
            <a:r>
              <a:rPr lang="he-IL" sz="2400" dirty="0"/>
              <a:t>. בהתאם לכך, התקרה שנקבעה להלוואות עליהן יחולו הוראות סעיף 3(ט) לפקודת מס הכנסה עומדת על </a:t>
            </a:r>
            <a:r>
              <a:rPr lang="he-IL" sz="2400" b="1" dirty="0"/>
              <a:t>8,640 ש"ח</a:t>
            </a:r>
            <a:r>
              <a:rPr lang="he-IL" sz="2400" dirty="0"/>
              <a:t> בשנה.</a:t>
            </a:r>
          </a:p>
          <a:p>
            <a:pPr algn="r" rtl="1"/>
            <a:r>
              <a:rPr lang="he-IL" sz="2400" dirty="0"/>
              <a:t>המס שיחול על הלוואות שניתנו בתנאים מועדפים יתבסס על ההפרש בין הריבית בפועל לריבית השוק שנקבעה, תוך חישוב ההשפעה על שכר העובד וחבות המס הנלווית לכך.</a:t>
            </a:r>
          </a:p>
        </p:txBody>
      </p:sp>
    </p:spTree>
    <p:extLst>
      <p:ext uri="{BB962C8B-B14F-4D97-AF65-F5344CB8AC3E}">
        <p14:creationId xmlns:p14="http://schemas.microsoft.com/office/powerpoint/2010/main" val="824972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829334-180A-B6B2-B35B-3875434416FC}"/>
              </a:ext>
            </a:extLst>
          </p:cNvPr>
          <p:cNvSpPr>
            <a:spLocks noGrp="1"/>
          </p:cNvSpPr>
          <p:nvPr>
            <p:ph type="title"/>
          </p:nvPr>
        </p:nvSpPr>
        <p:spPr>
          <a:xfrm>
            <a:off x="7860667" y="685800"/>
            <a:ext cx="3656419" cy="1485900"/>
          </a:xfrm>
        </p:spPr>
        <p:txBody>
          <a:bodyPr>
            <a:normAutofit/>
          </a:bodyPr>
          <a:lstStyle/>
          <a:p>
            <a:r>
              <a:rPr lang="he-IL" dirty="0"/>
              <a:t>גובה הפטור בעבור קצבה מזכה </a:t>
            </a:r>
          </a:p>
        </p:txBody>
      </p:sp>
      <p:sp>
        <p:nvSpPr>
          <p:cNvPr id="16" name="Rectangle 15">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
        <p:nvSpPr>
          <p:cNvPr id="3" name="מציין מיקום תוכן 2">
            <a:extLst>
              <a:ext uri="{FF2B5EF4-FFF2-40B4-BE49-F238E27FC236}">
                <a16:creationId xmlns:a16="http://schemas.microsoft.com/office/drawing/2014/main" id="{4205DDA5-4AE9-1B6D-F670-83B29EF7B132}"/>
              </a:ext>
            </a:extLst>
          </p:cNvPr>
          <p:cNvSpPr>
            <a:spLocks noGrp="1"/>
          </p:cNvSpPr>
          <p:nvPr>
            <p:ph idx="1"/>
          </p:nvPr>
        </p:nvSpPr>
        <p:spPr>
          <a:xfrm>
            <a:off x="7860667" y="2286000"/>
            <a:ext cx="3656419" cy="3581400"/>
          </a:xfrm>
        </p:spPr>
        <p:txBody>
          <a:bodyPr>
            <a:normAutofit/>
          </a:bodyPr>
          <a:lstStyle/>
          <a:p>
            <a:r>
              <a:rPr lang="he-IL" sz="1700" dirty="0"/>
              <a:t>בהתאם להוראות סעיף 9(א)(ב) לפקודת מס הכנסה, נקבע כי קצבה מזכה תהיה זכאית להקלות מס בהתאם לשיעור הפטור שנקבע בחוק. </a:t>
            </a:r>
          </a:p>
          <a:p>
            <a:r>
              <a:rPr lang="he-IL" sz="1700" dirty="0"/>
              <a:t>תקרת הפטור הבסיסית נקבעה על 35% מסכום התגמול המזכה, כאשר ייתכן שיוחלו שיעורי פטור נוספים על פי המדרגות שנקבעו בתקנות.</a:t>
            </a:r>
          </a:p>
          <a:p>
            <a:r>
              <a:rPr lang="he-IL" sz="1700" dirty="0"/>
              <a:t>שיעור הפטור הנוסף, שהוגדר לראשונה במסגרת סעיף 190 לפקודה בשנת 2012, צפוי לעלות בהדרגה עד לשנת המס 2025. </a:t>
            </a:r>
          </a:p>
          <a:p>
            <a:r>
              <a:rPr lang="he-IL" sz="1700" dirty="0"/>
              <a:t>להלן מדרגות הפטור שנקבעו לפי השנים:</a:t>
            </a:r>
          </a:p>
          <a:p>
            <a:endParaRPr lang="he-IL" sz="1700" dirty="0"/>
          </a:p>
          <a:p>
            <a:endParaRPr lang="he-IL" sz="1700" dirty="0"/>
          </a:p>
        </p:txBody>
      </p:sp>
      <p:sp>
        <p:nvSpPr>
          <p:cNvPr id="11" name="Rectangle 4">
            <a:extLst>
              <a:ext uri="{FF2B5EF4-FFF2-40B4-BE49-F238E27FC236}">
                <a16:creationId xmlns:a16="http://schemas.microsoft.com/office/drawing/2014/main" id="{F40E2134-8907-7293-E4DB-AE473903D910}"/>
              </a:ext>
            </a:extLst>
          </p:cNvPr>
          <p:cNvSpPr>
            <a:spLocks noChangeArrowheads="1"/>
          </p:cNvSpPr>
          <p:nvPr/>
        </p:nvSpPr>
        <p:spPr bwMode="auto">
          <a:xfrm>
            <a:off x="1371600" y="3025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10" name="טבלה 9">
            <a:extLst>
              <a:ext uri="{FF2B5EF4-FFF2-40B4-BE49-F238E27FC236}">
                <a16:creationId xmlns:a16="http://schemas.microsoft.com/office/drawing/2014/main" id="{ACE4F472-9D38-4F61-DE5D-5FFA81A845A7}"/>
              </a:ext>
            </a:extLst>
          </p:cNvPr>
          <p:cNvGraphicFramePr>
            <a:graphicFrameLocks noGrp="1"/>
          </p:cNvGraphicFramePr>
          <p:nvPr>
            <p:extLst>
              <p:ext uri="{D42A27DB-BD31-4B8C-83A1-F6EECF244321}">
                <p14:modId xmlns:p14="http://schemas.microsoft.com/office/powerpoint/2010/main" val="2741585839"/>
              </p:ext>
            </p:extLst>
          </p:nvPr>
        </p:nvGraphicFramePr>
        <p:xfrm>
          <a:off x="1023561" y="903690"/>
          <a:ext cx="6517065" cy="4730584"/>
        </p:xfrm>
        <a:graphic>
          <a:graphicData uri="http://schemas.openxmlformats.org/drawingml/2006/table">
            <a:tbl>
              <a:tblPr>
                <a:solidFill>
                  <a:schemeClr val="bg1">
                    <a:lumMod val="95000"/>
                  </a:schemeClr>
                </a:solidFill>
              </a:tblPr>
              <a:tblGrid>
                <a:gridCol w="1273377">
                  <a:extLst>
                    <a:ext uri="{9D8B030D-6E8A-4147-A177-3AD203B41FA5}">
                      <a16:colId xmlns:a16="http://schemas.microsoft.com/office/drawing/2014/main" val="3208411640"/>
                    </a:ext>
                  </a:extLst>
                </a:gridCol>
                <a:gridCol w="1588854">
                  <a:extLst>
                    <a:ext uri="{9D8B030D-6E8A-4147-A177-3AD203B41FA5}">
                      <a16:colId xmlns:a16="http://schemas.microsoft.com/office/drawing/2014/main" val="810114103"/>
                    </a:ext>
                  </a:extLst>
                </a:gridCol>
                <a:gridCol w="1588854">
                  <a:extLst>
                    <a:ext uri="{9D8B030D-6E8A-4147-A177-3AD203B41FA5}">
                      <a16:colId xmlns:a16="http://schemas.microsoft.com/office/drawing/2014/main" val="3446727445"/>
                    </a:ext>
                  </a:extLst>
                </a:gridCol>
                <a:gridCol w="2065980">
                  <a:extLst>
                    <a:ext uri="{9D8B030D-6E8A-4147-A177-3AD203B41FA5}">
                      <a16:colId xmlns:a16="http://schemas.microsoft.com/office/drawing/2014/main" val="3102205634"/>
                    </a:ext>
                  </a:extLst>
                </a:gridCol>
              </a:tblGrid>
              <a:tr h="1186400">
                <a:tc>
                  <a:txBody>
                    <a:bodyPr/>
                    <a:lstStyle/>
                    <a:p>
                      <a:r>
                        <a:rPr lang="he-IL" sz="2000" cap="none" spc="0">
                          <a:solidFill>
                            <a:schemeClr val="tx1"/>
                          </a:solidFill>
                        </a:rPr>
                        <a:t>שנת מס</a:t>
                      </a:r>
                    </a:p>
                  </a:txBody>
                  <a:tcPr marL="150177" marR="150177" marT="150177" marB="7508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he-IL" sz="2000" cap="none" spc="0">
                          <a:solidFill>
                            <a:schemeClr val="tx1"/>
                          </a:solidFill>
                        </a:rPr>
                        <a:t>שיעור פטור נוסף</a:t>
                      </a:r>
                    </a:p>
                  </a:txBody>
                  <a:tcPr marL="150177" marR="150177" marT="150177" marB="7508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he-IL" sz="2000" cap="none" spc="0">
                          <a:solidFill>
                            <a:schemeClr val="tx1"/>
                          </a:solidFill>
                        </a:rPr>
                        <a:t>שיעור פטור מצטבר</a:t>
                      </a:r>
                    </a:p>
                  </a:txBody>
                  <a:tcPr marL="150177" marR="150177" marT="150177" marB="7508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he-IL" sz="2000" cap="none" spc="0" dirty="0">
                          <a:solidFill>
                            <a:schemeClr val="tx1"/>
                          </a:solidFill>
                        </a:rPr>
                        <a:t>שיעור פטור כולל (כולל הבסיסי - 35%)</a:t>
                      </a:r>
                    </a:p>
                  </a:txBody>
                  <a:tcPr marL="150177" marR="150177" marT="150177" marB="7508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686220191"/>
                  </a:ext>
                </a:extLst>
              </a:tr>
              <a:tr h="886046">
                <a:tc>
                  <a:txBody>
                    <a:bodyPr/>
                    <a:lstStyle/>
                    <a:p>
                      <a:r>
                        <a:rPr lang="he-IL" sz="2000" cap="none" spc="0">
                          <a:solidFill>
                            <a:schemeClr val="tx1"/>
                          </a:solidFill>
                        </a:rPr>
                        <a:t>2012-2015</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a:solidFill>
                            <a:schemeClr val="tx1"/>
                          </a:solidFill>
                        </a:rPr>
                        <a:t>8.5%</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dirty="0">
                          <a:solidFill>
                            <a:schemeClr val="tx1"/>
                          </a:solidFill>
                        </a:rPr>
                        <a:t>8.5%</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dirty="0">
                          <a:solidFill>
                            <a:schemeClr val="tx1"/>
                          </a:solidFill>
                        </a:rPr>
                        <a:t>43.5%</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294256954"/>
                  </a:ext>
                </a:extLst>
              </a:tr>
              <a:tr h="886046">
                <a:tc>
                  <a:txBody>
                    <a:bodyPr/>
                    <a:lstStyle/>
                    <a:p>
                      <a:r>
                        <a:rPr lang="he-IL" sz="2000" cap="none" spc="0">
                          <a:solidFill>
                            <a:schemeClr val="tx1"/>
                          </a:solidFill>
                        </a:rPr>
                        <a:t>2016-2019</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a:solidFill>
                            <a:schemeClr val="tx1"/>
                          </a:solidFill>
                        </a:rPr>
                        <a:t>5.5%</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dirty="0">
                          <a:solidFill>
                            <a:schemeClr val="tx1"/>
                          </a:solidFill>
                        </a:rPr>
                        <a:t>14%</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a:solidFill>
                            <a:schemeClr val="tx1"/>
                          </a:solidFill>
                        </a:rPr>
                        <a:t>49%</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07488974"/>
                  </a:ext>
                </a:extLst>
              </a:tr>
              <a:tr h="886046">
                <a:tc>
                  <a:txBody>
                    <a:bodyPr/>
                    <a:lstStyle/>
                    <a:p>
                      <a:r>
                        <a:rPr lang="he-IL" sz="2000" cap="none" spc="0">
                          <a:solidFill>
                            <a:schemeClr val="tx1"/>
                          </a:solidFill>
                        </a:rPr>
                        <a:t>2020-2024</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a:solidFill>
                            <a:schemeClr val="tx1"/>
                          </a:solidFill>
                        </a:rPr>
                        <a:t>3%</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a:solidFill>
                            <a:schemeClr val="tx1"/>
                          </a:solidFill>
                        </a:rPr>
                        <a:t>17%</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a:solidFill>
                            <a:schemeClr val="tx1"/>
                          </a:solidFill>
                        </a:rPr>
                        <a:t>52%</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327852269"/>
                  </a:ext>
                </a:extLst>
              </a:tr>
              <a:tr h="886046">
                <a:tc>
                  <a:txBody>
                    <a:bodyPr/>
                    <a:lstStyle/>
                    <a:p>
                      <a:r>
                        <a:rPr lang="he-IL" sz="2000" cap="none" spc="0">
                          <a:solidFill>
                            <a:schemeClr val="tx1"/>
                          </a:solidFill>
                        </a:rPr>
                        <a:t>2025 ואילך</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dirty="0">
                          <a:solidFill>
                            <a:schemeClr val="tx1"/>
                          </a:solidFill>
                        </a:rPr>
                        <a:t>15%</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a:solidFill>
                            <a:schemeClr val="tx1"/>
                          </a:solidFill>
                        </a:rPr>
                        <a:t>32%</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he-IL" sz="2000" cap="none" spc="0" dirty="0">
                          <a:solidFill>
                            <a:schemeClr val="tx1"/>
                          </a:solidFill>
                        </a:rPr>
                        <a:t>67%</a:t>
                      </a:r>
                    </a:p>
                  </a:txBody>
                  <a:tcPr marL="150177" marR="150177" marT="150177" marB="75089"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663878176"/>
                  </a:ext>
                </a:extLst>
              </a:tr>
            </a:tbl>
          </a:graphicData>
        </a:graphic>
      </p:graphicFrame>
    </p:spTree>
    <p:extLst>
      <p:ext uri="{BB962C8B-B14F-4D97-AF65-F5344CB8AC3E}">
        <p14:creationId xmlns:p14="http://schemas.microsoft.com/office/powerpoint/2010/main" val="4248425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3CC0414-8932-6186-B651-2C73DD604A49}"/>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D461D0B-0469-6D3D-0A0B-0EAC53364B92}"/>
              </a:ext>
            </a:extLst>
          </p:cNvPr>
          <p:cNvSpPr>
            <a:spLocks noGrp="1"/>
          </p:cNvSpPr>
          <p:nvPr>
            <p:ph type="title"/>
          </p:nvPr>
        </p:nvSpPr>
        <p:spPr>
          <a:xfrm>
            <a:off x="6389914" y="685800"/>
            <a:ext cx="5127172" cy="1485900"/>
          </a:xfrm>
        </p:spPr>
        <p:txBody>
          <a:bodyPr>
            <a:normAutofit/>
          </a:bodyPr>
          <a:lstStyle/>
          <a:p>
            <a:pPr algn="r" rtl="0"/>
            <a:r>
              <a:rPr lang="he-IL" dirty="0"/>
              <a:t>גובה הפטור בעבור קצבה מזכה </a:t>
            </a:r>
          </a:p>
        </p:txBody>
      </p:sp>
      <p:sp>
        <p:nvSpPr>
          <p:cNvPr id="9"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e-IL"/>
          </a:p>
        </p:txBody>
      </p:sp>
      <p:sp>
        <p:nvSpPr>
          <p:cNvPr id="3" name="מציין מיקום תוכן 2">
            <a:extLst>
              <a:ext uri="{FF2B5EF4-FFF2-40B4-BE49-F238E27FC236}">
                <a16:creationId xmlns:a16="http://schemas.microsoft.com/office/drawing/2014/main" id="{C555994D-4ED0-1747-20C2-5A6C3A22A78A}"/>
              </a:ext>
            </a:extLst>
          </p:cNvPr>
          <p:cNvSpPr>
            <a:spLocks noGrp="1"/>
          </p:cNvSpPr>
          <p:nvPr>
            <p:ph idx="1"/>
          </p:nvPr>
        </p:nvSpPr>
        <p:spPr>
          <a:xfrm>
            <a:off x="6389914" y="2286000"/>
            <a:ext cx="5127172" cy="3581400"/>
          </a:xfrm>
        </p:spPr>
        <p:txBody>
          <a:bodyPr>
            <a:normAutofit/>
          </a:bodyPr>
          <a:lstStyle/>
          <a:p>
            <a:r>
              <a:rPr lang="he-IL" dirty="0"/>
              <a:t>במסגרת צעדי המדיניות הכלכלית של הממשלה לשנת 2025, אושר תיקון נוסף שייכנס לתוקפו בינואר 2025. סעיף 275 לפקודת מס הכנסה מסדיר את הגדלת שיעורי הפטור בשלבים לאורך ארבע שנים נוספות ולא כפי שהיה עתיד להסתיים כבר בשנת 2025</a:t>
            </a:r>
          </a:p>
          <a:p>
            <a:endParaRPr lang="he-IL" dirty="0"/>
          </a:p>
          <a:p>
            <a:endParaRPr lang="he-IL" dirty="0"/>
          </a:p>
        </p:txBody>
      </p:sp>
      <p:graphicFrame>
        <p:nvGraphicFramePr>
          <p:cNvPr id="4" name="טבלה 3">
            <a:extLst>
              <a:ext uri="{FF2B5EF4-FFF2-40B4-BE49-F238E27FC236}">
                <a16:creationId xmlns:a16="http://schemas.microsoft.com/office/drawing/2014/main" id="{4208AF32-881D-7F02-13A4-862A500818DA}"/>
              </a:ext>
            </a:extLst>
          </p:cNvPr>
          <p:cNvGraphicFramePr>
            <a:graphicFrameLocks noGrp="1"/>
          </p:cNvGraphicFramePr>
          <p:nvPr>
            <p:extLst>
              <p:ext uri="{D42A27DB-BD31-4B8C-83A1-F6EECF244321}">
                <p14:modId xmlns:p14="http://schemas.microsoft.com/office/powerpoint/2010/main" val="2134975519"/>
              </p:ext>
            </p:extLst>
          </p:nvPr>
        </p:nvGraphicFramePr>
        <p:xfrm>
          <a:off x="1023562" y="1692343"/>
          <a:ext cx="5071257" cy="3153275"/>
        </p:xfrm>
        <a:graphic>
          <a:graphicData uri="http://schemas.openxmlformats.org/drawingml/2006/table">
            <a:tbl>
              <a:tblPr/>
              <a:tblGrid>
                <a:gridCol w="1050447">
                  <a:extLst>
                    <a:ext uri="{9D8B030D-6E8A-4147-A177-3AD203B41FA5}">
                      <a16:colId xmlns:a16="http://schemas.microsoft.com/office/drawing/2014/main" val="241871678"/>
                    </a:ext>
                  </a:extLst>
                </a:gridCol>
                <a:gridCol w="1340270">
                  <a:extLst>
                    <a:ext uri="{9D8B030D-6E8A-4147-A177-3AD203B41FA5}">
                      <a16:colId xmlns:a16="http://schemas.microsoft.com/office/drawing/2014/main" val="1771402542"/>
                    </a:ext>
                  </a:extLst>
                </a:gridCol>
                <a:gridCol w="1340270">
                  <a:extLst>
                    <a:ext uri="{9D8B030D-6E8A-4147-A177-3AD203B41FA5}">
                      <a16:colId xmlns:a16="http://schemas.microsoft.com/office/drawing/2014/main" val="1797875203"/>
                    </a:ext>
                  </a:extLst>
                </a:gridCol>
                <a:gridCol w="1340270">
                  <a:extLst>
                    <a:ext uri="{9D8B030D-6E8A-4147-A177-3AD203B41FA5}">
                      <a16:colId xmlns:a16="http://schemas.microsoft.com/office/drawing/2014/main" val="2532580540"/>
                    </a:ext>
                  </a:extLst>
                </a:gridCol>
              </a:tblGrid>
              <a:tr h="1242761">
                <a:tc>
                  <a:txBody>
                    <a:bodyPr/>
                    <a:lstStyle/>
                    <a:p>
                      <a:pPr algn="l" fontAlgn="ctr"/>
                      <a:r>
                        <a:rPr lang="he-IL" sz="1800" b="0" i="0" u="none" strike="noStrike">
                          <a:effectLst/>
                          <a:latin typeface="Arial" panose="020B0604020202020204" pitchFamily="34" charset="0"/>
                        </a:rPr>
                        <a:t>שנת מס</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שיעור פטור נוסף</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שיעור פטור מצטבר</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שיעור פטור כולל (כולל הבסיסי - 35%)</a:t>
                      </a:r>
                    </a:p>
                  </a:txBody>
                  <a:tcPr marL="92743" marR="92743" marT="46372" marB="46372" anchor="ctr">
                    <a:lnL>
                      <a:noFill/>
                    </a:lnL>
                    <a:lnR>
                      <a:noFill/>
                    </a:lnR>
                    <a:lnT>
                      <a:noFill/>
                    </a:lnT>
                    <a:lnB>
                      <a:noFill/>
                    </a:lnB>
                    <a:noFill/>
                  </a:tcPr>
                </a:tc>
                <a:extLst>
                  <a:ext uri="{0D108BD9-81ED-4DB2-BD59-A6C34878D82A}">
                    <a16:rowId xmlns:a16="http://schemas.microsoft.com/office/drawing/2014/main" val="3138686106"/>
                  </a:ext>
                </a:extLst>
              </a:tr>
              <a:tr h="408071">
                <a:tc>
                  <a:txBody>
                    <a:bodyPr/>
                    <a:lstStyle/>
                    <a:p>
                      <a:pPr algn="l" fontAlgn="ctr"/>
                      <a:r>
                        <a:rPr lang="he-IL" sz="1800" b="0" i="0" u="none" strike="noStrike" dirty="0">
                          <a:effectLst/>
                          <a:latin typeface="Arial" panose="020B0604020202020204" pitchFamily="34" charset="0"/>
                        </a:rPr>
                        <a:t>2025</a:t>
                      </a:r>
                    </a:p>
                  </a:txBody>
                  <a:tcPr marL="92743" marR="92743" marT="46372" marB="46372" anchor="ctr">
                    <a:lnL>
                      <a:noFill/>
                    </a:lnL>
                    <a:lnR>
                      <a:noFill/>
                    </a:lnR>
                    <a:lnT>
                      <a:noFill/>
                    </a:lnT>
                    <a:lnB>
                      <a:noFill/>
                    </a:lnB>
                    <a:noFill/>
                  </a:tcPr>
                </a:tc>
                <a:tc>
                  <a:txBody>
                    <a:bodyPr/>
                    <a:lstStyle/>
                    <a:p>
                      <a:pPr algn="l" fontAlgn="ctr"/>
                      <a:r>
                        <a:rPr lang="he-IL" sz="1800" b="0" i="0" u="none" strike="noStrike" dirty="0">
                          <a:effectLst/>
                          <a:latin typeface="Arial" panose="020B0604020202020204" pitchFamily="34" charset="0"/>
                        </a:rPr>
                        <a:t>5%</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22%</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57%</a:t>
                      </a:r>
                    </a:p>
                  </a:txBody>
                  <a:tcPr marL="92743" marR="92743" marT="46372" marB="46372" anchor="ctr">
                    <a:lnL>
                      <a:noFill/>
                    </a:lnL>
                    <a:lnR>
                      <a:noFill/>
                    </a:lnR>
                    <a:lnT>
                      <a:noFill/>
                    </a:lnT>
                    <a:lnB>
                      <a:noFill/>
                    </a:lnB>
                    <a:noFill/>
                  </a:tcPr>
                </a:tc>
                <a:extLst>
                  <a:ext uri="{0D108BD9-81ED-4DB2-BD59-A6C34878D82A}">
                    <a16:rowId xmlns:a16="http://schemas.microsoft.com/office/drawing/2014/main" val="482889033"/>
                  </a:ext>
                </a:extLst>
              </a:tr>
              <a:tr h="408071">
                <a:tc>
                  <a:txBody>
                    <a:bodyPr/>
                    <a:lstStyle/>
                    <a:p>
                      <a:pPr algn="l" fontAlgn="ctr"/>
                      <a:r>
                        <a:rPr lang="he-IL" sz="1800" b="0" i="0" u="none" strike="noStrike">
                          <a:effectLst/>
                          <a:latin typeface="Arial" panose="020B0604020202020204" pitchFamily="34" charset="0"/>
                        </a:rPr>
                        <a:t>2026</a:t>
                      </a:r>
                    </a:p>
                  </a:txBody>
                  <a:tcPr marL="92743" marR="92743" marT="46372" marB="46372" anchor="ctr">
                    <a:lnL>
                      <a:noFill/>
                    </a:lnL>
                    <a:lnR>
                      <a:noFill/>
                    </a:lnR>
                    <a:lnT>
                      <a:noFill/>
                    </a:lnT>
                    <a:lnB>
                      <a:noFill/>
                    </a:lnB>
                    <a:noFill/>
                  </a:tcPr>
                </a:tc>
                <a:tc>
                  <a:txBody>
                    <a:bodyPr/>
                    <a:lstStyle/>
                    <a:p>
                      <a:pPr algn="l" fontAlgn="ctr"/>
                      <a:r>
                        <a:rPr lang="he-IL" sz="1800" b="0" i="0" u="none" strike="noStrike" dirty="0">
                          <a:effectLst/>
                          <a:latin typeface="Arial" panose="020B0604020202020204" pitchFamily="34" charset="0"/>
                        </a:rPr>
                        <a:t>0.5%</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22.5%</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57.5%</a:t>
                      </a:r>
                    </a:p>
                  </a:txBody>
                  <a:tcPr marL="92743" marR="92743" marT="46372" marB="46372" anchor="ctr">
                    <a:lnL>
                      <a:noFill/>
                    </a:lnL>
                    <a:lnR>
                      <a:noFill/>
                    </a:lnR>
                    <a:lnT>
                      <a:noFill/>
                    </a:lnT>
                    <a:lnB>
                      <a:noFill/>
                    </a:lnB>
                    <a:noFill/>
                  </a:tcPr>
                </a:tc>
                <a:extLst>
                  <a:ext uri="{0D108BD9-81ED-4DB2-BD59-A6C34878D82A}">
                    <a16:rowId xmlns:a16="http://schemas.microsoft.com/office/drawing/2014/main" val="654472055"/>
                  </a:ext>
                </a:extLst>
              </a:tr>
              <a:tr h="408071">
                <a:tc>
                  <a:txBody>
                    <a:bodyPr/>
                    <a:lstStyle/>
                    <a:p>
                      <a:pPr algn="l" fontAlgn="ctr"/>
                      <a:r>
                        <a:rPr lang="he-IL" sz="1800" b="0" i="0" u="none" strike="noStrike">
                          <a:effectLst/>
                          <a:latin typeface="Arial" panose="020B0604020202020204" pitchFamily="34" charset="0"/>
                        </a:rPr>
                        <a:t>2027</a:t>
                      </a:r>
                    </a:p>
                  </a:txBody>
                  <a:tcPr marL="92743" marR="92743" marT="46372" marB="46372" anchor="ctr">
                    <a:lnL>
                      <a:noFill/>
                    </a:lnL>
                    <a:lnR>
                      <a:noFill/>
                    </a:lnR>
                    <a:lnT>
                      <a:noFill/>
                    </a:lnT>
                    <a:lnB>
                      <a:noFill/>
                    </a:lnB>
                    <a:noFill/>
                  </a:tcPr>
                </a:tc>
                <a:tc>
                  <a:txBody>
                    <a:bodyPr/>
                    <a:lstStyle/>
                    <a:p>
                      <a:pPr algn="l" fontAlgn="ctr"/>
                      <a:r>
                        <a:rPr lang="he-IL" sz="1800" b="0" i="0" u="none" strike="noStrike" dirty="0">
                          <a:effectLst/>
                          <a:latin typeface="Arial" panose="020B0604020202020204" pitchFamily="34" charset="0"/>
                        </a:rPr>
                        <a:t>5%</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27.5%</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62.5%</a:t>
                      </a:r>
                    </a:p>
                  </a:txBody>
                  <a:tcPr marL="92743" marR="92743" marT="46372" marB="46372" anchor="ctr">
                    <a:lnL>
                      <a:noFill/>
                    </a:lnL>
                    <a:lnR>
                      <a:noFill/>
                    </a:lnR>
                    <a:lnT>
                      <a:noFill/>
                    </a:lnT>
                    <a:lnB>
                      <a:noFill/>
                    </a:lnB>
                    <a:noFill/>
                  </a:tcPr>
                </a:tc>
                <a:extLst>
                  <a:ext uri="{0D108BD9-81ED-4DB2-BD59-A6C34878D82A}">
                    <a16:rowId xmlns:a16="http://schemas.microsoft.com/office/drawing/2014/main" val="2357375717"/>
                  </a:ext>
                </a:extLst>
              </a:tr>
              <a:tr h="686301">
                <a:tc>
                  <a:txBody>
                    <a:bodyPr/>
                    <a:lstStyle/>
                    <a:p>
                      <a:pPr algn="l" fontAlgn="ctr"/>
                      <a:r>
                        <a:rPr lang="he-IL" sz="1800" b="0" i="0" u="none" strike="noStrike" dirty="0">
                          <a:effectLst/>
                          <a:latin typeface="Arial" panose="020B0604020202020204" pitchFamily="34" charset="0"/>
                        </a:rPr>
                        <a:t>2028 ואילך</a:t>
                      </a:r>
                    </a:p>
                  </a:txBody>
                  <a:tcPr marL="92743" marR="92743" marT="46372" marB="46372" anchor="ctr">
                    <a:lnL>
                      <a:noFill/>
                    </a:lnL>
                    <a:lnR>
                      <a:noFill/>
                    </a:lnR>
                    <a:lnT>
                      <a:noFill/>
                    </a:lnT>
                    <a:lnB>
                      <a:noFill/>
                    </a:lnB>
                    <a:noFill/>
                  </a:tcPr>
                </a:tc>
                <a:tc>
                  <a:txBody>
                    <a:bodyPr/>
                    <a:lstStyle/>
                    <a:p>
                      <a:pPr algn="l" fontAlgn="ctr"/>
                      <a:r>
                        <a:rPr lang="he-IL" sz="1800" b="0" i="0" u="none" strike="noStrike" dirty="0">
                          <a:effectLst/>
                          <a:latin typeface="Arial" panose="020B0604020202020204" pitchFamily="34" charset="0"/>
                        </a:rPr>
                        <a:t>4.5%</a:t>
                      </a:r>
                    </a:p>
                  </a:txBody>
                  <a:tcPr marL="92743" marR="92743" marT="46372" marB="46372" anchor="ctr">
                    <a:lnL>
                      <a:noFill/>
                    </a:lnL>
                    <a:lnR>
                      <a:noFill/>
                    </a:lnR>
                    <a:lnT>
                      <a:noFill/>
                    </a:lnT>
                    <a:lnB>
                      <a:noFill/>
                    </a:lnB>
                    <a:noFill/>
                  </a:tcPr>
                </a:tc>
                <a:tc>
                  <a:txBody>
                    <a:bodyPr/>
                    <a:lstStyle/>
                    <a:p>
                      <a:pPr algn="l" fontAlgn="ctr"/>
                      <a:r>
                        <a:rPr lang="he-IL" sz="1800" b="0" i="0" u="none" strike="noStrike">
                          <a:effectLst/>
                          <a:latin typeface="Arial" panose="020B0604020202020204" pitchFamily="34" charset="0"/>
                        </a:rPr>
                        <a:t>32%</a:t>
                      </a:r>
                    </a:p>
                  </a:txBody>
                  <a:tcPr marL="92743" marR="92743" marT="46372" marB="46372" anchor="ctr">
                    <a:lnL>
                      <a:noFill/>
                    </a:lnL>
                    <a:lnR>
                      <a:noFill/>
                    </a:lnR>
                    <a:lnT>
                      <a:noFill/>
                    </a:lnT>
                    <a:lnB>
                      <a:noFill/>
                    </a:lnB>
                    <a:noFill/>
                  </a:tcPr>
                </a:tc>
                <a:tc>
                  <a:txBody>
                    <a:bodyPr/>
                    <a:lstStyle/>
                    <a:p>
                      <a:pPr algn="l" fontAlgn="ctr"/>
                      <a:r>
                        <a:rPr lang="he-IL" sz="1800" b="0" i="0" u="none" strike="noStrike" dirty="0">
                          <a:effectLst/>
                          <a:latin typeface="Arial" panose="020B0604020202020204" pitchFamily="34" charset="0"/>
                        </a:rPr>
                        <a:t>67%</a:t>
                      </a:r>
                    </a:p>
                  </a:txBody>
                  <a:tcPr marL="92743" marR="92743" marT="46372" marB="46372" anchor="ctr">
                    <a:lnL>
                      <a:noFill/>
                    </a:lnL>
                    <a:lnR>
                      <a:noFill/>
                    </a:lnR>
                    <a:lnT>
                      <a:noFill/>
                    </a:lnT>
                    <a:lnB>
                      <a:noFill/>
                    </a:lnB>
                    <a:noFill/>
                  </a:tcPr>
                </a:tc>
                <a:extLst>
                  <a:ext uri="{0D108BD9-81ED-4DB2-BD59-A6C34878D82A}">
                    <a16:rowId xmlns:a16="http://schemas.microsoft.com/office/drawing/2014/main" val="1345759496"/>
                  </a:ext>
                </a:extLst>
              </a:tr>
            </a:tbl>
          </a:graphicData>
        </a:graphic>
      </p:graphicFrame>
    </p:spTree>
    <p:extLst>
      <p:ext uri="{BB962C8B-B14F-4D97-AF65-F5344CB8AC3E}">
        <p14:creationId xmlns:p14="http://schemas.microsoft.com/office/powerpoint/2010/main" val="366712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2BA42-B8D9-35C8-7321-D604AF9B926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9600014-A4B2-1670-623B-18C49DBA8FA7}"/>
              </a:ext>
            </a:extLst>
          </p:cNvPr>
          <p:cNvSpPr>
            <a:spLocks noGrp="1"/>
          </p:cNvSpPr>
          <p:nvPr>
            <p:ph type="title"/>
          </p:nvPr>
        </p:nvSpPr>
        <p:spPr/>
        <p:txBody>
          <a:bodyPr/>
          <a:lstStyle/>
          <a:p>
            <a:pPr algn="ctr"/>
            <a:r>
              <a:rPr lang="he-IL" dirty="0"/>
              <a:t>עדכוני תקרות ופרמטרים </a:t>
            </a:r>
            <a:br>
              <a:rPr lang="he-IL" dirty="0"/>
            </a:br>
            <a:r>
              <a:rPr lang="he-IL" dirty="0"/>
              <a:t>ביטוח לאומי 2025 </a:t>
            </a:r>
          </a:p>
        </p:txBody>
      </p:sp>
      <p:pic>
        <p:nvPicPr>
          <p:cNvPr id="5" name="מציין מיקום תוכן 4">
            <a:extLst>
              <a:ext uri="{FF2B5EF4-FFF2-40B4-BE49-F238E27FC236}">
                <a16:creationId xmlns:a16="http://schemas.microsoft.com/office/drawing/2014/main" id="{CFB68D66-424E-FD49-777A-63DE797FD079}"/>
              </a:ext>
            </a:extLst>
          </p:cNvPr>
          <p:cNvPicPr>
            <a:picLocks noGrp="1" noChangeAspect="1"/>
          </p:cNvPicPr>
          <p:nvPr>
            <p:ph idx="1"/>
          </p:nvPr>
        </p:nvPicPr>
        <p:blipFill>
          <a:blip r:embed="rId2"/>
          <a:stretch>
            <a:fillRect/>
          </a:stretch>
        </p:blipFill>
        <p:spPr>
          <a:xfrm>
            <a:off x="1617680" y="2895503"/>
            <a:ext cx="8956639" cy="2674146"/>
          </a:xfrm>
        </p:spPr>
      </p:pic>
    </p:spTree>
    <p:extLst>
      <p:ext uri="{BB962C8B-B14F-4D97-AF65-F5344CB8AC3E}">
        <p14:creationId xmlns:p14="http://schemas.microsoft.com/office/powerpoint/2010/main" val="193333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268347-B447-1402-70B3-9EE8DF35E9DD}"/>
              </a:ext>
            </a:extLst>
          </p:cNvPr>
          <p:cNvSpPr>
            <a:spLocks noGrp="1"/>
          </p:cNvSpPr>
          <p:nvPr>
            <p:ph type="title"/>
          </p:nvPr>
        </p:nvSpPr>
        <p:spPr>
          <a:xfrm>
            <a:off x="1371600" y="685800"/>
            <a:ext cx="9601200" cy="582168"/>
          </a:xfrm>
        </p:spPr>
        <p:txBody>
          <a:bodyPr>
            <a:normAutofit fontScale="90000"/>
          </a:bodyPr>
          <a:lstStyle/>
          <a:p>
            <a:pPr algn="ctr"/>
            <a:r>
              <a:rPr lang="he-IL" dirty="0"/>
              <a:t>עדכון סיווג עובדים והפרשי שכר שליליים 2025</a:t>
            </a:r>
          </a:p>
        </p:txBody>
      </p:sp>
      <p:pic>
        <p:nvPicPr>
          <p:cNvPr id="5" name="מציין מיקום תוכן 4">
            <a:extLst>
              <a:ext uri="{FF2B5EF4-FFF2-40B4-BE49-F238E27FC236}">
                <a16:creationId xmlns:a16="http://schemas.microsoft.com/office/drawing/2014/main" id="{0377677F-166F-1BE9-5754-156450362A80}"/>
              </a:ext>
            </a:extLst>
          </p:cNvPr>
          <p:cNvPicPr>
            <a:picLocks noGrp="1" noChangeAspect="1"/>
          </p:cNvPicPr>
          <p:nvPr>
            <p:ph idx="1"/>
          </p:nvPr>
        </p:nvPicPr>
        <p:blipFill>
          <a:blip r:embed="rId2"/>
          <a:stretch>
            <a:fillRect/>
          </a:stretch>
        </p:blipFill>
        <p:spPr>
          <a:xfrm>
            <a:off x="1759352" y="1608881"/>
            <a:ext cx="8969607" cy="4258519"/>
          </a:xfrm>
        </p:spPr>
      </p:pic>
    </p:spTree>
    <p:extLst>
      <p:ext uri="{BB962C8B-B14F-4D97-AF65-F5344CB8AC3E}">
        <p14:creationId xmlns:p14="http://schemas.microsoft.com/office/powerpoint/2010/main" val="3289904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9E3B7B-06BE-95BE-2997-268864001F32}"/>
              </a:ext>
            </a:extLst>
          </p:cNvPr>
          <p:cNvSpPr>
            <a:spLocks noGrp="1"/>
          </p:cNvSpPr>
          <p:nvPr>
            <p:ph type="title"/>
          </p:nvPr>
        </p:nvSpPr>
        <p:spPr/>
        <p:txBody>
          <a:bodyPr/>
          <a:lstStyle/>
          <a:p>
            <a:pPr algn="ctr"/>
            <a:r>
              <a:rPr lang="he-IL" dirty="0"/>
              <a:t>מועדי דיווח טופס 126 לביטוח הלאומי 2025</a:t>
            </a:r>
          </a:p>
        </p:txBody>
      </p:sp>
      <p:pic>
        <p:nvPicPr>
          <p:cNvPr id="5" name="מציין מיקום תוכן 4">
            <a:extLst>
              <a:ext uri="{FF2B5EF4-FFF2-40B4-BE49-F238E27FC236}">
                <a16:creationId xmlns:a16="http://schemas.microsoft.com/office/drawing/2014/main" id="{FC52C787-AC0C-FD5B-1236-19A249DFFAEB}"/>
              </a:ext>
            </a:extLst>
          </p:cNvPr>
          <p:cNvPicPr>
            <a:picLocks noGrp="1" noChangeAspect="1"/>
          </p:cNvPicPr>
          <p:nvPr>
            <p:ph idx="1"/>
          </p:nvPr>
        </p:nvPicPr>
        <p:blipFill>
          <a:blip r:embed="rId2"/>
          <a:stretch>
            <a:fillRect/>
          </a:stretch>
        </p:blipFill>
        <p:spPr>
          <a:xfrm>
            <a:off x="1371600" y="2572775"/>
            <a:ext cx="9601200" cy="3148013"/>
          </a:xfrm>
        </p:spPr>
      </p:pic>
    </p:spTree>
    <p:extLst>
      <p:ext uri="{BB962C8B-B14F-4D97-AF65-F5344CB8AC3E}">
        <p14:creationId xmlns:p14="http://schemas.microsoft.com/office/powerpoint/2010/main" val="2731249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91171-1DC8-F872-EC29-DE5A56092DB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8923DD1D-9439-8ABE-7C5F-412A075E6438}"/>
              </a:ext>
            </a:extLst>
          </p:cNvPr>
          <p:cNvSpPr>
            <a:spLocks noGrp="1"/>
          </p:cNvSpPr>
          <p:nvPr>
            <p:ph type="title"/>
          </p:nvPr>
        </p:nvSpPr>
        <p:spPr>
          <a:xfrm>
            <a:off x="1096434" y="382881"/>
            <a:ext cx="10028767" cy="1108568"/>
          </a:xfrm>
        </p:spPr>
        <p:txBody>
          <a:bodyPr>
            <a:normAutofit/>
          </a:bodyPr>
          <a:lstStyle/>
          <a:p>
            <a:pPr algn="ctr"/>
            <a:r>
              <a:rPr lang="he-IL" dirty="0"/>
              <a:t>שכר עובדים פלסטינאים </a:t>
            </a:r>
          </a:p>
        </p:txBody>
      </p:sp>
      <p:sp>
        <p:nvSpPr>
          <p:cNvPr id="3" name="מציין מיקום תוכן 2">
            <a:extLst>
              <a:ext uri="{FF2B5EF4-FFF2-40B4-BE49-F238E27FC236}">
                <a16:creationId xmlns:a16="http://schemas.microsoft.com/office/drawing/2014/main" id="{2AD971C7-6FA1-B794-4710-3818E714933B}"/>
              </a:ext>
            </a:extLst>
          </p:cNvPr>
          <p:cNvSpPr>
            <a:spLocks noGrp="1"/>
          </p:cNvSpPr>
          <p:nvPr>
            <p:ph idx="1"/>
          </p:nvPr>
        </p:nvSpPr>
        <p:spPr>
          <a:xfrm>
            <a:off x="1096434" y="1491448"/>
            <a:ext cx="10028767" cy="3188501"/>
          </a:xfrm>
        </p:spPr>
        <p:txBody>
          <a:bodyPr>
            <a:normAutofit/>
          </a:bodyPr>
          <a:lstStyle/>
          <a:p>
            <a:endParaRPr lang="he-IL" u="sng" dirty="0"/>
          </a:p>
          <a:p>
            <a:endParaRPr lang="he-IL" u="sng" dirty="0"/>
          </a:p>
          <a:p>
            <a:endParaRPr lang="he-IL" u="sng" dirty="0"/>
          </a:p>
        </p:txBody>
      </p:sp>
      <p:sp>
        <p:nvSpPr>
          <p:cNvPr id="9" name="תיבת טקסט 8">
            <a:extLst>
              <a:ext uri="{FF2B5EF4-FFF2-40B4-BE49-F238E27FC236}">
                <a16:creationId xmlns:a16="http://schemas.microsoft.com/office/drawing/2014/main" id="{E49DB3A3-7FED-5AE2-B949-B446241AEAE6}"/>
              </a:ext>
            </a:extLst>
          </p:cNvPr>
          <p:cNvSpPr txBox="1"/>
          <p:nvPr/>
        </p:nvSpPr>
        <p:spPr>
          <a:xfrm>
            <a:off x="1002456" y="1987213"/>
            <a:ext cx="10187087" cy="3267561"/>
          </a:xfrm>
          <a:prstGeom prst="rect">
            <a:avLst/>
          </a:prstGeom>
          <a:noFill/>
        </p:spPr>
        <p:txBody>
          <a:bodyPr wrap="square">
            <a:spAutoFit/>
          </a:bodyPr>
          <a:lstStyle/>
          <a:p>
            <a:pPr algn="r"/>
            <a:r>
              <a:rPr lang="he-IL" b="0" i="0" dirty="0">
                <a:effectLst/>
                <a:latin typeface="-apple-system"/>
              </a:rPr>
              <a:t>הפסקת חילול שכר העובדים הפלסטינים באמצעות אגף השירות למעסיקים:</a:t>
            </a:r>
          </a:p>
          <a:p>
            <a:pPr algn="r">
              <a:spcAft>
                <a:spcPts val="225"/>
              </a:spcAft>
            </a:pPr>
            <a:r>
              <a:rPr lang="he-IL" b="0" i="0" dirty="0">
                <a:solidFill>
                  <a:srgbClr val="54595F"/>
                </a:solidFill>
                <a:effectLst/>
                <a:latin typeface="-apple-system"/>
              </a:rPr>
              <a:t>החל מחודש ינואר 2025, יתבצע חילול השכר של העובדים הפלסטיניים ע"י מעסיקיהם.</a:t>
            </a:r>
          </a:p>
          <a:p>
            <a:pPr algn="r">
              <a:spcAft>
                <a:spcPts val="225"/>
              </a:spcAft>
            </a:pPr>
            <a:r>
              <a:rPr lang="he-IL" b="0" i="0" dirty="0">
                <a:solidFill>
                  <a:srgbClr val="54595F"/>
                </a:solidFill>
                <a:effectLst/>
                <a:latin typeface="-apple-system"/>
              </a:rPr>
              <a:t>לאחר שיבצע מעסיק חילול שכר, עליו להעביר לאגף שירות למעסיקים </a:t>
            </a:r>
            <a:r>
              <a:rPr lang="he-IL" b="0" i="0" dirty="0" err="1">
                <a:solidFill>
                  <a:srgbClr val="54595F"/>
                </a:solidFill>
                <a:effectLst/>
                <a:latin typeface="-apple-system"/>
              </a:rPr>
              <a:t>ועו"ז</a:t>
            </a:r>
            <a:r>
              <a:rPr lang="he-IL" b="0" i="0" dirty="0">
                <a:solidFill>
                  <a:srgbClr val="54595F"/>
                </a:solidFill>
                <a:effectLst/>
                <a:latin typeface="-apple-system"/>
              </a:rPr>
              <a:t> של רשות המיסים מספר קבצים אשר יכילו את הנתונים הבאים: דיווחי שכר, 102 </a:t>
            </a:r>
            <a:r>
              <a:rPr lang="he-IL" b="0" i="0" dirty="0" err="1">
                <a:solidFill>
                  <a:srgbClr val="54595F"/>
                </a:solidFill>
                <a:effectLst/>
                <a:latin typeface="-apple-system"/>
              </a:rPr>
              <a:t>לב"ל</a:t>
            </a:r>
            <a:r>
              <a:rPr lang="he-IL" b="0" i="0" dirty="0">
                <a:solidFill>
                  <a:srgbClr val="54595F"/>
                </a:solidFill>
                <a:effectLst/>
                <a:latin typeface="-apple-system"/>
              </a:rPr>
              <a:t> ו102 למ"ה.</a:t>
            </a:r>
          </a:p>
          <a:p>
            <a:pPr algn="r">
              <a:spcAft>
                <a:spcPts val="225"/>
              </a:spcAft>
            </a:pPr>
            <a:r>
              <a:rPr lang="he-IL" b="0" i="0" dirty="0">
                <a:solidFill>
                  <a:srgbClr val="54595F"/>
                </a:solidFill>
                <a:effectLst/>
                <a:latin typeface="-apple-system"/>
              </a:rPr>
              <a:t>את העברת הקבצים יבצעו המעסיקים באמצעות "כספת", אשר העלאת הקבצים אליה תתאפשר לאנשי קשר מורשים בלבד בכפוף להצגת שם משתמש, סיסמה וקוד חד פעמי.</a:t>
            </a:r>
          </a:p>
          <a:p>
            <a:pPr algn="r">
              <a:spcAft>
                <a:spcPts val="225"/>
              </a:spcAft>
            </a:pPr>
            <a:r>
              <a:rPr lang="he-IL" b="0" i="0" dirty="0">
                <a:solidFill>
                  <a:srgbClr val="54595F"/>
                </a:solidFill>
                <a:effectLst/>
                <a:latin typeface="-apple-system"/>
              </a:rPr>
              <a:t>בנוסף, על המעסיקים להעביר לאגף את פרטי אנשי הקשר אשר להם ההסמכה להעברת קבצי הנתונים.</a:t>
            </a:r>
          </a:p>
          <a:p>
            <a:pPr algn="r">
              <a:spcAft>
                <a:spcPts val="225"/>
              </a:spcAft>
            </a:pPr>
            <a:r>
              <a:rPr lang="he-IL" b="0" i="0" dirty="0">
                <a:solidFill>
                  <a:srgbClr val="54595F"/>
                </a:solidFill>
                <a:effectLst/>
                <a:latin typeface="-apple-system"/>
              </a:rPr>
              <a:t>לאחר שתבוצע ההעברה הראשונה של קובץ אנשי הקשר, יהיה על המעסיק להעביר קובץ נוסף כאשר מתרחש אחד מהמצבים הבאים: הוספה של איש קשר חדש, עדכון פרטי איש קשר קיים וסיום תוקף הרשאה של איש קשר קיים.</a:t>
            </a:r>
          </a:p>
          <a:p>
            <a:pPr algn="r">
              <a:spcAft>
                <a:spcPts val="225"/>
              </a:spcAft>
            </a:pPr>
            <a:r>
              <a:rPr lang="he-IL" b="0" i="0" dirty="0">
                <a:solidFill>
                  <a:srgbClr val="54595F"/>
                </a:solidFill>
                <a:effectLst/>
                <a:latin typeface="-apple-system"/>
              </a:rPr>
              <a:t>כמו כן, בכל פעם בה המעסיק מעביר קובץ של אנשי קשר, על הקובץ לכלול בתוכו את פרטי כל אנשים הקשר הקיימים נכון לאותה העת.</a:t>
            </a:r>
          </a:p>
        </p:txBody>
      </p:sp>
    </p:spTree>
    <p:extLst>
      <p:ext uri="{BB962C8B-B14F-4D97-AF65-F5344CB8AC3E}">
        <p14:creationId xmlns:p14="http://schemas.microsoft.com/office/powerpoint/2010/main" val="2585121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477E96-4BAA-C1C2-07F3-6669E5FA3793}"/>
              </a:ext>
            </a:extLst>
          </p:cNvPr>
          <p:cNvSpPr>
            <a:spLocks noGrp="1"/>
          </p:cNvSpPr>
          <p:nvPr>
            <p:ph type="title"/>
          </p:nvPr>
        </p:nvSpPr>
        <p:spPr/>
        <p:txBody>
          <a:bodyPr/>
          <a:lstStyle/>
          <a:p>
            <a:pPr algn="ctr"/>
            <a:r>
              <a:rPr lang="he-IL" dirty="0"/>
              <a:t>פטור מקצבה </a:t>
            </a:r>
            <a:endParaRPr lang="en-IL" dirty="0"/>
          </a:p>
        </p:txBody>
      </p:sp>
      <p:sp>
        <p:nvSpPr>
          <p:cNvPr id="3" name="מציין מיקום תוכן 2">
            <a:extLst>
              <a:ext uri="{FF2B5EF4-FFF2-40B4-BE49-F238E27FC236}">
                <a16:creationId xmlns:a16="http://schemas.microsoft.com/office/drawing/2014/main" id="{2500E7E1-6F26-0FBF-2A2C-ACF9DBF9AFCC}"/>
              </a:ext>
            </a:extLst>
          </p:cNvPr>
          <p:cNvSpPr>
            <a:spLocks noGrp="1"/>
          </p:cNvSpPr>
          <p:nvPr>
            <p:ph idx="1"/>
          </p:nvPr>
        </p:nvSpPr>
        <p:spPr>
          <a:xfrm>
            <a:off x="1371600" y="1575303"/>
            <a:ext cx="9601200" cy="4292097"/>
          </a:xfrm>
        </p:spPr>
        <p:txBody>
          <a:bodyPr>
            <a:normAutofit/>
          </a:bodyPr>
          <a:lstStyle/>
          <a:p>
            <a:pPr algn="r"/>
            <a:r>
              <a:rPr lang="he-IL" b="1" dirty="0">
                <a:solidFill>
                  <a:srgbClr val="2C2F34"/>
                </a:solidFill>
                <a:latin typeface="Arial" panose="020B0604020202020204" pitchFamily="34" charset="0"/>
              </a:rPr>
              <a:t>פנסיית הזקנה היא הכנסה החייבת במס כמו כל הכנסה אחרת. כדי להבין כיצד מחשבים את המס על הפנסיה, חשוב להבחין בין שני סוגי הקצבאות, הקצבה המזכה והקצבה המוכרת.</a:t>
            </a:r>
          </a:p>
          <a:p>
            <a:pPr algn="r" rtl="0"/>
            <a:r>
              <a:rPr lang="he-IL" b="1" i="0" dirty="0">
                <a:solidFill>
                  <a:srgbClr val="2C2F34"/>
                </a:solidFill>
                <a:effectLst/>
                <a:latin typeface="Arial" panose="020B0604020202020204" pitchFamily="34" charset="0"/>
              </a:rPr>
              <a:t>שני סוגים של קצבאות : קצבה מזכה וקצבה מוכרת</a:t>
            </a:r>
          </a:p>
          <a:p>
            <a:pPr algn="r" rtl="0">
              <a:spcAft>
                <a:spcPts val="1875"/>
              </a:spcAft>
            </a:pPr>
            <a:r>
              <a:rPr lang="he-IL" b="0" i="0" dirty="0">
                <a:solidFill>
                  <a:srgbClr val="2C2F34"/>
                </a:solidFill>
                <a:effectLst/>
                <a:latin typeface="Arial" panose="020B0604020202020204" pitchFamily="34" charset="0"/>
              </a:rPr>
              <a:t>קצבת הזקנה שלך יכולה להיות מורכבת משני מקורות, קצבה מזכה וקצבה מוכרת.</a:t>
            </a:r>
          </a:p>
          <a:p>
            <a:pPr algn="r" rtl="0">
              <a:lnSpc>
                <a:spcPts val="1875"/>
              </a:lnSpc>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קצבה מזכה היא קצבה שנובעת מתשלומי המעסיק (פנסיה תקציבית) או מתשלומים מקופת גמל (קרן פנסיה או ביטוח מנהלים).</a:t>
            </a:r>
          </a:p>
          <a:p>
            <a:pPr algn="r" rtl="0">
              <a:lnSpc>
                <a:spcPts val="1875"/>
              </a:lnSpc>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קצבה מוכרת נובעת מתשלומים פטורים שהופקדו אל קופת הגמל (או קרן פנסיה וביטוח מנהלים).</a:t>
            </a:r>
          </a:p>
          <a:p>
            <a:pPr algn="r" rtl="0">
              <a:spcAft>
                <a:spcPts val="1875"/>
              </a:spcAft>
            </a:pPr>
            <a:r>
              <a:rPr lang="he-IL" b="0" i="0" dirty="0">
                <a:solidFill>
                  <a:srgbClr val="2C2F34"/>
                </a:solidFill>
                <a:effectLst/>
                <a:latin typeface="Arial" panose="020B0604020202020204" pitchFamily="34" charset="0"/>
              </a:rPr>
              <a:t>בעוד שהקצבה המוכרת (לאחר שנת 2012) </a:t>
            </a:r>
            <a:r>
              <a:rPr lang="he-IL" b="1" i="0" dirty="0">
                <a:solidFill>
                  <a:srgbClr val="2C2F34"/>
                </a:solidFill>
                <a:effectLst/>
                <a:latin typeface="Arial" panose="020B0604020202020204" pitchFamily="34" charset="0"/>
              </a:rPr>
              <a:t>פטורה ממס לחלוטין</a:t>
            </a:r>
            <a:r>
              <a:rPr lang="he-IL" b="0" i="0" dirty="0">
                <a:solidFill>
                  <a:srgbClr val="2C2F34"/>
                </a:solidFill>
                <a:effectLst/>
                <a:latin typeface="Arial" panose="020B0604020202020204" pitchFamily="34" charset="0"/>
              </a:rPr>
              <a:t>, קצבת זקנה שנובעת מקצבה מזכה חייבת במס. כדי להקטין את תשלומי המס באפשרותך לנצל פטור ממס על </a:t>
            </a:r>
            <a:r>
              <a:rPr lang="he-IL" b="1" i="0" dirty="0">
                <a:solidFill>
                  <a:srgbClr val="2C2F34"/>
                </a:solidFill>
                <a:effectLst/>
                <a:latin typeface="Arial" panose="020B0604020202020204" pitchFamily="34" charset="0"/>
              </a:rPr>
              <a:t>קצבה מזכה</a:t>
            </a:r>
            <a:r>
              <a:rPr lang="he-IL" b="0" i="0" dirty="0">
                <a:solidFill>
                  <a:srgbClr val="2C2F34"/>
                </a:solidFill>
                <a:effectLst/>
                <a:latin typeface="Arial" panose="020B0604020202020204" pitchFamily="34" charset="0"/>
              </a:rPr>
              <a:t>, הפטור המירבי עומד בשנת 2025 על 5,375 ש"ח.</a:t>
            </a:r>
          </a:p>
          <a:p>
            <a:pPr algn="l" rtl="0"/>
            <a:endParaRPr lang="en-IL" dirty="0"/>
          </a:p>
        </p:txBody>
      </p:sp>
    </p:spTree>
    <p:extLst>
      <p:ext uri="{BB962C8B-B14F-4D97-AF65-F5344CB8AC3E}">
        <p14:creationId xmlns:p14="http://schemas.microsoft.com/office/powerpoint/2010/main" val="306829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3F190-61F8-1947-20B0-055AEBB9117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1B02E41-BEC2-1BFC-3C93-79E1DF761048}"/>
              </a:ext>
            </a:extLst>
          </p:cNvPr>
          <p:cNvSpPr>
            <a:spLocks noGrp="1"/>
          </p:cNvSpPr>
          <p:nvPr>
            <p:ph type="title"/>
          </p:nvPr>
        </p:nvSpPr>
        <p:spPr/>
        <p:txBody>
          <a:bodyPr/>
          <a:lstStyle/>
          <a:p>
            <a:pPr algn="ctr"/>
            <a:r>
              <a:rPr lang="he-IL" dirty="0"/>
              <a:t>פטור מקצבה </a:t>
            </a:r>
            <a:endParaRPr lang="en-IL" dirty="0"/>
          </a:p>
        </p:txBody>
      </p:sp>
      <p:sp>
        <p:nvSpPr>
          <p:cNvPr id="3" name="מציין מיקום תוכן 2">
            <a:extLst>
              <a:ext uri="{FF2B5EF4-FFF2-40B4-BE49-F238E27FC236}">
                <a16:creationId xmlns:a16="http://schemas.microsoft.com/office/drawing/2014/main" id="{39ABE87B-1DF1-6516-5F6B-C8747369EADF}"/>
              </a:ext>
            </a:extLst>
          </p:cNvPr>
          <p:cNvSpPr>
            <a:spLocks noGrp="1"/>
          </p:cNvSpPr>
          <p:nvPr>
            <p:ph idx="1"/>
          </p:nvPr>
        </p:nvSpPr>
        <p:spPr>
          <a:xfrm>
            <a:off x="1371600" y="1575303"/>
            <a:ext cx="9601200" cy="4292097"/>
          </a:xfrm>
        </p:spPr>
        <p:txBody>
          <a:bodyPr>
            <a:normAutofit fontScale="92500" lnSpcReduction="10000"/>
          </a:bodyPr>
          <a:lstStyle/>
          <a:p>
            <a:pPr algn="r" rtl="0">
              <a:spcAft>
                <a:spcPts val="1875"/>
              </a:spcAft>
            </a:pPr>
            <a:r>
              <a:rPr lang="he-IL" b="0" i="0" dirty="0">
                <a:solidFill>
                  <a:srgbClr val="2C2F34"/>
                </a:solidFill>
                <a:effectLst/>
                <a:latin typeface="Arial" panose="020B0604020202020204" pitchFamily="34" charset="0"/>
              </a:rPr>
              <a:t>כדי להשתמש בפטור עליך למלא </a:t>
            </a:r>
            <a:r>
              <a:rPr lang="he-IL" b="1" i="0" u="none" strike="noStrike" dirty="0">
                <a:solidFill>
                  <a:srgbClr val="2C2F34"/>
                </a:solidFill>
                <a:effectLst/>
                <a:latin typeface="Arial" panose="020B0604020202020204" pitchFamily="34" charset="0"/>
                <a:hlinkClick r:id="rId2"/>
              </a:rPr>
              <a:t>טופס 161ד</a:t>
            </a:r>
            <a:r>
              <a:rPr lang="he-IL" b="0" i="0" dirty="0">
                <a:solidFill>
                  <a:srgbClr val="2C2F34"/>
                </a:solidFill>
                <a:effectLst/>
                <a:latin typeface="Arial" panose="020B0604020202020204" pitchFamily="34" charset="0"/>
              </a:rPr>
              <a:t> או </a:t>
            </a:r>
            <a:r>
              <a:rPr lang="he-IL" b="1" i="0" u="none" strike="noStrike" dirty="0">
                <a:solidFill>
                  <a:srgbClr val="2C2F34"/>
                </a:solidFill>
                <a:effectLst/>
                <a:latin typeface="Arial" panose="020B0604020202020204" pitchFamily="34" charset="0"/>
                <a:hlinkClick r:id="rId3"/>
              </a:rPr>
              <a:t>טופס 161ח</a:t>
            </a:r>
            <a:r>
              <a:rPr lang="he-IL" b="0" i="0" dirty="0">
                <a:solidFill>
                  <a:srgbClr val="2C2F34"/>
                </a:solidFill>
                <a:effectLst/>
                <a:latin typeface="Arial" panose="020B0604020202020204" pitchFamily="34" charset="0"/>
              </a:rPr>
              <a:t> ולבצע פעולה </a:t>
            </a:r>
            <a:r>
              <a:rPr lang="he-IL" b="0" i="0" dirty="0" err="1">
                <a:solidFill>
                  <a:srgbClr val="2C2F34"/>
                </a:solidFill>
                <a:effectLst/>
                <a:latin typeface="Arial" panose="020B0604020202020204" pitchFamily="34" charset="0"/>
              </a:rPr>
              <a:t>שנקראית</a:t>
            </a:r>
            <a:r>
              <a:rPr lang="he-IL" b="0" i="0" dirty="0">
                <a:solidFill>
                  <a:srgbClr val="2C2F34"/>
                </a:solidFill>
                <a:effectLst/>
                <a:latin typeface="Arial" panose="020B0604020202020204" pitchFamily="34" charset="0"/>
              </a:rPr>
              <a:t> </a:t>
            </a:r>
            <a:r>
              <a:rPr lang="he-IL" b="0" i="0" u="none" strike="noStrike" dirty="0">
                <a:solidFill>
                  <a:srgbClr val="2C2F34"/>
                </a:solidFill>
                <a:effectLst/>
                <a:latin typeface="Arial" panose="020B0604020202020204" pitchFamily="34" charset="0"/>
                <a:hlinkClick r:id="rId4"/>
              </a:rPr>
              <a:t>קיבוע זכויות</a:t>
            </a:r>
            <a:r>
              <a:rPr lang="he-IL" b="0" i="0" dirty="0">
                <a:solidFill>
                  <a:srgbClr val="2C2F34"/>
                </a:solidFill>
                <a:effectLst/>
                <a:latin typeface="Arial" panose="020B0604020202020204" pitchFamily="34" charset="0"/>
              </a:rPr>
              <a:t>.</a:t>
            </a:r>
          </a:p>
          <a:p>
            <a:pPr algn="r" rtl="0">
              <a:spcAft>
                <a:spcPts val="1875"/>
              </a:spcAft>
            </a:pPr>
            <a:r>
              <a:rPr lang="he-IL" b="0" i="0" dirty="0">
                <a:solidFill>
                  <a:srgbClr val="2C2F34"/>
                </a:solidFill>
                <a:effectLst/>
                <a:latin typeface="Arial" panose="020B0604020202020204" pitchFamily="34" charset="0"/>
              </a:rPr>
              <a:t>הפטור על הקצבה הוא אחיד לכל הפורשים ואינו תלוי בגובה הקצבה לה אתה זכאי.</a:t>
            </a:r>
          </a:p>
          <a:p>
            <a:pPr algn="r" rtl="0">
              <a:spcAft>
                <a:spcPts val="1875"/>
              </a:spcAft>
            </a:pPr>
            <a:r>
              <a:rPr lang="he-IL" b="0" i="0" dirty="0">
                <a:solidFill>
                  <a:srgbClr val="2C2F34"/>
                </a:solidFill>
                <a:effectLst/>
                <a:latin typeface="Arial" panose="020B0604020202020204" pitchFamily="34" charset="0"/>
              </a:rPr>
              <a:t>לדוגמה,</a:t>
            </a:r>
          </a:p>
          <a:p>
            <a:pPr algn="r" rtl="0">
              <a:spcAft>
                <a:spcPts val="1875"/>
              </a:spcAft>
            </a:pPr>
            <a:r>
              <a:rPr lang="he-IL" b="0" i="0" dirty="0">
                <a:solidFill>
                  <a:srgbClr val="2C2F34"/>
                </a:solidFill>
                <a:effectLst/>
                <a:latin typeface="Arial" panose="020B0604020202020204" pitchFamily="34" charset="0"/>
              </a:rPr>
              <a:t>פורש זכאי לקצבה חודשית בגובה 6,000 ש"ח</a:t>
            </a:r>
          </a:p>
          <a:p>
            <a:pPr algn="r" rtl="0">
              <a:spcAft>
                <a:spcPts val="1875"/>
              </a:spcAft>
            </a:pPr>
            <a:r>
              <a:rPr lang="he-IL" b="0" i="0" dirty="0">
                <a:solidFill>
                  <a:srgbClr val="2C2F34"/>
                </a:solidFill>
                <a:effectLst/>
                <a:latin typeface="Arial" panose="020B0604020202020204" pitchFamily="34" charset="0"/>
              </a:rPr>
              <a:t>בהתאם למדרגת המס הוא חייב במס בגובה של 600 ש"ח</a:t>
            </a:r>
          </a:p>
          <a:p>
            <a:pPr algn="r" rtl="0">
              <a:spcAft>
                <a:spcPts val="1875"/>
              </a:spcAft>
            </a:pPr>
            <a:r>
              <a:rPr lang="he-IL" b="0" i="0" dirty="0">
                <a:solidFill>
                  <a:srgbClr val="2C2F34"/>
                </a:solidFill>
                <a:effectLst/>
                <a:latin typeface="Arial" panose="020B0604020202020204" pitchFamily="34" charset="0"/>
              </a:rPr>
              <a:t>לאחר השימוש בפטור על הקצבה המזכה בגובה 5,375 ש"ח</a:t>
            </a:r>
          </a:p>
          <a:p>
            <a:pPr algn="r" rtl="0">
              <a:spcAft>
                <a:spcPts val="1875"/>
              </a:spcAft>
            </a:pPr>
            <a:r>
              <a:rPr lang="he-IL" b="0" i="0" dirty="0">
                <a:solidFill>
                  <a:srgbClr val="2C2F34"/>
                </a:solidFill>
                <a:effectLst/>
                <a:latin typeface="Arial" panose="020B0604020202020204" pitchFamily="34" charset="0"/>
              </a:rPr>
              <a:t>גובה המס יורד ל – 100 ש"ח שמתקזזים מול נקודות הזיכוי.</a:t>
            </a:r>
          </a:p>
          <a:p>
            <a:pPr algn="l" rtl="0"/>
            <a:endParaRPr lang="en-IL" dirty="0"/>
          </a:p>
        </p:txBody>
      </p:sp>
    </p:spTree>
    <p:extLst>
      <p:ext uri="{BB962C8B-B14F-4D97-AF65-F5344CB8AC3E}">
        <p14:creationId xmlns:p14="http://schemas.microsoft.com/office/powerpoint/2010/main" val="894064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CB37-695E-0507-1A3C-3D24C0CBEEB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AFAAD51-0908-E26A-8227-92486AF051D7}"/>
              </a:ext>
            </a:extLst>
          </p:cNvPr>
          <p:cNvSpPr>
            <a:spLocks noGrp="1"/>
          </p:cNvSpPr>
          <p:nvPr>
            <p:ph type="title"/>
          </p:nvPr>
        </p:nvSpPr>
        <p:spPr/>
        <p:txBody>
          <a:bodyPr/>
          <a:lstStyle/>
          <a:p>
            <a:pPr algn="ctr"/>
            <a:r>
              <a:rPr lang="he-IL" dirty="0"/>
              <a:t>פטור מקצבה </a:t>
            </a:r>
            <a:endParaRPr lang="en-IL" dirty="0"/>
          </a:p>
        </p:txBody>
      </p:sp>
      <p:sp>
        <p:nvSpPr>
          <p:cNvPr id="3" name="מציין מיקום תוכן 2">
            <a:extLst>
              <a:ext uri="{FF2B5EF4-FFF2-40B4-BE49-F238E27FC236}">
                <a16:creationId xmlns:a16="http://schemas.microsoft.com/office/drawing/2014/main" id="{7717B567-A76D-75C2-BFC8-DD0CF1F426F4}"/>
              </a:ext>
            </a:extLst>
          </p:cNvPr>
          <p:cNvSpPr>
            <a:spLocks noGrp="1"/>
          </p:cNvSpPr>
          <p:nvPr>
            <p:ph idx="1"/>
          </p:nvPr>
        </p:nvSpPr>
        <p:spPr>
          <a:xfrm>
            <a:off x="1371600" y="1575303"/>
            <a:ext cx="9601200" cy="4292097"/>
          </a:xfrm>
        </p:spPr>
        <p:txBody>
          <a:bodyPr>
            <a:normAutofit/>
          </a:bodyPr>
          <a:lstStyle/>
          <a:p>
            <a:pPr algn="r" rtl="0"/>
            <a:r>
              <a:rPr lang="he-IL" b="1" i="0" dirty="0">
                <a:solidFill>
                  <a:srgbClr val="2C2F34"/>
                </a:solidFill>
                <a:effectLst/>
                <a:latin typeface="Arial" panose="020B0604020202020204" pitchFamily="34" charset="0"/>
              </a:rPr>
              <a:t>כיצד מחושב הפטור על הקצבה המזכה?</a:t>
            </a:r>
          </a:p>
          <a:p>
            <a:pPr algn="r" rtl="0">
              <a:spcAft>
                <a:spcPts val="1875"/>
              </a:spcAft>
            </a:pPr>
            <a:r>
              <a:rPr lang="he-IL" b="0" i="0" dirty="0">
                <a:solidFill>
                  <a:srgbClr val="2C2F34"/>
                </a:solidFill>
                <a:effectLst/>
                <a:latin typeface="Arial" panose="020B0604020202020204" pitchFamily="34" charset="0"/>
              </a:rPr>
              <a:t>הפטור מחושב על ידי הכפלת תקרת הקצבה המזכה – 9,430 ש"ח כפול אחוז הפטור. בשנת 2025 אחוז הפטור המירבי עומד על 57 אחוזים או 5,375 ש"ח. הפעם הבאה שהפטור עתיד לעלות היא בשנת 2026.</a:t>
            </a:r>
          </a:p>
          <a:p>
            <a:pPr algn="r" rtl="0">
              <a:spcAft>
                <a:spcPts val="1875"/>
              </a:spcAft>
            </a:pPr>
            <a:r>
              <a:rPr lang="he-IL" b="0" i="0" dirty="0">
                <a:solidFill>
                  <a:srgbClr val="2C2F34"/>
                </a:solidFill>
                <a:effectLst/>
                <a:latin typeface="Arial" panose="020B0604020202020204" pitchFamily="34" charset="0"/>
              </a:rPr>
              <a:t>חשוב לזכור את הפטור על הקצבה המזכה ניתן לנצל החל מגיל הפרישה 63 לאישה ו- 67 לגבר.</a:t>
            </a:r>
          </a:p>
          <a:p>
            <a:pPr algn="r" rtl="0">
              <a:spcAft>
                <a:spcPts val="1875"/>
              </a:spcAft>
            </a:pPr>
            <a:r>
              <a:rPr lang="he-IL" b="0" i="0" dirty="0">
                <a:solidFill>
                  <a:srgbClr val="2C2F34"/>
                </a:solidFill>
                <a:effectLst/>
                <a:latin typeface="Arial" panose="020B0604020202020204" pitchFamily="34" charset="0"/>
              </a:rPr>
              <a:t>במקרה של פרישה מוקדמת, הקצבה המזכה תהייה חייבת במס (למעט נקודות הזיכוי) עד להגעה לגיל פרישה.</a:t>
            </a:r>
          </a:p>
          <a:p>
            <a:pPr algn="l" rtl="0"/>
            <a:endParaRPr lang="en-IL" dirty="0"/>
          </a:p>
        </p:txBody>
      </p:sp>
    </p:spTree>
    <p:extLst>
      <p:ext uri="{BB962C8B-B14F-4D97-AF65-F5344CB8AC3E}">
        <p14:creationId xmlns:p14="http://schemas.microsoft.com/office/powerpoint/2010/main" val="66656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6091-9001-053C-FAFE-9EF54A41D08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B75E29C-77EA-874A-0EF2-7EBB5AB108D3}"/>
              </a:ext>
            </a:extLst>
          </p:cNvPr>
          <p:cNvSpPr>
            <a:spLocks noGrp="1"/>
          </p:cNvSpPr>
          <p:nvPr>
            <p:ph type="title"/>
          </p:nvPr>
        </p:nvSpPr>
        <p:spPr/>
        <p:txBody>
          <a:bodyPr>
            <a:normAutofit/>
          </a:bodyPr>
          <a:lstStyle/>
          <a:p>
            <a:pPr algn="ctr"/>
            <a:r>
              <a:rPr lang="he-IL" dirty="0"/>
              <a:t>יחסי עבודה בתקופת הקורונה – חל"ת ממושך</a:t>
            </a:r>
            <a:endParaRPr lang="en-IL" dirty="0"/>
          </a:p>
        </p:txBody>
      </p:sp>
      <p:sp>
        <p:nvSpPr>
          <p:cNvPr id="3" name="מציין מיקום תוכן 2">
            <a:extLst>
              <a:ext uri="{FF2B5EF4-FFF2-40B4-BE49-F238E27FC236}">
                <a16:creationId xmlns:a16="http://schemas.microsoft.com/office/drawing/2014/main" id="{CF0DFE52-39A1-7DCE-39AF-E1604D86370D}"/>
              </a:ext>
            </a:extLst>
          </p:cNvPr>
          <p:cNvSpPr>
            <a:spLocks noGrp="1"/>
          </p:cNvSpPr>
          <p:nvPr>
            <p:ph idx="1"/>
          </p:nvPr>
        </p:nvSpPr>
        <p:spPr>
          <a:xfrm>
            <a:off x="1371600" y="1799303"/>
            <a:ext cx="9601200" cy="4068097"/>
          </a:xfrm>
        </p:spPr>
        <p:txBody>
          <a:bodyPr>
            <a:normAutofit/>
          </a:bodyPr>
          <a:lstStyle/>
          <a:p>
            <a:pPr>
              <a:buNone/>
            </a:pPr>
            <a:r>
              <a:rPr lang="he-IL" b="1" dirty="0"/>
              <a:t>ההליך המשפטי:</a:t>
            </a:r>
            <a:endParaRPr lang="he-IL" dirty="0"/>
          </a:p>
          <a:p>
            <a:pPr>
              <a:buNone/>
            </a:pPr>
            <a:r>
              <a:rPr lang="he-IL" dirty="0"/>
              <a:t>בית הדין האזורי לעבודה קיבל את עמדת העובדת, וקבע כי בהיעדר מועד סיום מוגדר לחל"ת, ולאור חוסר ההתקשרות מצד המעסיקים – מדובר בפיטורים לכל דבר, המזכים בפיצויי פיטורים והודעה מוקדמת.</a:t>
            </a:r>
          </a:p>
          <a:p>
            <a:pPr>
              <a:buNone/>
            </a:pPr>
            <a:r>
              <a:rPr lang="he-IL" b="1" dirty="0"/>
              <a:t>פסק דינו של בית הדין הארצי:</a:t>
            </a:r>
            <a:endParaRPr lang="he-IL" dirty="0"/>
          </a:p>
          <a:p>
            <a:pPr marL="0" indent="0">
              <a:buNone/>
            </a:pPr>
            <a:r>
              <a:rPr lang="he-IL" dirty="0"/>
              <a:t>בערעור שהוגש לבית הדין הארצי, נפסק כי יש להתייחס בזהירות יתרה להחלת הלכות שנקבעו ב"ימי שגרה" על נסיבות מיוחדות של מגפה כלל-עולמית.</a:t>
            </a:r>
          </a:p>
          <a:p>
            <a:endParaRPr lang="en-IL" dirty="0"/>
          </a:p>
        </p:txBody>
      </p:sp>
    </p:spTree>
    <p:extLst>
      <p:ext uri="{BB962C8B-B14F-4D97-AF65-F5344CB8AC3E}">
        <p14:creationId xmlns:p14="http://schemas.microsoft.com/office/powerpoint/2010/main" val="803248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549DB-0041-62DB-B972-D0143042874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74914FB-1CAC-A352-BF57-21E1DEE3BCBF}"/>
              </a:ext>
            </a:extLst>
          </p:cNvPr>
          <p:cNvSpPr>
            <a:spLocks noGrp="1"/>
          </p:cNvSpPr>
          <p:nvPr>
            <p:ph type="title"/>
          </p:nvPr>
        </p:nvSpPr>
        <p:spPr/>
        <p:txBody>
          <a:bodyPr/>
          <a:lstStyle/>
          <a:p>
            <a:pPr algn="ctr"/>
            <a:r>
              <a:rPr lang="he-IL" dirty="0"/>
              <a:t>פטור מקצבה </a:t>
            </a:r>
            <a:endParaRPr lang="en-IL" dirty="0"/>
          </a:p>
        </p:txBody>
      </p:sp>
      <p:sp>
        <p:nvSpPr>
          <p:cNvPr id="3" name="מציין מיקום תוכן 2">
            <a:extLst>
              <a:ext uri="{FF2B5EF4-FFF2-40B4-BE49-F238E27FC236}">
                <a16:creationId xmlns:a16="http://schemas.microsoft.com/office/drawing/2014/main" id="{2EF8B43B-0EE6-3421-19FD-25BC89E0D8C3}"/>
              </a:ext>
            </a:extLst>
          </p:cNvPr>
          <p:cNvSpPr>
            <a:spLocks noGrp="1"/>
          </p:cNvSpPr>
          <p:nvPr>
            <p:ph idx="1"/>
          </p:nvPr>
        </p:nvSpPr>
        <p:spPr>
          <a:xfrm>
            <a:off x="1371600" y="1575303"/>
            <a:ext cx="9601200" cy="4292097"/>
          </a:xfrm>
        </p:spPr>
        <p:txBody>
          <a:bodyPr>
            <a:normAutofit lnSpcReduction="10000"/>
          </a:bodyPr>
          <a:lstStyle/>
          <a:p>
            <a:pPr algn="r" rtl="0"/>
            <a:r>
              <a:rPr lang="he-IL" b="1" i="0" dirty="0">
                <a:solidFill>
                  <a:srgbClr val="2C2F34"/>
                </a:solidFill>
                <a:effectLst/>
                <a:latin typeface="Arial" panose="020B0604020202020204" pitchFamily="34" charset="0"/>
              </a:rPr>
              <a:t>כיצד נקבע אחוז הפטור על הקצבה המזכה?</a:t>
            </a:r>
          </a:p>
          <a:p>
            <a:pPr algn="r" rtl="0">
              <a:spcAft>
                <a:spcPts val="1875"/>
              </a:spcAft>
            </a:pPr>
            <a:r>
              <a:rPr lang="he-IL" b="0" i="0" dirty="0">
                <a:solidFill>
                  <a:srgbClr val="2C2F34"/>
                </a:solidFill>
                <a:effectLst/>
                <a:latin typeface="Arial" panose="020B0604020202020204" pitchFamily="34" charset="0"/>
              </a:rPr>
              <a:t>הפטור המירבי על הקצבה עומד על 57%, אך לא כל אחד זכאי לפטור המירבי .</a:t>
            </a:r>
            <a:r>
              <a:rPr lang="he-IL" b="1" i="0" dirty="0">
                <a:solidFill>
                  <a:srgbClr val="2C2F34"/>
                </a:solidFill>
                <a:effectLst/>
                <a:latin typeface="Arial" panose="020B0604020202020204" pitchFamily="34" charset="0"/>
              </a:rPr>
              <a:t>משיכת פיצויים פטורים</a:t>
            </a:r>
            <a:r>
              <a:rPr lang="he-IL" b="0" i="0" dirty="0">
                <a:solidFill>
                  <a:srgbClr val="2C2F34"/>
                </a:solidFill>
                <a:effectLst/>
                <a:latin typeface="Arial" panose="020B0604020202020204" pitchFamily="34" charset="0"/>
              </a:rPr>
              <a:t> לאורך השנים פוגעת בפטור המירבי. למעשה הפטור המירבי על הקצבה מורכב משני פטורים:</a:t>
            </a:r>
          </a:p>
          <a:p>
            <a:pPr algn="r" rtl="0">
              <a:spcAft>
                <a:spcPts val="375"/>
              </a:spcAft>
              <a:buFont typeface="+mj-lt"/>
              <a:buAutoNum type="arabicPeriod"/>
            </a:pPr>
            <a:r>
              <a:rPr lang="he-IL" b="0" i="0" dirty="0">
                <a:solidFill>
                  <a:srgbClr val="2C2F34"/>
                </a:solidFill>
                <a:effectLst/>
                <a:latin typeface="Arial" panose="020B0604020202020204" pitchFamily="34" charset="0"/>
              </a:rPr>
              <a:t>פטור בשיעור של 35% מתקרת הקצבה המזכה. כדי ליהנות מהפטור הזה עליך להימנע ממשיכת מענקי פיצויים פטורים ממס במהלך </a:t>
            </a:r>
            <a:r>
              <a:rPr lang="he-IL" b="1" i="0" dirty="0">
                <a:solidFill>
                  <a:srgbClr val="2C2F34"/>
                </a:solidFill>
                <a:effectLst/>
                <a:latin typeface="Arial" panose="020B0604020202020204" pitchFamily="34" charset="0"/>
              </a:rPr>
              <a:t>32 שנות העבודה</a:t>
            </a:r>
            <a:r>
              <a:rPr lang="he-IL" b="0" i="0" dirty="0">
                <a:solidFill>
                  <a:srgbClr val="2C2F34"/>
                </a:solidFill>
                <a:effectLst/>
                <a:latin typeface="Arial" panose="020B0604020202020204" pitchFamily="34" charset="0"/>
              </a:rPr>
              <a:t>, שקדמו לפרישה ולמועד קבלת הקצבה. (</a:t>
            </a:r>
            <a:r>
              <a:rPr lang="he-IL" b="1" i="0" dirty="0">
                <a:solidFill>
                  <a:srgbClr val="2C2F34"/>
                </a:solidFill>
                <a:effectLst/>
                <a:latin typeface="Arial" panose="020B0604020202020204" pitchFamily="34" charset="0"/>
              </a:rPr>
              <a:t>נוסחת השילוב</a:t>
            </a:r>
            <a:r>
              <a:rPr lang="he-IL" b="0" i="0" dirty="0">
                <a:solidFill>
                  <a:srgbClr val="2C2F34"/>
                </a:solidFill>
                <a:effectLst/>
                <a:latin typeface="Arial" panose="020B0604020202020204" pitchFamily="34" charset="0"/>
              </a:rPr>
              <a:t>)</a:t>
            </a:r>
          </a:p>
          <a:p>
            <a:pPr algn="r" rtl="0">
              <a:spcAft>
                <a:spcPts val="375"/>
              </a:spcAft>
              <a:buFont typeface="+mj-lt"/>
              <a:buAutoNum type="arabicPeriod"/>
            </a:pPr>
            <a:r>
              <a:rPr lang="he-IL" b="0" i="0" dirty="0">
                <a:solidFill>
                  <a:srgbClr val="2C2F34"/>
                </a:solidFill>
                <a:effectLst/>
                <a:latin typeface="Arial" panose="020B0604020202020204" pitchFamily="34" charset="0"/>
              </a:rPr>
              <a:t>פטור נוסף בשיעור של 32% מתקרת הקצבה המזכה. הפטור הזה אינו מותנה במשיכת פיצויים והוא עודכן לאורך השנים. בשנת 2025 </a:t>
            </a:r>
            <a:r>
              <a:rPr lang="he-IL" b="1" i="0" dirty="0">
                <a:solidFill>
                  <a:srgbClr val="2C2F34"/>
                </a:solidFill>
                <a:effectLst/>
                <a:latin typeface="Arial" panose="020B0604020202020204" pitchFamily="34" charset="0"/>
              </a:rPr>
              <a:t>הפטור הנוסף עומד על 22% בלבד.</a:t>
            </a:r>
            <a:endParaRPr lang="he-IL" b="0" i="0" dirty="0">
              <a:solidFill>
                <a:srgbClr val="2C2F34"/>
              </a:solidFill>
              <a:effectLst/>
              <a:latin typeface="Arial" panose="020B0604020202020204" pitchFamily="34" charset="0"/>
            </a:endParaRPr>
          </a:p>
          <a:p>
            <a:pPr algn="r" rtl="0">
              <a:spcAft>
                <a:spcPts val="1875"/>
              </a:spcAft>
            </a:pPr>
            <a:r>
              <a:rPr lang="he-IL" b="0" i="0" dirty="0">
                <a:solidFill>
                  <a:srgbClr val="2C2F34"/>
                </a:solidFill>
                <a:effectLst/>
                <a:latin typeface="Arial" panose="020B0604020202020204" pitchFamily="34" charset="0"/>
              </a:rPr>
              <a:t>בשנת 2025 עומד אחוז הפטור המירבי על 57% או  5,375 ש"ח בחודש. לפטור זה זכאי פנסיונר שהגיע לגיל פרישה ומקבל קצבה מזכה </a:t>
            </a:r>
            <a:r>
              <a:rPr lang="he-IL" b="1" i="0" dirty="0">
                <a:solidFill>
                  <a:srgbClr val="2C2F34"/>
                </a:solidFill>
                <a:effectLst/>
                <a:latin typeface="Arial" panose="020B0604020202020204" pitchFamily="34" charset="0"/>
              </a:rPr>
              <a:t>ולא משך</a:t>
            </a:r>
            <a:r>
              <a:rPr lang="he-IL" b="0" i="0" dirty="0">
                <a:solidFill>
                  <a:srgbClr val="2C2F34"/>
                </a:solidFill>
                <a:effectLst/>
                <a:latin typeface="Arial" panose="020B0604020202020204" pitchFamily="34" charset="0"/>
              </a:rPr>
              <a:t> כספי פיצויים </a:t>
            </a:r>
            <a:r>
              <a:rPr lang="he-IL" b="1" i="0" dirty="0">
                <a:solidFill>
                  <a:srgbClr val="2C2F34"/>
                </a:solidFill>
                <a:effectLst/>
                <a:latin typeface="Arial" panose="020B0604020202020204" pitchFamily="34" charset="0"/>
              </a:rPr>
              <a:t>פטורים</a:t>
            </a:r>
            <a:r>
              <a:rPr lang="he-IL" b="0" i="0" dirty="0">
                <a:solidFill>
                  <a:srgbClr val="2C2F34"/>
                </a:solidFill>
                <a:effectLst/>
                <a:latin typeface="Arial" panose="020B0604020202020204" pitchFamily="34" charset="0"/>
              </a:rPr>
              <a:t> לאורך 32 שנות עבודתו.</a:t>
            </a:r>
          </a:p>
          <a:p>
            <a:pPr algn="r" rtl="0">
              <a:spcAft>
                <a:spcPts val="1875"/>
              </a:spcAft>
            </a:pPr>
            <a:r>
              <a:rPr lang="he-IL" b="0" i="0" dirty="0">
                <a:solidFill>
                  <a:srgbClr val="2C2F34"/>
                </a:solidFill>
                <a:effectLst/>
                <a:latin typeface="Arial" panose="020B0604020202020204" pitchFamily="34" charset="0"/>
              </a:rPr>
              <a:t>הגידול בפטור ימשך עד לשנת 2028 (חשוב לזכור כי שיעור הפטור שמוצג בטבלה מורכב משני הסעיפים)</a:t>
            </a:r>
          </a:p>
          <a:p>
            <a:pPr algn="r" rtl="0"/>
            <a:endParaRPr lang="en-IL" dirty="0"/>
          </a:p>
        </p:txBody>
      </p:sp>
    </p:spTree>
    <p:extLst>
      <p:ext uri="{BB962C8B-B14F-4D97-AF65-F5344CB8AC3E}">
        <p14:creationId xmlns:p14="http://schemas.microsoft.com/office/powerpoint/2010/main" val="843646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A56FD-7EEC-2BFB-71F9-192E0613B4E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233C910-801E-8154-094F-8A46E11873C1}"/>
              </a:ext>
            </a:extLst>
          </p:cNvPr>
          <p:cNvSpPr>
            <a:spLocks noGrp="1"/>
          </p:cNvSpPr>
          <p:nvPr>
            <p:ph type="title"/>
          </p:nvPr>
        </p:nvSpPr>
        <p:spPr/>
        <p:txBody>
          <a:bodyPr/>
          <a:lstStyle/>
          <a:p>
            <a:pPr algn="ctr"/>
            <a:r>
              <a:rPr lang="he-IL" dirty="0"/>
              <a:t>פטור מקצבה </a:t>
            </a:r>
            <a:endParaRPr lang="en-IL" dirty="0"/>
          </a:p>
        </p:txBody>
      </p:sp>
      <p:graphicFrame>
        <p:nvGraphicFramePr>
          <p:cNvPr id="4" name="מציין מיקום תוכן 3">
            <a:extLst>
              <a:ext uri="{FF2B5EF4-FFF2-40B4-BE49-F238E27FC236}">
                <a16:creationId xmlns:a16="http://schemas.microsoft.com/office/drawing/2014/main" id="{EBAC9AA1-B560-25CB-4319-CE4C9953F4D5}"/>
              </a:ext>
            </a:extLst>
          </p:cNvPr>
          <p:cNvGraphicFramePr>
            <a:graphicFrameLocks noGrp="1"/>
          </p:cNvGraphicFramePr>
          <p:nvPr>
            <p:ph idx="1"/>
            <p:extLst>
              <p:ext uri="{D42A27DB-BD31-4B8C-83A1-F6EECF244321}">
                <p14:modId xmlns:p14="http://schemas.microsoft.com/office/powerpoint/2010/main" val="3694766901"/>
              </p:ext>
            </p:extLst>
          </p:nvPr>
        </p:nvGraphicFramePr>
        <p:xfrm>
          <a:off x="2457450" y="2006373"/>
          <a:ext cx="7429500" cy="731520"/>
        </p:xfrm>
        <a:graphic>
          <a:graphicData uri="http://schemas.openxmlformats.org/drawingml/2006/table">
            <a:tbl>
              <a:tblPr/>
              <a:tblGrid>
                <a:gridCol w="1485900">
                  <a:extLst>
                    <a:ext uri="{9D8B030D-6E8A-4147-A177-3AD203B41FA5}">
                      <a16:colId xmlns:a16="http://schemas.microsoft.com/office/drawing/2014/main" val="838209548"/>
                    </a:ext>
                  </a:extLst>
                </a:gridCol>
                <a:gridCol w="1485900">
                  <a:extLst>
                    <a:ext uri="{9D8B030D-6E8A-4147-A177-3AD203B41FA5}">
                      <a16:colId xmlns:a16="http://schemas.microsoft.com/office/drawing/2014/main" val="2790943366"/>
                    </a:ext>
                  </a:extLst>
                </a:gridCol>
                <a:gridCol w="1485900">
                  <a:extLst>
                    <a:ext uri="{9D8B030D-6E8A-4147-A177-3AD203B41FA5}">
                      <a16:colId xmlns:a16="http://schemas.microsoft.com/office/drawing/2014/main" val="2447392030"/>
                    </a:ext>
                  </a:extLst>
                </a:gridCol>
                <a:gridCol w="1485900">
                  <a:extLst>
                    <a:ext uri="{9D8B030D-6E8A-4147-A177-3AD203B41FA5}">
                      <a16:colId xmlns:a16="http://schemas.microsoft.com/office/drawing/2014/main" val="3500556644"/>
                    </a:ext>
                  </a:extLst>
                </a:gridCol>
                <a:gridCol w="1485900">
                  <a:extLst>
                    <a:ext uri="{9D8B030D-6E8A-4147-A177-3AD203B41FA5}">
                      <a16:colId xmlns:a16="http://schemas.microsoft.com/office/drawing/2014/main" val="2755956754"/>
                    </a:ext>
                  </a:extLst>
                </a:gridCol>
              </a:tblGrid>
              <a:tr h="0">
                <a:tc>
                  <a:txBody>
                    <a:bodyPr/>
                    <a:lstStyle/>
                    <a:p>
                      <a:pPr algn="r" latinLnBrk="0"/>
                      <a:r>
                        <a:rPr lang="he-IL">
                          <a:effectLst/>
                        </a:rPr>
                        <a:t>שנה</a:t>
                      </a:r>
                    </a:p>
                  </a:txBody>
                  <a:tcPr anchor="ctr">
                    <a:lnL>
                      <a:noFill/>
                    </a:lnL>
                    <a:lnR>
                      <a:noFill/>
                    </a:lnR>
                    <a:lnT>
                      <a:noFill/>
                    </a:lnT>
                    <a:lnB>
                      <a:noFill/>
                    </a:lnB>
                    <a:solidFill>
                      <a:srgbClr val="FFFFFF"/>
                    </a:solidFill>
                  </a:tcPr>
                </a:tc>
                <a:tc>
                  <a:txBody>
                    <a:bodyPr/>
                    <a:lstStyle/>
                    <a:p>
                      <a:pPr algn="r" latinLnBrk="0"/>
                      <a:r>
                        <a:rPr lang="en-IL">
                          <a:effectLst/>
                        </a:rPr>
                        <a:t>2012</a:t>
                      </a:r>
                    </a:p>
                  </a:txBody>
                  <a:tcPr anchor="ctr">
                    <a:lnL>
                      <a:noFill/>
                    </a:lnL>
                    <a:lnR>
                      <a:noFill/>
                    </a:lnR>
                    <a:lnT>
                      <a:noFill/>
                    </a:lnT>
                    <a:lnB>
                      <a:noFill/>
                    </a:lnB>
                    <a:solidFill>
                      <a:srgbClr val="FFFFFF"/>
                    </a:solidFill>
                  </a:tcPr>
                </a:tc>
                <a:tc>
                  <a:txBody>
                    <a:bodyPr/>
                    <a:lstStyle/>
                    <a:p>
                      <a:pPr algn="r" latinLnBrk="0"/>
                      <a:r>
                        <a:rPr lang="en-IL">
                          <a:effectLst/>
                        </a:rPr>
                        <a:t>2016</a:t>
                      </a:r>
                    </a:p>
                  </a:txBody>
                  <a:tcPr anchor="ctr">
                    <a:lnL>
                      <a:noFill/>
                    </a:lnL>
                    <a:lnR>
                      <a:noFill/>
                    </a:lnR>
                    <a:lnT>
                      <a:noFill/>
                    </a:lnT>
                    <a:lnB>
                      <a:noFill/>
                    </a:lnB>
                    <a:solidFill>
                      <a:srgbClr val="FFFFFF"/>
                    </a:solidFill>
                  </a:tcPr>
                </a:tc>
                <a:tc>
                  <a:txBody>
                    <a:bodyPr/>
                    <a:lstStyle/>
                    <a:p>
                      <a:pPr algn="r" latinLnBrk="0"/>
                      <a:r>
                        <a:rPr lang="en-IL">
                          <a:effectLst/>
                        </a:rPr>
                        <a:t>2020</a:t>
                      </a:r>
                    </a:p>
                  </a:txBody>
                  <a:tcPr anchor="ctr">
                    <a:lnL>
                      <a:noFill/>
                    </a:lnL>
                    <a:lnR>
                      <a:noFill/>
                    </a:lnR>
                    <a:lnT>
                      <a:noFill/>
                    </a:lnT>
                    <a:lnB>
                      <a:noFill/>
                    </a:lnB>
                    <a:solidFill>
                      <a:srgbClr val="FFFFFF"/>
                    </a:solidFill>
                  </a:tcPr>
                </a:tc>
                <a:tc>
                  <a:txBody>
                    <a:bodyPr/>
                    <a:lstStyle/>
                    <a:p>
                      <a:pPr algn="r" latinLnBrk="0"/>
                      <a:r>
                        <a:rPr lang="en-IL">
                          <a:effectLst/>
                        </a:rPr>
                        <a:t>2025</a:t>
                      </a:r>
                    </a:p>
                  </a:txBody>
                  <a:tcPr anchor="ctr">
                    <a:lnL>
                      <a:noFill/>
                    </a:lnL>
                    <a:lnR>
                      <a:noFill/>
                    </a:lnR>
                    <a:lnT>
                      <a:noFill/>
                    </a:lnT>
                    <a:lnB>
                      <a:noFill/>
                    </a:lnB>
                    <a:solidFill>
                      <a:srgbClr val="FFFFFF"/>
                    </a:solidFill>
                  </a:tcPr>
                </a:tc>
                <a:extLst>
                  <a:ext uri="{0D108BD9-81ED-4DB2-BD59-A6C34878D82A}">
                    <a16:rowId xmlns:a16="http://schemas.microsoft.com/office/drawing/2014/main" val="3040611400"/>
                  </a:ext>
                </a:extLst>
              </a:tr>
              <a:tr h="0">
                <a:tc>
                  <a:txBody>
                    <a:bodyPr/>
                    <a:lstStyle/>
                    <a:p>
                      <a:pPr algn="r" latinLnBrk="0"/>
                      <a:r>
                        <a:rPr lang="he-IL">
                          <a:effectLst/>
                        </a:rPr>
                        <a:t>אחוז הפטור</a:t>
                      </a:r>
                    </a:p>
                  </a:txBody>
                  <a:tcPr anchor="ctr">
                    <a:lnL>
                      <a:noFill/>
                    </a:lnL>
                    <a:lnR>
                      <a:noFill/>
                    </a:lnR>
                    <a:lnT>
                      <a:noFill/>
                    </a:lnT>
                    <a:lnB>
                      <a:noFill/>
                    </a:lnB>
                    <a:solidFill>
                      <a:srgbClr val="FFFFFF"/>
                    </a:solidFill>
                  </a:tcPr>
                </a:tc>
                <a:tc>
                  <a:txBody>
                    <a:bodyPr/>
                    <a:lstStyle/>
                    <a:p>
                      <a:pPr algn="r" latinLnBrk="0"/>
                      <a:r>
                        <a:rPr lang="en-IL">
                          <a:effectLst/>
                        </a:rPr>
                        <a:t>43.5%</a:t>
                      </a:r>
                    </a:p>
                  </a:txBody>
                  <a:tcPr anchor="ctr">
                    <a:lnL>
                      <a:noFill/>
                    </a:lnL>
                    <a:lnR>
                      <a:noFill/>
                    </a:lnR>
                    <a:lnT>
                      <a:noFill/>
                    </a:lnT>
                    <a:lnB>
                      <a:noFill/>
                    </a:lnB>
                    <a:solidFill>
                      <a:srgbClr val="FFFFFF"/>
                    </a:solidFill>
                  </a:tcPr>
                </a:tc>
                <a:tc>
                  <a:txBody>
                    <a:bodyPr/>
                    <a:lstStyle/>
                    <a:p>
                      <a:pPr algn="r" latinLnBrk="0"/>
                      <a:r>
                        <a:rPr lang="en-IL">
                          <a:effectLst/>
                        </a:rPr>
                        <a:t>49%</a:t>
                      </a:r>
                    </a:p>
                  </a:txBody>
                  <a:tcPr anchor="ctr">
                    <a:lnL>
                      <a:noFill/>
                    </a:lnL>
                    <a:lnR>
                      <a:noFill/>
                    </a:lnR>
                    <a:lnT>
                      <a:noFill/>
                    </a:lnT>
                    <a:lnB>
                      <a:noFill/>
                    </a:lnB>
                    <a:solidFill>
                      <a:srgbClr val="FFFFFF"/>
                    </a:solidFill>
                  </a:tcPr>
                </a:tc>
                <a:tc>
                  <a:txBody>
                    <a:bodyPr/>
                    <a:lstStyle/>
                    <a:p>
                      <a:pPr algn="r" latinLnBrk="0"/>
                      <a:r>
                        <a:rPr lang="en-IL" dirty="0">
                          <a:effectLst/>
                        </a:rPr>
                        <a:t>52%</a:t>
                      </a:r>
                    </a:p>
                  </a:txBody>
                  <a:tcPr anchor="ctr">
                    <a:lnL>
                      <a:noFill/>
                    </a:lnL>
                    <a:lnR>
                      <a:noFill/>
                    </a:lnR>
                    <a:lnT>
                      <a:noFill/>
                    </a:lnT>
                    <a:lnB>
                      <a:noFill/>
                    </a:lnB>
                    <a:solidFill>
                      <a:srgbClr val="FFFFFF"/>
                    </a:solidFill>
                  </a:tcPr>
                </a:tc>
                <a:tc>
                  <a:txBody>
                    <a:bodyPr/>
                    <a:lstStyle/>
                    <a:p>
                      <a:pPr algn="r" latinLnBrk="0"/>
                      <a:r>
                        <a:rPr lang="en-IL" dirty="0">
                          <a:effectLst/>
                        </a:rPr>
                        <a:t>57%</a:t>
                      </a:r>
                    </a:p>
                  </a:txBody>
                  <a:tcPr anchor="ctr">
                    <a:lnL>
                      <a:noFill/>
                    </a:lnL>
                    <a:lnR>
                      <a:noFill/>
                    </a:lnR>
                    <a:lnT>
                      <a:noFill/>
                    </a:lnT>
                    <a:lnB>
                      <a:noFill/>
                    </a:lnB>
                    <a:solidFill>
                      <a:srgbClr val="FFFFFF"/>
                    </a:solidFill>
                  </a:tcPr>
                </a:tc>
                <a:extLst>
                  <a:ext uri="{0D108BD9-81ED-4DB2-BD59-A6C34878D82A}">
                    <a16:rowId xmlns:a16="http://schemas.microsoft.com/office/drawing/2014/main" val="1490762775"/>
                  </a:ext>
                </a:extLst>
              </a:tr>
            </a:tbl>
          </a:graphicData>
        </a:graphic>
      </p:graphicFrame>
      <p:sp>
        <p:nvSpPr>
          <p:cNvPr id="8" name="תיבת טקסט 7">
            <a:extLst>
              <a:ext uri="{FF2B5EF4-FFF2-40B4-BE49-F238E27FC236}">
                <a16:creationId xmlns:a16="http://schemas.microsoft.com/office/drawing/2014/main" id="{FB70CFBE-23AF-F2BE-F5E2-798A57894EC2}"/>
              </a:ext>
            </a:extLst>
          </p:cNvPr>
          <p:cNvSpPr txBox="1"/>
          <p:nvPr/>
        </p:nvSpPr>
        <p:spPr>
          <a:xfrm>
            <a:off x="2457450" y="3191648"/>
            <a:ext cx="7429500" cy="1908215"/>
          </a:xfrm>
          <a:prstGeom prst="rect">
            <a:avLst/>
          </a:prstGeom>
          <a:noFill/>
        </p:spPr>
        <p:txBody>
          <a:bodyPr wrap="square">
            <a:spAutoFit/>
          </a:bodyPr>
          <a:lstStyle/>
          <a:p>
            <a:pPr algn="r" rtl="1"/>
            <a:r>
              <a:rPr lang="he-IL" b="1" dirty="0">
                <a:solidFill>
                  <a:srgbClr val="2C2F34"/>
                </a:solidFill>
                <a:latin typeface="Arial" panose="020B0604020202020204" pitchFamily="34" charset="0"/>
              </a:rPr>
              <a:t>דוגמא ל</a:t>
            </a:r>
            <a:r>
              <a:rPr lang="he-IL" b="1" i="0" dirty="0">
                <a:solidFill>
                  <a:srgbClr val="2C2F34"/>
                </a:solidFill>
                <a:effectLst/>
                <a:latin typeface="Arial" panose="020B0604020202020204" pitchFamily="34" charset="0"/>
              </a:rPr>
              <a:t>שינוי בפטור העתידי </a:t>
            </a:r>
          </a:p>
          <a:p>
            <a:pPr algn="r" rtl="1"/>
            <a:r>
              <a:rPr lang="he-IL" b="0" i="0" dirty="0">
                <a:solidFill>
                  <a:srgbClr val="2C2F34"/>
                </a:solidFill>
                <a:effectLst/>
                <a:latin typeface="Arial" panose="020B0604020202020204" pitchFamily="34" charset="0"/>
              </a:rPr>
              <a:t>בינואר 2026 יגדל הפטור ל-57.5% (יעלה בעוד 47 שקלים) – ויעמוד על 5,422 שקל לחודש.</a:t>
            </a:r>
          </a:p>
          <a:p>
            <a:pPr algn="r" rtl="1">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בינואר 2027 יגדל הפטור ל-62.5% (יעלה ב-471 שקל) – ויעמוד על 5,893 שקל לחודש.</a:t>
            </a:r>
          </a:p>
          <a:p>
            <a:pPr algn="r" rtl="1">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בינואר 2028 יגדל הפטור ל-67% – ויעמוד על 6,318 שקל לחודש.</a:t>
            </a:r>
          </a:p>
          <a:p>
            <a:pPr algn="r" rtl="1">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את הפטור על הקצבה המזכה ניתן לנצל מגיל הפרישה 63 לנשים ו – 67 לגברים. קצבה מזכה שתשולם לפני גיל הפרישה תהייה חייבת במס הכנסה ודמי ביטוח לאומי.</a:t>
            </a:r>
          </a:p>
        </p:txBody>
      </p:sp>
    </p:spTree>
    <p:extLst>
      <p:ext uri="{BB962C8B-B14F-4D97-AF65-F5344CB8AC3E}">
        <p14:creationId xmlns:p14="http://schemas.microsoft.com/office/powerpoint/2010/main" val="3982299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9372-2D40-4A75-7540-19857FD048F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67B86FB-22EE-77F9-DDEE-4035AD11ED59}"/>
              </a:ext>
            </a:extLst>
          </p:cNvPr>
          <p:cNvSpPr>
            <a:spLocks noGrp="1"/>
          </p:cNvSpPr>
          <p:nvPr>
            <p:ph type="title"/>
          </p:nvPr>
        </p:nvSpPr>
        <p:spPr/>
        <p:txBody>
          <a:bodyPr/>
          <a:lstStyle/>
          <a:p>
            <a:pPr algn="ctr"/>
            <a:r>
              <a:rPr lang="he-IL" dirty="0"/>
              <a:t>פטור מקצבה </a:t>
            </a:r>
            <a:endParaRPr lang="en-IL" dirty="0"/>
          </a:p>
        </p:txBody>
      </p:sp>
      <p:sp>
        <p:nvSpPr>
          <p:cNvPr id="5" name="מציין מיקום תוכן 4">
            <a:extLst>
              <a:ext uri="{FF2B5EF4-FFF2-40B4-BE49-F238E27FC236}">
                <a16:creationId xmlns:a16="http://schemas.microsoft.com/office/drawing/2014/main" id="{5E76E07D-03AD-FF0D-8272-4F980C05FEAA}"/>
              </a:ext>
            </a:extLst>
          </p:cNvPr>
          <p:cNvSpPr>
            <a:spLocks noGrp="1"/>
          </p:cNvSpPr>
          <p:nvPr>
            <p:ph idx="1"/>
          </p:nvPr>
        </p:nvSpPr>
        <p:spPr/>
        <p:txBody>
          <a:bodyPr>
            <a:normAutofit fontScale="70000" lnSpcReduction="20000"/>
          </a:bodyPr>
          <a:lstStyle/>
          <a:p>
            <a:pPr algn="r" rtl="0"/>
            <a:r>
              <a:rPr lang="he-IL" b="1" i="0" dirty="0">
                <a:solidFill>
                  <a:srgbClr val="2C2F34"/>
                </a:solidFill>
                <a:effectLst/>
                <a:latin typeface="Arial" panose="020B0604020202020204" pitchFamily="34" charset="0"/>
              </a:rPr>
              <a:t>כיצד נקבל את הפטור על הקצבה המזכה?</a:t>
            </a:r>
          </a:p>
          <a:p>
            <a:pPr algn="r" rtl="0">
              <a:spcAft>
                <a:spcPts val="1875"/>
              </a:spcAft>
            </a:pPr>
            <a:r>
              <a:rPr lang="he-IL" b="0" i="0" dirty="0">
                <a:solidFill>
                  <a:srgbClr val="2C2F34"/>
                </a:solidFill>
                <a:effectLst/>
                <a:latin typeface="Arial" panose="020B0604020202020204" pitchFamily="34" charset="0"/>
              </a:rPr>
              <a:t>אמנם כל אחד </a:t>
            </a:r>
            <a:r>
              <a:rPr lang="he-IL" b="0" i="0" dirty="0" err="1">
                <a:solidFill>
                  <a:srgbClr val="2C2F34"/>
                </a:solidFill>
                <a:effectLst/>
                <a:latin typeface="Arial" panose="020B0604020202020204" pitchFamily="34" charset="0"/>
              </a:rPr>
              <a:t>יכל</a:t>
            </a:r>
            <a:r>
              <a:rPr lang="he-IL" b="0" i="0" dirty="0">
                <a:solidFill>
                  <a:srgbClr val="2C2F34"/>
                </a:solidFill>
                <a:effectLst/>
                <a:latin typeface="Arial" panose="020B0604020202020204" pitchFamily="34" charset="0"/>
              </a:rPr>
              <a:t> לקבל את הפטור על קצבה מזכה אך לצורך קבלת הקצבה יש למלא </a:t>
            </a:r>
            <a:r>
              <a:rPr lang="he-IL" b="1" i="0" dirty="0">
                <a:solidFill>
                  <a:srgbClr val="2C2F34"/>
                </a:solidFill>
                <a:effectLst/>
                <a:latin typeface="Arial" panose="020B0604020202020204" pitchFamily="34" charset="0"/>
              </a:rPr>
              <a:t>טופס 161ד</a:t>
            </a:r>
            <a:r>
              <a:rPr lang="he-IL" b="0" i="0" dirty="0">
                <a:solidFill>
                  <a:srgbClr val="2C2F34"/>
                </a:solidFill>
                <a:effectLst/>
                <a:latin typeface="Arial" panose="020B0604020202020204" pitchFamily="34" charset="0"/>
              </a:rPr>
              <a:t> למס הכנסה. (</a:t>
            </a:r>
            <a:r>
              <a:rPr lang="he-IL" b="0" i="0" u="none" strike="noStrike" dirty="0">
                <a:solidFill>
                  <a:srgbClr val="2C2F34"/>
                </a:solidFill>
                <a:effectLst/>
                <a:latin typeface="Arial" panose="020B0604020202020204" pitchFamily="34" charset="0"/>
                <a:hlinkClick r:id="rId2"/>
              </a:rPr>
              <a:t>טופס 161ד להורדה</a:t>
            </a:r>
            <a:r>
              <a:rPr lang="he-IL" b="0" i="0" dirty="0">
                <a:solidFill>
                  <a:srgbClr val="2C2F34"/>
                </a:solidFill>
                <a:effectLst/>
                <a:latin typeface="Arial" panose="020B0604020202020204" pitchFamily="34" charset="0"/>
              </a:rPr>
              <a:t>)</a:t>
            </a:r>
          </a:p>
          <a:p>
            <a:pPr algn="r" rtl="0">
              <a:spcAft>
                <a:spcPts val="1875"/>
              </a:spcAft>
            </a:pPr>
            <a:r>
              <a:rPr lang="he-IL" b="0" i="0" dirty="0">
                <a:solidFill>
                  <a:srgbClr val="2C2F34"/>
                </a:solidFill>
                <a:effectLst/>
                <a:latin typeface="Arial" panose="020B0604020202020204" pitchFamily="34" charset="0"/>
              </a:rPr>
              <a:t>ב</a:t>
            </a:r>
            <a:r>
              <a:rPr lang="he-IL" b="1" i="0" dirty="0">
                <a:solidFill>
                  <a:srgbClr val="2C2F34"/>
                </a:solidFill>
                <a:effectLst/>
                <a:latin typeface="Arial" panose="020B0604020202020204" pitchFamily="34" charset="0"/>
              </a:rPr>
              <a:t>טופס 161ד</a:t>
            </a:r>
            <a:r>
              <a:rPr lang="he-IL" b="0" i="0" dirty="0">
                <a:solidFill>
                  <a:srgbClr val="2C2F34"/>
                </a:solidFill>
                <a:effectLst/>
                <a:latin typeface="Arial" panose="020B0604020202020204" pitchFamily="34" charset="0"/>
              </a:rPr>
              <a:t>, מנחים את מס הכנסה כיצד אתם רוצים לנצל את </a:t>
            </a:r>
            <a:r>
              <a:rPr lang="he-IL" b="1" i="0" dirty="0">
                <a:solidFill>
                  <a:srgbClr val="2C2F34"/>
                </a:solidFill>
                <a:effectLst/>
                <a:latin typeface="Arial" panose="020B0604020202020204" pitchFamily="34" charset="0"/>
              </a:rPr>
              <a:t>יתרת ההון הפטורה</a:t>
            </a:r>
            <a:r>
              <a:rPr lang="he-IL" b="0" i="0" dirty="0">
                <a:solidFill>
                  <a:srgbClr val="2C2F34"/>
                </a:solidFill>
                <a:effectLst/>
                <a:latin typeface="Arial" panose="020B0604020202020204" pitchFamily="34" charset="0"/>
              </a:rPr>
              <a:t>. האם כפטור על קצבת הזקנה המזכה או כסכום חד פעמי אותו אתה מעוניין למשוך מהחיסכון. לפעולה הזאת קוראים </a:t>
            </a:r>
            <a:r>
              <a:rPr lang="he-IL" b="0" i="0" u="none" strike="noStrike" dirty="0">
                <a:solidFill>
                  <a:srgbClr val="2C2F34"/>
                </a:solidFill>
                <a:effectLst/>
                <a:latin typeface="Arial" panose="020B0604020202020204" pitchFamily="34" charset="0"/>
                <a:hlinkClick r:id="rId3"/>
              </a:rPr>
              <a:t>קיבוע זכויות</a:t>
            </a:r>
            <a:r>
              <a:rPr lang="he-IL" b="0" i="0" dirty="0">
                <a:solidFill>
                  <a:srgbClr val="2C2F34"/>
                </a:solidFill>
                <a:effectLst/>
                <a:latin typeface="Arial" panose="020B0604020202020204" pitchFamily="34" charset="0"/>
              </a:rPr>
              <a:t>.</a:t>
            </a:r>
          </a:p>
          <a:p>
            <a:pPr algn="r" rtl="0">
              <a:spcAft>
                <a:spcPts val="1875"/>
              </a:spcAft>
            </a:pPr>
            <a:r>
              <a:rPr lang="he-IL" b="0" i="0" dirty="0">
                <a:solidFill>
                  <a:srgbClr val="2C2F34"/>
                </a:solidFill>
                <a:effectLst/>
                <a:latin typeface="Arial" panose="020B0604020202020204" pitchFamily="34" charset="0"/>
              </a:rPr>
              <a:t>לדוגמא, פורש עם שני </a:t>
            </a:r>
            <a:r>
              <a:rPr lang="he-IL" b="0" i="0" dirty="0" err="1">
                <a:solidFill>
                  <a:srgbClr val="2C2F34"/>
                </a:solidFill>
                <a:effectLst/>
                <a:latin typeface="Arial" panose="020B0604020202020204" pitchFamily="34" charset="0"/>
              </a:rPr>
              <a:t>מליון</a:t>
            </a:r>
            <a:r>
              <a:rPr lang="he-IL" b="0" i="0" dirty="0">
                <a:solidFill>
                  <a:srgbClr val="2C2F34"/>
                </a:solidFill>
                <a:effectLst/>
                <a:latin typeface="Arial" panose="020B0604020202020204" pitchFamily="34" charset="0"/>
              </a:rPr>
              <a:t> שקלים בחיסכון הפנסיוני מתלבט האם למשוך קצבה בגובה 10,000 ש"ח ולנצל עליה את הפטור ממס. או לשלב קצבה חודשית עם סכום חד פעמי פטור ממס בגובה חצי </a:t>
            </a:r>
            <a:r>
              <a:rPr lang="he-IL" b="0" i="0" dirty="0" err="1">
                <a:solidFill>
                  <a:srgbClr val="2C2F34"/>
                </a:solidFill>
                <a:effectLst/>
                <a:latin typeface="Arial" panose="020B0604020202020204" pitchFamily="34" charset="0"/>
              </a:rPr>
              <a:t>מליון</a:t>
            </a:r>
            <a:r>
              <a:rPr lang="he-IL" b="0" i="0" dirty="0">
                <a:solidFill>
                  <a:srgbClr val="2C2F34"/>
                </a:solidFill>
                <a:effectLst/>
                <a:latin typeface="Arial" panose="020B0604020202020204" pitchFamily="34" charset="0"/>
              </a:rPr>
              <a:t> שקלים ולהקטין את הפטור על הקצבה.</a:t>
            </a:r>
          </a:p>
          <a:p>
            <a:pPr algn="r" rtl="0">
              <a:spcAft>
                <a:spcPts val="1875"/>
              </a:spcAft>
            </a:pPr>
            <a:r>
              <a:rPr lang="he-IL" b="0" i="0" dirty="0">
                <a:solidFill>
                  <a:srgbClr val="2C2F34"/>
                </a:solidFill>
                <a:effectLst/>
                <a:latin typeface="Arial" panose="020B0604020202020204" pitchFamily="34" charset="0"/>
              </a:rPr>
              <a:t>מלבד ההחלטה כיצד להשתמש בפטור על הקצבה, יש לסמן </a:t>
            </a:r>
            <a:r>
              <a:rPr lang="he-IL" b="1" i="0" dirty="0">
                <a:solidFill>
                  <a:srgbClr val="2C2F34"/>
                </a:solidFill>
                <a:effectLst/>
                <a:latin typeface="Arial" panose="020B0604020202020204" pitchFamily="34" charset="0"/>
              </a:rPr>
              <a:t>בטופס 161ד</a:t>
            </a:r>
            <a:r>
              <a:rPr lang="he-IL" b="0" i="0" dirty="0">
                <a:solidFill>
                  <a:srgbClr val="2C2F34"/>
                </a:solidFill>
                <a:effectLst/>
                <a:latin typeface="Arial" panose="020B0604020202020204" pitchFamily="34" charset="0"/>
              </a:rPr>
              <a:t> האם קיבלת ב- 32 שנות העבודה שקדמו לפרישה פיצויים פטורים.</a:t>
            </a:r>
          </a:p>
          <a:p>
            <a:pPr algn="r" rtl="0">
              <a:spcAft>
                <a:spcPts val="1875"/>
              </a:spcAft>
            </a:pPr>
            <a:r>
              <a:rPr lang="he-IL" b="0" i="0" dirty="0">
                <a:solidFill>
                  <a:srgbClr val="2C2F34"/>
                </a:solidFill>
                <a:effectLst/>
                <a:latin typeface="Arial" panose="020B0604020202020204" pitchFamily="34" charset="0"/>
              </a:rPr>
              <a:t>במידה שמשכת פיצויים כאלה הם יקטינו את יתרת ההון הפטורה אותה תוכל לנצל כפטור על הקצבה המזכה.</a:t>
            </a:r>
          </a:p>
          <a:p>
            <a:pPr algn="r" rtl="0">
              <a:spcAft>
                <a:spcPts val="1875"/>
              </a:spcAft>
            </a:pPr>
            <a:endParaRPr lang="he-IL" b="0" i="0" dirty="0">
              <a:solidFill>
                <a:srgbClr val="2C2F34"/>
              </a:solidFill>
              <a:effectLst/>
              <a:latin typeface="Arial" panose="020B0604020202020204" pitchFamily="34" charset="0"/>
            </a:endParaRPr>
          </a:p>
          <a:p>
            <a:pPr algn="l" rtl="0"/>
            <a:endParaRPr lang="en-IL" dirty="0"/>
          </a:p>
        </p:txBody>
      </p:sp>
    </p:spTree>
    <p:extLst>
      <p:ext uri="{BB962C8B-B14F-4D97-AF65-F5344CB8AC3E}">
        <p14:creationId xmlns:p14="http://schemas.microsoft.com/office/powerpoint/2010/main" val="4249394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63491-5896-C233-4C36-2E1EBB9CA16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9F8FBB2-0BE2-54AF-6C4E-0579D2E3FDEE}"/>
              </a:ext>
            </a:extLst>
          </p:cNvPr>
          <p:cNvSpPr>
            <a:spLocks noGrp="1"/>
          </p:cNvSpPr>
          <p:nvPr>
            <p:ph type="title"/>
          </p:nvPr>
        </p:nvSpPr>
        <p:spPr/>
        <p:txBody>
          <a:bodyPr/>
          <a:lstStyle/>
          <a:p>
            <a:pPr algn="ctr"/>
            <a:r>
              <a:rPr lang="he-IL" dirty="0"/>
              <a:t>פטור מקצבה </a:t>
            </a:r>
            <a:endParaRPr lang="en-IL" dirty="0"/>
          </a:p>
        </p:txBody>
      </p:sp>
      <p:sp>
        <p:nvSpPr>
          <p:cNvPr id="5" name="מציין מיקום תוכן 4">
            <a:extLst>
              <a:ext uri="{FF2B5EF4-FFF2-40B4-BE49-F238E27FC236}">
                <a16:creationId xmlns:a16="http://schemas.microsoft.com/office/drawing/2014/main" id="{E303959E-FA90-C62D-CCAD-1EAE742D0D76}"/>
              </a:ext>
            </a:extLst>
          </p:cNvPr>
          <p:cNvSpPr>
            <a:spLocks noGrp="1"/>
          </p:cNvSpPr>
          <p:nvPr>
            <p:ph idx="1"/>
          </p:nvPr>
        </p:nvSpPr>
        <p:spPr>
          <a:xfrm>
            <a:off x="1371600" y="1656784"/>
            <a:ext cx="9601200" cy="4210616"/>
          </a:xfrm>
        </p:spPr>
        <p:txBody>
          <a:bodyPr>
            <a:normAutofit fontScale="70000" lnSpcReduction="20000"/>
          </a:bodyPr>
          <a:lstStyle/>
          <a:p>
            <a:pPr algn="r" rtl="0"/>
            <a:r>
              <a:rPr lang="he-IL" b="1" i="0" dirty="0">
                <a:solidFill>
                  <a:srgbClr val="2C2F34"/>
                </a:solidFill>
                <a:effectLst/>
                <a:latin typeface="Arial" panose="020B0604020202020204" pitchFamily="34" charset="0"/>
              </a:rPr>
              <a:t>כיצד משפיעה משיכת פיצויים על הפטור מהקצבה המזכה בפרישה?</a:t>
            </a:r>
          </a:p>
          <a:p>
            <a:pPr algn="r" rtl="0">
              <a:spcAft>
                <a:spcPts val="1875"/>
              </a:spcAft>
            </a:pPr>
            <a:r>
              <a:rPr lang="he-IL" b="0" i="0" dirty="0">
                <a:solidFill>
                  <a:srgbClr val="2C2F34"/>
                </a:solidFill>
                <a:effectLst/>
                <a:latin typeface="Arial" panose="020B0604020202020204" pitchFamily="34" charset="0"/>
              </a:rPr>
              <a:t>בסעיף 9א'(ג) לפקודת מס הכנסה, קובע מס הכנסה כיצד יחושב גובה הפטור ממס על הקצבה אותה יקבל הפורש. צורת חישוב שזכתה לכינוי – </a:t>
            </a:r>
            <a:r>
              <a:rPr lang="he-IL" b="1" i="0" dirty="0">
                <a:solidFill>
                  <a:srgbClr val="2C2F34"/>
                </a:solidFill>
                <a:effectLst/>
                <a:latin typeface="Arial" panose="020B0604020202020204" pitchFamily="34" charset="0"/>
              </a:rPr>
              <a:t>נוסחת הקיזוז</a:t>
            </a:r>
            <a:r>
              <a:rPr lang="he-IL" b="0" i="0" dirty="0">
                <a:solidFill>
                  <a:srgbClr val="2C2F34"/>
                </a:solidFill>
                <a:effectLst/>
                <a:latin typeface="Arial" panose="020B0604020202020204" pitchFamily="34" charset="0"/>
              </a:rPr>
              <a:t>.</a:t>
            </a:r>
          </a:p>
          <a:p>
            <a:pPr algn="r" rtl="0">
              <a:spcAft>
                <a:spcPts val="1875"/>
              </a:spcAft>
            </a:pPr>
            <a:r>
              <a:rPr lang="he-IL" b="0" i="0" dirty="0">
                <a:solidFill>
                  <a:srgbClr val="2C2F34"/>
                </a:solidFill>
                <a:effectLst/>
                <a:latin typeface="Arial" panose="020B0604020202020204" pitchFamily="34" charset="0"/>
              </a:rPr>
              <a:t>בנוסחה זו מפחיתים כספי פיצויים פטורים אותם משכנו בעבר מהסכום הפטור שעומד לרשותנו בפרישה.</a:t>
            </a:r>
          </a:p>
          <a:p>
            <a:pPr algn="r" rtl="0">
              <a:spcAft>
                <a:spcPts val="1875"/>
              </a:spcAft>
            </a:pPr>
            <a:r>
              <a:rPr lang="he-IL" b="0" i="0" dirty="0">
                <a:solidFill>
                  <a:srgbClr val="2C2F34"/>
                </a:solidFill>
                <a:effectLst/>
                <a:latin typeface="Arial" panose="020B0604020202020204" pitchFamily="34" charset="0"/>
              </a:rPr>
              <a:t>כדי להבין כיצד מחושבת הנוסחה, עלינו להגדיר מספר מושגים:</a:t>
            </a:r>
          </a:p>
          <a:p>
            <a:pPr algn="r" rtl="0">
              <a:spcAft>
                <a:spcPts val="1875"/>
              </a:spcAft>
            </a:pPr>
            <a:r>
              <a:rPr lang="he-IL" b="1" i="0" dirty="0">
                <a:solidFill>
                  <a:srgbClr val="2C2F34"/>
                </a:solidFill>
                <a:effectLst/>
                <a:latin typeface="Arial" panose="020B0604020202020204" pitchFamily="34" charset="0"/>
              </a:rPr>
              <a:t>מענקים פטורים</a:t>
            </a:r>
            <a:r>
              <a:rPr lang="he-IL" b="0" i="0" dirty="0">
                <a:solidFill>
                  <a:srgbClr val="2C2F34"/>
                </a:solidFill>
                <a:effectLst/>
                <a:latin typeface="Arial" panose="020B0604020202020204" pitchFamily="34" charset="0"/>
              </a:rPr>
              <a:t> – סכום המענקים הפטורים לפי סעיף 9(7א)(א) שקיבל יחיד בעד שנות עבודתו שקדמו לגיל הזכאות, ולא יותר מ-32 שנות עבודה. או במילים אחרות כספי פיצויים פטורים ממס שנמשכו על ידי העובד לאורך השנים שקדמו לפרישה..</a:t>
            </a:r>
          </a:p>
          <a:p>
            <a:pPr algn="r" rtl="0">
              <a:spcAft>
                <a:spcPts val="1875"/>
              </a:spcAft>
            </a:pPr>
            <a:r>
              <a:rPr lang="he-IL" b="1" i="0" dirty="0">
                <a:solidFill>
                  <a:srgbClr val="2C2F34"/>
                </a:solidFill>
                <a:effectLst/>
                <a:latin typeface="Arial" panose="020B0604020202020204" pitchFamily="34" charset="0"/>
              </a:rPr>
              <a:t>יתרת ההון הפטורה</a:t>
            </a:r>
            <a:r>
              <a:rPr lang="he-IL" b="0" i="0" dirty="0">
                <a:solidFill>
                  <a:srgbClr val="2C2F34"/>
                </a:solidFill>
                <a:effectLst/>
                <a:latin typeface="Arial" panose="020B0604020202020204" pitchFamily="34" charset="0"/>
              </a:rPr>
              <a:t>– סך הסכום עליו ניתן לקבל פטור ממס. מחושב בשנת 2025 על ידי הכפלת הסכום 9,430 כפול המקדם 180 כפול אחוז הפטור בשנת 2025 ב-57%.</a:t>
            </a:r>
          </a:p>
          <a:p>
            <a:pPr algn="r" rtl="0">
              <a:spcAft>
                <a:spcPts val="1875"/>
              </a:spcAft>
            </a:pPr>
            <a:r>
              <a:rPr lang="he-IL" b="0" i="0" dirty="0">
                <a:solidFill>
                  <a:srgbClr val="2C2F34"/>
                </a:solidFill>
                <a:effectLst/>
                <a:latin typeface="Arial" panose="020B0604020202020204" pitchFamily="34" charset="0"/>
              </a:rPr>
              <a:t>בשנת 2025 עומד הסכום (יתרת ההון הפטורה) על 967,518 ש"ח. מסכום זה יש להפחית מענקים פטורים שנמשכו במהלך 32 שנות העבודה שקדמו לפרישה. כאשר הם מוכפלים במקדם 1.35 וממודדים.</a:t>
            </a:r>
          </a:p>
          <a:p>
            <a:pPr algn="l" rtl="0"/>
            <a:endParaRPr lang="en-IL" dirty="0"/>
          </a:p>
        </p:txBody>
      </p:sp>
    </p:spTree>
    <p:extLst>
      <p:ext uri="{BB962C8B-B14F-4D97-AF65-F5344CB8AC3E}">
        <p14:creationId xmlns:p14="http://schemas.microsoft.com/office/powerpoint/2010/main" val="330098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6DC80-F246-0890-19D1-D0F0DA2A061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6CAE98A-C0A2-DDDA-56B9-3840259347BF}"/>
              </a:ext>
            </a:extLst>
          </p:cNvPr>
          <p:cNvSpPr>
            <a:spLocks noGrp="1"/>
          </p:cNvSpPr>
          <p:nvPr>
            <p:ph type="title"/>
          </p:nvPr>
        </p:nvSpPr>
        <p:spPr/>
        <p:txBody>
          <a:bodyPr/>
          <a:lstStyle/>
          <a:p>
            <a:pPr algn="ctr"/>
            <a:r>
              <a:rPr lang="he-IL" dirty="0"/>
              <a:t>פטור מקצבה </a:t>
            </a:r>
            <a:endParaRPr lang="en-IL" dirty="0"/>
          </a:p>
        </p:txBody>
      </p:sp>
      <p:sp>
        <p:nvSpPr>
          <p:cNvPr id="5" name="מציין מיקום תוכן 4">
            <a:extLst>
              <a:ext uri="{FF2B5EF4-FFF2-40B4-BE49-F238E27FC236}">
                <a16:creationId xmlns:a16="http://schemas.microsoft.com/office/drawing/2014/main" id="{E317C02D-A5B0-0EBE-F5B2-952E8F7F9E55}"/>
              </a:ext>
            </a:extLst>
          </p:cNvPr>
          <p:cNvSpPr>
            <a:spLocks noGrp="1"/>
          </p:cNvSpPr>
          <p:nvPr>
            <p:ph idx="1"/>
          </p:nvPr>
        </p:nvSpPr>
        <p:spPr>
          <a:xfrm>
            <a:off x="1371600" y="1656784"/>
            <a:ext cx="9601200" cy="4210616"/>
          </a:xfrm>
        </p:spPr>
        <p:txBody>
          <a:bodyPr>
            <a:normAutofit fontScale="92500" lnSpcReduction="20000"/>
          </a:bodyPr>
          <a:lstStyle/>
          <a:p>
            <a:pPr algn="r" rtl="0"/>
            <a:r>
              <a:rPr lang="he-IL" b="1" i="0" dirty="0">
                <a:solidFill>
                  <a:srgbClr val="2C2F34"/>
                </a:solidFill>
                <a:effectLst/>
                <a:latin typeface="Arial" panose="020B0604020202020204" pitchFamily="34" charset="0"/>
              </a:rPr>
              <a:t>דוגמה לאופן השימוש בנוסחת השילוב.</a:t>
            </a:r>
          </a:p>
          <a:p>
            <a:pPr algn="r" rtl="0">
              <a:spcAft>
                <a:spcPts val="1875"/>
              </a:spcAft>
            </a:pPr>
            <a:r>
              <a:rPr lang="he-IL" b="0" i="0" dirty="0">
                <a:solidFill>
                  <a:srgbClr val="2C2F34"/>
                </a:solidFill>
                <a:effectLst/>
                <a:latin typeface="Arial" panose="020B0604020202020204" pitchFamily="34" charset="0"/>
              </a:rPr>
              <a:t>הדוגמה מתייחסת לעובד עם קצבת זקנה בסך 10,000 ש"ח שפרש בשנת 2025 ומשך בתקופת עבודתו פיצויים פטורים בשיעור (ממודד) של 200,000 ש"ח. אנו נחשב את גובה הקצבה הפטורה אותה הוא </a:t>
            </a:r>
            <a:r>
              <a:rPr lang="he-IL" b="0" i="0" dirty="0" err="1">
                <a:solidFill>
                  <a:srgbClr val="2C2F34"/>
                </a:solidFill>
                <a:effectLst/>
                <a:latin typeface="Arial" panose="020B0604020202020204" pitchFamily="34" charset="0"/>
              </a:rPr>
              <a:t>יכל</a:t>
            </a:r>
            <a:r>
              <a:rPr lang="he-IL" b="0" i="0" dirty="0">
                <a:solidFill>
                  <a:srgbClr val="2C2F34"/>
                </a:solidFill>
                <a:effectLst/>
                <a:latin typeface="Arial" panose="020B0604020202020204" pitchFamily="34" charset="0"/>
              </a:rPr>
              <a:t> לקבל.</a:t>
            </a:r>
          </a:p>
          <a:p>
            <a:pPr algn="r" rtl="0">
              <a:spcAft>
                <a:spcPts val="1875"/>
              </a:spcAft>
            </a:pPr>
            <a:r>
              <a:rPr lang="he-IL" b="0" i="0" dirty="0">
                <a:solidFill>
                  <a:srgbClr val="2C2F34"/>
                </a:solidFill>
                <a:effectLst/>
                <a:latin typeface="Arial" panose="020B0604020202020204" pitchFamily="34" charset="0"/>
              </a:rPr>
              <a:t>קצבת זקנה – 10,000 ש"ח</a:t>
            </a:r>
          </a:p>
          <a:p>
            <a:pPr algn="r" rtl="0">
              <a:spcAft>
                <a:spcPts val="1875"/>
              </a:spcAft>
            </a:pPr>
            <a:r>
              <a:rPr lang="he-IL" b="0" i="0" dirty="0">
                <a:solidFill>
                  <a:srgbClr val="2C2F34"/>
                </a:solidFill>
                <a:effectLst/>
                <a:latin typeface="Arial" panose="020B0604020202020204" pitchFamily="34" charset="0"/>
              </a:rPr>
              <a:t>מענקים שנמשכו בעבר (ממודדים) – 200,000 ש"ח</a:t>
            </a:r>
          </a:p>
          <a:p>
            <a:pPr algn="r" rtl="0">
              <a:spcAft>
                <a:spcPts val="1875"/>
              </a:spcAft>
            </a:pPr>
            <a:r>
              <a:rPr lang="he-IL" b="0" i="0" dirty="0">
                <a:solidFill>
                  <a:srgbClr val="2C2F34"/>
                </a:solidFill>
                <a:effectLst/>
                <a:latin typeface="Arial" panose="020B0604020202020204" pitchFamily="34" charset="0"/>
              </a:rPr>
              <a:t>הפטור המירבי אותו ניתן לקבל בשנת 2025 . 9,430 כפול 57% =5,375 ש"ח =(תקרה * שיעור הפטור)</a:t>
            </a:r>
          </a:p>
          <a:p>
            <a:pPr algn="r" rtl="0">
              <a:spcAft>
                <a:spcPts val="1875"/>
              </a:spcAft>
            </a:pPr>
            <a:r>
              <a:rPr lang="he-IL" b="0" i="0" dirty="0">
                <a:solidFill>
                  <a:srgbClr val="2C2F34"/>
                </a:solidFill>
                <a:effectLst/>
                <a:latin typeface="Arial" panose="020B0604020202020204" pitchFamily="34" charset="0"/>
              </a:rPr>
              <a:t>חישוב יתרת ההון הפטורה 1.35*200,000 פחות 180*9,430*57% = 697,517 ₪</a:t>
            </a:r>
          </a:p>
          <a:p>
            <a:pPr algn="r" rtl="0">
              <a:spcAft>
                <a:spcPts val="1875"/>
              </a:spcAft>
            </a:pPr>
            <a:r>
              <a:rPr lang="he-IL" b="0" i="0" dirty="0">
                <a:solidFill>
                  <a:srgbClr val="2C2F34"/>
                </a:solidFill>
                <a:effectLst/>
                <a:latin typeface="Arial" panose="020B0604020202020204" pitchFamily="34" charset="0"/>
              </a:rPr>
              <a:t>משיכת הפיצויים קונסת אותנו ב- 1.35 על כל שקל שנמשך בפטור</a:t>
            </a:r>
          </a:p>
          <a:p>
            <a:pPr algn="l" rtl="0"/>
            <a:endParaRPr lang="en-IL" dirty="0"/>
          </a:p>
        </p:txBody>
      </p:sp>
    </p:spTree>
    <p:extLst>
      <p:ext uri="{BB962C8B-B14F-4D97-AF65-F5344CB8AC3E}">
        <p14:creationId xmlns:p14="http://schemas.microsoft.com/office/powerpoint/2010/main" val="4214439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69E9-8AF5-CEAB-E386-08C978508B5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521841F-5492-0AB4-9E71-21DFAEC02450}"/>
              </a:ext>
            </a:extLst>
          </p:cNvPr>
          <p:cNvSpPr>
            <a:spLocks noGrp="1"/>
          </p:cNvSpPr>
          <p:nvPr>
            <p:ph type="title"/>
          </p:nvPr>
        </p:nvSpPr>
        <p:spPr/>
        <p:txBody>
          <a:bodyPr/>
          <a:lstStyle/>
          <a:p>
            <a:pPr algn="ctr"/>
            <a:r>
              <a:rPr lang="he-IL" dirty="0"/>
              <a:t>פטור מקצבה </a:t>
            </a:r>
            <a:endParaRPr lang="en-IL" dirty="0"/>
          </a:p>
        </p:txBody>
      </p:sp>
      <p:sp>
        <p:nvSpPr>
          <p:cNvPr id="5" name="מציין מיקום תוכן 4">
            <a:extLst>
              <a:ext uri="{FF2B5EF4-FFF2-40B4-BE49-F238E27FC236}">
                <a16:creationId xmlns:a16="http://schemas.microsoft.com/office/drawing/2014/main" id="{FCAE779A-3CEF-39FD-EDA7-D444CDFA5B94}"/>
              </a:ext>
            </a:extLst>
          </p:cNvPr>
          <p:cNvSpPr>
            <a:spLocks noGrp="1"/>
          </p:cNvSpPr>
          <p:nvPr>
            <p:ph idx="1"/>
          </p:nvPr>
        </p:nvSpPr>
        <p:spPr>
          <a:xfrm>
            <a:off x="1371600" y="1656784"/>
            <a:ext cx="9601200" cy="4210616"/>
          </a:xfrm>
        </p:spPr>
        <p:txBody>
          <a:bodyPr>
            <a:normAutofit lnSpcReduction="10000"/>
          </a:bodyPr>
          <a:lstStyle/>
          <a:p>
            <a:pPr algn="r" rtl="0"/>
            <a:r>
              <a:rPr lang="he-IL" b="1" i="0" dirty="0">
                <a:solidFill>
                  <a:srgbClr val="2C2F34"/>
                </a:solidFill>
                <a:effectLst/>
                <a:latin typeface="Arial" panose="020B0604020202020204" pitchFamily="34" charset="0"/>
              </a:rPr>
              <a:t>כיצד נחשב את אחוז הפטור על הקצבה?</a:t>
            </a:r>
          </a:p>
          <a:p>
            <a:pPr algn="r" rtl="0">
              <a:spcAft>
                <a:spcPts val="1875"/>
              </a:spcAft>
            </a:pPr>
            <a:r>
              <a:rPr lang="he-IL" b="0" i="0" dirty="0">
                <a:solidFill>
                  <a:srgbClr val="2C2F34"/>
                </a:solidFill>
                <a:effectLst/>
                <a:latin typeface="Arial" panose="020B0604020202020204" pitchFamily="34" charset="0"/>
              </a:rPr>
              <a:t>יתרת ההון הפטורה חלקי מקדם 180</a:t>
            </a:r>
          </a:p>
          <a:p>
            <a:pPr algn="r" rtl="0">
              <a:spcAft>
                <a:spcPts val="1875"/>
              </a:spcAft>
            </a:pPr>
            <a:r>
              <a:rPr lang="he-IL" b="0" i="0" dirty="0">
                <a:solidFill>
                  <a:srgbClr val="2C2F34"/>
                </a:solidFill>
                <a:effectLst/>
                <a:latin typeface="Arial" panose="020B0604020202020204" pitchFamily="34" charset="0"/>
              </a:rPr>
              <a:t>697,517 ש"ח חלקי 180 = 3,875 ש"ח</a:t>
            </a:r>
          </a:p>
          <a:p>
            <a:pPr algn="r" rtl="0">
              <a:spcAft>
                <a:spcPts val="1875"/>
              </a:spcAft>
            </a:pPr>
            <a:r>
              <a:rPr lang="he-IL" b="0" i="0" dirty="0">
                <a:solidFill>
                  <a:srgbClr val="2C2F34"/>
                </a:solidFill>
                <a:effectLst/>
                <a:latin typeface="Arial" panose="020B0604020202020204" pitchFamily="34" charset="0"/>
              </a:rPr>
              <a:t>את הפטור שתקבל נחלק בתקרת הקצבה המזכה בשנת הפרישה. בדוגמה שלנו בשנת 2025 תקרת הקצבה המזכה עומדת על 9,430 ש"ח.</a:t>
            </a:r>
          </a:p>
          <a:p>
            <a:pPr algn="r" rtl="0">
              <a:spcAft>
                <a:spcPts val="1875"/>
              </a:spcAft>
            </a:pPr>
            <a:r>
              <a:rPr lang="he-IL" b="0" i="0" dirty="0">
                <a:solidFill>
                  <a:srgbClr val="2C2F34"/>
                </a:solidFill>
                <a:effectLst/>
                <a:latin typeface="Arial" panose="020B0604020202020204" pitchFamily="34" charset="0"/>
              </a:rPr>
              <a:t>כך שאחוז הפטור עומד על 41%.</a:t>
            </a:r>
          </a:p>
          <a:p>
            <a:pPr algn="r" rtl="0">
              <a:spcAft>
                <a:spcPts val="1875"/>
              </a:spcAft>
            </a:pPr>
            <a:r>
              <a:rPr lang="he-IL" b="0" i="0" dirty="0">
                <a:solidFill>
                  <a:srgbClr val="2C2F34"/>
                </a:solidFill>
                <a:effectLst/>
                <a:latin typeface="Arial" panose="020B0604020202020204" pitchFamily="34" charset="0"/>
              </a:rPr>
              <a:t>בכל שנה יחושב הפטור מהקצבה המזכה בהתאם לאחוז הפטור ותקרת הקצבה המזכה. השינוי באחוז הפטור </a:t>
            </a:r>
            <a:r>
              <a:rPr lang="he-IL" b="1" i="0" dirty="0">
                <a:solidFill>
                  <a:srgbClr val="2C2F34"/>
                </a:solidFill>
                <a:effectLst/>
                <a:latin typeface="Arial" panose="020B0604020202020204" pitchFamily="34" charset="0"/>
              </a:rPr>
              <a:t>יתבצע בהתאם לבחירה שביצעתם בטופס 161ד</a:t>
            </a:r>
            <a:r>
              <a:rPr lang="he-IL" b="0" i="0" dirty="0">
                <a:solidFill>
                  <a:srgbClr val="2C2F34"/>
                </a:solidFill>
                <a:effectLst/>
                <a:latin typeface="Arial" panose="020B0604020202020204" pitchFamily="34" charset="0"/>
              </a:rPr>
              <a:t>.</a:t>
            </a:r>
          </a:p>
          <a:p>
            <a:pPr algn="l" rtl="0"/>
            <a:endParaRPr lang="en-IL" dirty="0"/>
          </a:p>
        </p:txBody>
      </p:sp>
    </p:spTree>
    <p:extLst>
      <p:ext uri="{BB962C8B-B14F-4D97-AF65-F5344CB8AC3E}">
        <p14:creationId xmlns:p14="http://schemas.microsoft.com/office/powerpoint/2010/main" val="823763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9A7F31-86EC-0BA1-98B2-F8F688352C2D}"/>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AC283BAD-73FE-7B27-ABA1-6FD1BB5F98A8}"/>
              </a:ext>
            </a:extLst>
          </p:cNvPr>
          <p:cNvSpPr>
            <a:spLocks noGrp="1"/>
          </p:cNvSpPr>
          <p:nvPr>
            <p:ph idx="1"/>
          </p:nvPr>
        </p:nvSpPr>
        <p:spPr/>
        <p:txBody>
          <a:bodyPr/>
          <a:lstStyle/>
          <a:p>
            <a:r>
              <a:rPr lang="he-IL" dirty="0"/>
              <a:t>אחרי סיום תקופת העבודה, עובדים זכאים לפדיון ימי חופשה, שבסופו של דבר מצטרף לשכר האחרון ומשפיע על חישוב המס. מכיוון שהפדיון נחשב להכנסה רגילה, הוא חייב במס שולי, מה שעשוי להעלות את מדרגת המס של העובד ולהוביל לחיוב גבוה מהמצופה. עם זאת, ישנה אפשרות להקטין את גובה המס על ידי פריסת ימי החופשה.</a:t>
            </a:r>
          </a:p>
          <a:p>
            <a:r>
              <a:rPr lang="he-IL" dirty="0"/>
              <a:t>ההכנסות המשולמות כהטבות פרישה, כמו מענק כוחות הביטחון או פדיון ימי מחלה, זכאיות לפטור ממס עד תקרה מסוימת. אולם, פדיון ימי חופשה לא נהנה מאותם פטורים ונחשב להכנסה רגילה, חייבת במס שולי.</a:t>
            </a:r>
          </a:p>
          <a:p>
            <a:r>
              <a:rPr lang="he-IL" b="1" dirty="0"/>
              <a:t>למה ימי חופשה חייבים במס שולי?</a:t>
            </a:r>
          </a:p>
          <a:p>
            <a:r>
              <a:rPr lang="he-IL" dirty="0"/>
              <a:t>עובדים רבים, במיוחד במגזר הציבורי, צוברים ימי חופשה רבים, וכאשר הם משולמים בסיום העבודה, הם מצטרפים להכנסה השנתית של העובד ועלולים להעלות אותו למדרגת מס גבוהה יותר.</a:t>
            </a:r>
          </a:p>
          <a:p>
            <a:endParaRPr lang="he-IL" dirty="0"/>
          </a:p>
        </p:txBody>
      </p:sp>
    </p:spTree>
    <p:extLst>
      <p:ext uri="{BB962C8B-B14F-4D97-AF65-F5344CB8AC3E}">
        <p14:creationId xmlns:p14="http://schemas.microsoft.com/office/powerpoint/2010/main" val="2338397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D93A2-372C-23A1-514C-349C54F14AD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60F4FD1-2CC6-D53D-FCD9-B6CAFC0DB578}"/>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7AAAAC01-DB51-5780-0D83-2F31B6B0CE79}"/>
              </a:ext>
            </a:extLst>
          </p:cNvPr>
          <p:cNvSpPr>
            <a:spLocks noGrp="1"/>
          </p:cNvSpPr>
          <p:nvPr>
            <p:ph idx="1"/>
          </p:nvPr>
        </p:nvSpPr>
        <p:spPr/>
        <p:txBody>
          <a:bodyPr>
            <a:normAutofit lnSpcReduction="10000"/>
          </a:bodyPr>
          <a:lstStyle/>
          <a:p>
            <a:r>
              <a:rPr lang="he-IL" b="1" dirty="0"/>
              <a:t>אילו מענקים זכאים להקלות במס?</a:t>
            </a:r>
          </a:p>
          <a:p>
            <a:r>
              <a:rPr lang="he-IL" dirty="0"/>
              <a:t>מענקי פרישה מסוימים, כמו פיצויים וימי מחלה, זכאים לפטור ממס עד תקרה (בשנת 2025 – 13,750 ש"ח לכל שנת עבודה), וניתן לדחות את המס באמצעות רצף קצבה ופריסת הכנסה קדימה או אחורה. מענקי פרישה יכולים לכלול את הדברים הבאים:</a:t>
            </a:r>
          </a:p>
          <a:p>
            <a:pPr>
              <a:buFont typeface="Arial" panose="020B0604020202020204" pitchFamily="34" charset="0"/>
              <a:buChar char="•"/>
            </a:pPr>
            <a:r>
              <a:rPr lang="he-IL" dirty="0"/>
              <a:t>פדיון ימי מחלה</a:t>
            </a:r>
          </a:p>
          <a:p>
            <a:pPr>
              <a:buFont typeface="Arial" panose="020B0604020202020204" pitchFamily="34" charset="0"/>
              <a:buChar char="•"/>
            </a:pPr>
            <a:r>
              <a:rPr lang="he-IL" dirty="0"/>
              <a:t>מענק הסתגלות</a:t>
            </a:r>
          </a:p>
          <a:p>
            <a:pPr>
              <a:buFont typeface="Arial" panose="020B0604020202020204" pitchFamily="34" charset="0"/>
              <a:buChar char="•"/>
            </a:pPr>
            <a:r>
              <a:rPr lang="he-IL" dirty="0"/>
              <a:t>פיצוי בגין אי הודעה מוקדמת</a:t>
            </a:r>
          </a:p>
          <a:p>
            <a:pPr>
              <a:buFont typeface="Arial" panose="020B0604020202020204" pitchFamily="34" charset="0"/>
              <a:buChar char="•"/>
            </a:pPr>
            <a:r>
              <a:rPr lang="he-IL" dirty="0"/>
              <a:t>פיצויים ושנות וותק לפיצויים</a:t>
            </a:r>
          </a:p>
          <a:p>
            <a:pPr>
              <a:buFont typeface="Arial" panose="020B0604020202020204" pitchFamily="34" charset="0"/>
              <a:buChar char="•"/>
            </a:pPr>
            <a:r>
              <a:rPr lang="he-IL" dirty="0"/>
              <a:t>מענק כוחות הביטחון</a:t>
            </a:r>
          </a:p>
          <a:p>
            <a:endParaRPr lang="he-IL" dirty="0"/>
          </a:p>
        </p:txBody>
      </p:sp>
    </p:spTree>
    <p:extLst>
      <p:ext uri="{BB962C8B-B14F-4D97-AF65-F5344CB8AC3E}">
        <p14:creationId xmlns:p14="http://schemas.microsoft.com/office/powerpoint/2010/main" val="1351508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2072-E517-6562-58ED-B3F19130955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F06577CD-44A0-3086-2DBD-CD52E2128B81}"/>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A9286322-4F0C-64A8-CB9A-E507DE02C7C5}"/>
              </a:ext>
            </a:extLst>
          </p:cNvPr>
          <p:cNvSpPr>
            <a:spLocks noGrp="1"/>
          </p:cNvSpPr>
          <p:nvPr>
            <p:ph idx="1"/>
          </p:nvPr>
        </p:nvSpPr>
        <p:spPr/>
        <p:txBody>
          <a:bodyPr>
            <a:normAutofit fontScale="92500" lnSpcReduction="20000"/>
          </a:bodyPr>
          <a:lstStyle/>
          <a:p>
            <a:r>
              <a:rPr lang="he-IL" b="1" dirty="0"/>
              <a:t>איך ניתן להקטין את המס על פדיון ימי חופשה?</a:t>
            </a:r>
          </a:p>
          <a:p>
            <a:r>
              <a:rPr lang="he-IL" dirty="0"/>
              <a:t>אף על פי שימי חופשה אינם זכאים להקלות ממס כמו מענקי פרישה, ניתן לבצע פריסת הכנסה לאחור. כלומר, ניתן לחלק את הסכום שנכנס מחשבון ימי החופשה על פני מספר שנים קודמות, כדי להימנע מהעלאת מדרגת המס בשנה הנוכחית.</a:t>
            </a:r>
          </a:p>
          <a:p>
            <a:r>
              <a:rPr lang="he-IL" b="1" dirty="0"/>
              <a:t>מהי פריסת הכנסה לאחור?</a:t>
            </a:r>
          </a:p>
          <a:p>
            <a:r>
              <a:rPr lang="he-IL" dirty="0"/>
              <a:t>הפריסה מאפשרת לחלק את פדיון ימי החופשה על פני עד 6 שנים לאחור. באמצעות פריסה לאחור, ניתן להימנע ממס גבוה ולמזער את ההשפעה על מדרגת המס השולי.</a:t>
            </a:r>
          </a:p>
          <a:p>
            <a:r>
              <a:rPr lang="he-IL" b="1" dirty="0"/>
              <a:t>מתי כדאי לבצע פריסת ימי חופשה?</a:t>
            </a:r>
          </a:p>
          <a:p>
            <a:r>
              <a:rPr lang="he-IL" dirty="0"/>
              <a:t>פריסת ימי חופשה לאחור מומלצת לעובדים ש:</a:t>
            </a:r>
          </a:p>
          <a:p>
            <a:pPr>
              <a:buFont typeface="Arial" panose="020B0604020202020204" pitchFamily="34" charset="0"/>
              <a:buChar char="•"/>
            </a:pPr>
            <a:r>
              <a:rPr lang="he-IL" dirty="0"/>
              <a:t>פדיון החופשה גורם להם לעבור למדרגת מס גבוהה יותר.</a:t>
            </a:r>
          </a:p>
          <a:p>
            <a:pPr>
              <a:buFont typeface="Arial" panose="020B0604020202020204" pitchFamily="34" charset="0"/>
              <a:buChar char="•"/>
            </a:pPr>
            <a:r>
              <a:rPr lang="he-IL" dirty="0"/>
              <a:t>יש להם הכנסה קבועה הממוקמת קרוב לגבול מדרגת המס.</a:t>
            </a:r>
          </a:p>
          <a:p>
            <a:endParaRPr lang="he-IL" dirty="0"/>
          </a:p>
        </p:txBody>
      </p:sp>
    </p:spTree>
    <p:extLst>
      <p:ext uri="{BB962C8B-B14F-4D97-AF65-F5344CB8AC3E}">
        <p14:creationId xmlns:p14="http://schemas.microsoft.com/office/powerpoint/2010/main" val="2223664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2ECDC-69DC-1D3F-B861-558BDC3FF1F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AB6CA28-01DC-D90D-A01E-C82C0529DA91}"/>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FA17B8B9-7A87-1300-4180-1687638DF1B9}"/>
              </a:ext>
            </a:extLst>
          </p:cNvPr>
          <p:cNvSpPr>
            <a:spLocks noGrp="1"/>
          </p:cNvSpPr>
          <p:nvPr>
            <p:ph idx="1"/>
          </p:nvPr>
        </p:nvSpPr>
        <p:spPr/>
        <p:txBody>
          <a:bodyPr/>
          <a:lstStyle/>
          <a:p>
            <a:r>
              <a:rPr lang="he-IL" b="1" dirty="0"/>
              <a:t>איך לבצע את הפריסה?</a:t>
            </a:r>
          </a:p>
          <a:p>
            <a:r>
              <a:rPr lang="he-IL" dirty="0"/>
              <a:t>לצורך ביצוע פריסת ימי חופשה יש למלא טופס 116ג של רשות המיסים ולציין את ההכנסה השנתית בכל אחת משנות הפריסה. את הטופס יש להגיש באזור האישי של רשות המיסים בצירוף תלוש שכר וטפסי 106 של השנים הקודמות.</a:t>
            </a:r>
          </a:p>
          <a:p>
            <a:r>
              <a:rPr lang="he-IL" b="1" dirty="0"/>
              <a:t>סיכום:</a:t>
            </a:r>
          </a:p>
          <a:p>
            <a:r>
              <a:rPr lang="he-IL" dirty="0"/>
              <a:t>פריסת פדיון ימי חופשה יכולה לחסוך משמעותית בהוצאות המס. חשוב לבדוק את הכדאיות בהתאם להכנסה האישית ולמענקים המתקבלים בסיום העבודה.</a:t>
            </a:r>
          </a:p>
          <a:p>
            <a:endParaRPr lang="he-IL" dirty="0"/>
          </a:p>
        </p:txBody>
      </p:sp>
    </p:spTree>
    <p:extLst>
      <p:ext uri="{BB962C8B-B14F-4D97-AF65-F5344CB8AC3E}">
        <p14:creationId xmlns:p14="http://schemas.microsoft.com/office/powerpoint/2010/main" val="242292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2BDB4-9068-2D62-B342-EC1A79AE7EB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15FE85A-8604-ECF4-A2A8-F0701A4668FE}"/>
              </a:ext>
            </a:extLst>
          </p:cNvPr>
          <p:cNvSpPr>
            <a:spLocks noGrp="1"/>
          </p:cNvSpPr>
          <p:nvPr>
            <p:ph type="title"/>
          </p:nvPr>
        </p:nvSpPr>
        <p:spPr/>
        <p:txBody>
          <a:bodyPr>
            <a:normAutofit/>
          </a:bodyPr>
          <a:lstStyle/>
          <a:p>
            <a:pPr algn="ctr"/>
            <a:r>
              <a:rPr lang="he-IL" dirty="0"/>
              <a:t>יחסי עבודה בתקופת הקורונה – חל"ת ממושך</a:t>
            </a:r>
            <a:endParaRPr lang="en-IL" dirty="0"/>
          </a:p>
        </p:txBody>
      </p:sp>
      <p:sp>
        <p:nvSpPr>
          <p:cNvPr id="3" name="מציין מיקום תוכן 2">
            <a:extLst>
              <a:ext uri="{FF2B5EF4-FFF2-40B4-BE49-F238E27FC236}">
                <a16:creationId xmlns:a16="http://schemas.microsoft.com/office/drawing/2014/main" id="{7D970E66-8BC0-109F-8585-421768025B9F}"/>
              </a:ext>
            </a:extLst>
          </p:cNvPr>
          <p:cNvSpPr>
            <a:spLocks noGrp="1"/>
          </p:cNvSpPr>
          <p:nvPr>
            <p:ph idx="1"/>
          </p:nvPr>
        </p:nvSpPr>
        <p:spPr>
          <a:xfrm>
            <a:off x="1371600" y="1799303"/>
            <a:ext cx="9601200" cy="4068097"/>
          </a:xfrm>
        </p:spPr>
        <p:txBody>
          <a:bodyPr>
            <a:normAutofit/>
          </a:bodyPr>
          <a:lstStyle/>
          <a:p>
            <a:pPr>
              <a:buNone/>
            </a:pPr>
            <a:r>
              <a:rPr lang="he-IL" dirty="0"/>
              <a:t>הנקודות המרכזיות:</a:t>
            </a:r>
          </a:p>
          <a:p>
            <a:pPr>
              <a:buNone/>
            </a:pPr>
            <a:r>
              <a:rPr lang="he-IL" dirty="0"/>
              <a:t>✔ </a:t>
            </a:r>
            <a:r>
              <a:rPr lang="he-IL" b="1" dirty="0"/>
              <a:t>חל"ת בלתי מוגבל – לא בהכרח פיטורים:</a:t>
            </a:r>
            <a:br>
              <a:rPr lang="he-IL" dirty="0"/>
            </a:br>
            <a:r>
              <a:rPr lang="he-IL" dirty="0"/>
              <a:t>למרות שבתקופה רגילה הוצאה לחופשה ללא תשלום לתקופה בלתי מוגדרת יכולה להיחשב כפיטורין, הרי שבתקופת הקורונה – לא כך הדבר.</a:t>
            </a:r>
          </a:p>
          <a:p>
            <a:pPr>
              <a:buNone/>
            </a:pPr>
            <a:r>
              <a:rPr lang="he-IL" dirty="0"/>
              <a:t>✔ </a:t>
            </a:r>
            <a:r>
              <a:rPr lang="he-IL" b="1" dirty="0"/>
              <a:t>נסיבות הקורונה – שינוי מהותי במערכת יחסי העבודה:</a:t>
            </a:r>
            <a:br>
              <a:rPr lang="he-IL" dirty="0"/>
            </a:br>
            <a:r>
              <a:rPr lang="he-IL" dirty="0"/>
              <a:t>המעסיקים לא יכלו לצפות את משך הסגר או את השפעתו על פעילות המשרד. לכן, גם אם לא נקבע מועד סיום לחל"ת – אין בכך בהכרח כדי להוכיח כוונה לסיים את יחסי העבודה.</a:t>
            </a:r>
          </a:p>
          <a:p>
            <a:r>
              <a:rPr lang="he-IL" dirty="0"/>
              <a:t>✔ </a:t>
            </a:r>
            <a:r>
              <a:rPr lang="he-IL" b="1" dirty="0"/>
              <a:t>כוונה להחזיר לעבודה – ראיה מהותית:</a:t>
            </a:r>
            <a:br>
              <a:rPr lang="he-IL" dirty="0"/>
            </a:br>
            <a:r>
              <a:rPr lang="he-IL" dirty="0"/>
              <a:t>בית הדין התרשם שהמעסיק פעל להשבת העובדת לעבודה ואף פנה אליה בפועל, ולכן לא ניתן היה לקבוע כי חפץ בפיטוריה.</a:t>
            </a:r>
          </a:p>
          <a:p>
            <a:endParaRPr lang="en-IL" dirty="0"/>
          </a:p>
        </p:txBody>
      </p:sp>
    </p:spTree>
    <p:extLst>
      <p:ext uri="{BB962C8B-B14F-4D97-AF65-F5344CB8AC3E}">
        <p14:creationId xmlns:p14="http://schemas.microsoft.com/office/powerpoint/2010/main" val="1382440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E134A-ABDC-5C7A-D31B-5B5D6CAB035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88EC57F-AEE4-1038-B449-FC4CABEE07D3}"/>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58861E23-2FC8-7ACE-65FE-727F489C0777}"/>
              </a:ext>
            </a:extLst>
          </p:cNvPr>
          <p:cNvSpPr>
            <a:spLocks noGrp="1"/>
          </p:cNvSpPr>
          <p:nvPr>
            <p:ph idx="1"/>
          </p:nvPr>
        </p:nvSpPr>
        <p:spPr>
          <a:xfrm>
            <a:off x="1371600" y="1539433"/>
            <a:ext cx="9601200" cy="4327967"/>
          </a:xfrm>
        </p:spPr>
        <p:txBody>
          <a:bodyPr>
            <a:normAutofit fontScale="92500" lnSpcReduction="20000"/>
          </a:bodyPr>
          <a:lstStyle/>
          <a:p>
            <a:r>
              <a:rPr lang="he-IL" b="1" dirty="0"/>
              <a:t>דוגמה:</a:t>
            </a:r>
            <a:r>
              <a:rPr lang="he-IL" dirty="0"/>
              <a:t> עובד בעל שכר חודשי של 18,000 ש"ח (216,000 ש"ח שנתי) מקבל פדיון ימי חופשה של 50,000 ש"ח בסיום העבודה.</a:t>
            </a:r>
          </a:p>
          <a:p>
            <a:pPr>
              <a:buFont typeface="Arial" panose="020B0604020202020204" pitchFamily="34" charset="0"/>
              <a:buChar char="•"/>
            </a:pPr>
            <a:r>
              <a:rPr lang="he-IL" b="1" dirty="0"/>
              <a:t>ללא פריסת ימי חופשה:</a:t>
            </a:r>
            <a:br>
              <a:rPr lang="he-IL" dirty="0"/>
            </a:br>
            <a:r>
              <a:rPr lang="he-IL" dirty="0"/>
              <a:t>אם הפדיון משולם בשנה אחת, כלומר בשנה בה העובד מסיים את עבודתו, הסכום יתווסף להכנסתו השנתית ויעלה אותו למדרגת מס של 35%. במקרה כזה, העובד ידרוש לשלם 35% מס על 50,000 ש"ח, כלומר 17,500 ש"ח.</a:t>
            </a:r>
          </a:p>
          <a:p>
            <a:pPr>
              <a:buFont typeface="Arial" panose="020B0604020202020204" pitchFamily="34" charset="0"/>
              <a:buChar char="•"/>
            </a:pPr>
            <a:r>
              <a:rPr lang="he-IL" b="1" dirty="0"/>
              <a:t>עם פריסת ימי חופשה לאחור:</a:t>
            </a:r>
            <a:br>
              <a:rPr lang="he-IL" dirty="0"/>
            </a:br>
            <a:r>
              <a:rPr lang="he-IL" dirty="0"/>
              <a:t>אם העובד בוחר לפרוס את פדיון ימי החופשה על פני 4 שנים קודמות (בהתאם להוראות רשות המיסים), כל שנה הוא יחשב כסכום חלקי קטן יותר. נניח שהוא מחלק את 50,000 ש"ח על פני 4 שנים, כלומר 12,500 ש"ח בשנה. זה יקטין את ההכנסה השנתית בכל אחת מהשנים בהן בוצעה הפריסה, והעובד ישלם מס שולי נמוך יותר.</a:t>
            </a:r>
          </a:p>
          <a:p>
            <a:r>
              <a:rPr lang="he-IL" dirty="0"/>
              <a:t>נניח שב-3 מתוך 4 השנים ההכנסה הייתה במדרגת מס של 25%, ובשנה אחת המדרגה הייתה 30%. אז העובד יחסוך כ-4% במס במקרה של פריסה ויכול להימנע מעלות מס גבוהה כמו במקרה של קבלת הסכום כשלם.</a:t>
            </a:r>
          </a:p>
          <a:p>
            <a:r>
              <a:rPr lang="he-IL" dirty="0"/>
              <a:t>כך, אם מדובר בשכר בינוני-גבוה כמו בדוגמה, פריסת פדיון ימי החופשה יכולה להוריד את מדרגת המס, ולחסוך סכומי מס משמעותיים.</a:t>
            </a:r>
          </a:p>
          <a:p>
            <a:endParaRPr lang="he-IL" dirty="0"/>
          </a:p>
        </p:txBody>
      </p:sp>
    </p:spTree>
    <p:extLst>
      <p:ext uri="{BB962C8B-B14F-4D97-AF65-F5344CB8AC3E}">
        <p14:creationId xmlns:p14="http://schemas.microsoft.com/office/powerpoint/2010/main" val="328354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3001D-70BB-334B-255B-BF6C866BFAC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0CD4DBE-BDC8-8628-AAA7-B6D6AA1C0429}"/>
              </a:ext>
            </a:extLst>
          </p:cNvPr>
          <p:cNvSpPr>
            <a:spLocks noGrp="1"/>
          </p:cNvSpPr>
          <p:nvPr>
            <p:ph type="title"/>
          </p:nvPr>
        </p:nvSpPr>
        <p:spPr>
          <a:xfrm>
            <a:off x="1371600" y="685800"/>
            <a:ext cx="9601200" cy="807334"/>
          </a:xfrm>
        </p:spPr>
        <p:txBody>
          <a:bodyPr/>
          <a:lstStyle/>
          <a:p>
            <a:pPr algn="ctr"/>
            <a:r>
              <a:rPr lang="he-IL" dirty="0"/>
              <a:t>הטבות מס לפי סעיף 45 לפקודת מס הכנסה </a:t>
            </a:r>
          </a:p>
        </p:txBody>
      </p:sp>
      <p:sp>
        <p:nvSpPr>
          <p:cNvPr id="3" name="מציין מיקום תוכן 2">
            <a:extLst>
              <a:ext uri="{FF2B5EF4-FFF2-40B4-BE49-F238E27FC236}">
                <a16:creationId xmlns:a16="http://schemas.microsoft.com/office/drawing/2014/main" id="{8A440AF5-F56E-9FC5-B80A-BB747115D06E}"/>
              </a:ext>
            </a:extLst>
          </p:cNvPr>
          <p:cNvSpPr>
            <a:spLocks noGrp="1"/>
          </p:cNvSpPr>
          <p:nvPr>
            <p:ph idx="1"/>
          </p:nvPr>
        </p:nvSpPr>
        <p:spPr/>
        <p:txBody>
          <a:bodyPr>
            <a:normAutofit/>
          </a:bodyPr>
          <a:lstStyle/>
          <a:p>
            <a:r>
              <a:rPr lang="he-IL" dirty="0"/>
              <a:t>כאשר מדובר בהטבות המס על חיסכון פנסיוני, לרוב הדיבור מתמקד בהטבות המס שמגיעות לעצמאים בקרן הפנסיה ובקרן ההשתלמות. לעומת זאת, החוסכים השכירים שמפקידים לקרן הפנסיה דרך מקום עבודתם לא תמיד מודעים להטבת המס שהם מקבלים על ההפקדה החודשית, וזאת במסגרת סעיפים 45 ו-47 לפקודת מס הכנסה.</a:t>
            </a:r>
          </a:p>
          <a:p>
            <a:r>
              <a:rPr lang="he-IL" b="1" dirty="0"/>
              <a:t>סעיף 45 לפקודת מס הכנסה: למי מגיע לקבל הטבת מס על חיסכון לפנסיה?</a:t>
            </a:r>
          </a:p>
          <a:p>
            <a:r>
              <a:rPr lang="he-IL" dirty="0"/>
              <a:t>כל אדם שמפקיד לקרן הפנסיה ומחויב בתשלום מס הכנסה זכאי להטבת מס. ההטבה הזו נקראת "זיכוי ממס" והיא ניתנת בהתאם לסעיף 45א לפקודת מס הכנסה. את הזיכוי ניתן לראות בתלוש השכר או בטופס 106 בסוף השנה. כמובן, אם השכר לא מגיע לסף המס, לא יינתן זיכוי ממס על ההפקדה לקרן הפנסיה.</a:t>
            </a:r>
          </a:p>
          <a:p>
            <a:r>
              <a:rPr lang="he-IL" dirty="0"/>
              <a:t>הזיכוי ממס מפחית את מס ההכנסה החודשי אותו משלמים החוסכים.</a:t>
            </a:r>
          </a:p>
          <a:p>
            <a:endParaRPr lang="he-IL" dirty="0"/>
          </a:p>
        </p:txBody>
      </p:sp>
    </p:spTree>
    <p:extLst>
      <p:ext uri="{BB962C8B-B14F-4D97-AF65-F5344CB8AC3E}">
        <p14:creationId xmlns:p14="http://schemas.microsoft.com/office/powerpoint/2010/main" val="32148052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CF76-FD10-28C9-C1B4-F9793F9EEAD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6D1FB26-D0C7-6DEB-7AE2-AD7E63FCA760}"/>
              </a:ext>
            </a:extLst>
          </p:cNvPr>
          <p:cNvSpPr>
            <a:spLocks noGrp="1"/>
          </p:cNvSpPr>
          <p:nvPr>
            <p:ph type="title"/>
          </p:nvPr>
        </p:nvSpPr>
        <p:spPr>
          <a:xfrm>
            <a:off x="1371600" y="685800"/>
            <a:ext cx="9601200" cy="807334"/>
          </a:xfrm>
        </p:spPr>
        <p:txBody>
          <a:bodyPr/>
          <a:lstStyle/>
          <a:p>
            <a:pPr algn="ctr"/>
            <a:r>
              <a:rPr lang="he-IL" dirty="0"/>
              <a:t>הטבות מס לפי סעיף 45 לפקודת מס הכנסה </a:t>
            </a:r>
          </a:p>
        </p:txBody>
      </p:sp>
      <p:sp>
        <p:nvSpPr>
          <p:cNvPr id="3" name="מציין מיקום תוכן 2">
            <a:extLst>
              <a:ext uri="{FF2B5EF4-FFF2-40B4-BE49-F238E27FC236}">
                <a16:creationId xmlns:a16="http://schemas.microsoft.com/office/drawing/2014/main" id="{AF2994F6-97F6-5E01-A9DA-83AE19BC835E}"/>
              </a:ext>
            </a:extLst>
          </p:cNvPr>
          <p:cNvSpPr>
            <a:spLocks noGrp="1"/>
          </p:cNvSpPr>
          <p:nvPr>
            <p:ph idx="1"/>
          </p:nvPr>
        </p:nvSpPr>
        <p:spPr/>
        <p:txBody>
          <a:bodyPr>
            <a:normAutofit/>
          </a:bodyPr>
          <a:lstStyle/>
          <a:p>
            <a:r>
              <a:rPr lang="he-IL" b="1" dirty="0"/>
              <a:t>מה גובה הטבת המס שאקבל?</a:t>
            </a:r>
          </a:p>
          <a:p>
            <a:r>
              <a:rPr lang="he-IL" dirty="0"/>
              <a:t>ההטבה היא בשיעור של 35% מההפקדה החודשית, אך ישנה מגבלה בתקרה. בשנת 2025, תקרת ההכנסה המזכה עומדת על 9,700 ש"ח לחודש, או הפקדה חודשית של 679 ש"ח (7% מתקרת ההכנסה המזכה).</a:t>
            </a:r>
          </a:p>
          <a:p>
            <a:r>
              <a:rPr lang="he-IL" b="1" dirty="0"/>
              <a:t>כיצד ניתן להגדיל את הטבת המס (ואת החיסכון לפנסיה)?</a:t>
            </a:r>
          </a:p>
          <a:p>
            <a:r>
              <a:rPr lang="he-IL" dirty="0"/>
              <a:t>על מנת להגדיל את הטבת המס, הפתרון פשוט – יש להגדיל את ההפקדה לקרן הפנסיה. החוסך, לדוגמה, אם יגדיל את ההפקדה לשיעור של 7% מהשכר, יוכל להגדיל את הטבת המס שהוא מקבל. בנוסף, הגדלת ההפקדה לא רק תגדיל את הטבת המס, אלא גם את החיסכון לפנסיה, מה שישפיע בעת פרישה.</a:t>
            </a:r>
          </a:p>
          <a:p>
            <a:r>
              <a:rPr lang="he-IL" dirty="0"/>
              <a:t>ההטבה על פי סעיף 45 ניתנת אוטומטית דרך תלוש השכר.</a:t>
            </a:r>
          </a:p>
          <a:p>
            <a:endParaRPr lang="he-IL" dirty="0"/>
          </a:p>
        </p:txBody>
      </p:sp>
    </p:spTree>
    <p:extLst>
      <p:ext uri="{BB962C8B-B14F-4D97-AF65-F5344CB8AC3E}">
        <p14:creationId xmlns:p14="http://schemas.microsoft.com/office/powerpoint/2010/main" val="13589245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2ECF-458D-55F2-4DE7-AB50904EA18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967E7C1-84F3-C554-6CD8-C9C085900945}"/>
              </a:ext>
            </a:extLst>
          </p:cNvPr>
          <p:cNvSpPr>
            <a:spLocks noGrp="1"/>
          </p:cNvSpPr>
          <p:nvPr>
            <p:ph type="title"/>
          </p:nvPr>
        </p:nvSpPr>
        <p:spPr>
          <a:xfrm>
            <a:off x="1371600" y="685800"/>
            <a:ext cx="9601200" cy="807334"/>
          </a:xfrm>
        </p:spPr>
        <p:txBody>
          <a:bodyPr/>
          <a:lstStyle/>
          <a:p>
            <a:pPr algn="ctr"/>
            <a:r>
              <a:rPr lang="he-IL" dirty="0"/>
              <a:t>הטבות מס לפי סעיף 45 לפקודת מס הכנסה </a:t>
            </a:r>
          </a:p>
        </p:txBody>
      </p:sp>
      <p:sp>
        <p:nvSpPr>
          <p:cNvPr id="3" name="מציין מיקום תוכן 2">
            <a:extLst>
              <a:ext uri="{FF2B5EF4-FFF2-40B4-BE49-F238E27FC236}">
                <a16:creationId xmlns:a16="http://schemas.microsoft.com/office/drawing/2014/main" id="{E6926C75-82A3-B2CA-BED1-BEBFD2AD7CD7}"/>
              </a:ext>
            </a:extLst>
          </p:cNvPr>
          <p:cNvSpPr>
            <a:spLocks noGrp="1"/>
          </p:cNvSpPr>
          <p:nvPr>
            <p:ph idx="1"/>
          </p:nvPr>
        </p:nvSpPr>
        <p:spPr/>
        <p:txBody>
          <a:bodyPr>
            <a:normAutofit/>
          </a:bodyPr>
          <a:lstStyle/>
          <a:p>
            <a:r>
              <a:rPr lang="he-IL" b="0" i="0" dirty="0">
                <a:solidFill>
                  <a:srgbClr val="2C2F34"/>
                </a:solidFill>
                <a:effectLst/>
                <a:latin typeface="Arial" panose="020B0604020202020204" pitchFamily="34" charset="0"/>
              </a:rPr>
              <a:t>לדוגמא: עובד המרוויח שכר חודשי של 10,000 ש"ח ומפקיד 6% משכרו מידי חודש:</a:t>
            </a:r>
          </a:p>
          <a:p>
            <a:endParaRPr lang="he-IL" dirty="0"/>
          </a:p>
        </p:txBody>
      </p:sp>
      <p:pic>
        <p:nvPicPr>
          <p:cNvPr id="5" name="תמונה 4">
            <a:extLst>
              <a:ext uri="{FF2B5EF4-FFF2-40B4-BE49-F238E27FC236}">
                <a16:creationId xmlns:a16="http://schemas.microsoft.com/office/drawing/2014/main" id="{F199F078-EEAA-CAAD-67D0-1C07A314D23C}"/>
              </a:ext>
            </a:extLst>
          </p:cNvPr>
          <p:cNvPicPr>
            <a:picLocks noChangeAspect="1"/>
          </p:cNvPicPr>
          <p:nvPr/>
        </p:nvPicPr>
        <p:blipFill>
          <a:blip r:embed="rId2"/>
          <a:stretch>
            <a:fillRect/>
          </a:stretch>
        </p:blipFill>
        <p:spPr>
          <a:xfrm>
            <a:off x="3865762" y="2838450"/>
            <a:ext cx="6219825" cy="2476500"/>
          </a:xfrm>
          <a:prstGeom prst="rect">
            <a:avLst/>
          </a:prstGeom>
        </p:spPr>
      </p:pic>
      <p:sp>
        <p:nvSpPr>
          <p:cNvPr id="7" name="תיבת טקסט 6">
            <a:extLst>
              <a:ext uri="{FF2B5EF4-FFF2-40B4-BE49-F238E27FC236}">
                <a16:creationId xmlns:a16="http://schemas.microsoft.com/office/drawing/2014/main" id="{EF2E2FF2-6A77-5D88-6C4C-BB3529252266}"/>
              </a:ext>
            </a:extLst>
          </p:cNvPr>
          <p:cNvSpPr txBox="1"/>
          <p:nvPr/>
        </p:nvSpPr>
        <p:spPr>
          <a:xfrm>
            <a:off x="3577542" y="5498068"/>
            <a:ext cx="7242858" cy="369332"/>
          </a:xfrm>
          <a:prstGeom prst="rect">
            <a:avLst/>
          </a:prstGeom>
          <a:noFill/>
        </p:spPr>
        <p:txBody>
          <a:bodyPr wrap="square">
            <a:spAutoFit/>
          </a:bodyPr>
          <a:lstStyle/>
          <a:p>
            <a:r>
              <a:rPr lang="he-IL" b="0" i="0" dirty="0">
                <a:solidFill>
                  <a:srgbClr val="2C2F34"/>
                </a:solidFill>
                <a:effectLst/>
                <a:latin typeface="Arial" panose="020B0604020202020204" pitchFamily="34" charset="0"/>
              </a:rPr>
              <a:t>הטבת המס היא חודשית, סך הטבת המס השנתית שיקבל העובד תעמוד על 2,520 ש"ח</a:t>
            </a:r>
            <a:endParaRPr lang="he-IL" dirty="0"/>
          </a:p>
        </p:txBody>
      </p:sp>
    </p:spTree>
    <p:extLst>
      <p:ext uri="{BB962C8B-B14F-4D97-AF65-F5344CB8AC3E}">
        <p14:creationId xmlns:p14="http://schemas.microsoft.com/office/powerpoint/2010/main" val="971139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D9A19-BCC5-47D5-8290-489AC45662F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F5B4159-6EB7-1734-4DAD-4817E8C51A07}"/>
              </a:ext>
            </a:extLst>
          </p:cNvPr>
          <p:cNvSpPr>
            <a:spLocks noGrp="1"/>
          </p:cNvSpPr>
          <p:nvPr>
            <p:ph type="title"/>
          </p:nvPr>
        </p:nvSpPr>
        <p:spPr>
          <a:xfrm>
            <a:off x="1371600" y="685800"/>
            <a:ext cx="9601200" cy="807334"/>
          </a:xfrm>
        </p:spPr>
        <p:txBody>
          <a:bodyPr/>
          <a:lstStyle/>
          <a:p>
            <a:pPr algn="ctr"/>
            <a:r>
              <a:rPr lang="he-IL" dirty="0"/>
              <a:t>הטבות מס לפי סעיף 45 לפקודת מס הכנסה </a:t>
            </a:r>
          </a:p>
        </p:txBody>
      </p:sp>
      <p:sp>
        <p:nvSpPr>
          <p:cNvPr id="3" name="מציין מיקום תוכן 2">
            <a:extLst>
              <a:ext uri="{FF2B5EF4-FFF2-40B4-BE49-F238E27FC236}">
                <a16:creationId xmlns:a16="http://schemas.microsoft.com/office/drawing/2014/main" id="{9922AC5F-7FC4-2BD5-BFAA-DF21807D4E0F}"/>
              </a:ext>
            </a:extLst>
          </p:cNvPr>
          <p:cNvSpPr>
            <a:spLocks noGrp="1"/>
          </p:cNvSpPr>
          <p:nvPr>
            <p:ph idx="1"/>
          </p:nvPr>
        </p:nvSpPr>
        <p:spPr>
          <a:xfrm>
            <a:off x="1880886" y="1799863"/>
            <a:ext cx="9601200" cy="3581400"/>
          </a:xfrm>
        </p:spPr>
        <p:txBody>
          <a:bodyPr>
            <a:normAutofit/>
          </a:bodyPr>
          <a:lstStyle/>
          <a:p>
            <a:r>
              <a:rPr lang="he-IL" b="1" dirty="0"/>
              <a:t>כיצד ניתן להגדיל את הטבת המס (ואת החיסכון לפנסיה)?</a:t>
            </a:r>
          </a:p>
          <a:p>
            <a:r>
              <a:rPr lang="he-IL" dirty="0"/>
              <a:t>התשובה פשוטה מאוד – על ידי הגדלת ההפקדה לקרן הפנסיה, ניתן להגדיל את הטבת המס שנקבל מהמדינה.</a:t>
            </a:r>
          </a:p>
          <a:p>
            <a:r>
              <a:rPr lang="he-IL" dirty="0"/>
              <a:t>במידה שהחוסך מהדוגמה הקודמת יגדיל את הפקדתו לשיעור של 7% מהשכר, תגדל גם הטבת המס שהוא מקבל. כלומר, ככל שההפקדה החודשית תהיה גבוהה יותר, כך יהיה גובה הטבת המס שניתנת מצד המדינה גדול יותר.</a:t>
            </a:r>
          </a:p>
          <a:p>
            <a:endParaRPr lang="he-IL" dirty="0"/>
          </a:p>
        </p:txBody>
      </p:sp>
      <p:pic>
        <p:nvPicPr>
          <p:cNvPr id="6" name="תמונה 5">
            <a:extLst>
              <a:ext uri="{FF2B5EF4-FFF2-40B4-BE49-F238E27FC236}">
                <a16:creationId xmlns:a16="http://schemas.microsoft.com/office/drawing/2014/main" id="{DD52FA67-BD52-B66A-5B3B-0440C3C4F004}"/>
              </a:ext>
            </a:extLst>
          </p:cNvPr>
          <p:cNvPicPr>
            <a:picLocks noChangeAspect="1"/>
          </p:cNvPicPr>
          <p:nvPr/>
        </p:nvPicPr>
        <p:blipFill>
          <a:blip r:embed="rId2"/>
          <a:stretch>
            <a:fillRect/>
          </a:stretch>
        </p:blipFill>
        <p:spPr>
          <a:xfrm>
            <a:off x="3910393" y="4101584"/>
            <a:ext cx="6029325" cy="1581150"/>
          </a:xfrm>
          <a:prstGeom prst="rect">
            <a:avLst/>
          </a:prstGeom>
        </p:spPr>
      </p:pic>
    </p:spTree>
    <p:extLst>
      <p:ext uri="{BB962C8B-B14F-4D97-AF65-F5344CB8AC3E}">
        <p14:creationId xmlns:p14="http://schemas.microsoft.com/office/powerpoint/2010/main" val="15627371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BA0CA-B15D-C5B9-5B14-F7E9FA39C94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B9B5051-B16F-E36A-8E53-4D6D73FD8988}"/>
              </a:ext>
            </a:extLst>
          </p:cNvPr>
          <p:cNvSpPr>
            <a:spLocks noGrp="1"/>
          </p:cNvSpPr>
          <p:nvPr>
            <p:ph type="title"/>
          </p:nvPr>
        </p:nvSpPr>
        <p:spPr>
          <a:xfrm>
            <a:off x="1371600" y="685800"/>
            <a:ext cx="9601200" cy="807334"/>
          </a:xfrm>
        </p:spPr>
        <p:txBody>
          <a:bodyPr/>
          <a:lstStyle/>
          <a:p>
            <a:pPr algn="ctr"/>
            <a:r>
              <a:rPr lang="he-IL" dirty="0"/>
              <a:t>הטבות מס לפי סעיף 45 לפקודת מס הכנסה </a:t>
            </a:r>
          </a:p>
        </p:txBody>
      </p:sp>
      <p:sp>
        <p:nvSpPr>
          <p:cNvPr id="3" name="מציין מיקום תוכן 2">
            <a:extLst>
              <a:ext uri="{FF2B5EF4-FFF2-40B4-BE49-F238E27FC236}">
                <a16:creationId xmlns:a16="http://schemas.microsoft.com/office/drawing/2014/main" id="{FB6F47A3-678C-D3DF-D4E6-DC812F6BA2AE}"/>
              </a:ext>
            </a:extLst>
          </p:cNvPr>
          <p:cNvSpPr>
            <a:spLocks noGrp="1"/>
          </p:cNvSpPr>
          <p:nvPr>
            <p:ph idx="1"/>
          </p:nvPr>
        </p:nvSpPr>
        <p:spPr>
          <a:xfrm>
            <a:off x="1880886" y="1799863"/>
            <a:ext cx="9601200" cy="3581400"/>
          </a:xfrm>
        </p:spPr>
        <p:txBody>
          <a:bodyPr>
            <a:normAutofit/>
          </a:bodyPr>
          <a:lstStyle/>
          <a:p>
            <a:pPr algn="r" rtl="0">
              <a:spcAft>
                <a:spcPts val="1875"/>
              </a:spcAft>
            </a:pPr>
            <a:r>
              <a:rPr lang="he-IL" b="0" i="0" dirty="0">
                <a:solidFill>
                  <a:srgbClr val="2C2F34"/>
                </a:solidFill>
                <a:effectLst/>
                <a:latin typeface="Arial" panose="020B0604020202020204" pitchFamily="34" charset="0"/>
              </a:rPr>
              <a:t>כעת, במקום להפקיד 6% משכרו מפקיד העובד 7% מהשכר, את הטבת המס הוא לא יקבל מכל ההפקדה (700 ש"ח) אלה רק מתקרת ההפקדה 679 ש"ח.</a:t>
            </a:r>
          </a:p>
          <a:p>
            <a:pPr algn="r" rtl="0">
              <a:spcAft>
                <a:spcPts val="1875"/>
              </a:spcAft>
            </a:pPr>
            <a:r>
              <a:rPr lang="he-IL" b="0" i="0" dirty="0">
                <a:solidFill>
                  <a:srgbClr val="2C2F34"/>
                </a:solidFill>
                <a:effectLst/>
                <a:latin typeface="Arial" panose="020B0604020202020204" pitchFamily="34" charset="0"/>
              </a:rPr>
              <a:t>כעת הטבת המס השנתית תעמוד על 2,851 ש"ח.</a:t>
            </a:r>
          </a:p>
          <a:p>
            <a:pPr algn="l" rtl="0"/>
            <a:endParaRPr lang="he-IL" dirty="0"/>
          </a:p>
        </p:txBody>
      </p:sp>
    </p:spTree>
    <p:extLst>
      <p:ext uri="{BB962C8B-B14F-4D97-AF65-F5344CB8AC3E}">
        <p14:creationId xmlns:p14="http://schemas.microsoft.com/office/powerpoint/2010/main" val="1892399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8516-5A4B-D2AD-A5D7-30D49A6EDA08}"/>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4377889-365A-45D7-CB4E-4D7A0BAF02CE}"/>
              </a:ext>
            </a:extLst>
          </p:cNvPr>
          <p:cNvSpPr>
            <a:spLocks noGrp="1"/>
          </p:cNvSpPr>
          <p:nvPr>
            <p:ph type="title"/>
          </p:nvPr>
        </p:nvSpPr>
        <p:spPr>
          <a:xfrm>
            <a:off x="1371600" y="685800"/>
            <a:ext cx="9601200" cy="807334"/>
          </a:xfrm>
        </p:spPr>
        <p:txBody>
          <a:bodyPr/>
          <a:lstStyle/>
          <a:p>
            <a:pPr algn="ctr"/>
            <a:r>
              <a:rPr lang="he-IL" dirty="0"/>
              <a:t>הטבות מס לפי סעיף 47 לפקודת מס הכנסה </a:t>
            </a:r>
          </a:p>
        </p:txBody>
      </p:sp>
      <p:sp>
        <p:nvSpPr>
          <p:cNvPr id="3" name="מציין מיקום תוכן 2">
            <a:extLst>
              <a:ext uri="{FF2B5EF4-FFF2-40B4-BE49-F238E27FC236}">
                <a16:creationId xmlns:a16="http://schemas.microsoft.com/office/drawing/2014/main" id="{6FC6B13A-9F5F-648E-F335-F0A1F36A0FCE}"/>
              </a:ext>
            </a:extLst>
          </p:cNvPr>
          <p:cNvSpPr>
            <a:spLocks noGrp="1"/>
          </p:cNvSpPr>
          <p:nvPr>
            <p:ph idx="1"/>
          </p:nvPr>
        </p:nvSpPr>
        <p:spPr/>
        <p:txBody>
          <a:bodyPr>
            <a:normAutofit/>
          </a:bodyPr>
          <a:lstStyle/>
          <a:p>
            <a:r>
              <a:rPr lang="he-IL" dirty="0"/>
              <a:t>חוסכים שיש להם שכר שאינו מבוטח (הכנסה שעבורה המעסיק לא מפקיד לקרן הפנסיה או לקופת הגמל) יכולים להפקיד כספים נוספים באופן עצמאי לקרן הפנסיה ולקבל הטבת מס נוספת. </a:t>
            </a:r>
          </a:p>
          <a:p>
            <a:r>
              <a:rPr lang="he-IL" dirty="0"/>
              <a:t>במרבית המקרים, על מנת לקבל את הטבת המס הזו, יש להגיש דוח שנתי למס הכנסה.</a:t>
            </a:r>
          </a:p>
          <a:p>
            <a:r>
              <a:rPr lang="he-IL" dirty="0"/>
              <a:t>כיום, ישנם מקומות עבודה המאפשרים להפקיד את הסכומים הנוספים ישירות דרך תלוש השכר, ובכך לבצע את חישוב המס במקום העבודה.</a:t>
            </a:r>
          </a:p>
          <a:p>
            <a:endParaRPr lang="he-IL" dirty="0"/>
          </a:p>
        </p:txBody>
      </p:sp>
    </p:spTree>
    <p:extLst>
      <p:ext uri="{BB962C8B-B14F-4D97-AF65-F5344CB8AC3E}">
        <p14:creationId xmlns:p14="http://schemas.microsoft.com/office/powerpoint/2010/main" val="1952501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D919E-6F2E-BB27-3931-2217F196ACC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C3D3009-9B05-6783-697E-94923760CDF7}"/>
              </a:ext>
            </a:extLst>
          </p:cNvPr>
          <p:cNvSpPr>
            <a:spLocks noGrp="1"/>
          </p:cNvSpPr>
          <p:nvPr>
            <p:ph type="title"/>
          </p:nvPr>
        </p:nvSpPr>
        <p:spPr>
          <a:xfrm>
            <a:off x="1371600" y="685800"/>
            <a:ext cx="9601200" cy="807334"/>
          </a:xfrm>
        </p:spPr>
        <p:txBody>
          <a:bodyPr/>
          <a:lstStyle/>
          <a:p>
            <a:pPr algn="ctr"/>
            <a:r>
              <a:rPr lang="he-IL" dirty="0"/>
              <a:t>הטבות מס לפי סעיף 47 לפקודת מס הכנסה </a:t>
            </a:r>
          </a:p>
        </p:txBody>
      </p:sp>
      <p:sp>
        <p:nvSpPr>
          <p:cNvPr id="3" name="מציין מיקום תוכן 2">
            <a:extLst>
              <a:ext uri="{FF2B5EF4-FFF2-40B4-BE49-F238E27FC236}">
                <a16:creationId xmlns:a16="http://schemas.microsoft.com/office/drawing/2014/main" id="{CAE6BBB7-36D9-B2F8-1120-A420C818F6DB}"/>
              </a:ext>
            </a:extLst>
          </p:cNvPr>
          <p:cNvSpPr>
            <a:spLocks noGrp="1"/>
          </p:cNvSpPr>
          <p:nvPr>
            <p:ph idx="1"/>
          </p:nvPr>
        </p:nvSpPr>
        <p:spPr>
          <a:xfrm>
            <a:off x="1371600" y="1840375"/>
            <a:ext cx="9601200" cy="4027025"/>
          </a:xfrm>
        </p:spPr>
        <p:txBody>
          <a:bodyPr>
            <a:normAutofit fontScale="92500" lnSpcReduction="10000"/>
          </a:bodyPr>
          <a:lstStyle/>
          <a:p>
            <a:r>
              <a:rPr lang="he-IL" b="1" dirty="0"/>
              <a:t>מה גובה הטבת המס שאקבל בהתאם לסעיף 47 לפקודת מס הכנסה?</a:t>
            </a:r>
          </a:p>
          <a:p>
            <a:r>
              <a:rPr lang="he-IL" dirty="0"/>
              <a:t>ההטבה במסגרת "סעיף 47" מתחלקת לשתי אפשרויות:</a:t>
            </a:r>
          </a:p>
          <a:p>
            <a:pPr>
              <a:buFont typeface="+mj-lt"/>
              <a:buAutoNum type="arabicPeriod"/>
            </a:pPr>
            <a:r>
              <a:rPr lang="he-IL" b="1" dirty="0"/>
              <a:t>הטבת מס מסוג ניכוי</a:t>
            </a:r>
            <a:r>
              <a:rPr lang="he-IL" dirty="0"/>
              <a:t> – המקטינה את תקרת ההכנסה החייבת במס בהתאם למדרגת המס, בגובה של 11% מההכנסה הלא מבוטחת.</a:t>
            </a:r>
          </a:p>
          <a:p>
            <a:pPr>
              <a:buFont typeface="+mj-lt"/>
              <a:buAutoNum type="arabicPeriod"/>
            </a:pPr>
            <a:r>
              <a:rPr lang="he-IL" b="1" dirty="0"/>
              <a:t>הטבת מס מסוג זיכוי</a:t>
            </a:r>
            <a:r>
              <a:rPr lang="he-IL" dirty="0"/>
              <a:t> – המקטינה את המס ששולם, בהתאם לסעיף 45א, בגובה של 5% מההכנסה הלא מבוטחת.</a:t>
            </a:r>
          </a:p>
          <a:p>
            <a:r>
              <a:rPr lang="he-IL" dirty="0"/>
              <a:t>גם בהפקדות של שכירים באופן עצמאי קיימת תקרה – תקרת ההכנסה לשכיר להפקדה כעצמאי עומדת בשנת 2025 על 9,700 ש"ח.</a:t>
            </a:r>
          </a:p>
          <a:p>
            <a:r>
              <a:rPr lang="he-IL" b="1" dirty="0"/>
              <a:t>דוגמה:</a:t>
            </a:r>
          </a:p>
          <a:p>
            <a:r>
              <a:rPr lang="he-IL" dirty="0"/>
              <a:t>שכיר שמרוויח 12,000 ש"ח בחודש, מהם 10,000 ש"ח משולמים לפנסיה עם המעסיק (שכר מבוטח) ו-2,000 ש"ח נוספים עליהם אין הפקדה מצד המעסיק. במקרה כזה, השכיר יכול להפקיד באופן עצמאי 10% מהשכר הלא מבוטח, כלומר 200 ש"ח בחודש (או 2,400 ש"ח בשנה), ולקבל עליהם הטבות מס נוספות.</a:t>
            </a:r>
          </a:p>
          <a:p>
            <a:endParaRPr lang="he-IL" dirty="0"/>
          </a:p>
        </p:txBody>
      </p:sp>
    </p:spTree>
    <p:extLst>
      <p:ext uri="{BB962C8B-B14F-4D97-AF65-F5344CB8AC3E}">
        <p14:creationId xmlns:p14="http://schemas.microsoft.com/office/powerpoint/2010/main" val="2800797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67990-25C5-27A1-D5E0-A8D49B20F75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D838941B-98A3-CF08-03AD-7F586771DC3E}"/>
              </a:ext>
            </a:extLst>
          </p:cNvPr>
          <p:cNvSpPr>
            <a:spLocks noGrp="1"/>
          </p:cNvSpPr>
          <p:nvPr>
            <p:ph type="title"/>
          </p:nvPr>
        </p:nvSpPr>
        <p:spPr>
          <a:xfrm>
            <a:off x="1371600" y="685800"/>
            <a:ext cx="9601200" cy="807334"/>
          </a:xfrm>
        </p:spPr>
        <p:txBody>
          <a:bodyPr/>
          <a:lstStyle/>
          <a:p>
            <a:pPr algn="ctr"/>
            <a:r>
              <a:rPr lang="he-IL" dirty="0"/>
              <a:t>הטבות מס לפי סעיף 47 לפקודת מס הכנסה </a:t>
            </a:r>
          </a:p>
        </p:txBody>
      </p:sp>
      <p:sp>
        <p:nvSpPr>
          <p:cNvPr id="3" name="מציין מיקום תוכן 2">
            <a:extLst>
              <a:ext uri="{FF2B5EF4-FFF2-40B4-BE49-F238E27FC236}">
                <a16:creationId xmlns:a16="http://schemas.microsoft.com/office/drawing/2014/main" id="{FADDAC44-3E5F-948A-D6AF-C6E161F203F7}"/>
              </a:ext>
            </a:extLst>
          </p:cNvPr>
          <p:cNvSpPr>
            <a:spLocks noGrp="1"/>
          </p:cNvSpPr>
          <p:nvPr>
            <p:ph idx="1"/>
          </p:nvPr>
        </p:nvSpPr>
        <p:spPr>
          <a:xfrm>
            <a:off x="1371600" y="1840375"/>
            <a:ext cx="9601200" cy="4027025"/>
          </a:xfrm>
        </p:spPr>
        <p:txBody>
          <a:bodyPr>
            <a:normAutofit/>
          </a:bodyPr>
          <a:lstStyle/>
          <a:p>
            <a:r>
              <a:rPr lang="he-IL" b="1" dirty="0"/>
              <a:t>מה זה עמית מוטב ואיך זה קשור להטבות המס במסגרת סעיף 47?</a:t>
            </a:r>
          </a:p>
          <a:p>
            <a:r>
              <a:rPr lang="he-IL" dirty="0"/>
              <a:t>עמית מוטב הוא אדם שהפקיד לקופה לקצבה 16% מהשכר הממוצע במשק, סכום שמחושב מהפקדות העובד, המעסיק והפיצויים. בשנת 2025, סכום זה עומד על 2,005.8 ש"ח בחודש.</a:t>
            </a:r>
          </a:p>
          <a:p>
            <a:r>
              <a:rPr lang="he-IL" dirty="0"/>
              <a:t>עמית מוטב יוכל לקבל הטבת מס גבוהה יותר עבור ההפקדה על רכיבי השכר הלא מבוטחים שלו.</a:t>
            </a:r>
          </a:p>
          <a:p>
            <a:r>
              <a:rPr lang="he-IL" b="1" dirty="0"/>
              <a:t>עמית לא מוטב:</a:t>
            </a:r>
          </a:p>
          <a:p>
            <a:r>
              <a:rPr lang="he-IL" dirty="0"/>
              <a:t>עמית הוא אדם שההפקדה החודשית שלו לקופת גמל לקצבה נמוכה מ-2,005 ש"ח. במקרה כזה, אם למעסיק יש שכר שעולה על 24,250 ש"ח ועדיין יש רכיבי שכר לא מבוטחים, ניתן להפקיד על החלק הלא מבוטח עד 5% מהשכר, אך לא מעבר לתקרה של 9,700 ש"ח.</a:t>
            </a:r>
          </a:p>
          <a:p>
            <a:endParaRPr lang="he-IL" dirty="0"/>
          </a:p>
        </p:txBody>
      </p:sp>
    </p:spTree>
    <p:extLst>
      <p:ext uri="{BB962C8B-B14F-4D97-AF65-F5344CB8AC3E}">
        <p14:creationId xmlns:p14="http://schemas.microsoft.com/office/powerpoint/2010/main" val="5315624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0F99D-C8C7-1C2D-D583-2A652262FA8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478EDEF-6FC9-4575-1EAD-1427A87243CF}"/>
              </a:ext>
            </a:extLst>
          </p:cNvPr>
          <p:cNvSpPr>
            <a:spLocks noGrp="1"/>
          </p:cNvSpPr>
          <p:nvPr>
            <p:ph type="title"/>
          </p:nvPr>
        </p:nvSpPr>
        <p:spPr>
          <a:xfrm>
            <a:off x="1371600" y="685800"/>
            <a:ext cx="9601200" cy="807334"/>
          </a:xfrm>
        </p:spPr>
        <p:txBody>
          <a:bodyPr/>
          <a:lstStyle/>
          <a:p>
            <a:pPr algn="ctr"/>
            <a:r>
              <a:rPr lang="he-IL" dirty="0"/>
              <a:t>הטבות מס לפי סעיף 47 לפקודת מס הכנסה </a:t>
            </a:r>
          </a:p>
        </p:txBody>
      </p:sp>
      <p:sp>
        <p:nvSpPr>
          <p:cNvPr id="3" name="מציין מיקום תוכן 2">
            <a:extLst>
              <a:ext uri="{FF2B5EF4-FFF2-40B4-BE49-F238E27FC236}">
                <a16:creationId xmlns:a16="http://schemas.microsoft.com/office/drawing/2014/main" id="{7FA5FA27-9586-C99F-9A86-9604D39C499C}"/>
              </a:ext>
            </a:extLst>
          </p:cNvPr>
          <p:cNvSpPr>
            <a:spLocks noGrp="1"/>
          </p:cNvSpPr>
          <p:nvPr>
            <p:ph idx="1"/>
          </p:nvPr>
        </p:nvSpPr>
        <p:spPr>
          <a:xfrm>
            <a:off x="1371600" y="1840375"/>
            <a:ext cx="9601200" cy="4027025"/>
          </a:xfrm>
        </p:spPr>
        <p:txBody>
          <a:bodyPr>
            <a:normAutofit/>
          </a:bodyPr>
          <a:lstStyle/>
          <a:p>
            <a:r>
              <a:rPr lang="he-IL" b="1" dirty="0"/>
              <a:t>דוגמה:</a:t>
            </a:r>
          </a:p>
          <a:p>
            <a:r>
              <a:rPr lang="he-IL" dirty="0"/>
              <a:t>חוסך עם שכר של 30,000 ש"ח, כאשר 25,000 ש"ח מהם הם שכר פנסיוני. במקרה כזה, העובד יכול להפקיד 5% על השכר הלא מבוטח (5,000 ש"ח), כלומר 250 ש"ח לחודש (או 3,000 ש"ח בשנה). על ההפקדה הזו, החוסך יקבל הטבת מס מסוג זיכוי בגובה 35% מההפקדה, כלומר 1,050 ש"ח.</a:t>
            </a:r>
          </a:p>
          <a:p>
            <a:endParaRPr lang="he-IL" dirty="0"/>
          </a:p>
        </p:txBody>
      </p:sp>
    </p:spTree>
    <p:extLst>
      <p:ext uri="{BB962C8B-B14F-4D97-AF65-F5344CB8AC3E}">
        <p14:creationId xmlns:p14="http://schemas.microsoft.com/office/powerpoint/2010/main" val="286785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D9A53-E5D4-DDCB-4CCD-415725564CB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581EF97-ABC7-4675-2F19-DAAC2A628B91}"/>
              </a:ext>
            </a:extLst>
          </p:cNvPr>
          <p:cNvSpPr>
            <a:spLocks noGrp="1"/>
          </p:cNvSpPr>
          <p:nvPr>
            <p:ph type="title"/>
          </p:nvPr>
        </p:nvSpPr>
        <p:spPr/>
        <p:txBody>
          <a:bodyPr>
            <a:normAutofit/>
          </a:bodyPr>
          <a:lstStyle/>
          <a:p>
            <a:pPr algn="ctr"/>
            <a:r>
              <a:rPr lang="he-IL" dirty="0"/>
              <a:t>יחסי עבודה בתקופת הקורונה – חל"ת ממושך</a:t>
            </a:r>
            <a:endParaRPr lang="en-IL" dirty="0"/>
          </a:p>
        </p:txBody>
      </p:sp>
      <p:sp>
        <p:nvSpPr>
          <p:cNvPr id="3" name="מציין מיקום תוכן 2">
            <a:extLst>
              <a:ext uri="{FF2B5EF4-FFF2-40B4-BE49-F238E27FC236}">
                <a16:creationId xmlns:a16="http://schemas.microsoft.com/office/drawing/2014/main" id="{F006B816-89A6-5916-9245-1E6A9F660E15}"/>
              </a:ext>
            </a:extLst>
          </p:cNvPr>
          <p:cNvSpPr>
            <a:spLocks noGrp="1"/>
          </p:cNvSpPr>
          <p:nvPr>
            <p:ph idx="1"/>
          </p:nvPr>
        </p:nvSpPr>
        <p:spPr>
          <a:xfrm>
            <a:off x="1371600" y="1799303"/>
            <a:ext cx="9601200" cy="4068097"/>
          </a:xfrm>
        </p:spPr>
        <p:txBody>
          <a:bodyPr>
            <a:normAutofit/>
          </a:bodyPr>
          <a:lstStyle/>
          <a:p>
            <a:pPr>
              <a:buNone/>
            </a:pPr>
            <a:r>
              <a:rPr lang="he-IL" dirty="0"/>
              <a:t>✔ </a:t>
            </a:r>
            <a:r>
              <a:rPr lang="he-IL" b="1" dirty="0"/>
              <a:t>שיקול של מדיניות וסיוע מהמדינה:</a:t>
            </a:r>
            <a:br>
              <a:rPr lang="he-IL" dirty="0"/>
            </a:br>
            <a:r>
              <a:rPr lang="he-IL" dirty="0"/>
              <a:t>בית הדין התחשב גם במציאות הכלכלית באותה תקופה, ובכך שהמדינה סיפקה רשת ביטחון כלשהי בדמות דמי אבטלה לעובדים ששהו בחל"ת.</a:t>
            </a:r>
          </a:p>
          <a:p>
            <a:pPr>
              <a:buNone/>
            </a:pPr>
            <a:r>
              <a:rPr lang="he-IL" b="1" dirty="0"/>
              <a:t>המסקנה:</a:t>
            </a:r>
            <a:endParaRPr lang="he-IL" dirty="0"/>
          </a:p>
          <a:p>
            <a:pPr>
              <a:buNone/>
            </a:pPr>
            <a:r>
              <a:rPr lang="he-IL" dirty="0"/>
              <a:t>בית הדין הארצי קיבל את הערעור וקבע כי אין לראות בהתנהלות המעסיק כפיטורים, אלא כהתפטרות מצד העובדת. בהתאם לכך, בוטלו החיובים הכספיים שנפסקו נגדם.</a:t>
            </a:r>
          </a:p>
          <a:p>
            <a:r>
              <a:rPr lang="he-IL" b="1" dirty="0"/>
              <a:t>עיקרון מרכזי להדגשה:</a:t>
            </a:r>
            <a:br>
              <a:rPr lang="he-IL" dirty="0"/>
            </a:br>
            <a:r>
              <a:rPr lang="he-IL" dirty="0"/>
              <a:t>❗ אין להחיל באופן אוטומטי את ההלכה לפיה חל"ת בלתי מוגבל = פיטורין.</a:t>
            </a:r>
            <a:br>
              <a:rPr lang="he-IL" dirty="0"/>
            </a:br>
            <a:r>
              <a:rPr lang="he-IL" dirty="0"/>
              <a:t>❗ כל מקרה חייב להיבחן על פי נסיבותיו הייחודיות, במיוחד כאשר מדובר בתקופות חריגות כמו משבר הקורונה.</a:t>
            </a:r>
          </a:p>
          <a:p>
            <a:endParaRPr lang="en-IL" dirty="0"/>
          </a:p>
        </p:txBody>
      </p:sp>
    </p:spTree>
    <p:extLst>
      <p:ext uri="{BB962C8B-B14F-4D97-AF65-F5344CB8AC3E}">
        <p14:creationId xmlns:p14="http://schemas.microsoft.com/office/powerpoint/2010/main" val="18796468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7411DA-0536-B32B-396B-71B29F952328}"/>
              </a:ext>
            </a:extLst>
          </p:cNvPr>
          <p:cNvSpPr>
            <a:spLocks noGrp="1"/>
          </p:cNvSpPr>
          <p:nvPr>
            <p:ph type="title"/>
          </p:nvPr>
        </p:nvSpPr>
        <p:spPr>
          <a:xfrm>
            <a:off x="1371600" y="685800"/>
            <a:ext cx="9601200" cy="925717"/>
          </a:xfrm>
        </p:spPr>
        <p:txBody>
          <a:bodyPr/>
          <a:lstStyle/>
          <a:p>
            <a:pPr algn="ctr"/>
            <a:r>
              <a:rPr lang="he-IL" dirty="0"/>
              <a:t>עדכוני פרמטרים מס הכנסה 2025 </a:t>
            </a:r>
            <a:endParaRPr lang="en-IL" dirty="0"/>
          </a:p>
        </p:txBody>
      </p:sp>
      <p:sp>
        <p:nvSpPr>
          <p:cNvPr id="3" name="מציין מיקום תוכן 2">
            <a:extLst>
              <a:ext uri="{FF2B5EF4-FFF2-40B4-BE49-F238E27FC236}">
                <a16:creationId xmlns:a16="http://schemas.microsoft.com/office/drawing/2014/main" id="{249D831C-D749-B5D7-92BA-575909D4EC26}"/>
              </a:ext>
            </a:extLst>
          </p:cNvPr>
          <p:cNvSpPr>
            <a:spLocks noGrp="1"/>
          </p:cNvSpPr>
          <p:nvPr>
            <p:ph idx="1"/>
          </p:nvPr>
        </p:nvSpPr>
        <p:spPr>
          <a:xfrm>
            <a:off x="1371600" y="1855960"/>
            <a:ext cx="9601200" cy="4011440"/>
          </a:xfrm>
        </p:spPr>
        <p:txBody>
          <a:bodyPr>
            <a:normAutofit fontScale="85000" lnSpcReduction="20000"/>
          </a:bodyPr>
          <a:lstStyle/>
          <a:p>
            <a:pPr algn="r">
              <a:lnSpc>
                <a:spcPts val="1950"/>
              </a:lnSpc>
            </a:pPr>
            <a:r>
              <a:rPr lang="he-IL" b="0" i="0" dirty="0">
                <a:effectLst/>
                <a:latin typeface="-apple-system"/>
              </a:rPr>
              <a:t>עדכון שווי שימוש ברכב 2025</a:t>
            </a:r>
          </a:p>
          <a:p>
            <a:pPr algn="r">
              <a:spcAft>
                <a:spcPts val="825"/>
              </a:spcAft>
            </a:pPr>
            <a:r>
              <a:rPr lang="he-IL" b="0" i="0" dirty="0">
                <a:solidFill>
                  <a:srgbClr val="333333"/>
                </a:solidFill>
                <a:effectLst/>
                <a:latin typeface="-apple-system"/>
              </a:rPr>
              <a:t>החל משנת המס 2010, שווי השימוש ברכב צמוד מחושב כאחוז ממחיר המחירון לרכב חדש. בשנת 2025 תקרת מחיר המחירון לחישוב השווי הליניארי עודכנה ל־583,100 ₪ (במקום 563,790 ₪ אשתקד). השיעור ממשיך לעמוד על 2.48% למחירי רכב עד התקרה.</a:t>
            </a:r>
            <a:br>
              <a:rPr lang="he-IL" b="0" i="0" dirty="0">
                <a:solidFill>
                  <a:srgbClr val="333333"/>
                </a:solidFill>
                <a:effectLst/>
                <a:latin typeface="-apple-system"/>
              </a:rPr>
            </a:br>
            <a:r>
              <a:rPr lang="he-IL" b="0" i="0" dirty="0">
                <a:solidFill>
                  <a:srgbClr val="333333"/>
                </a:solidFill>
                <a:effectLst/>
                <a:latin typeface="-apple-system"/>
              </a:rPr>
              <a:t>בנוסף, לרכבים חשמליים והיברידיים קיימת הפחתה מסוימת בשווי השימוש, בהתאם לטבלאות באתר שע"מ.</a:t>
            </a:r>
          </a:p>
          <a:p>
            <a:pPr algn="r">
              <a:lnSpc>
                <a:spcPts val="1950"/>
              </a:lnSpc>
            </a:pPr>
            <a:r>
              <a:rPr lang="he-IL" b="0" i="0" dirty="0">
                <a:effectLst/>
                <a:latin typeface="-apple-system"/>
              </a:rPr>
              <a:t>הטבה במס בגין מגורים ביישוב מזכה (סעיף 11)</a:t>
            </a:r>
          </a:p>
          <a:p>
            <a:pPr algn="r">
              <a:spcAft>
                <a:spcPts val="825"/>
              </a:spcAft>
            </a:pPr>
            <a:r>
              <a:rPr lang="he-IL" b="0" i="0" dirty="0">
                <a:solidFill>
                  <a:srgbClr val="333333"/>
                </a:solidFill>
                <a:effectLst/>
                <a:latin typeface="-apple-system"/>
              </a:rPr>
              <a:t>ביום 1.1.2025 עודכנה רשימת היישובים הזכאים להטבת מס לפי סעיף 11 לפקודה. ההטבה חלה על הכנסה חייבת מיגיעה אישית בלבד, ובכפוף לתנאים המפורטים בסעיף. המעסיק נדרש להתייחס להטבה זו בתלוש ה</a:t>
            </a:r>
            <a:r>
              <a:rPr lang="he-IL" b="0" i="0" u="none" strike="noStrike" dirty="0">
                <a:solidFill>
                  <a:srgbClr val="333333"/>
                </a:solidFill>
                <a:effectLst/>
                <a:latin typeface="-apple-system"/>
                <a:hlinkClick r:id="rId2"/>
              </a:rPr>
              <a:t>שכר</a:t>
            </a:r>
            <a:r>
              <a:rPr lang="he-IL" b="0" i="0" dirty="0">
                <a:solidFill>
                  <a:srgbClr val="333333"/>
                </a:solidFill>
                <a:effectLst/>
                <a:latin typeface="-apple-system"/>
              </a:rPr>
              <a:t> בהתאם לתושבות ה</a:t>
            </a:r>
            <a:r>
              <a:rPr lang="he-IL" b="0" i="0" u="none" strike="noStrike" dirty="0">
                <a:solidFill>
                  <a:srgbClr val="333333"/>
                </a:solidFill>
                <a:effectLst/>
                <a:latin typeface="-apple-system"/>
                <a:hlinkClick r:id="rId3"/>
              </a:rPr>
              <a:t>עובד</a:t>
            </a:r>
            <a:r>
              <a:rPr lang="he-IL" b="0" i="0" dirty="0">
                <a:solidFill>
                  <a:srgbClr val="333333"/>
                </a:solidFill>
                <a:effectLst/>
                <a:latin typeface="-apple-system"/>
              </a:rPr>
              <a:t> או אישור תושב רלוונטי.</a:t>
            </a:r>
          </a:p>
          <a:p>
            <a:pPr algn="r">
              <a:lnSpc>
                <a:spcPts val="1950"/>
              </a:lnSpc>
            </a:pPr>
            <a:r>
              <a:rPr lang="he-IL" b="0" i="0" dirty="0">
                <a:effectLst/>
                <a:latin typeface="-apple-system"/>
              </a:rPr>
              <a:t>הנחיות מיוחדות בעקבות מלחמת "חרבות ברזל"</a:t>
            </a:r>
          </a:p>
          <a:p>
            <a:pPr algn="r">
              <a:spcAft>
                <a:spcPts val="825"/>
              </a:spcAft>
            </a:pPr>
            <a:r>
              <a:rPr lang="he-IL" b="0" i="0" dirty="0">
                <a:solidFill>
                  <a:srgbClr val="333333"/>
                </a:solidFill>
                <a:effectLst/>
                <a:latin typeface="-apple-system"/>
              </a:rPr>
              <a:t>עקב הפינוי הזמני של חלק מהיישובים בעקבות המצב הביטחוני, פרסמה רשות </a:t>
            </a:r>
            <a:r>
              <a:rPr lang="he-IL" b="0" i="0" dirty="0" err="1">
                <a:solidFill>
                  <a:srgbClr val="333333"/>
                </a:solidFill>
                <a:effectLst/>
                <a:latin typeface="-apple-system"/>
              </a:rPr>
              <a:t>המסים</a:t>
            </a:r>
            <a:r>
              <a:rPr lang="he-IL" b="0" i="0" dirty="0">
                <a:solidFill>
                  <a:srgbClr val="333333"/>
                </a:solidFill>
                <a:effectLst/>
                <a:latin typeface="-apple-system"/>
              </a:rPr>
              <a:t> ב־6.1.2025 חוזר מיוחד המאפשר לתושבי יישובים שפונו לשמור על זכאות להטבת מס ביישוב, גם אם אינם נמצאים פיזית ביישוב בתקופה זאת. התנאי הוא שהיישוב מופיע בטבלת היישובים המפונים ואישור תושבות מתאים הוצא על ידי הרשות המקומית. כמו כן, ה</a:t>
            </a:r>
            <a:r>
              <a:rPr lang="he-IL" b="0" i="0" u="none" strike="noStrike" dirty="0">
                <a:solidFill>
                  <a:srgbClr val="333333"/>
                </a:solidFill>
                <a:effectLst/>
                <a:latin typeface="-apple-system"/>
                <a:hlinkClick r:id="rId3"/>
              </a:rPr>
              <a:t>עובד</a:t>
            </a:r>
            <a:r>
              <a:rPr lang="he-IL" b="0" i="0" dirty="0">
                <a:solidFill>
                  <a:srgbClr val="333333"/>
                </a:solidFill>
                <a:effectLst/>
                <a:latin typeface="-apple-system"/>
              </a:rPr>
              <a:t> נדרש לחתום הצהרה המבהירה כי אין לו מרכז חיים אחר, וכי העזיבה היא זמנית בלבד.</a:t>
            </a:r>
          </a:p>
          <a:p>
            <a:endParaRPr lang="en-IL" dirty="0"/>
          </a:p>
        </p:txBody>
      </p:sp>
    </p:spTree>
    <p:extLst>
      <p:ext uri="{BB962C8B-B14F-4D97-AF65-F5344CB8AC3E}">
        <p14:creationId xmlns:p14="http://schemas.microsoft.com/office/powerpoint/2010/main" val="16318752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9B60-4123-D0BF-FA32-4DCF358103D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9B5CF94-482B-29FC-77F6-10676036A9FE}"/>
              </a:ext>
            </a:extLst>
          </p:cNvPr>
          <p:cNvSpPr>
            <a:spLocks noGrp="1"/>
          </p:cNvSpPr>
          <p:nvPr>
            <p:ph type="title"/>
          </p:nvPr>
        </p:nvSpPr>
        <p:spPr/>
        <p:txBody>
          <a:bodyPr/>
          <a:lstStyle/>
          <a:p>
            <a:pPr algn="ctr"/>
            <a:r>
              <a:rPr lang="he-IL" dirty="0"/>
              <a:t>עדכוני פרמטרים מס הכנסה 2025 </a:t>
            </a:r>
            <a:endParaRPr lang="en-IL" dirty="0"/>
          </a:p>
        </p:txBody>
      </p:sp>
      <p:sp>
        <p:nvSpPr>
          <p:cNvPr id="3" name="מציין מיקום תוכן 2">
            <a:extLst>
              <a:ext uri="{FF2B5EF4-FFF2-40B4-BE49-F238E27FC236}">
                <a16:creationId xmlns:a16="http://schemas.microsoft.com/office/drawing/2014/main" id="{52EB7EA0-1172-93B4-12D2-6827D135BCB1}"/>
              </a:ext>
            </a:extLst>
          </p:cNvPr>
          <p:cNvSpPr>
            <a:spLocks noGrp="1"/>
          </p:cNvSpPr>
          <p:nvPr>
            <p:ph idx="1"/>
          </p:nvPr>
        </p:nvSpPr>
        <p:spPr>
          <a:xfrm>
            <a:off x="1371600" y="1756372"/>
            <a:ext cx="9601200" cy="4111028"/>
          </a:xfrm>
        </p:spPr>
        <p:txBody>
          <a:bodyPr>
            <a:normAutofit/>
          </a:bodyPr>
          <a:lstStyle/>
          <a:p>
            <a:pPr algn="r">
              <a:lnSpc>
                <a:spcPts val="1950"/>
              </a:lnSpc>
            </a:pPr>
            <a:r>
              <a:rPr lang="he-IL" b="0" i="0" dirty="0">
                <a:effectLst/>
                <a:latin typeface="-apple-system"/>
              </a:rPr>
              <a:t>נקודות זיכוי ליחיד שסיים לימודים לתואר או לימודי מקצוע</a:t>
            </a:r>
          </a:p>
          <a:p>
            <a:pPr algn="r">
              <a:spcAft>
                <a:spcPts val="825"/>
              </a:spcAft>
            </a:pPr>
            <a:r>
              <a:rPr lang="he-IL" b="0" i="0" dirty="0">
                <a:solidFill>
                  <a:srgbClr val="333333"/>
                </a:solidFill>
                <a:effectLst/>
                <a:latin typeface="-apple-system"/>
              </a:rPr>
              <a:t>סעיפים 40ג ו־40ד ל</a:t>
            </a:r>
            <a:r>
              <a:rPr lang="he-IL" b="0" i="0" u="none" strike="noStrike" dirty="0">
                <a:solidFill>
                  <a:srgbClr val="333333"/>
                </a:solidFill>
                <a:effectLst/>
                <a:latin typeface="-apple-system"/>
                <a:hlinkClick r:id="rId2"/>
              </a:rPr>
              <a:t>פקודת מס הכנסה</a:t>
            </a:r>
            <a:r>
              <a:rPr lang="he-IL" b="0" i="0" dirty="0">
                <a:solidFill>
                  <a:srgbClr val="333333"/>
                </a:solidFill>
                <a:effectLst/>
                <a:latin typeface="-apple-system"/>
              </a:rPr>
              <a:t> מעניקים נקודות זיכוי למי שסיים לימודיו וזכאי לתואר או תעודת מקצוע. נקודות הזיכוי חלות החל משנת המס שלאחר שנת סיום הלימודים. במקרה של מקצועות המחייבים התמחות (למשל, עריכת דין או ראיית חשבון), ניתן לדחות את תחילת מימוש נקודות הזיכוי עד לאחר השלמת תקופת ההתמחות.</a:t>
            </a:r>
          </a:p>
          <a:p>
            <a:pPr algn="r">
              <a:lnSpc>
                <a:spcPts val="1950"/>
              </a:lnSpc>
            </a:pPr>
            <a:r>
              <a:rPr lang="he-IL" b="0" i="0" dirty="0">
                <a:effectLst/>
                <a:latin typeface="-apple-system"/>
              </a:rPr>
              <a:t>הוראות למתן פטור מניכוי מס במקור מקופות גמל – הארכת תוקף</a:t>
            </a:r>
          </a:p>
          <a:p>
            <a:pPr algn="r">
              <a:spcAft>
                <a:spcPts val="825"/>
              </a:spcAft>
            </a:pPr>
            <a:r>
              <a:rPr lang="he-IL" b="0" i="0" dirty="0">
                <a:solidFill>
                  <a:srgbClr val="333333"/>
                </a:solidFill>
                <a:effectLst/>
                <a:latin typeface="-apple-system"/>
              </a:rPr>
              <a:t>ברשות </a:t>
            </a:r>
            <a:r>
              <a:rPr lang="he-IL" b="0" i="0" dirty="0" err="1">
                <a:solidFill>
                  <a:srgbClr val="333333"/>
                </a:solidFill>
                <a:effectLst/>
                <a:latin typeface="-apple-system"/>
              </a:rPr>
              <a:t>המסים</a:t>
            </a:r>
            <a:r>
              <a:rPr lang="he-IL" b="0" i="0" dirty="0">
                <a:solidFill>
                  <a:srgbClr val="333333"/>
                </a:solidFill>
                <a:effectLst/>
                <a:latin typeface="-apple-system"/>
              </a:rPr>
              <a:t> פורסם כי ההנחיה למתן פטור מניכוי מס במקור לבעלי הכנסות נמוכות (שפורסמה ב־2020) מוארכת עד ל־31.12.2025. הפטור מאפשר ל</a:t>
            </a:r>
            <a:r>
              <a:rPr lang="he-IL" b="0" i="0" u="none" strike="noStrike" dirty="0">
                <a:solidFill>
                  <a:srgbClr val="333333"/>
                </a:solidFill>
                <a:effectLst/>
                <a:latin typeface="-apple-system"/>
                <a:hlinkClick r:id="rId3"/>
              </a:rPr>
              <a:t>עובד</a:t>
            </a:r>
            <a:r>
              <a:rPr lang="he-IL" b="0" i="0" dirty="0">
                <a:solidFill>
                  <a:srgbClr val="333333"/>
                </a:solidFill>
                <a:effectLst/>
                <a:latin typeface="-apple-system"/>
              </a:rPr>
              <a:t>ים או לעצמאים בעלי הכנסה נמוכה למשוך סכומים מסוימים מקופת הגמל ללא ניכוי מס במקור, בכפוף לתנאים ולתקרות הכנסה מוגדרות.</a:t>
            </a:r>
          </a:p>
          <a:p>
            <a:endParaRPr lang="en-IL" dirty="0"/>
          </a:p>
        </p:txBody>
      </p:sp>
    </p:spTree>
    <p:extLst>
      <p:ext uri="{BB962C8B-B14F-4D97-AF65-F5344CB8AC3E}">
        <p14:creationId xmlns:p14="http://schemas.microsoft.com/office/powerpoint/2010/main" val="33722625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4BE13-5484-0E35-D29E-53396761DBF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84A7B3B-EEF6-E8F9-5478-E557F761FDFB}"/>
              </a:ext>
            </a:extLst>
          </p:cNvPr>
          <p:cNvSpPr>
            <a:spLocks noGrp="1"/>
          </p:cNvSpPr>
          <p:nvPr>
            <p:ph type="title"/>
          </p:nvPr>
        </p:nvSpPr>
        <p:spPr/>
        <p:txBody>
          <a:bodyPr/>
          <a:lstStyle/>
          <a:p>
            <a:pPr algn="ctr"/>
            <a:r>
              <a:rPr lang="he-IL" dirty="0"/>
              <a:t>מס יסף – עדכונים לשנת 2025</a:t>
            </a:r>
            <a:endParaRPr lang="en-IL" dirty="0"/>
          </a:p>
        </p:txBody>
      </p:sp>
      <p:sp>
        <p:nvSpPr>
          <p:cNvPr id="3" name="מציין מיקום תוכן 2">
            <a:extLst>
              <a:ext uri="{FF2B5EF4-FFF2-40B4-BE49-F238E27FC236}">
                <a16:creationId xmlns:a16="http://schemas.microsoft.com/office/drawing/2014/main" id="{92EF81A4-1FF7-F765-64B7-DEA2EA6CC4E6}"/>
              </a:ext>
            </a:extLst>
          </p:cNvPr>
          <p:cNvSpPr>
            <a:spLocks noGrp="1"/>
          </p:cNvSpPr>
          <p:nvPr>
            <p:ph idx="1"/>
          </p:nvPr>
        </p:nvSpPr>
        <p:spPr/>
        <p:txBody>
          <a:bodyPr>
            <a:normAutofit lnSpcReduction="10000"/>
          </a:bodyPr>
          <a:lstStyle/>
          <a:p>
            <a:pPr algn="r">
              <a:lnSpc>
                <a:spcPts val="1950"/>
              </a:lnSpc>
            </a:pPr>
            <a:r>
              <a:rPr lang="he-IL" b="0" i="0" dirty="0">
                <a:effectLst/>
                <a:latin typeface="-apple-system"/>
              </a:rPr>
              <a:t>מס נוסף על הכנסות גבוהות (סעיף 121ב) – שיעור 3%</a:t>
            </a:r>
          </a:p>
          <a:p>
            <a:pPr algn="r">
              <a:spcAft>
                <a:spcPts val="825"/>
              </a:spcAft>
            </a:pPr>
            <a:r>
              <a:rPr lang="he-IL" b="0" i="0" dirty="0">
                <a:solidFill>
                  <a:srgbClr val="333333"/>
                </a:solidFill>
                <a:effectLst/>
                <a:latin typeface="-apple-system"/>
              </a:rPr>
              <a:t>כפי שהיה גם בשנה שעברה, על פי סעיף 121ב ל</a:t>
            </a:r>
            <a:r>
              <a:rPr lang="he-IL" b="0" i="0" u="none" strike="noStrike" dirty="0">
                <a:solidFill>
                  <a:srgbClr val="333333"/>
                </a:solidFill>
                <a:effectLst/>
                <a:latin typeface="-apple-system"/>
                <a:hlinkClick r:id="rId2"/>
              </a:rPr>
              <a:t>פקודת מס הכנסה</a:t>
            </a:r>
            <a:r>
              <a:rPr lang="he-IL" b="0" i="0" dirty="0">
                <a:solidFill>
                  <a:srgbClr val="333333"/>
                </a:solidFill>
                <a:effectLst/>
                <a:latin typeface="-apple-system"/>
              </a:rPr>
              <a:t>, יחיד שהכנסתו החייבת עולה על 721,560 ₪ לשנה (כלומר 60,130 ₪ לחודש) – יחויב במס נוסף בשיעור 3% על החלק שמעל סכום זה.</a:t>
            </a:r>
            <a:br>
              <a:rPr lang="he-IL" b="0" i="0" dirty="0">
                <a:solidFill>
                  <a:srgbClr val="333333"/>
                </a:solidFill>
                <a:effectLst/>
                <a:latin typeface="-apple-system"/>
              </a:rPr>
            </a:br>
            <a:r>
              <a:rPr lang="he-IL" b="0" i="0" dirty="0">
                <a:solidFill>
                  <a:srgbClr val="333333"/>
                </a:solidFill>
                <a:effectLst/>
                <a:latin typeface="-apple-system"/>
              </a:rPr>
              <a:t>חשוב לציין שאין שינוי בסכום הסף (721,560 ₪) או בשיעור (3%) בהשוואה לשנה הקודמת.</a:t>
            </a:r>
          </a:p>
          <a:p>
            <a:pPr algn="r">
              <a:lnSpc>
                <a:spcPts val="1950"/>
              </a:lnSpc>
            </a:pPr>
            <a:r>
              <a:rPr lang="he-IL" b="0" i="0" dirty="0">
                <a:effectLst/>
                <a:latin typeface="-apple-system"/>
              </a:rPr>
              <a:t>מס נוסף חדש על הכנסות הוניות – שיעור 2%</a:t>
            </a:r>
          </a:p>
          <a:p>
            <a:pPr algn="r">
              <a:spcAft>
                <a:spcPts val="825"/>
              </a:spcAft>
            </a:pPr>
            <a:r>
              <a:rPr lang="he-IL" b="0" i="0" dirty="0">
                <a:solidFill>
                  <a:srgbClr val="333333"/>
                </a:solidFill>
                <a:effectLst/>
                <a:latin typeface="-apple-system"/>
              </a:rPr>
              <a:t>החל משנת 2025, הוכנס במסגרת החוק מס נוסף בשיעור 2% על הכנסות ממקורות הוניים (למשל, רווחי הון מניירות ערך, מקרקעין וכדומה) מעל אותו סף של 721,560 ₪ לשנה. המשמעות היא שאם למישהו יש הכנסות הוניות גבוהות מהסכום הזה, יחול על החלק העולה עליו מס יסף של 2%, בנוסף למס הנוסף של 3% על הכנסות רגילות.</a:t>
            </a:r>
            <a:br>
              <a:rPr lang="he-IL" b="0" i="0" dirty="0">
                <a:solidFill>
                  <a:srgbClr val="333333"/>
                </a:solidFill>
                <a:effectLst/>
                <a:latin typeface="-apple-system"/>
              </a:rPr>
            </a:br>
            <a:r>
              <a:rPr lang="he-IL" b="0" i="0" dirty="0">
                <a:solidFill>
                  <a:srgbClr val="333333"/>
                </a:solidFill>
                <a:effectLst/>
                <a:latin typeface="-apple-system"/>
              </a:rPr>
              <a:t>מעסיקים או משלמים העוסקים בהון (תוכניות אופציות </a:t>
            </a:r>
            <a:r>
              <a:rPr lang="he-IL" b="0" i="0" u="none" strike="noStrike" dirty="0">
                <a:solidFill>
                  <a:srgbClr val="333333"/>
                </a:solidFill>
                <a:effectLst/>
                <a:latin typeface="-apple-system"/>
                <a:hlinkClick r:id="rId3"/>
              </a:rPr>
              <a:t>עובד</a:t>
            </a:r>
            <a:r>
              <a:rPr lang="he-IL" b="0" i="0" dirty="0">
                <a:solidFill>
                  <a:srgbClr val="333333"/>
                </a:solidFill>
                <a:effectLst/>
                <a:latin typeface="-apple-system"/>
              </a:rPr>
              <a:t>ים, בונוסים הוניים וכדומה) צריכים לעקוב אחר הכללים החדשים ולוודא ניכוי מס נכון במקור.</a:t>
            </a:r>
          </a:p>
          <a:p>
            <a:endParaRPr lang="en-IL" dirty="0"/>
          </a:p>
        </p:txBody>
      </p:sp>
    </p:spTree>
    <p:extLst>
      <p:ext uri="{BB962C8B-B14F-4D97-AF65-F5344CB8AC3E}">
        <p14:creationId xmlns:p14="http://schemas.microsoft.com/office/powerpoint/2010/main" val="2745280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45769-241E-8E2B-464B-C17FC270C4C8}"/>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102CCC2-F95E-B485-CAE3-BDA2B80866D5}"/>
              </a:ext>
            </a:extLst>
          </p:cNvPr>
          <p:cNvSpPr>
            <a:spLocks noGrp="1"/>
          </p:cNvSpPr>
          <p:nvPr>
            <p:ph type="title"/>
          </p:nvPr>
        </p:nvSpPr>
        <p:spPr/>
        <p:txBody>
          <a:bodyPr>
            <a:normAutofit/>
          </a:bodyPr>
          <a:lstStyle/>
          <a:p>
            <a:pPr algn="ctr"/>
            <a:r>
              <a:rPr lang="he-IL" dirty="0"/>
              <a:t>קצבת זקנה לצד הכנסה </a:t>
            </a:r>
            <a:endParaRPr lang="en-IL" dirty="0"/>
          </a:p>
        </p:txBody>
      </p:sp>
      <p:sp>
        <p:nvSpPr>
          <p:cNvPr id="3" name="מציין מיקום תוכן 2">
            <a:extLst>
              <a:ext uri="{FF2B5EF4-FFF2-40B4-BE49-F238E27FC236}">
                <a16:creationId xmlns:a16="http://schemas.microsoft.com/office/drawing/2014/main" id="{66DCA691-4D12-8408-34DF-4CA07B8A0036}"/>
              </a:ext>
            </a:extLst>
          </p:cNvPr>
          <p:cNvSpPr>
            <a:spLocks noGrp="1"/>
          </p:cNvSpPr>
          <p:nvPr>
            <p:ph idx="1"/>
          </p:nvPr>
        </p:nvSpPr>
        <p:spPr/>
        <p:txBody>
          <a:bodyPr>
            <a:normAutofit/>
          </a:bodyPr>
          <a:lstStyle/>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על פי סעיף </a:t>
            </a:r>
            <a:r>
              <a:rPr lang="he-IL" b="0" i="0" u="sng" spc="20" dirty="0">
                <a:solidFill>
                  <a:srgbClr val="0000FF"/>
                </a:solidFill>
                <a:effectLst/>
                <a:latin typeface="Arial" panose="020B0604020202020204" pitchFamily="34" charset="0"/>
                <a:hlinkClick r:id="rId2"/>
              </a:rPr>
              <a:t>245</a:t>
            </a:r>
            <a:r>
              <a:rPr lang="he-IL" b="0" i="0" spc="20" dirty="0">
                <a:solidFill>
                  <a:srgbClr val="000000"/>
                </a:solidFill>
                <a:effectLst/>
                <a:latin typeface="Arial" panose="020B0604020202020204" pitchFamily="34" charset="0"/>
              </a:rPr>
              <a:t> ל</a:t>
            </a:r>
            <a:r>
              <a:rPr lang="he-IL" b="0" i="0" u="sng" spc="20" dirty="0">
                <a:solidFill>
                  <a:srgbClr val="0000FF"/>
                </a:solidFill>
                <a:effectLst/>
                <a:latin typeface="Arial" panose="020B0604020202020204" pitchFamily="34" charset="0"/>
                <a:hlinkClick r:id="rId3"/>
              </a:rPr>
              <a:t>חוק הביטוח הלאומי [נוסח משולב] </a:t>
            </a:r>
            <a:r>
              <a:rPr lang="he-IL" b="0" i="0" u="sng" spc="20" dirty="0" err="1">
                <a:solidFill>
                  <a:srgbClr val="0000FF"/>
                </a:solidFill>
                <a:effectLst/>
                <a:latin typeface="Arial" panose="020B0604020202020204" pitchFamily="34" charset="0"/>
                <a:hlinkClick r:id="rId3"/>
              </a:rPr>
              <a:t>התשנ"ה</a:t>
            </a:r>
            <a:r>
              <a:rPr lang="he-IL" b="0" i="0" u="sng" spc="20" dirty="0">
                <a:solidFill>
                  <a:srgbClr val="0000FF"/>
                </a:solidFill>
                <a:effectLst/>
                <a:latin typeface="Arial" panose="020B0604020202020204" pitchFamily="34" charset="0"/>
                <a:hlinkClick r:id="rId3"/>
              </a:rPr>
              <a:t> - 1995</a:t>
            </a:r>
            <a:r>
              <a:rPr lang="he-IL" b="0" i="0" spc="20" dirty="0">
                <a:solidFill>
                  <a:srgbClr val="000000"/>
                </a:solidFill>
                <a:effectLst/>
                <a:latin typeface="Arial" panose="020B0604020202020204" pitchFamily="34" charset="0"/>
              </a:rPr>
              <a:t> (</a:t>
            </a:r>
            <a:r>
              <a:rPr lang="he-IL" b="0" i="0" spc="20" dirty="0" err="1">
                <a:solidFill>
                  <a:srgbClr val="000000"/>
                </a:solidFill>
                <a:effectLst/>
                <a:latin typeface="Arial" panose="020B0604020202020204" pitchFamily="34" charset="0"/>
              </a:rPr>
              <a:t>להלן:"ה</a:t>
            </a:r>
            <a:r>
              <a:rPr lang="he-IL" b="0" i="0" u="sng" spc="20" dirty="0" err="1">
                <a:solidFill>
                  <a:srgbClr val="0000FF"/>
                </a:solidFill>
                <a:effectLst/>
                <a:latin typeface="Arial" panose="020B0604020202020204" pitchFamily="34" charset="0"/>
                <a:hlinkClick r:id="rId3"/>
              </a:rPr>
              <a:t>חוק</a:t>
            </a:r>
            <a:r>
              <a:rPr lang="he-IL" b="0" i="0" spc="20" dirty="0">
                <a:solidFill>
                  <a:srgbClr val="000000"/>
                </a:solidFill>
                <a:effectLst/>
                <a:latin typeface="Arial" panose="020B0604020202020204" pitchFamily="34" charset="0"/>
              </a:rPr>
              <a:t>"), מבוטחים שהגיעו לגיל 70, זכאים לקבל קצבת זקנה, ללא תלות בהכנסתם.</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עם זאת, מבוטחים זכאים לקבל את קצבת הזקנה לפני גיל הזכאות הנ"ל, בכפוף למבחן הכנסה, וזאת בהגיעם לגיל פרישה שהוא 67  לגבר, ו- 65 לאשה (*).</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הגדרת ההכנסה המרבית, המזכה בקצבת </a:t>
            </a:r>
            <a:r>
              <a:rPr lang="he-IL" b="0" i="0" spc="20" dirty="0" err="1">
                <a:solidFill>
                  <a:srgbClr val="000000"/>
                </a:solidFill>
                <a:effectLst/>
                <a:latin typeface="Arial" panose="020B0604020202020204" pitchFamily="34" charset="0"/>
              </a:rPr>
              <a:t>זיקנה</a:t>
            </a:r>
            <a:r>
              <a:rPr lang="he-IL" b="0" i="0" spc="20" dirty="0">
                <a:solidFill>
                  <a:srgbClr val="000000"/>
                </a:solidFill>
                <a:effectLst/>
                <a:latin typeface="Arial" panose="020B0604020202020204" pitchFamily="34" charset="0"/>
              </a:rPr>
              <a:t> מלאה, משתנה בהתאם למספר התלויים במבוטח:</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73.45% מהשכר הממוצע ללא תלויים (9,718 ש"ח, החל מינואר 2025).</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97.93%  מהשכר הממוצע עם תלוי אחד (13,040 ש"ח, החל מינואר 2025).</a:t>
            </a:r>
          </a:p>
          <a:p>
            <a:pPr algn="r" rtl="1">
              <a:lnSpc>
                <a:spcPts val="1500"/>
              </a:lnSpc>
              <a:spcBef>
                <a:spcPts val="600"/>
              </a:spcBef>
              <a:spcAft>
                <a:spcPts val="600"/>
              </a:spcAft>
            </a:pPr>
            <a:r>
              <a:rPr lang="he-IL" b="0" i="0" spc="20" dirty="0">
                <a:solidFill>
                  <a:srgbClr val="000000"/>
                </a:solidFill>
                <a:effectLst/>
                <a:latin typeface="Arial" panose="020B0604020202020204" pitchFamily="34" charset="0"/>
              </a:rPr>
              <a:t>בעד כל תלוי נוסף – תוספת של 7% משכר הממוצע (932.12 ש"ח, החל מינואר 2025).</a:t>
            </a:r>
          </a:p>
          <a:p>
            <a:endParaRPr lang="en-IL" dirty="0"/>
          </a:p>
        </p:txBody>
      </p:sp>
    </p:spTree>
    <p:extLst>
      <p:ext uri="{BB962C8B-B14F-4D97-AF65-F5344CB8AC3E}">
        <p14:creationId xmlns:p14="http://schemas.microsoft.com/office/powerpoint/2010/main" val="1071592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41576-B297-D5DB-3D18-767B244AAE43}"/>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54F7240-E913-8DDE-1012-5BC35BF03436}"/>
              </a:ext>
            </a:extLst>
          </p:cNvPr>
          <p:cNvSpPr>
            <a:spLocks noGrp="1"/>
          </p:cNvSpPr>
          <p:nvPr>
            <p:ph type="title"/>
          </p:nvPr>
        </p:nvSpPr>
        <p:spPr/>
        <p:txBody>
          <a:bodyPr>
            <a:normAutofit/>
          </a:bodyPr>
          <a:lstStyle/>
          <a:p>
            <a:pPr algn="ctr"/>
            <a:r>
              <a:rPr lang="he-IL" dirty="0"/>
              <a:t>קצבת זקנה לצד הכנסה </a:t>
            </a:r>
            <a:endParaRPr lang="en-IL" dirty="0"/>
          </a:p>
        </p:txBody>
      </p:sp>
      <p:sp>
        <p:nvSpPr>
          <p:cNvPr id="3" name="מציין מיקום תוכן 2">
            <a:extLst>
              <a:ext uri="{FF2B5EF4-FFF2-40B4-BE49-F238E27FC236}">
                <a16:creationId xmlns:a16="http://schemas.microsoft.com/office/drawing/2014/main" id="{A573FCA0-455C-9B98-5903-C172C636D8EE}"/>
              </a:ext>
            </a:extLst>
          </p:cNvPr>
          <p:cNvSpPr>
            <a:spLocks noGrp="1"/>
          </p:cNvSpPr>
          <p:nvPr>
            <p:ph idx="1"/>
          </p:nvPr>
        </p:nvSpPr>
        <p:spPr/>
        <p:txBody>
          <a:bodyPr>
            <a:normAutofit/>
          </a:bodyPr>
          <a:lstStyle/>
          <a:p>
            <a:pPr algn="r" rtl="1">
              <a:lnSpc>
                <a:spcPts val="1500"/>
              </a:lnSpc>
              <a:spcBef>
                <a:spcPts val="600"/>
              </a:spcBef>
              <a:spcAft>
                <a:spcPts val="600"/>
              </a:spcAft>
              <a:buNone/>
            </a:pPr>
            <a:br>
              <a:rPr lang="he-IL" b="0" i="0" u="sng" spc="20" dirty="0">
                <a:solidFill>
                  <a:srgbClr val="000000"/>
                </a:solidFill>
                <a:effectLst/>
                <a:latin typeface="Arial" panose="020B0604020202020204" pitchFamily="34" charset="0"/>
              </a:rPr>
            </a:br>
            <a:r>
              <a:rPr lang="he-IL" b="0" i="0" u="sng" spc="20" dirty="0">
                <a:solidFill>
                  <a:srgbClr val="000000"/>
                </a:solidFill>
                <a:effectLst/>
                <a:latin typeface="Arial" panose="020B0604020202020204" pitchFamily="34" charset="0"/>
              </a:rPr>
              <a:t>"תלוי" על פי סעיף </a:t>
            </a:r>
            <a:r>
              <a:rPr lang="he-IL" b="0" i="0" u="sng" spc="20" dirty="0">
                <a:solidFill>
                  <a:srgbClr val="0000FF"/>
                </a:solidFill>
                <a:effectLst/>
                <a:latin typeface="Arial" panose="020B0604020202020204" pitchFamily="34" charset="0"/>
                <a:hlinkClick r:id="rId2"/>
              </a:rPr>
              <a:t>247</a:t>
            </a:r>
            <a:r>
              <a:rPr lang="he-IL" b="0" i="0" u="sng" spc="20" dirty="0">
                <a:solidFill>
                  <a:srgbClr val="000000"/>
                </a:solidFill>
                <a:effectLst/>
                <a:latin typeface="Arial" panose="020B0604020202020204" pitchFamily="34" charset="0"/>
              </a:rPr>
              <a:t> ל</a:t>
            </a:r>
            <a:r>
              <a:rPr lang="he-IL" b="0" i="0" u="sng" spc="20" dirty="0">
                <a:solidFill>
                  <a:srgbClr val="0000FF"/>
                </a:solidFill>
                <a:effectLst/>
                <a:latin typeface="Arial" panose="020B0604020202020204" pitchFamily="34" charset="0"/>
                <a:hlinkClick r:id="rId3"/>
              </a:rPr>
              <a:t>חוק</a:t>
            </a:r>
            <a:r>
              <a:rPr lang="he-IL" b="0" i="0" u="sng" spc="20" dirty="0">
                <a:solidFill>
                  <a:srgbClr val="000000"/>
                </a:solidFill>
                <a:effectLst/>
                <a:latin typeface="Arial" panose="020B0604020202020204" pitchFamily="34" charset="0"/>
              </a:rPr>
              <a:t> הוא אחד מאלו:</a:t>
            </a:r>
            <a:endParaRPr lang="he-IL" b="0" i="0" spc="20" dirty="0">
              <a:solidFill>
                <a:srgbClr val="000000"/>
              </a:solidFill>
              <a:effectLst/>
              <a:latin typeface="Arial" panose="020B0604020202020204" pitchFamily="34" charset="0"/>
            </a:endParaRPr>
          </a:p>
          <a:p>
            <a:pPr marL="252095" indent="-252095"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1.   </a:t>
            </a:r>
            <a:r>
              <a:rPr lang="he-IL" b="1" i="0" spc="20" dirty="0">
                <a:solidFill>
                  <a:srgbClr val="000000"/>
                </a:solidFill>
                <a:effectLst/>
                <a:latin typeface="Arial" panose="020B0604020202020204" pitchFamily="34" charset="0"/>
                <a:cs typeface="Arial" panose="020B0604020202020204" pitchFamily="34" charset="0"/>
              </a:rPr>
              <a:t>אשתו</a:t>
            </a:r>
            <a:r>
              <a:rPr lang="he-IL" b="0" i="0" spc="20" dirty="0">
                <a:solidFill>
                  <a:srgbClr val="000000"/>
                </a:solidFill>
                <a:effectLst/>
                <a:latin typeface="Arial" panose="020B0604020202020204" pitchFamily="34" charset="0"/>
              </a:rPr>
              <a:t> של מבוטח כאשר מתקיימים כל התנאים הבאים - </a:t>
            </a:r>
          </a:p>
          <a:p>
            <a:pPr marL="252095"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(א) היא אשתו שנה אחת לפחות או שיש עמה ילד שלו;</a:t>
            </a:r>
          </a:p>
          <a:p>
            <a:pPr marL="252095"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(ב) היא בת 45 ומעלה או שיש עמה ילד שלו;</a:t>
            </a:r>
          </a:p>
          <a:p>
            <a:pPr marL="252095"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(ג)  אם לא מלאו לה 65, הכנסתה אינה עולה על 57% מהשכר הממוצע.</a:t>
            </a:r>
          </a:p>
          <a:p>
            <a:pPr marL="252095" indent="-252095"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2.   </a:t>
            </a:r>
            <a:r>
              <a:rPr lang="he-IL" b="1" i="0" spc="20" dirty="0">
                <a:solidFill>
                  <a:srgbClr val="000000"/>
                </a:solidFill>
                <a:effectLst/>
                <a:latin typeface="Arial" panose="020B0604020202020204" pitchFamily="34" charset="0"/>
                <a:cs typeface="Arial" panose="020B0604020202020204" pitchFamily="34" charset="0"/>
              </a:rPr>
              <a:t>ילדו</a:t>
            </a:r>
            <a:r>
              <a:rPr lang="he-IL" b="0" i="0" spc="20" dirty="0">
                <a:solidFill>
                  <a:srgbClr val="000000"/>
                </a:solidFill>
                <a:effectLst/>
                <a:latin typeface="Arial" panose="020B0604020202020204" pitchFamily="34" charset="0"/>
              </a:rPr>
              <a:t> (כהגדרתו ב</a:t>
            </a:r>
            <a:r>
              <a:rPr lang="he-IL" b="0" i="0" u="sng" spc="20" dirty="0">
                <a:solidFill>
                  <a:srgbClr val="0000FF"/>
                </a:solidFill>
                <a:effectLst/>
                <a:latin typeface="Arial" panose="020B0604020202020204" pitchFamily="34" charset="0"/>
                <a:hlinkClick r:id="rId3"/>
              </a:rPr>
              <a:t>חוק הביטוח הלאומי</a:t>
            </a:r>
            <a:r>
              <a:rPr lang="he-IL" b="0" i="0" spc="20" dirty="0">
                <a:solidFill>
                  <a:srgbClr val="000000"/>
                </a:solidFill>
                <a:effectLst/>
                <a:latin typeface="Arial" panose="020B0604020202020204" pitchFamily="34" charset="0"/>
              </a:rPr>
              <a:t>).</a:t>
            </a:r>
          </a:p>
          <a:p>
            <a:pPr marL="252095" indent="-252095"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3.   </a:t>
            </a:r>
            <a:r>
              <a:rPr lang="he-IL" b="1" i="0" spc="20" dirty="0">
                <a:solidFill>
                  <a:srgbClr val="000000"/>
                </a:solidFill>
                <a:effectLst/>
                <a:latin typeface="Arial" panose="020B0604020202020204" pitchFamily="34" charset="0"/>
                <a:cs typeface="Arial" panose="020B0604020202020204" pitchFamily="34" charset="0"/>
              </a:rPr>
              <a:t>בן זוג</a:t>
            </a:r>
            <a:r>
              <a:rPr lang="he-IL" b="0" i="0" spc="20" dirty="0">
                <a:solidFill>
                  <a:srgbClr val="000000"/>
                </a:solidFill>
                <a:effectLst/>
                <a:latin typeface="Arial" panose="020B0604020202020204" pitchFamily="34" charset="0"/>
              </a:rPr>
              <a:t> של מבוטחת שנה אחת לפחות, כאשר מלאו לו 50 והכנסתו אינה עולה על 57% מהשכר הממוצע, או כאשר מלאו לו 70.</a:t>
            </a:r>
          </a:p>
          <a:p>
            <a:pPr algn="r" rtl="1">
              <a:lnSpc>
                <a:spcPts val="1500"/>
              </a:lnSpc>
              <a:spcBef>
                <a:spcPts val="600"/>
              </a:spcBef>
              <a:spcAft>
                <a:spcPts val="600"/>
              </a:spcAft>
            </a:pPr>
            <a:r>
              <a:rPr lang="he-IL" b="0" i="0" spc="20" dirty="0">
                <a:solidFill>
                  <a:srgbClr val="000000"/>
                </a:solidFill>
                <a:effectLst/>
                <a:latin typeface="Arial" panose="020B0604020202020204" pitchFamily="34" charset="0"/>
              </a:rPr>
              <a:t>מקורות הכנסה, </a:t>
            </a:r>
            <a:r>
              <a:rPr lang="he-IL" b="0" i="0" spc="20" dirty="0" err="1">
                <a:solidFill>
                  <a:srgbClr val="000000"/>
                </a:solidFill>
                <a:effectLst/>
                <a:latin typeface="Arial" panose="020B0604020202020204" pitchFamily="34" charset="0"/>
              </a:rPr>
              <a:t>לענין</a:t>
            </a:r>
            <a:r>
              <a:rPr lang="he-IL" b="0" i="0" spc="20" dirty="0">
                <a:solidFill>
                  <a:srgbClr val="000000"/>
                </a:solidFill>
                <a:effectLst/>
                <a:latin typeface="Arial" panose="020B0604020202020204" pitchFamily="34" charset="0"/>
              </a:rPr>
              <a:t> מבחן הזכאות אינם כוללים הכנסה שמקורה בקצבה המשתלמת מכוח חיקוק, דיני חוץ או הסכם קיבוצי או חוזה עבודה, בין שנערכו בישראל ובין שנערכו בחוץ לארץ. יחד עם זאת הכנסה לעניין הגדרת תלוי היא כל הכנסה לרבות קצבה.</a:t>
            </a:r>
          </a:p>
          <a:p>
            <a:endParaRPr lang="en-IL" dirty="0"/>
          </a:p>
        </p:txBody>
      </p:sp>
    </p:spTree>
    <p:extLst>
      <p:ext uri="{BB962C8B-B14F-4D97-AF65-F5344CB8AC3E}">
        <p14:creationId xmlns:p14="http://schemas.microsoft.com/office/powerpoint/2010/main" val="11042224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014F9-0AB2-6C11-64FA-F30390B3599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F512BD6-60E3-F767-FBF2-50CB2C30EE26}"/>
              </a:ext>
            </a:extLst>
          </p:cNvPr>
          <p:cNvSpPr>
            <a:spLocks noGrp="1"/>
          </p:cNvSpPr>
          <p:nvPr>
            <p:ph type="title"/>
          </p:nvPr>
        </p:nvSpPr>
        <p:spPr/>
        <p:txBody>
          <a:bodyPr>
            <a:normAutofit/>
          </a:bodyPr>
          <a:lstStyle/>
          <a:p>
            <a:pPr algn="ctr"/>
            <a:r>
              <a:rPr lang="he-IL" dirty="0"/>
              <a:t>קצבת זקנה לצד הכנסה </a:t>
            </a:r>
            <a:endParaRPr lang="en-IL" dirty="0"/>
          </a:p>
        </p:txBody>
      </p:sp>
      <p:sp>
        <p:nvSpPr>
          <p:cNvPr id="3" name="מציין מיקום תוכן 2">
            <a:extLst>
              <a:ext uri="{FF2B5EF4-FFF2-40B4-BE49-F238E27FC236}">
                <a16:creationId xmlns:a16="http://schemas.microsoft.com/office/drawing/2014/main" id="{0306461E-F9F1-5CF6-E8AE-B6632AF44D66}"/>
              </a:ext>
            </a:extLst>
          </p:cNvPr>
          <p:cNvSpPr>
            <a:spLocks noGrp="1"/>
          </p:cNvSpPr>
          <p:nvPr>
            <p:ph idx="1"/>
          </p:nvPr>
        </p:nvSpPr>
        <p:spPr/>
        <p:txBody>
          <a:bodyPr>
            <a:normAutofit/>
          </a:bodyPr>
          <a:lstStyle/>
          <a:p>
            <a:pPr algn="r" rtl="1">
              <a:lnSpc>
                <a:spcPts val="1500"/>
              </a:lnSpc>
              <a:spcBef>
                <a:spcPts val="600"/>
              </a:spcBef>
              <a:spcAft>
                <a:spcPts val="600"/>
              </a:spcAft>
              <a:buNone/>
            </a:pPr>
            <a:r>
              <a:rPr lang="he-IL" b="0" i="0" u="sng" spc="20" dirty="0">
                <a:solidFill>
                  <a:srgbClr val="000000"/>
                </a:solidFill>
                <a:effectLst/>
                <a:latin typeface="Arial" panose="020B0604020202020204" pitchFamily="34" charset="0"/>
              </a:rPr>
              <a:t>זכאות לקצבה חלקית:</a:t>
            </a:r>
            <a:endParaRPr lang="he-IL" b="0" i="0" spc="20" dirty="0">
              <a:solidFill>
                <a:srgbClr val="000000"/>
              </a:solidFill>
              <a:effectLst/>
              <a:latin typeface="Arial" panose="020B0604020202020204" pitchFamily="34" charset="0"/>
            </a:endParaRP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עובד שהכנסתו בתקופה המותנית שלפני הגיעו לגיל 70, עולה על ההכנסה </a:t>
            </a:r>
            <a:r>
              <a:rPr lang="he-IL" b="0" i="0" spc="20" dirty="0" err="1">
                <a:solidFill>
                  <a:srgbClr val="000000"/>
                </a:solidFill>
                <a:effectLst/>
                <a:latin typeface="Arial" panose="020B0604020202020204" pitchFamily="34" charset="0"/>
              </a:rPr>
              <a:t>המירבית</a:t>
            </a:r>
            <a:r>
              <a:rPr lang="he-IL" b="0" i="0" spc="20" dirty="0">
                <a:solidFill>
                  <a:srgbClr val="000000"/>
                </a:solidFill>
                <a:effectLst/>
                <a:latin typeface="Arial" panose="020B0604020202020204" pitchFamily="34" charset="0"/>
              </a:rPr>
              <a:t>, זכאי </a:t>
            </a:r>
            <a:r>
              <a:rPr lang="he-IL" b="0" i="0" spc="20" dirty="0" err="1">
                <a:solidFill>
                  <a:srgbClr val="000000"/>
                </a:solidFill>
                <a:effectLst/>
                <a:latin typeface="Arial" panose="020B0604020202020204" pitchFamily="34" charset="0"/>
              </a:rPr>
              <a:t>לקיצבת</a:t>
            </a:r>
            <a:r>
              <a:rPr lang="he-IL" b="0" i="0" spc="20" dirty="0">
                <a:solidFill>
                  <a:srgbClr val="000000"/>
                </a:solidFill>
                <a:effectLst/>
                <a:latin typeface="Arial" panose="020B0604020202020204" pitchFamily="34" charset="0"/>
              </a:rPr>
              <a:t> </a:t>
            </a:r>
            <a:r>
              <a:rPr lang="he-IL" b="0" i="0" spc="20" dirty="0" err="1">
                <a:solidFill>
                  <a:srgbClr val="000000"/>
                </a:solidFill>
                <a:effectLst/>
                <a:latin typeface="Arial" panose="020B0604020202020204" pitchFamily="34" charset="0"/>
              </a:rPr>
              <a:t>זיקנה</a:t>
            </a:r>
            <a:r>
              <a:rPr lang="he-IL" b="0" i="0" spc="20" dirty="0">
                <a:solidFill>
                  <a:srgbClr val="000000"/>
                </a:solidFill>
                <a:effectLst/>
                <a:latin typeface="Arial" panose="020B0604020202020204" pitchFamily="34" charset="0"/>
              </a:rPr>
              <a:t> יחסית. הקצבה היחסית משולמת בניכוי 60% מהסכום העולה על ההכנסה המרבית, ובלבד שסכום הקצבה לאחר הניכוי לא יפחת מסכום השווה ל- 10% מסכום הקצבה.</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לחלופין בהתאם לסעיף </a:t>
            </a:r>
            <a:r>
              <a:rPr lang="he-IL" b="0" i="0" u="sng" spc="20" dirty="0">
                <a:solidFill>
                  <a:srgbClr val="0000FF"/>
                </a:solidFill>
                <a:effectLst/>
                <a:latin typeface="Arial" panose="020B0604020202020204" pitchFamily="34" charset="0"/>
                <a:hlinkClick r:id="rId2"/>
              </a:rPr>
              <a:t>249</a:t>
            </a:r>
            <a:r>
              <a:rPr lang="he-IL" b="0" i="0" spc="20" dirty="0">
                <a:solidFill>
                  <a:srgbClr val="000000"/>
                </a:solidFill>
                <a:effectLst/>
                <a:latin typeface="Arial" panose="020B0604020202020204" pitchFamily="34" charset="0"/>
              </a:rPr>
              <a:t> ל</a:t>
            </a:r>
            <a:r>
              <a:rPr lang="he-IL" b="0" i="0" u="sng" spc="20" dirty="0">
                <a:solidFill>
                  <a:srgbClr val="0000FF"/>
                </a:solidFill>
                <a:effectLst/>
                <a:latin typeface="Arial" panose="020B0604020202020204" pitchFamily="34" charset="0"/>
                <a:hlinkClick r:id="rId3"/>
              </a:rPr>
              <a:t>חוק</a:t>
            </a:r>
            <a:r>
              <a:rPr lang="he-IL" b="0" i="0" spc="20" dirty="0">
                <a:solidFill>
                  <a:srgbClr val="000000"/>
                </a:solidFill>
                <a:effectLst/>
                <a:latin typeface="Arial" panose="020B0604020202020204" pitchFamily="34" charset="0"/>
              </a:rPr>
              <a:t>, המבוטח רשאי לוותר על קצבה זו לתקופה שביקש. </a:t>
            </a:r>
            <a:r>
              <a:rPr lang="he-IL" b="0" i="0" u="none" strike="noStrike" spc="20" dirty="0">
                <a:solidFill>
                  <a:srgbClr val="000000"/>
                </a:solidFill>
                <a:effectLst/>
                <a:latin typeface="Arial" panose="020B0604020202020204" pitchFamily="34" charset="0"/>
                <a:hlinkClick r:id="rId4"/>
              </a:rPr>
              <a:t>דחיית</a:t>
            </a:r>
            <a:r>
              <a:rPr lang="he-IL" b="0" i="0" spc="20" dirty="0">
                <a:solidFill>
                  <a:srgbClr val="000000"/>
                </a:solidFill>
                <a:effectLst/>
                <a:latin typeface="Arial" panose="020B0604020202020204" pitchFamily="34" charset="0"/>
              </a:rPr>
              <a:t> קבלת הקצבה תזכה את המבוטח בתוספת בשיעור של 5% לכל שנת </a:t>
            </a:r>
            <a:r>
              <a:rPr lang="he-IL" b="0" i="0" u="none" strike="noStrike" spc="20" dirty="0">
                <a:solidFill>
                  <a:srgbClr val="000000"/>
                </a:solidFill>
                <a:effectLst/>
                <a:latin typeface="Arial" panose="020B0604020202020204" pitchFamily="34" charset="0"/>
                <a:hlinkClick r:id="rId5"/>
              </a:rPr>
              <a:t>דחייה</a:t>
            </a:r>
            <a:r>
              <a:rPr lang="he-IL" b="0" i="0" spc="20" dirty="0">
                <a:solidFill>
                  <a:srgbClr val="000000"/>
                </a:solidFill>
                <a:effectLst/>
                <a:latin typeface="Arial" panose="020B0604020202020204" pitchFamily="34" charset="0"/>
              </a:rPr>
              <a:t>.</a:t>
            </a:r>
          </a:p>
          <a:p>
            <a:pPr marL="252095" indent="-252095" algn="r" rtl="1">
              <a:lnSpc>
                <a:spcPts val="1500"/>
              </a:lnSpc>
              <a:spcBef>
                <a:spcPts val="600"/>
              </a:spcBef>
              <a:spcAft>
                <a:spcPts val="300"/>
              </a:spcAft>
              <a:buNone/>
            </a:pPr>
            <a:r>
              <a:rPr lang="he-IL" b="0" i="1" spc="20" dirty="0">
                <a:solidFill>
                  <a:srgbClr val="000000"/>
                </a:solidFill>
                <a:effectLst/>
                <a:latin typeface="Arial" panose="020B0604020202020204" pitchFamily="34" charset="0"/>
              </a:rPr>
              <a:t> </a:t>
            </a:r>
          </a:p>
          <a:p>
            <a:pPr marL="252095" indent="-252095" algn="r" rtl="1">
              <a:lnSpc>
                <a:spcPts val="1500"/>
              </a:lnSpc>
              <a:spcBef>
                <a:spcPts val="600"/>
              </a:spcBef>
              <a:spcAft>
                <a:spcPts val="300"/>
              </a:spcAft>
            </a:pPr>
            <a:r>
              <a:rPr lang="he-IL" sz="1800" b="0" i="1" spc="20" dirty="0">
                <a:solidFill>
                  <a:srgbClr val="000000"/>
                </a:solidFill>
                <a:effectLst/>
                <a:latin typeface="Arial" panose="020B0604020202020204" pitchFamily="34" charset="0"/>
              </a:rPr>
              <a:t>(*) גיל הפרישה לנשים הועלה ונע בין 60- 65, במסגרת חוק </a:t>
            </a:r>
            <a:r>
              <a:rPr lang="he-IL" sz="1800" b="0" i="1" spc="20" dirty="0" err="1">
                <a:solidFill>
                  <a:srgbClr val="000000"/>
                </a:solidFill>
                <a:effectLst/>
                <a:latin typeface="Arial" panose="020B0604020202020204" pitchFamily="34" charset="0"/>
              </a:rPr>
              <a:t>התכנית</a:t>
            </a:r>
            <a:r>
              <a:rPr lang="he-IL" sz="1800" b="0" i="1" spc="20" dirty="0">
                <a:solidFill>
                  <a:srgbClr val="000000"/>
                </a:solidFill>
                <a:effectLst/>
                <a:latin typeface="Arial" panose="020B0604020202020204" pitchFamily="34" charset="0"/>
              </a:rPr>
              <a:t> הכלכלית (תיקוני חקיקה ליישום המדיניות הכלכלית לשנות התקציב 2021 ו- 2022), </a:t>
            </a:r>
            <a:r>
              <a:rPr lang="he-IL" sz="1800" b="0" i="1" spc="20" dirty="0" err="1">
                <a:solidFill>
                  <a:srgbClr val="000000"/>
                </a:solidFill>
                <a:effectLst/>
                <a:latin typeface="Arial" panose="020B0604020202020204" pitchFamily="34" charset="0"/>
              </a:rPr>
              <a:t>התשפ"ב</a:t>
            </a:r>
            <a:r>
              <a:rPr lang="he-IL" sz="1800" b="0" i="1" spc="20" dirty="0">
                <a:solidFill>
                  <a:srgbClr val="000000"/>
                </a:solidFill>
                <a:effectLst/>
                <a:latin typeface="Arial" panose="020B0604020202020204" pitchFamily="34" charset="0"/>
              </a:rPr>
              <a:t>- 2021 , מיום 18.11.2021. </a:t>
            </a:r>
            <a:r>
              <a:rPr lang="he-IL" sz="1800" b="0" i="1" u="sng" spc="20" dirty="0">
                <a:solidFill>
                  <a:srgbClr val="0000FF"/>
                </a:solidFill>
                <a:effectLst/>
                <a:latin typeface="Arial" panose="020B0604020202020204" pitchFamily="34" charset="0"/>
                <a:hlinkClick r:id="rId6"/>
              </a:rPr>
              <a:t>לטבלת גיל הפרישה – לחץ כאן</a:t>
            </a:r>
            <a:endParaRPr lang="he-IL" b="0" i="1" spc="20" dirty="0">
              <a:solidFill>
                <a:srgbClr val="000000"/>
              </a:solidFill>
              <a:effectLst/>
              <a:latin typeface="Arial" panose="020B0604020202020204" pitchFamily="34" charset="0"/>
            </a:endParaRPr>
          </a:p>
          <a:p>
            <a:endParaRPr lang="en-IL" dirty="0"/>
          </a:p>
        </p:txBody>
      </p:sp>
    </p:spTree>
    <p:extLst>
      <p:ext uri="{BB962C8B-B14F-4D97-AF65-F5344CB8AC3E}">
        <p14:creationId xmlns:p14="http://schemas.microsoft.com/office/powerpoint/2010/main" val="9579492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F2874-13D0-5885-A35E-E392F436D96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818D2899-F52E-6D6E-E39D-4095A9C87F26}"/>
              </a:ext>
            </a:extLst>
          </p:cNvPr>
          <p:cNvSpPr>
            <a:spLocks noGrp="1"/>
          </p:cNvSpPr>
          <p:nvPr>
            <p:ph type="title"/>
          </p:nvPr>
        </p:nvSpPr>
        <p:spPr/>
        <p:txBody>
          <a:bodyPr>
            <a:normAutofit/>
          </a:bodyPr>
          <a:lstStyle/>
          <a:p>
            <a:pPr algn="ctr"/>
            <a:r>
              <a:rPr lang="he-IL" b="0" i="0" dirty="0">
                <a:solidFill>
                  <a:srgbClr val="19323F"/>
                </a:solidFill>
                <a:effectLst/>
                <a:latin typeface="Assistant-SemiBold"/>
              </a:rPr>
              <a:t> גובה השכר הממוצע במשק בקרן פנסיה חדשה בשנת 2025</a:t>
            </a:r>
            <a:endParaRPr lang="en-IL" dirty="0"/>
          </a:p>
        </p:txBody>
      </p:sp>
      <p:sp>
        <p:nvSpPr>
          <p:cNvPr id="3" name="מציין מיקום תוכן 2">
            <a:extLst>
              <a:ext uri="{FF2B5EF4-FFF2-40B4-BE49-F238E27FC236}">
                <a16:creationId xmlns:a16="http://schemas.microsoft.com/office/drawing/2014/main" id="{743AC330-9BD1-A31E-2BA1-5D9EB81EA068}"/>
              </a:ext>
            </a:extLst>
          </p:cNvPr>
          <p:cNvSpPr>
            <a:spLocks noGrp="1"/>
          </p:cNvSpPr>
          <p:nvPr>
            <p:ph idx="1"/>
          </p:nvPr>
        </p:nvSpPr>
        <p:spPr/>
        <p:txBody>
          <a:bodyPr>
            <a:normAutofit/>
          </a:bodyPr>
          <a:lstStyle/>
          <a:p>
            <a:pPr algn="r" rtl="1">
              <a:lnSpc>
                <a:spcPts val="1500"/>
              </a:lnSpc>
              <a:spcAft>
                <a:spcPts val="600"/>
              </a:spcAft>
              <a:buNone/>
            </a:pPr>
            <a:r>
              <a:rPr lang="he-IL" b="0" i="0" dirty="0">
                <a:solidFill>
                  <a:srgbClr val="000000"/>
                </a:solidFill>
                <a:effectLst/>
                <a:latin typeface="Arial" panose="020B0604020202020204" pitchFamily="34" charset="0"/>
              </a:rPr>
              <a:t>בהמשך להגדרה זו, נקבעה בתקנה 1 לתקנות מס הכנסה ההגדרה ל"תקרת חודשית של השכר המבוטח", כ"תקרה חודשית לשכר המבוטח בקרן חדשה מקיפה בגובה של פעמיים שכר חודשי ממוצע לעובד שכיר, ומחושבת על פי הנוסחה שבתוספת השביעית".</a:t>
            </a:r>
          </a:p>
          <a:p>
            <a:pPr algn="r" rtl="1">
              <a:lnSpc>
                <a:spcPts val="1500"/>
              </a:lnSpc>
              <a:spcAft>
                <a:spcPts val="600"/>
              </a:spcAft>
            </a:pPr>
            <a:r>
              <a:rPr lang="he-IL" b="0" i="0" dirty="0">
                <a:solidFill>
                  <a:srgbClr val="000000"/>
                </a:solidFill>
                <a:effectLst/>
                <a:latin typeface="Arial" panose="020B0604020202020204" pitchFamily="34" charset="0"/>
              </a:rPr>
              <a:t>בהמשך לכך, בסעיף 1 לתקנוני קרנות הפנסיה החדשות, שנקבעו בהתאם להוראות חוזר פנסיה 2016-3-4 "הוראות לעניין זכויות וחובות עמיתים בתקנון קרן פנסיה חדשה מקיפה", מוגדר "שכר ממוצע במשק" כך: "השכר הממוצע כמשמעותו לפי סעיף </a:t>
            </a:r>
            <a:r>
              <a:rPr lang="he-IL" b="0" i="0" u="sng" dirty="0">
                <a:solidFill>
                  <a:srgbClr val="0000FF"/>
                </a:solidFill>
                <a:effectLst/>
                <a:latin typeface="Arial" panose="020B0604020202020204" pitchFamily="34" charset="0"/>
                <a:hlinkClick r:id="rId2"/>
              </a:rPr>
              <a:t>2(ב)</a:t>
            </a:r>
            <a:r>
              <a:rPr lang="he-IL" b="0" i="0" dirty="0">
                <a:solidFill>
                  <a:srgbClr val="000000"/>
                </a:solidFill>
                <a:effectLst/>
                <a:latin typeface="Arial" panose="020B0604020202020204" pitchFamily="34" charset="0"/>
              </a:rPr>
              <a:t> ל</a:t>
            </a:r>
            <a:r>
              <a:rPr lang="he-IL" b="0" i="0" u="sng" dirty="0">
                <a:solidFill>
                  <a:srgbClr val="0000FF"/>
                </a:solidFill>
                <a:effectLst/>
                <a:latin typeface="Arial" panose="020B0604020202020204" pitchFamily="34" charset="0"/>
                <a:hlinkClick r:id="rId3"/>
              </a:rPr>
              <a:t>חוק הביטוח הלאומי [נוסח משולב]</a:t>
            </a:r>
            <a:r>
              <a:rPr lang="he-IL" b="0" i="0" dirty="0">
                <a:solidFill>
                  <a:srgbClr val="000000"/>
                </a:solidFill>
                <a:effectLst/>
                <a:latin typeface="Arial" panose="020B0604020202020204" pitchFamily="34" charset="0"/>
              </a:rPr>
              <a:t>, תשנ"ה 1995- לעניין גמלאות ודמי ביטוח, כפי שיהיה מעת לעת". בשכר הממוצע במשק נעשה שימוש בתקנונים בהגדרת השכר הקובע, קצבת מינימום וכן תקרת הפקדה חודשית לקרן פנסיה מקיפה המפנה להגדרת המונח בתקנות מס הכנסה.</a:t>
            </a:r>
          </a:p>
          <a:p>
            <a:endParaRPr lang="en-IL" dirty="0"/>
          </a:p>
        </p:txBody>
      </p:sp>
    </p:spTree>
    <p:extLst>
      <p:ext uri="{BB962C8B-B14F-4D97-AF65-F5344CB8AC3E}">
        <p14:creationId xmlns:p14="http://schemas.microsoft.com/office/powerpoint/2010/main" val="4421111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6F299-7FE9-9909-9DC3-DC47E0C88F3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8FAB1240-A092-0372-63AB-0414871828B8}"/>
              </a:ext>
            </a:extLst>
          </p:cNvPr>
          <p:cNvSpPr>
            <a:spLocks noGrp="1"/>
          </p:cNvSpPr>
          <p:nvPr>
            <p:ph type="title"/>
          </p:nvPr>
        </p:nvSpPr>
        <p:spPr/>
        <p:txBody>
          <a:bodyPr>
            <a:normAutofit/>
          </a:bodyPr>
          <a:lstStyle/>
          <a:p>
            <a:pPr algn="ctr"/>
            <a:r>
              <a:rPr lang="he-IL" b="0" i="0" dirty="0">
                <a:solidFill>
                  <a:srgbClr val="19323F"/>
                </a:solidFill>
                <a:effectLst/>
                <a:latin typeface="Assistant-SemiBold"/>
              </a:rPr>
              <a:t> גובה השכר הממוצע במשק בקרן פנסיה חדשה בשנת 2025</a:t>
            </a:r>
            <a:endParaRPr lang="en-IL" dirty="0"/>
          </a:p>
        </p:txBody>
      </p:sp>
      <p:sp>
        <p:nvSpPr>
          <p:cNvPr id="3" name="מציין מיקום תוכן 2">
            <a:extLst>
              <a:ext uri="{FF2B5EF4-FFF2-40B4-BE49-F238E27FC236}">
                <a16:creationId xmlns:a16="http://schemas.microsoft.com/office/drawing/2014/main" id="{7DFA6AFC-88AD-601D-FCDA-C59C62AB2CA0}"/>
              </a:ext>
            </a:extLst>
          </p:cNvPr>
          <p:cNvSpPr>
            <a:spLocks noGrp="1"/>
          </p:cNvSpPr>
          <p:nvPr>
            <p:ph idx="1"/>
          </p:nvPr>
        </p:nvSpPr>
        <p:spPr/>
        <p:txBody>
          <a:bodyPr>
            <a:normAutofit/>
          </a:bodyPr>
          <a:lstStyle/>
          <a:p>
            <a:pPr algn="r" rtl="1">
              <a:lnSpc>
                <a:spcPts val="1500"/>
              </a:lnSpc>
              <a:spcAft>
                <a:spcPts val="600"/>
              </a:spcAft>
              <a:buNone/>
            </a:pPr>
            <a:endParaRPr lang="he-IL" b="0" i="0" dirty="0">
              <a:solidFill>
                <a:srgbClr val="000000"/>
              </a:solidFill>
              <a:effectLst/>
              <a:latin typeface="Arial" panose="020B0604020202020204" pitchFamily="34" charset="0"/>
            </a:endParaRPr>
          </a:p>
          <a:p>
            <a:pPr algn="r" rtl="1">
              <a:lnSpc>
                <a:spcPts val="1500"/>
              </a:lnSpc>
              <a:spcAft>
                <a:spcPts val="600"/>
              </a:spcAft>
              <a:buNone/>
            </a:pPr>
            <a:r>
              <a:rPr lang="he-IL" b="0" i="0" dirty="0">
                <a:solidFill>
                  <a:srgbClr val="000000"/>
                </a:solidFill>
                <a:effectLst/>
                <a:latin typeface="Arial" panose="020B0604020202020204" pitchFamily="34" charset="0"/>
              </a:rPr>
              <a:t>בחודש מרץ 2024 פורסם </a:t>
            </a:r>
            <a:r>
              <a:rPr lang="he-IL" b="0" i="0" u="sng" dirty="0">
                <a:solidFill>
                  <a:srgbClr val="0000FF"/>
                </a:solidFill>
                <a:effectLst/>
                <a:latin typeface="Arial" panose="020B0604020202020204" pitchFamily="34" charset="0"/>
                <a:hlinkClick r:id="rId2"/>
              </a:rPr>
              <a:t>חוק הביטוח הלאומי</a:t>
            </a:r>
            <a:r>
              <a:rPr lang="he-IL" b="0" i="0" dirty="0">
                <a:solidFill>
                  <a:srgbClr val="000000"/>
                </a:solidFill>
                <a:effectLst/>
                <a:latin typeface="Arial" panose="020B0604020202020204" pitchFamily="34" charset="0"/>
              </a:rPr>
              <a:t> (תיקון מס׳ 244 והוראת שעה), התשפ"ד-2024 (להלן -</a:t>
            </a:r>
            <a:r>
              <a:rPr lang="he-IL" sz="1800" b="1" i="0" dirty="0">
                <a:solidFill>
                  <a:srgbClr val="000000"/>
                </a:solidFill>
                <a:effectLst/>
                <a:latin typeface="David" panose="020E0502060401010101" pitchFamily="34" charset="-79"/>
                <a:cs typeface="David" panose="020E0502060401010101" pitchFamily="34" charset="-79"/>
              </a:rPr>
              <a:t> תיקון 244 ל</a:t>
            </a:r>
            <a:r>
              <a:rPr lang="he-IL" sz="1800" b="1" i="0" u="sng" dirty="0">
                <a:solidFill>
                  <a:srgbClr val="0000FF"/>
                </a:solidFill>
                <a:effectLst/>
                <a:latin typeface="David" panose="020E0502060401010101" pitchFamily="34" charset="-79"/>
                <a:cs typeface="David" panose="020E0502060401010101" pitchFamily="34" charset="-79"/>
                <a:hlinkClick r:id="rId2"/>
              </a:rPr>
              <a:t>חוק הביטוח הלאומי</a:t>
            </a:r>
            <a:r>
              <a:rPr lang="he-IL" sz="1800" b="1" i="0" dirty="0">
                <a:solidFill>
                  <a:srgbClr val="000000"/>
                </a:solidFill>
                <a:effectLst/>
                <a:latin typeface="David" panose="020E0502060401010101" pitchFamily="34" charset="-79"/>
                <a:cs typeface="David" panose="020E0502060401010101" pitchFamily="34" charset="-79"/>
              </a:rPr>
              <a:t>)</a:t>
            </a:r>
            <a:r>
              <a:rPr lang="he-IL" b="0" i="0" dirty="0">
                <a:solidFill>
                  <a:srgbClr val="000000"/>
                </a:solidFill>
                <a:effectLst/>
                <a:latin typeface="Arial" panose="020B0604020202020204" pitchFamily="34" charset="0"/>
              </a:rPr>
              <a:t> במסגרתו נקבע כי עדכון השכר הממוצע לעניין שיעור</a:t>
            </a:r>
            <a:r>
              <a:rPr lang="he-IL" sz="1800" b="1" i="0" dirty="0">
                <a:solidFill>
                  <a:srgbClr val="000000"/>
                </a:solidFill>
                <a:effectLst/>
                <a:latin typeface="David" panose="020E0502060401010101" pitchFamily="34" charset="-79"/>
                <a:cs typeface="David" panose="020E0502060401010101" pitchFamily="34" charset="-79"/>
              </a:rPr>
              <a:t> </a:t>
            </a:r>
            <a:r>
              <a:rPr lang="he-IL" sz="1800" b="1" i="0" u="sng" dirty="0">
                <a:solidFill>
                  <a:srgbClr val="000000"/>
                </a:solidFill>
                <a:effectLst/>
                <a:latin typeface="David" panose="020E0502060401010101" pitchFamily="34" charset="-79"/>
                <a:cs typeface="David" panose="020E0502060401010101" pitchFamily="34" charset="-79"/>
              </a:rPr>
              <a:t>גביית דמי הביטוח הלאומי</a:t>
            </a:r>
            <a:r>
              <a:rPr lang="he-IL" b="0" i="0" dirty="0">
                <a:solidFill>
                  <a:srgbClr val="000000"/>
                </a:solidFill>
                <a:effectLst/>
                <a:latin typeface="Arial" panose="020B0604020202020204" pitchFamily="34" charset="0"/>
              </a:rPr>
              <a:t> יוקפא בשנת 2025 וכתוצאה מכך השכר הממוצע לעניין שיעורי גביית דמי ביטוח לאומי ודמי ביטוח בריאות בשנת 2025 יהיה השכר הממוצע נכון ליום 31 בדצמבר 2024. זאת, לצורך הגדלת דמי ביטוח לאומי ודמי בריאות בשנת 2025.</a:t>
            </a:r>
          </a:p>
          <a:p>
            <a:pPr algn="r" rtl="1">
              <a:lnSpc>
                <a:spcPts val="1500"/>
              </a:lnSpc>
              <a:spcAft>
                <a:spcPts val="600"/>
              </a:spcAft>
            </a:pPr>
            <a:r>
              <a:rPr lang="he-IL" b="0" i="0" dirty="0">
                <a:solidFill>
                  <a:srgbClr val="000000"/>
                </a:solidFill>
                <a:effectLst/>
                <a:latin typeface="Arial" panose="020B0604020202020204" pitchFamily="34" charset="0"/>
              </a:rPr>
              <a:t>בעקבות תיקון 244 ל</a:t>
            </a:r>
            <a:r>
              <a:rPr lang="he-IL" b="0" i="0" u="sng" dirty="0">
                <a:solidFill>
                  <a:srgbClr val="0000FF"/>
                </a:solidFill>
                <a:effectLst/>
                <a:latin typeface="Arial" panose="020B0604020202020204" pitchFamily="34" charset="0"/>
                <a:hlinkClick r:id="rId2"/>
              </a:rPr>
              <a:t>חוק הביטוח הלאומי</a:t>
            </a:r>
            <a:r>
              <a:rPr lang="he-IL" b="0" i="0" dirty="0">
                <a:solidFill>
                  <a:srgbClr val="000000"/>
                </a:solidFill>
                <a:effectLst/>
                <a:latin typeface="Arial" panose="020B0604020202020204" pitchFamily="34" charset="0"/>
              </a:rPr>
              <a:t>, פרסם המוסד לביטוח לאומי, בשנת 2025, </a:t>
            </a:r>
            <a:r>
              <a:rPr lang="he-IL" b="0" i="0" u="sng" dirty="0">
                <a:solidFill>
                  <a:srgbClr val="000000"/>
                </a:solidFill>
                <a:effectLst/>
                <a:latin typeface="Arial" panose="020B0604020202020204" pitchFamily="34" charset="0"/>
              </a:rPr>
              <a:t>שני סכומים</a:t>
            </a:r>
            <a:r>
              <a:rPr lang="he-IL" b="0" i="0" dirty="0">
                <a:solidFill>
                  <a:srgbClr val="000000"/>
                </a:solidFill>
                <a:effectLst/>
                <a:latin typeface="Arial" panose="020B0604020202020204" pitchFamily="34" charset="0"/>
              </a:rPr>
              <a:t> לעניין המונח "השכר הממוצע במשק". האחד לעניין דמי הביטוח בגובה 12,536 ₪, והשני לעניין גמלאות בגובה 13,316 ₪. זאת, בשונה משנים קודמות בהן פורסם סכום אחד הן לעניין דמי הביטוח והן לעניין הגמלאות. יצוין כי לא נערך תיקון מקביל ל</a:t>
            </a:r>
            <a:r>
              <a:rPr lang="he-IL" b="0" i="0" u="sng" dirty="0">
                <a:solidFill>
                  <a:srgbClr val="0000FF"/>
                </a:solidFill>
                <a:effectLst/>
                <a:latin typeface="Arial" panose="020B0604020202020204" pitchFamily="34" charset="0"/>
                <a:hlinkClick r:id="rId3"/>
              </a:rPr>
              <a:t>פקודת מס הכנסה (נוסח חדש)</a:t>
            </a:r>
            <a:r>
              <a:rPr lang="he-IL" b="0" i="0" dirty="0">
                <a:solidFill>
                  <a:srgbClr val="000000"/>
                </a:solidFill>
                <a:effectLst/>
                <a:latin typeface="Arial" panose="020B0604020202020204" pitchFamily="34" charset="0"/>
              </a:rPr>
              <a:t>, התשכ"א-1961 ולתקנות מס הכנסה לעניין מונח זה.</a:t>
            </a:r>
          </a:p>
          <a:p>
            <a:endParaRPr lang="en-IL" dirty="0"/>
          </a:p>
        </p:txBody>
      </p:sp>
    </p:spTree>
    <p:extLst>
      <p:ext uri="{BB962C8B-B14F-4D97-AF65-F5344CB8AC3E}">
        <p14:creationId xmlns:p14="http://schemas.microsoft.com/office/powerpoint/2010/main" val="31079958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D0C9E-B90C-8DC0-0F8D-47AAE3338C08}"/>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83FBF45-44E2-6061-8F83-8D7240D8C4DB}"/>
              </a:ext>
            </a:extLst>
          </p:cNvPr>
          <p:cNvSpPr>
            <a:spLocks noGrp="1"/>
          </p:cNvSpPr>
          <p:nvPr>
            <p:ph type="title"/>
          </p:nvPr>
        </p:nvSpPr>
        <p:spPr/>
        <p:txBody>
          <a:bodyPr>
            <a:normAutofit/>
          </a:bodyPr>
          <a:lstStyle/>
          <a:p>
            <a:pPr algn="ctr"/>
            <a:r>
              <a:rPr lang="he-IL" b="0" i="0" dirty="0">
                <a:solidFill>
                  <a:srgbClr val="19323F"/>
                </a:solidFill>
                <a:effectLst/>
                <a:latin typeface="Assistant-SemiBold"/>
              </a:rPr>
              <a:t>גובה השכר הממוצע במשק בקרן פנסיה חדשה בשנת 2025</a:t>
            </a:r>
            <a:endParaRPr lang="en-IL" dirty="0"/>
          </a:p>
        </p:txBody>
      </p:sp>
      <p:sp>
        <p:nvSpPr>
          <p:cNvPr id="3" name="מציין מיקום תוכן 2">
            <a:extLst>
              <a:ext uri="{FF2B5EF4-FFF2-40B4-BE49-F238E27FC236}">
                <a16:creationId xmlns:a16="http://schemas.microsoft.com/office/drawing/2014/main" id="{977EC8E4-51AA-B78A-542B-9A86AAD938DA}"/>
              </a:ext>
            </a:extLst>
          </p:cNvPr>
          <p:cNvSpPr>
            <a:spLocks noGrp="1"/>
          </p:cNvSpPr>
          <p:nvPr>
            <p:ph idx="1"/>
          </p:nvPr>
        </p:nvSpPr>
        <p:spPr/>
        <p:txBody>
          <a:bodyPr>
            <a:normAutofit/>
          </a:bodyPr>
          <a:lstStyle/>
          <a:p>
            <a:pPr algn="r" rtl="1">
              <a:lnSpc>
                <a:spcPts val="1500"/>
              </a:lnSpc>
              <a:spcAft>
                <a:spcPts val="600"/>
              </a:spcAft>
              <a:buNone/>
            </a:pPr>
            <a:endParaRPr lang="he-IL" b="0" i="0" dirty="0">
              <a:solidFill>
                <a:srgbClr val="000000"/>
              </a:solidFill>
              <a:effectLst/>
              <a:latin typeface="Arial" panose="020B0604020202020204" pitchFamily="34" charset="0"/>
            </a:endParaRPr>
          </a:p>
          <a:p>
            <a:pPr algn="r" rtl="1">
              <a:lnSpc>
                <a:spcPts val="1500"/>
              </a:lnSpc>
              <a:spcAft>
                <a:spcPts val="600"/>
              </a:spcAft>
              <a:buNone/>
            </a:pPr>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לפיכך, לנוכח האמור, לאור תכליתו של תיקון 244 ל</a:t>
            </a:r>
            <a:r>
              <a:rPr lang="he-IL" b="0" i="0" u="sng" dirty="0">
                <a:solidFill>
                  <a:srgbClr val="0000FF"/>
                </a:solidFill>
                <a:effectLst/>
                <a:latin typeface="Arial" panose="020B0604020202020204" pitchFamily="34" charset="0"/>
                <a:hlinkClick r:id="rId2"/>
              </a:rPr>
              <a:t>חוק הביטוח הלאומי</a:t>
            </a:r>
            <a:r>
              <a:rPr lang="he-IL" b="0" i="0" dirty="0">
                <a:solidFill>
                  <a:srgbClr val="000000"/>
                </a:solidFill>
                <a:effectLst/>
                <a:latin typeface="Arial" panose="020B0604020202020204" pitchFamily="34" charset="0"/>
              </a:rPr>
              <a:t> ולמניעת אי-בהירות, נבהיר כי לעמדת הרשות יש לפרש את המונחים "שכר חודשי ממוצע לעובד שכיר" בתקנות מס הכנסה ו-"השכר הממוצע במשק" בתקנוני קרנות הפנסיה המקיפות החדשות, בהתאם להגדרת המונח "השכר הממוצע במשק" לעניין גמלאות בסעיף</a:t>
            </a:r>
          </a:p>
          <a:p>
            <a:pPr algn="r" rtl="1">
              <a:lnSpc>
                <a:spcPts val="1500"/>
              </a:lnSpc>
              <a:spcAft>
                <a:spcPts val="600"/>
              </a:spcAft>
              <a:buNone/>
            </a:pPr>
            <a:r>
              <a:rPr lang="he-IL" dirty="0">
                <a:solidFill>
                  <a:srgbClr val="0000FF"/>
                </a:solidFill>
                <a:latin typeface="Arial" panose="020B0604020202020204" pitchFamily="34" charset="0"/>
                <a:hlinkClick r:id="rId3"/>
              </a:rPr>
              <a:t>	</a:t>
            </a:r>
            <a:r>
              <a:rPr lang="he-IL" b="0" i="0" u="sng" dirty="0">
                <a:solidFill>
                  <a:srgbClr val="0000FF"/>
                </a:solidFill>
                <a:effectLst/>
                <a:latin typeface="Arial" panose="020B0604020202020204" pitchFamily="34" charset="0"/>
                <a:hlinkClick r:id="rId3"/>
              </a:rPr>
              <a:t>2(ב)</a:t>
            </a:r>
            <a:r>
              <a:rPr lang="he-IL" b="0" i="0" dirty="0">
                <a:solidFill>
                  <a:srgbClr val="000000"/>
                </a:solidFill>
                <a:effectLst/>
                <a:latin typeface="Arial" panose="020B0604020202020204" pitchFamily="34" charset="0"/>
              </a:rPr>
              <a:t> ל</a:t>
            </a:r>
            <a:r>
              <a:rPr lang="he-IL" b="0" i="0" u="sng" dirty="0">
                <a:solidFill>
                  <a:srgbClr val="0000FF"/>
                </a:solidFill>
                <a:effectLst/>
                <a:latin typeface="Arial" panose="020B0604020202020204" pitchFamily="34" charset="0"/>
                <a:hlinkClick r:id="rId2"/>
              </a:rPr>
              <a:t>חוק הביטוח הלאומי [נוסח משולב]</a:t>
            </a:r>
            <a:r>
              <a:rPr lang="he-IL" b="0" i="0" dirty="0">
                <a:solidFill>
                  <a:srgbClr val="000000"/>
                </a:solidFill>
                <a:effectLst/>
                <a:latin typeface="Arial" panose="020B0604020202020204" pitchFamily="34" charset="0"/>
              </a:rPr>
              <a:t>, התשנ"ה-1995, כך שהסכום יעמוד על 13,316 ₪ בשנת 2025, כלומר ללא הקפאה.</a:t>
            </a:r>
          </a:p>
          <a:p>
            <a:pPr algn="r" rtl="1">
              <a:lnSpc>
                <a:spcPts val="1500"/>
              </a:lnSpc>
              <a:spcAft>
                <a:spcPts val="600"/>
              </a:spcAft>
              <a:buNone/>
            </a:pPr>
            <a:r>
              <a:rPr lang="he-IL" b="0" i="0" dirty="0">
                <a:solidFill>
                  <a:srgbClr val="000000"/>
                </a:solidFill>
                <a:effectLst/>
                <a:latin typeface="Arial" panose="020B0604020202020204" pitchFamily="34" charset="0"/>
              </a:rPr>
              <a:t>	יצוין כי האמור תואם את הגישה שנקטה רשות המיסים לעניין ערכו המעודכן של השכר הממוצע במשק, כפי שבא לידי ביטוי בפרסומה ב"נתוני לוח עזר לחישוב מס הכנסה ממשכורת ושכר עבודה לחודש ינואר 2025 ואילך"(1).</a:t>
            </a:r>
          </a:p>
          <a:p>
            <a:pPr algn="r" rtl="1">
              <a:lnSpc>
                <a:spcPts val="1500"/>
              </a:lnSpc>
              <a:spcAft>
                <a:spcPts val="600"/>
              </a:spcAft>
            </a:pPr>
            <a:r>
              <a:rPr lang="he-IL" b="0" i="0" dirty="0">
                <a:solidFill>
                  <a:srgbClr val="000000"/>
                </a:solidFill>
                <a:effectLst/>
                <a:latin typeface="Arial" panose="020B0604020202020204" pitchFamily="34" charset="0"/>
              </a:rPr>
              <a:t> </a:t>
            </a:r>
          </a:p>
          <a:p>
            <a:endParaRPr lang="en-IL" dirty="0"/>
          </a:p>
        </p:txBody>
      </p:sp>
    </p:spTree>
    <p:extLst>
      <p:ext uri="{BB962C8B-B14F-4D97-AF65-F5344CB8AC3E}">
        <p14:creationId xmlns:p14="http://schemas.microsoft.com/office/powerpoint/2010/main" val="20850929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6468B65-7B4C-96C4-E01D-0842C91DE7B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מציין מיקום תוכן 3">
            <a:extLst>
              <a:ext uri="{FF2B5EF4-FFF2-40B4-BE49-F238E27FC236}">
                <a16:creationId xmlns:a16="http://schemas.microsoft.com/office/drawing/2014/main" id="{4CE469B4-F924-3310-934D-92C13BBB96A6}"/>
              </a:ext>
            </a:extLst>
          </p:cNvPr>
          <p:cNvGraphicFramePr>
            <a:graphicFrameLocks noGrp="1"/>
          </p:cNvGraphicFramePr>
          <p:nvPr>
            <p:ph idx="1"/>
            <p:extLst>
              <p:ext uri="{D42A27DB-BD31-4B8C-83A1-F6EECF244321}">
                <p14:modId xmlns:p14="http://schemas.microsoft.com/office/powerpoint/2010/main" val="3509011692"/>
              </p:ext>
            </p:extLst>
          </p:nvPr>
        </p:nvGraphicFramePr>
        <p:xfrm>
          <a:off x="5377296" y="639705"/>
          <a:ext cx="5554654" cy="5770880"/>
        </p:xfrm>
        <a:graphic>
          <a:graphicData uri="http://schemas.openxmlformats.org/drawingml/2006/table">
            <a:tbl>
              <a:tblPr rtl="1" firstRow="1" bandRow="1"/>
              <a:tblGrid>
                <a:gridCol w="1133331">
                  <a:extLst>
                    <a:ext uri="{9D8B030D-6E8A-4147-A177-3AD203B41FA5}">
                      <a16:colId xmlns:a16="http://schemas.microsoft.com/office/drawing/2014/main" val="2378203270"/>
                    </a:ext>
                  </a:extLst>
                </a:gridCol>
                <a:gridCol w="2707538">
                  <a:extLst>
                    <a:ext uri="{9D8B030D-6E8A-4147-A177-3AD203B41FA5}">
                      <a16:colId xmlns:a16="http://schemas.microsoft.com/office/drawing/2014/main" val="2729696561"/>
                    </a:ext>
                  </a:extLst>
                </a:gridCol>
                <a:gridCol w="1713785">
                  <a:extLst>
                    <a:ext uri="{9D8B030D-6E8A-4147-A177-3AD203B41FA5}">
                      <a16:colId xmlns:a16="http://schemas.microsoft.com/office/drawing/2014/main" val="1413444784"/>
                    </a:ext>
                  </a:extLst>
                </a:gridCol>
              </a:tblGrid>
              <a:tr h="150182">
                <a:tc>
                  <a:txBody>
                    <a:bodyPr/>
                    <a:lstStyle/>
                    <a:p>
                      <a:pPr algn="r" rtl="1">
                        <a:lnSpc>
                          <a:spcPts val="1300"/>
                        </a:lnSpc>
                        <a:spcBef>
                          <a:spcPts val="200"/>
                        </a:spcBef>
                        <a:spcAft>
                          <a:spcPts val="200"/>
                        </a:spcAft>
                        <a:buNone/>
                      </a:pPr>
                      <a:r>
                        <a:rPr lang="he-IL" sz="800" b="1">
                          <a:effectLst/>
                          <a:latin typeface="Arial" panose="020B0604020202020204" pitchFamily="34" charset="0"/>
                        </a:rPr>
                        <a:t>החל מחודש</a:t>
                      </a:r>
                      <a:endParaRPr lang="he-IL" sz="800">
                        <a:effectLst/>
                        <a:latin typeface="Arial" panose="020B0604020202020204" pitchFamily="34" charset="0"/>
                      </a:endParaRP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b="1">
                          <a:effectLst/>
                          <a:latin typeface="Arial" panose="020B0604020202020204" pitchFamily="34" charset="0"/>
                        </a:rPr>
                        <a:t>שכר ממוצע (ש"ח) לעניין </a:t>
                      </a:r>
                      <a:r>
                        <a:rPr lang="he-IL" sz="800" b="1" u="sng">
                          <a:solidFill>
                            <a:srgbClr val="0000FF"/>
                          </a:solidFill>
                          <a:effectLst/>
                          <a:latin typeface="Arial" panose="020B0604020202020204" pitchFamily="34" charset="0"/>
                          <a:hlinkClick r:id="rId2"/>
                        </a:rPr>
                        <a:t>חוק הביטוח הלאומי</a:t>
                      </a:r>
                      <a:r>
                        <a:rPr lang="he-IL" sz="800" b="1" u="sng">
                          <a:solidFill>
                            <a:srgbClr val="0000FF"/>
                          </a:solidFill>
                          <a:effectLst/>
                          <a:latin typeface="Arial" panose="020B0604020202020204" pitchFamily="34" charset="0"/>
                          <a:hlinkClick r:id="rId3"/>
                        </a:rPr>
                        <a:t>(2)</a:t>
                      </a:r>
                      <a:endParaRPr lang="he-IL" sz="800" b="1">
                        <a:effectLst/>
                        <a:latin typeface="Arial" panose="020B0604020202020204" pitchFamily="34" charset="0"/>
                      </a:endParaRP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b="1">
                          <a:effectLst/>
                          <a:latin typeface="Arial" panose="020B0604020202020204" pitchFamily="34" charset="0"/>
                        </a:rPr>
                        <a:t>שכר ממוצע במשק (ש"ח)</a:t>
                      </a:r>
                      <a:r>
                        <a:rPr lang="he-IL" sz="800" b="1" u="sng">
                          <a:solidFill>
                            <a:srgbClr val="0000FF"/>
                          </a:solidFill>
                          <a:effectLst/>
                          <a:latin typeface="Arial" panose="020B0604020202020204" pitchFamily="34" charset="0"/>
                          <a:hlinkClick r:id="rId4"/>
                        </a:rPr>
                        <a:t>(1)</a:t>
                      </a:r>
                      <a:endParaRPr lang="he-IL" sz="800" b="1">
                        <a:effectLst/>
                        <a:latin typeface="Arial" panose="020B0604020202020204" pitchFamily="34" charset="0"/>
                      </a:endParaRP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055946"/>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01/1995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4083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3996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9685827"/>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02/1995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4178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4089</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2914509"/>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08/1995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4207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4223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5940337"/>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01/1996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4443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4450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9259592"/>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02/1996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4573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4490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843457"/>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08/1996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4887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4804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573496"/>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01/1997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5044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4966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3063292"/>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02/1997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5023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4945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7418593"/>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08/1997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5418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5324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7643739"/>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01/1998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5605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5493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060620"/>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08/1998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5899</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5792</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5493828"/>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01/1999</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5981</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5890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2194947"/>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01/2000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6347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6242</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944779"/>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01/2001</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6964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6877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8906155"/>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01/2002-03/2002</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7050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6988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6149425"/>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04/2002</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6964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6877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443273"/>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01/2006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7,383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7,277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6117144"/>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01/2007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7,537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7,445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9702578"/>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01/2008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7,663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7,583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464657"/>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01/2009</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7,928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7,836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3675282"/>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01/2010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8,015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7,884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639222"/>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01/2011</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8,307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8,190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5051806"/>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01/2012</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8,619</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8,503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941935"/>
                  </a:ext>
                </a:extLst>
              </a:tr>
              <a:tr h="150182">
                <a:tc>
                  <a:txBody>
                    <a:bodyPr/>
                    <a:lstStyle/>
                    <a:p>
                      <a:pPr algn="r" rtl="0">
                        <a:lnSpc>
                          <a:spcPts val="1300"/>
                        </a:lnSpc>
                        <a:spcBef>
                          <a:spcPts val="200"/>
                        </a:spcBef>
                        <a:spcAft>
                          <a:spcPts val="200"/>
                        </a:spcAft>
                        <a:buNone/>
                      </a:pPr>
                      <a:r>
                        <a:rPr lang="en-US" sz="800">
                          <a:effectLst/>
                          <a:latin typeface="Arial" panose="020B0604020202020204" pitchFamily="34" charset="0"/>
                        </a:rPr>
                        <a:t>01/2013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8,828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8,724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5322678"/>
                  </a:ext>
                </a:extLst>
              </a:tr>
              <a:tr h="150182">
                <a:tc>
                  <a:txBody>
                    <a:bodyPr/>
                    <a:lstStyle/>
                    <a:p>
                      <a:pPr algn="r" rtl="0">
                        <a:lnSpc>
                          <a:spcPts val="1300"/>
                        </a:lnSpc>
                        <a:spcBef>
                          <a:spcPts val="200"/>
                        </a:spcBef>
                        <a:spcAft>
                          <a:spcPts val="200"/>
                        </a:spcAft>
                        <a:buNone/>
                      </a:pPr>
                      <a:r>
                        <a:rPr lang="en-US" sz="800">
                          <a:effectLst/>
                          <a:latin typeface="Arial" panose="020B0604020202020204" pitchFamily="34" charset="0"/>
                        </a:rPr>
                        <a:t>01/2014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9,089</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8,955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0729918"/>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01/2015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9,260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9,123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6092606"/>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01/2016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9,464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9,334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757439"/>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01/2017</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9,673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9,543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7686900"/>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01/2018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9,906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9,802</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8118546"/>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01/2019</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10,273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10,139</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7608570"/>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01/2020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10,551</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10,428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7041562"/>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2021-2022</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10,551</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10,428</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1384888"/>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2023</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11,870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11,730</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3246959"/>
                  </a:ext>
                </a:extLst>
              </a:tr>
              <a:tr h="150182">
                <a:tc>
                  <a:txBody>
                    <a:bodyPr/>
                    <a:lstStyle/>
                    <a:p>
                      <a:pPr algn="r" rtl="1">
                        <a:lnSpc>
                          <a:spcPts val="1300"/>
                        </a:lnSpc>
                        <a:spcBef>
                          <a:spcPts val="200"/>
                        </a:spcBef>
                        <a:spcAft>
                          <a:spcPts val="200"/>
                        </a:spcAft>
                        <a:buNone/>
                      </a:pPr>
                      <a:r>
                        <a:rPr lang="he-IL" sz="800">
                          <a:effectLst/>
                          <a:latin typeface="Arial" panose="020B0604020202020204" pitchFamily="34" charset="0"/>
                        </a:rPr>
                        <a:t>2024</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12,536</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12,379</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3279606"/>
                  </a:ext>
                </a:extLst>
              </a:tr>
              <a:tr h="321473">
                <a:tc>
                  <a:txBody>
                    <a:bodyPr/>
                    <a:lstStyle/>
                    <a:p>
                      <a:pPr algn="r" rtl="1">
                        <a:lnSpc>
                          <a:spcPts val="1300"/>
                        </a:lnSpc>
                        <a:spcBef>
                          <a:spcPts val="200"/>
                        </a:spcBef>
                        <a:spcAft>
                          <a:spcPts val="200"/>
                        </a:spcAft>
                        <a:buNone/>
                      </a:pPr>
                      <a:r>
                        <a:rPr lang="he-IL" sz="800">
                          <a:effectLst/>
                          <a:latin typeface="Arial" panose="020B0604020202020204" pitchFamily="34" charset="0"/>
                        </a:rPr>
                        <a:t>2025</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a:effectLst/>
                          <a:latin typeface="Arial" panose="020B0604020202020204" pitchFamily="34" charset="0"/>
                        </a:rPr>
                        <a:t>12,536 לדמי ביטוח</a:t>
                      </a:r>
                    </a:p>
                    <a:p>
                      <a:pPr algn="ctr" rtl="1">
                        <a:lnSpc>
                          <a:spcPts val="1300"/>
                        </a:lnSpc>
                        <a:spcBef>
                          <a:spcPts val="200"/>
                        </a:spcBef>
                        <a:spcAft>
                          <a:spcPts val="200"/>
                        </a:spcAft>
                        <a:buNone/>
                      </a:pPr>
                      <a:r>
                        <a:rPr lang="he-IL" sz="800">
                          <a:effectLst/>
                          <a:latin typeface="Arial" panose="020B0604020202020204" pitchFamily="34" charset="0"/>
                        </a:rPr>
                        <a:t>13,316 לקצבאות</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1">
                        <a:lnSpc>
                          <a:spcPts val="1300"/>
                        </a:lnSpc>
                        <a:spcBef>
                          <a:spcPts val="200"/>
                        </a:spcBef>
                        <a:spcAft>
                          <a:spcPts val="200"/>
                        </a:spcAft>
                        <a:buNone/>
                      </a:pPr>
                      <a:r>
                        <a:rPr lang="he-IL" sz="800" dirty="0">
                          <a:effectLst/>
                          <a:latin typeface="Arial" panose="020B0604020202020204" pitchFamily="34" charset="0"/>
                        </a:rPr>
                        <a:t>12379 לדמי ביטוח</a:t>
                      </a:r>
                    </a:p>
                    <a:p>
                      <a:pPr algn="ctr" rtl="1">
                        <a:lnSpc>
                          <a:spcPts val="1300"/>
                        </a:lnSpc>
                        <a:spcBef>
                          <a:spcPts val="200"/>
                        </a:spcBef>
                        <a:spcAft>
                          <a:spcPts val="200"/>
                        </a:spcAft>
                        <a:buNone/>
                      </a:pPr>
                      <a:r>
                        <a:rPr lang="he-IL" sz="800" dirty="0">
                          <a:effectLst/>
                          <a:latin typeface="Arial" panose="020B0604020202020204" pitchFamily="34" charset="0"/>
                        </a:rPr>
                        <a:t>13,153 לקצבאות</a:t>
                      </a:r>
                    </a:p>
                  </a:txBody>
                  <a:tcPr marL="29060" marR="290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1122026"/>
                  </a:ext>
                </a:extLst>
              </a:tr>
            </a:tbl>
          </a:graphicData>
        </a:graphic>
      </p:graphicFrame>
    </p:spTree>
    <p:extLst>
      <p:ext uri="{BB962C8B-B14F-4D97-AF65-F5344CB8AC3E}">
        <p14:creationId xmlns:p14="http://schemas.microsoft.com/office/powerpoint/2010/main" val="41560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151-F1C0-1071-6DE8-87D5203159B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AC4F644F-255C-F80E-FB20-414F289FA1AC}"/>
              </a:ext>
            </a:extLst>
          </p:cNvPr>
          <p:cNvSpPr>
            <a:spLocks noGrp="1"/>
          </p:cNvSpPr>
          <p:nvPr>
            <p:ph type="title"/>
          </p:nvPr>
        </p:nvSpPr>
        <p:spPr/>
        <p:txBody>
          <a:bodyPr>
            <a:normAutofit/>
          </a:bodyPr>
          <a:lstStyle/>
          <a:p>
            <a:pPr algn="ctr"/>
            <a:r>
              <a:rPr lang="he-IL" dirty="0"/>
              <a:t>יחסי עבודה בתקופת הקורונה – חל"ת ממושך</a:t>
            </a:r>
            <a:endParaRPr lang="en-IL" dirty="0"/>
          </a:p>
        </p:txBody>
      </p:sp>
      <p:sp>
        <p:nvSpPr>
          <p:cNvPr id="3" name="מציין מיקום תוכן 2">
            <a:extLst>
              <a:ext uri="{FF2B5EF4-FFF2-40B4-BE49-F238E27FC236}">
                <a16:creationId xmlns:a16="http://schemas.microsoft.com/office/drawing/2014/main" id="{9FEBD81E-9AFA-4538-7F27-EA7D30845363}"/>
              </a:ext>
            </a:extLst>
          </p:cNvPr>
          <p:cNvSpPr>
            <a:spLocks noGrp="1"/>
          </p:cNvSpPr>
          <p:nvPr>
            <p:ph idx="1"/>
          </p:nvPr>
        </p:nvSpPr>
        <p:spPr>
          <a:xfrm>
            <a:off x="1371600" y="1799303"/>
            <a:ext cx="9601200" cy="4068097"/>
          </a:xfrm>
        </p:spPr>
        <p:txBody>
          <a:bodyPr>
            <a:normAutofit fontScale="92500" lnSpcReduction="20000"/>
          </a:bodyPr>
          <a:lstStyle/>
          <a:p>
            <a:pPr>
              <a:buNone/>
            </a:pPr>
            <a:r>
              <a:rPr lang="he-IL" b="1" dirty="0"/>
              <a:t>✅ מה חשוב לזכור כחשבי שכר?</a:t>
            </a:r>
          </a:p>
          <a:p>
            <a:pPr>
              <a:buNone/>
            </a:pPr>
            <a:r>
              <a:rPr lang="he-IL" dirty="0"/>
              <a:t>🔹 </a:t>
            </a:r>
            <a:r>
              <a:rPr lang="he-IL" b="1" dirty="0"/>
              <a:t>הוצאה לחל"ת – לא בהכרח סיום יחסי עבודה:</a:t>
            </a:r>
            <a:br>
              <a:rPr lang="he-IL" dirty="0"/>
            </a:br>
            <a:r>
              <a:rPr lang="he-IL" dirty="0"/>
              <a:t>בתקופות חריגות (כמו הקורונה), לא כל חל"ת ארוך מעיד על פיטורין. יש לבדוק האם הייתה כוונה מצד המעסיק לנתק את יחסי העבודה בפועל.</a:t>
            </a:r>
          </a:p>
          <a:p>
            <a:pPr>
              <a:buNone/>
            </a:pPr>
            <a:r>
              <a:rPr lang="he-IL" dirty="0"/>
              <a:t>🔹 </a:t>
            </a:r>
            <a:r>
              <a:rPr lang="he-IL" b="1" dirty="0"/>
              <a:t>תקשורת עם העובד – חיונית:</a:t>
            </a:r>
            <a:br>
              <a:rPr lang="he-IL" dirty="0"/>
            </a:br>
            <a:r>
              <a:rPr lang="he-IL" dirty="0"/>
              <a:t>מומלץ לתעד כל הודעה לעובד, במיוחד במצבים של חל"ת, שינוי היקף משרה או חזרה לעבודה. חוסר בתקשורת עלול להתפרש לרעת המעסיק.</a:t>
            </a:r>
          </a:p>
          <a:p>
            <a:pPr>
              <a:buNone/>
            </a:pPr>
            <a:r>
              <a:rPr lang="he-IL" dirty="0"/>
              <a:t>🔹 </a:t>
            </a:r>
            <a:r>
              <a:rPr lang="he-IL" b="1" dirty="0"/>
              <a:t>אין להחיל הלכות שגרתיות על מצבים חריגים באופן אוטומטי:</a:t>
            </a:r>
            <a:br>
              <a:rPr lang="he-IL" dirty="0"/>
            </a:br>
            <a:r>
              <a:rPr lang="he-IL" dirty="0"/>
              <a:t>כל מקרה נבחן לפי נסיבותיו. יש להתחשב בקונטקסט, במדיניות המדינה ובאילוצים אובייקטיביים.</a:t>
            </a:r>
          </a:p>
          <a:p>
            <a:pPr>
              <a:buNone/>
            </a:pPr>
            <a:r>
              <a:rPr lang="he-IL" dirty="0"/>
              <a:t>🔹 </a:t>
            </a:r>
            <a:r>
              <a:rPr lang="he-IL" b="1" dirty="0"/>
              <a:t>עבודה מהבית – פתרון רלוונטי בתקופות סגר:</a:t>
            </a:r>
            <a:br>
              <a:rPr lang="he-IL" dirty="0"/>
            </a:br>
            <a:r>
              <a:rPr lang="he-IL" dirty="0"/>
              <a:t>הצעת עבודה מהבית, כאשר היא ישימה, עשויה למנוע טענות על פיטורין או על נתק מצד המעסיק.</a:t>
            </a:r>
          </a:p>
          <a:p>
            <a:r>
              <a:rPr lang="he-IL" dirty="0"/>
              <a:t>🔹 </a:t>
            </a:r>
            <a:r>
              <a:rPr lang="he-IL" b="1" dirty="0"/>
              <a:t>שיתוף פעולה עם הנהלת החברה ועורכי הדין – קריטי:</a:t>
            </a:r>
            <a:br>
              <a:rPr lang="he-IL" dirty="0"/>
            </a:br>
            <a:r>
              <a:rPr lang="he-IL" dirty="0"/>
              <a:t>במקרים של חל"ת, שינוי היקף העסקה או סיום יחסי עבודה – יש לפעול בתיאום מלא כדי למנוע תביעות עתידיות.</a:t>
            </a:r>
          </a:p>
          <a:p>
            <a:endParaRPr lang="en-IL" dirty="0"/>
          </a:p>
        </p:txBody>
      </p:sp>
    </p:spTree>
    <p:extLst>
      <p:ext uri="{BB962C8B-B14F-4D97-AF65-F5344CB8AC3E}">
        <p14:creationId xmlns:p14="http://schemas.microsoft.com/office/powerpoint/2010/main" val="15529114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0FF0D-31EF-02E2-E4B9-11B941F49E3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617554CD-6992-71B1-A2C2-BF0FC4C7382E}"/>
              </a:ext>
            </a:extLst>
          </p:cNvPr>
          <p:cNvSpPr>
            <a:spLocks noGrp="1"/>
          </p:cNvSpPr>
          <p:nvPr>
            <p:ph type="title"/>
          </p:nvPr>
        </p:nvSpPr>
        <p:spPr/>
        <p:txBody>
          <a:bodyPr>
            <a:normAutofit fontScale="90000"/>
          </a:bodyPr>
          <a:lstStyle/>
          <a:p>
            <a:pPr algn="ctr" rtl="1"/>
            <a:r>
              <a:rPr lang="he-IL" b="0" i="0" u="none" strike="noStrike" dirty="0">
                <a:solidFill>
                  <a:srgbClr val="19323F"/>
                </a:solidFill>
                <a:effectLst/>
                <a:latin typeface="Assistant-SemiBold"/>
              </a:rPr>
              <a:t>הגבלת פיטורי עובד מפונה שנעדר מעבודתו</a:t>
            </a:r>
            <a:br>
              <a:rPr lang="he-IL" b="0" i="0" u="none" strike="noStrike" dirty="0">
                <a:solidFill>
                  <a:srgbClr val="19323F"/>
                </a:solidFill>
                <a:effectLst/>
                <a:latin typeface="Assistant-SemiBold"/>
              </a:rPr>
            </a:br>
            <a:br>
              <a:rPr lang="he-IL" dirty="0"/>
            </a:br>
            <a:endParaRPr lang="en-IL" dirty="0"/>
          </a:p>
        </p:txBody>
      </p:sp>
      <p:sp>
        <p:nvSpPr>
          <p:cNvPr id="3" name="מציין מיקום תוכן 2">
            <a:extLst>
              <a:ext uri="{FF2B5EF4-FFF2-40B4-BE49-F238E27FC236}">
                <a16:creationId xmlns:a16="http://schemas.microsoft.com/office/drawing/2014/main" id="{8D6FED56-9F0B-70FF-B6FB-E6FE6A9DC609}"/>
              </a:ext>
            </a:extLst>
          </p:cNvPr>
          <p:cNvSpPr>
            <a:spLocks noGrp="1"/>
          </p:cNvSpPr>
          <p:nvPr>
            <p:ph idx="1"/>
          </p:nvPr>
        </p:nvSpPr>
        <p:spPr/>
        <p:txBody>
          <a:bodyPr>
            <a:normAutofit fontScale="85000" lnSpcReduction="10000"/>
          </a:bodyPr>
          <a:lstStyle/>
          <a:p>
            <a:pPr algn="r" rtl="1">
              <a:lnSpc>
                <a:spcPts val="1500"/>
              </a:lnSpc>
              <a:spcAft>
                <a:spcPts val="600"/>
              </a:spcAft>
              <a:buNone/>
            </a:pPr>
            <a:r>
              <a:rPr lang="he-IL" b="0" i="0" u="sng" dirty="0">
                <a:solidFill>
                  <a:srgbClr val="0000FF"/>
                </a:solidFill>
                <a:effectLst/>
                <a:latin typeface="Arial" panose="020B0604020202020204" pitchFamily="34" charset="0"/>
                <a:hlinkClick r:id="rId2"/>
              </a:rPr>
              <a:t>חוק הגנה על עובדים בשעת חירום, </a:t>
            </a:r>
            <a:r>
              <a:rPr lang="he-IL" b="0" i="0" u="sng" dirty="0" err="1">
                <a:solidFill>
                  <a:srgbClr val="0000FF"/>
                </a:solidFill>
                <a:effectLst/>
                <a:latin typeface="Arial" panose="020B0604020202020204" pitchFamily="34" charset="0"/>
                <a:hlinkClick r:id="rId2"/>
              </a:rPr>
              <a:t>התשס"ו</a:t>
            </a:r>
            <a:r>
              <a:rPr lang="he-IL" b="0" i="0" u="sng" dirty="0">
                <a:solidFill>
                  <a:srgbClr val="0000FF"/>
                </a:solidFill>
                <a:effectLst/>
                <a:latin typeface="Arial" panose="020B0604020202020204" pitchFamily="34" charset="0"/>
                <a:hlinkClick r:id="rId2"/>
              </a:rPr>
              <a:t>- 2006</a:t>
            </a:r>
            <a:r>
              <a:rPr lang="he-IL" b="0" i="0" dirty="0">
                <a:solidFill>
                  <a:srgbClr val="000000"/>
                </a:solidFill>
                <a:effectLst/>
                <a:latin typeface="Arial" panose="020B0604020202020204" pitchFamily="34" charset="0"/>
              </a:rPr>
              <a:t> מקנה הגנה מפני פיטורים לעובדים אשר נעדרו ממקום עבודתם בעקבות המלחמה בתנאים מסוימים המנויים בחוק. </a:t>
            </a:r>
            <a:r>
              <a:rPr lang="he-IL" b="0" i="0" u="sng" dirty="0">
                <a:solidFill>
                  <a:srgbClr val="0000FF"/>
                </a:solidFill>
                <a:effectLst/>
                <a:latin typeface="Arial" panose="020B0604020202020204" pitchFamily="34" charset="0"/>
                <a:hlinkClick r:id="rId2"/>
              </a:rPr>
              <a:t>חוק הגנה על עובדים בשעת חירום</a:t>
            </a:r>
            <a:r>
              <a:rPr lang="he-IL" b="0" i="0" dirty="0">
                <a:solidFill>
                  <a:srgbClr val="000000"/>
                </a:solidFill>
                <a:effectLst/>
                <a:latin typeface="Arial" panose="020B0604020202020204" pitchFamily="34" charset="0"/>
              </a:rPr>
              <a:t> (תיקון מס' 5 והוראת שעה – חרבות ברזל), </a:t>
            </a:r>
            <a:r>
              <a:rPr lang="he-IL" b="0" i="0" dirty="0" err="1">
                <a:solidFill>
                  <a:srgbClr val="000000"/>
                </a:solidFill>
                <a:effectLst/>
                <a:latin typeface="Arial" panose="020B0604020202020204" pitchFamily="34" charset="0"/>
              </a:rPr>
              <a:t>התשפ"ד</a:t>
            </a:r>
            <a:r>
              <a:rPr lang="he-IL" b="0" i="0" dirty="0">
                <a:solidFill>
                  <a:srgbClr val="000000"/>
                </a:solidFill>
                <a:effectLst/>
                <a:latin typeface="Arial" panose="020B0604020202020204" pitchFamily="34" charset="0"/>
              </a:rPr>
              <a:t> -2023 ( אשר פורסם ברשומות ביום 28.11.2023 מקנה הגנה מפני פיטורים לעובדים אשר פונו מבתיהם בישובים מפונים אשר מנויים בתוספת ולפיכך לא יכולים לבצע עבודתם או נאלצים להיעדר ממקום העבודה.</a:t>
            </a:r>
          </a:p>
          <a:p>
            <a:pPr algn="r" rtl="1">
              <a:lnSpc>
                <a:spcPts val="1500"/>
              </a:lnSpc>
              <a:spcAft>
                <a:spcPts val="600"/>
              </a:spcAft>
              <a:buNone/>
            </a:pPr>
            <a:r>
              <a:rPr lang="he-IL" b="0" i="0" dirty="0">
                <a:solidFill>
                  <a:srgbClr val="000000"/>
                </a:solidFill>
                <a:effectLst/>
                <a:latin typeface="Arial" panose="020B0604020202020204" pitchFamily="34" charset="0"/>
              </a:rPr>
              <a:t>רשימת היישובים המפונים מופיעה בתוספת לחוק וביניהם מצויים יישובי עוטף עזה וישובים בצפון הארץ (לדוגמא: </a:t>
            </a:r>
            <a:r>
              <a:rPr lang="he-IL" b="0" i="0" dirty="0" err="1">
                <a:solidFill>
                  <a:srgbClr val="000000"/>
                </a:solidFill>
                <a:effectLst/>
                <a:latin typeface="Arial" panose="020B0604020202020204" pitchFamily="34" charset="0"/>
              </a:rPr>
              <a:t>הגושרים</a:t>
            </a:r>
            <a:r>
              <a:rPr lang="he-IL" b="0" i="0" dirty="0">
                <a:solidFill>
                  <a:srgbClr val="000000"/>
                </a:solidFill>
                <a:effectLst/>
                <a:latin typeface="Arial" panose="020B0604020202020204" pitchFamily="34" charset="0"/>
              </a:rPr>
              <a:t>, רמות נפתלי, שאר ישוב, אשקלון, שדרות ועוד).</a:t>
            </a:r>
          </a:p>
          <a:p>
            <a:pPr algn="r" rtl="1">
              <a:lnSpc>
                <a:spcPts val="1500"/>
              </a:lnSpc>
              <a:spcAft>
                <a:spcPts val="600"/>
              </a:spcAft>
              <a:buNone/>
            </a:pPr>
            <a:r>
              <a:rPr lang="he-IL" b="0" i="0" dirty="0">
                <a:solidFill>
                  <a:srgbClr val="000000"/>
                </a:solidFill>
                <a:effectLst/>
                <a:latin typeface="Arial" panose="020B0604020202020204" pitchFamily="34" charset="0"/>
              </a:rPr>
              <a:t>ההגנה מפני פיטורים לעובדים שפונו מבתיהם חלה מיום 7.10.2023 ועד ליום 6.7.2025.*</a:t>
            </a:r>
          </a:p>
          <a:p>
            <a:pPr algn="r" rtl="1">
              <a:lnSpc>
                <a:spcPts val="1500"/>
              </a:lnSpc>
              <a:spcAft>
                <a:spcPts val="600"/>
              </a:spcAft>
              <a:buNone/>
            </a:pPr>
            <a:r>
              <a:rPr lang="he-IL" b="0" i="0" dirty="0">
                <a:solidFill>
                  <a:srgbClr val="000000"/>
                </a:solidFill>
                <a:effectLst/>
                <a:latin typeface="Arial" panose="020B0604020202020204" pitchFamily="34" charset="0"/>
              </a:rPr>
              <a:t>מעסיק אשר יפטר עובד כאמור בניגוד לחוק יבצע עבירה פלילית וצפוי לקנס על סך 29,200 ש"ח ובסך 14,400 ש"ח לנושא משרה.</a:t>
            </a:r>
          </a:p>
          <a:p>
            <a:pPr algn="r" rtl="1">
              <a:lnSpc>
                <a:spcPts val="1500"/>
              </a:lnSpc>
              <a:spcAft>
                <a:spcPts val="600"/>
              </a:spcAft>
              <a:buNone/>
            </a:pPr>
            <a:r>
              <a:rPr lang="he-IL" sz="1800" b="0" i="1" dirty="0">
                <a:solidFill>
                  <a:srgbClr val="000000"/>
                </a:solidFill>
                <a:effectLst/>
                <a:latin typeface="Arial" panose="020B0604020202020204" pitchFamily="34" charset="0"/>
              </a:rPr>
              <a:t> </a:t>
            </a:r>
            <a:endParaRPr lang="he-IL" b="0" i="0" dirty="0">
              <a:solidFill>
                <a:srgbClr val="000000"/>
              </a:solidFill>
              <a:effectLst/>
              <a:latin typeface="Arial" panose="020B0604020202020204" pitchFamily="34" charset="0"/>
            </a:endParaRPr>
          </a:p>
          <a:p>
            <a:pPr algn="r" rtl="1">
              <a:lnSpc>
                <a:spcPts val="1500"/>
              </a:lnSpc>
              <a:spcAft>
                <a:spcPts val="600"/>
              </a:spcAft>
            </a:pPr>
            <a:r>
              <a:rPr lang="he-IL" sz="1800" b="0" i="1" dirty="0">
                <a:solidFill>
                  <a:srgbClr val="000000"/>
                </a:solidFill>
                <a:effectLst/>
                <a:latin typeface="Arial" panose="020B0604020202020204" pitchFamily="34" charset="0"/>
              </a:rPr>
              <a:t>* התוקף הוארך במסגרת </a:t>
            </a:r>
            <a:r>
              <a:rPr lang="he-IL" sz="1800" b="0" i="1" u="sng" dirty="0">
                <a:solidFill>
                  <a:srgbClr val="0000FF"/>
                </a:solidFill>
                <a:effectLst/>
                <a:latin typeface="Arial" panose="020B0604020202020204" pitchFamily="34" charset="0"/>
                <a:hlinkClick r:id="rId2"/>
              </a:rPr>
              <a:t>חוק הגנה על עובדים בשעת חירום</a:t>
            </a:r>
            <a:r>
              <a:rPr lang="he-IL" sz="1800" b="0" i="1" dirty="0">
                <a:solidFill>
                  <a:srgbClr val="000000"/>
                </a:solidFill>
                <a:effectLst/>
                <a:latin typeface="Arial" panose="020B0604020202020204" pitchFamily="34" charset="0"/>
              </a:rPr>
              <a:t> (תיקון מס' 5 והוראת שעה- חרבות ברזל) (תיקון מס' 3), </a:t>
            </a:r>
            <a:r>
              <a:rPr lang="he-IL" sz="1800" b="0" i="1" dirty="0" err="1">
                <a:solidFill>
                  <a:srgbClr val="000000"/>
                </a:solidFill>
                <a:effectLst/>
                <a:latin typeface="Arial" panose="020B0604020202020204" pitchFamily="34" charset="0"/>
              </a:rPr>
              <a:t>התשפ"ה</a:t>
            </a:r>
            <a:r>
              <a:rPr lang="he-IL" sz="1800" b="0" i="1" dirty="0">
                <a:solidFill>
                  <a:srgbClr val="000000"/>
                </a:solidFill>
                <a:effectLst/>
                <a:latin typeface="Arial" panose="020B0604020202020204" pitchFamily="34" charset="0"/>
              </a:rPr>
              <a:t> – 2025 – הגבלת פיטורים לשבים ובני משפחותיהם.</a:t>
            </a:r>
            <a:endParaRPr lang="he-IL" b="0" i="0" dirty="0">
              <a:solidFill>
                <a:srgbClr val="000000"/>
              </a:solidFill>
              <a:effectLst/>
              <a:latin typeface="Arial" panose="020B0604020202020204" pitchFamily="34" charset="0"/>
            </a:endParaRPr>
          </a:p>
          <a:p>
            <a:endParaRPr lang="en-IL" dirty="0"/>
          </a:p>
        </p:txBody>
      </p:sp>
    </p:spTree>
    <p:extLst>
      <p:ext uri="{BB962C8B-B14F-4D97-AF65-F5344CB8AC3E}">
        <p14:creationId xmlns:p14="http://schemas.microsoft.com/office/powerpoint/2010/main" val="15027853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5B1F2-3174-F701-6D36-A8A93184157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67626FD-932D-505F-CE36-014B5B4CC2D3}"/>
              </a:ext>
            </a:extLst>
          </p:cNvPr>
          <p:cNvSpPr>
            <a:spLocks noGrp="1"/>
          </p:cNvSpPr>
          <p:nvPr>
            <p:ph type="title"/>
          </p:nvPr>
        </p:nvSpPr>
        <p:spPr/>
        <p:txBody>
          <a:bodyPr>
            <a:normAutofit/>
          </a:bodyPr>
          <a:lstStyle/>
          <a:p>
            <a:pPr algn="ctr"/>
            <a:r>
              <a:rPr lang="he-IL" b="1" i="0" dirty="0">
                <a:solidFill>
                  <a:srgbClr val="333399"/>
                </a:solidFill>
                <a:effectLst/>
                <a:latin typeface="Arial" panose="020B0604020202020204" pitchFamily="34" charset="0"/>
              </a:rPr>
              <a:t>עליית שכר המינימום – אפריל 2025</a:t>
            </a:r>
            <a:endParaRPr lang="en-IL" dirty="0"/>
          </a:p>
        </p:txBody>
      </p:sp>
      <p:sp>
        <p:nvSpPr>
          <p:cNvPr id="3" name="מציין מיקום תוכן 2">
            <a:extLst>
              <a:ext uri="{FF2B5EF4-FFF2-40B4-BE49-F238E27FC236}">
                <a16:creationId xmlns:a16="http://schemas.microsoft.com/office/drawing/2014/main" id="{F51AA525-C7BB-FF9F-8893-39CBBD05005E}"/>
              </a:ext>
            </a:extLst>
          </p:cNvPr>
          <p:cNvSpPr>
            <a:spLocks noGrp="1"/>
          </p:cNvSpPr>
          <p:nvPr>
            <p:ph idx="1"/>
          </p:nvPr>
        </p:nvSpPr>
        <p:spPr/>
        <p:txBody>
          <a:bodyPr>
            <a:normAutofit/>
          </a:bodyPr>
          <a:lstStyle/>
          <a:p>
            <a:pPr algn="r" rtl="1">
              <a:lnSpc>
                <a:spcPts val="1500"/>
              </a:lnSpc>
              <a:spcAft>
                <a:spcPts val="600"/>
              </a:spcAft>
              <a:buNone/>
            </a:pPr>
            <a:r>
              <a:rPr lang="he-IL" b="0" i="0" dirty="0">
                <a:solidFill>
                  <a:srgbClr val="000000"/>
                </a:solidFill>
                <a:effectLst/>
                <a:latin typeface="Arial" panose="020B0604020202020204" pitchFamily="34" charset="0"/>
              </a:rPr>
              <a:t>בסעיף </a:t>
            </a:r>
            <a:r>
              <a:rPr lang="he-IL" b="0" i="0" dirty="0">
                <a:solidFill>
                  <a:srgbClr val="000000"/>
                </a:solidFill>
                <a:effectLst/>
                <a:latin typeface="Arial" panose="020B0604020202020204" pitchFamily="34" charset="0"/>
                <a:hlinkClick r:id="rId2"/>
              </a:rPr>
              <a:t>1</a:t>
            </a:r>
            <a:r>
              <a:rPr lang="he-IL" b="0" i="0" dirty="0">
                <a:solidFill>
                  <a:srgbClr val="000000"/>
                </a:solidFill>
                <a:effectLst/>
                <a:latin typeface="Arial" panose="020B0604020202020204" pitchFamily="34" charset="0"/>
              </a:rPr>
              <a:t> ל</a:t>
            </a:r>
            <a:r>
              <a:rPr lang="he-IL" b="0" i="0" dirty="0">
                <a:solidFill>
                  <a:srgbClr val="000000"/>
                </a:solidFill>
                <a:effectLst/>
                <a:latin typeface="Arial" panose="020B0604020202020204" pitchFamily="34" charset="0"/>
                <a:hlinkClick r:id="rId3"/>
              </a:rPr>
              <a:t>חוק שכר מינימום, תשמ"ז- 1987</a:t>
            </a:r>
            <a:r>
              <a:rPr lang="he-IL" b="0" i="0" dirty="0">
                <a:solidFill>
                  <a:srgbClr val="000000"/>
                </a:solidFill>
                <a:effectLst/>
                <a:latin typeface="Arial" panose="020B0604020202020204" pitchFamily="34" charset="0"/>
              </a:rPr>
              <a:t> (להלן: "ה</a:t>
            </a:r>
            <a:r>
              <a:rPr lang="he-IL" b="0" i="0" dirty="0">
                <a:solidFill>
                  <a:srgbClr val="000000"/>
                </a:solidFill>
                <a:effectLst/>
                <a:latin typeface="Arial" panose="020B0604020202020204" pitchFamily="34" charset="0"/>
                <a:hlinkClick r:id="rId3"/>
              </a:rPr>
              <a:t>חוק</a:t>
            </a:r>
            <a:r>
              <a:rPr lang="he-IL" b="0" i="0" dirty="0">
                <a:solidFill>
                  <a:srgbClr val="000000"/>
                </a:solidFill>
                <a:effectLst/>
                <a:latin typeface="Arial" panose="020B0604020202020204" pitchFamily="34" charset="0"/>
              </a:rPr>
              <a:t>") נקבע כי שכר המינימום לחודש הוא 47.5% מהשכר הממוצע כהגדרתו בסעיף </a:t>
            </a:r>
            <a:r>
              <a:rPr lang="he-IL" b="0" i="0" dirty="0">
                <a:solidFill>
                  <a:srgbClr val="000000"/>
                </a:solidFill>
                <a:effectLst/>
                <a:latin typeface="Arial" panose="020B0604020202020204" pitchFamily="34" charset="0"/>
                <a:hlinkClick r:id="rId4"/>
              </a:rPr>
              <a:t>1</a:t>
            </a:r>
            <a:r>
              <a:rPr lang="he-IL" b="0" i="0" dirty="0">
                <a:solidFill>
                  <a:srgbClr val="000000"/>
                </a:solidFill>
                <a:effectLst/>
                <a:latin typeface="Arial" panose="020B0604020202020204" pitchFamily="34" charset="0"/>
              </a:rPr>
              <a:t> ל</a:t>
            </a:r>
            <a:r>
              <a:rPr lang="he-IL" b="0" i="0" dirty="0">
                <a:solidFill>
                  <a:srgbClr val="000000"/>
                </a:solidFill>
                <a:effectLst/>
                <a:latin typeface="Arial" panose="020B0604020202020204" pitchFamily="34" charset="0"/>
                <a:hlinkClick r:id="rId5"/>
              </a:rPr>
              <a:t>חוק הביטוח הלאומי</a:t>
            </a:r>
            <a:r>
              <a:rPr lang="he-IL" b="0" i="0" dirty="0">
                <a:solidFill>
                  <a:srgbClr val="000000"/>
                </a:solidFill>
                <a:effectLst/>
                <a:latin typeface="Arial" panose="020B0604020202020204" pitchFamily="34" charset="0"/>
              </a:rPr>
              <a:t> (להלן: "השכר הממוצע") כפי שהוא באחד באפריל כל שנה. סעיף </a:t>
            </a:r>
            <a:r>
              <a:rPr lang="he-IL" b="0" i="0" u="none" strike="noStrike" dirty="0">
                <a:solidFill>
                  <a:srgbClr val="000000"/>
                </a:solidFill>
                <a:effectLst/>
                <a:latin typeface="Arial" panose="020B0604020202020204" pitchFamily="34" charset="0"/>
                <a:hlinkClick r:id="rId6"/>
              </a:rPr>
              <a:t>6</a:t>
            </a:r>
            <a:r>
              <a:rPr lang="he-IL" b="0" i="0" dirty="0">
                <a:solidFill>
                  <a:srgbClr val="000000"/>
                </a:solidFill>
                <a:effectLst/>
                <a:latin typeface="Arial" panose="020B0604020202020204" pitchFamily="34" charset="0"/>
              </a:rPr>
              <a:t>  ל</a:t>
            </a:r>
            <a:r>
              <a:rPr lang="he-IL" b="0" i="0" dirty="0">
                <a:solidFill>
                  <a:srgbClr val="000000"/>
                </a:solidFill>
                <a:effectLst/>
                <a:latin typeface="Arial" panose="020B0604020202020204" pitchFamily="34" charset="0"/>
                <a:hlinkClick r:id="rId3"/>
              </a:rPr>
              <a:t>חוק שכר מינימום</a:t>
            </a:r>
            <a:r>
              <a:rPr lang="he-IL" b="0" i="0" dirty="0">
                <a:solidFill>
                  <a:srgbClr val="000000"/>
                </a:solidFill>
                <a:effectLst/>
                <a:latin typeface="Arial" panose="020B0604020202020204" pitchFamily="34" charset="0"/>
              </a:rPr>
              <a:t> קובע כי שר הכלכלה יפרסם, בין היתר, הודעה בדבר </a:t>
            </a:r>
            <a:r>
              <a:rPr lang="he-IL" b="0" i="0" u="none" strike="noStrike" dirty="0">
                <a:solidFill>
                  <a:srgbClr val="000000"/>
                </a:solidFill>
                <a:effectLst/>
                <a:latin typeface="Arial" panose="020B0604020202020204" pitchFamily="34" charset="0"/>
                <a:hlinkClick r:id="rId7"/>
              </a:rPr>
              <a:t>שכר</a:t>
            </a:r>
            <a:r>
              <a:rPr lang="he-IL" b="0" i="0" dirty="0">
                <a:solidFill>
                  <a:srgbClr val="000000"/>
                </a:solidFill>
                <a:effectLst/>
                <a:latin typeface="Arial" panose="020B0604020202020204" pitchFamily="34" charset="0"/>
              </a:rPr>
              <a:t> </a:t>
            </a:r>
            <a:r>
              <a:rPr lang="he-IL" b="0" i="0" u="none" strike="noStrike" dirty="0">
                <a:solidFill>
                  <a:srgbClr val="000000"/>
                </a:solidFill>
                <a:effectLst/>
                <a:latin typeface="Arial" panose="020B0604020202020204" pitchFamily="34" charset="0"/>
                <a:hlinkClick r:id="rId8"/>
              </a:rPr>
              <a:t>המינימום</a:t>
            </a:r>
            <a:r>
              <a:rPr lang="he-IL" b="0" i="0" dirty="0">
                <a:solidFill>
                  <a:srgbClr val="000000"/>
                </a:solidFill>
                <a:effectLst/>
                <a:latin typeface="Arial" panose="020B0604020202020204" pitchFamily="34" charset="0"/>
              </a:rPr>
              <a:t> המעודכן ליום 1 באפריל של כל שנה.</a:t>
            </a:r>
          </a:p>
          <a:p>
            <a:pPr algn="r" rtl="1">
              <a:lnSpc>
                <a:spcPts val="1500"/>
              </a:lnSpc>
              <a:spcAft>
                <a:spcPts val="600"/>
              </a:spcAft>
            </a:pPr>
            <a:r>
              <a:rPr lang="he-IL" b="0" i="0" dirty="0">
                <a:solidFill>
                  <a:srgbClr val="000000"/>
                </a:solidFill>
                <a:effectLst/>
                <a:latin typeface="Arial" panose="020B0604020202020204" pitchFamily="34" charset="0"/>
              </a:rPr>
              <a:t>באפריל 2025 ובכפוף לפרסום ברשומות, עתיד שכר המינימום להתעדכן בהתאם למנגנון הקבוע ב</a:t>
            </a:r>
            <a:r>
              <a:rPr lang="he-IL" b="0" i="0" dirty="0">
                <a:solidFill>
                  <a:srgbClr val="000000"/>
                </a:solidFill>
                <a:effectLst/>
                <a:latin typeface="Arial" panose="020B0604020202020204" pitchFamily="34" charset="0"/>
                <a:hlinkClick r:id="rId3"/>
              </a:rPr>
              <a:t>חוק</a:t>
            </a:r>
            <a:r>
              <a:rPr lang="he-IL" b="0" i="0" dirty="0">
                <a:solidFill>
                  <a:srgbClr val="000000"/>
                </a:solidFill>
                <a:effectLst/>
                <a:latin typeface="Arial" panose="020B0604020202020204" pitchFamily="34" charset="0"/>
              </a:rPr>
              <a:t> ולעמוד על 47.5% מהשכר הממוצע, קרי 6,247 ₪ לחודש, 34.32 ₪ לשעה</a:t>
            </a:r>
          </a:p>
          <a:p>
            <a:pPr>
              <a:lnSpc>
                <a:spcPts val="1500"/>
              </a:lnSpc>
              <a:spcAft>
                <a:spcPts val="600"/>
              </a:spcAft>
            </a:pPr>
            <a:r>
              <a:rPr lang="he-IL" b="0" i="0" dirty="0">
                <a:solidFill>
                  <a:srgbClr val="000000"/>
                </a:solidFill>
                <a:effectLst/>
                <a:latin typeface="Arial" panose="020B0604020202020204" pitchFamily="34" charset="0"/>
              </a:rPr>
              <a:t>שכר המינימום, העומד נכון להיום על סכום של 5,880 ₪ לחודש </a:t>
            </a:r>
          </a:p>
          <a:p>
            <a:pPr>
              <a:lnSpc>
                <a:spcPts val="1500"/>
              </a:lnSpc>
              <a:spcAft>
                <a:spcPts val="600"/>
              </a:spcAft>
            </a:pPr>
            <a:r>
              <a:rPr lang="he-IL" b="0" i="0" dirty="0">
                <a:solidFill>
                  <a:srgbClr val="000000"/>
                </a:solidFill>
                <a:effectLst/>
                <a:latin typeface="Arial" panose="020B0604020202020204" pitchFamily="34" charset="0"/>
              </a:rPr>
              <a:t>צפוי להתעדכן ביום ממשכורת אפריל המשתלמת בחודש מאי</a:t>
            </a:r>
          </a:p>
          <a:p>
            <a:pPr>
              <a:lnSpc>
                <a:spcPts val="1500"/>
              </a:lnSpc>
              <a:spcAft>
                <a:spcPts val="600"/>
              </a:spcAft>
            </a:pPr>
            <a:r>
              <a:rPr lang="he-IL" b="0" i="0" dirty="0">
                <a:solidFill>
                  <a:srgbClr val="000000"/>
                </a:solidFill>
                <a:effectLst/>
                <a:latin typeface="Arial" panose="020B0604020202020204" pitchFamily="34" charset="0"/>
              </a:rPr>
              <a:t>קיימים ענפים בהם נקבע שכר מינימום שונה - למשל בענף השמירה והאבטחה ולאנשים עם מוגבלויות</a:t>
            </a:r>
          </a:p>
        </p:txBody>
      </p:sp>
    </p:spTree>
    <p:extLst>
      <p:ext uri="{BB962C8B-B14F-4D97-AF65-F5344CB8AC3E}">
        <p14:creationId xmlns:p14="http://schemas.microsoft.com/office/powerpoint/2010/main" val="3131708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FCB3A-F368-D735-8DB7-4A51C62E534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A0E0D09F-19DB-E369-B877-11E3B2505F98}"/>
              </a:ext>
            </a:extLst>
          </p:cNvPr>
          <p:cNvSpPr>
            <a:spLocks noGrp="1"/>
          </p:cNvSpPr>
          <p:nvPr>
            <p:ph type="title"/>
          </p:nvPr>
        </p:nvSpPr>
        <p:spPr/>
        <p:txBody>
          <a:bodyPr>
            <a:normAutofit/>
          </a:bodyPr>
          <a:lstStyle/>
          <a:p>
            <a:pPr algn="ctr"/>
            <a:r>
              <a:rPr lang="he-IL" b="1" i="0" dirty="0">
                <a:solidFill>
                  <a:srgbClr val="333399"/>
                </a:solidFill>
                <a:effectLst/>
                <a:latin typeface="Arial" panose="020B0604020202020204" pitchFamily="34" charset="0"/>
              </a:rPr>
              <a:t>עליית שכר המינימום – אפריל 2025</a:t>
            </a:r>
            <a:endParaRPr lang="en-IL" dirty="0"/>
          </a:p>
        </p:txBody>
      </p:sp>
      <p:sp>
        <p:nvSpPr>
          <p:cNvPr id="3" name="מציין מיקום תוכן 2">
            <a:extLst>
              <a:ext uri="{FF2B5EF4-FFF2-40B4-BE49-F238E27FC236}">
                <a16:creationId xmlns:a16="http://schemas.microsoft.com/office/drawing/2014/main" id="{6C77573A-B93F-A9B8-B8EC-D9225AA44027}"/>
              </a:ext>
            </a:extLst>
          </p:cNvPr>
          <p:cNvSpPr>
            <a:spLocks noGrp="1"/>
          </p:cNvSpPr>
          <p:nvPr>
            <p:ph idx="1"/>
          </p:nvPr>
        </p:nvSpPr>
        <p:spPr/>
        <p:txBody>
          <a:bodyPr>
            <a:normAutofit lnSpcReduction="10000"/>
          </a:bodyPr>
          <a:lstStyle/>
          <a:p>
            <a:pPr>
              <a:lnSpc>
                <a:spcPts val="1500"/>
              </a:lnSpc>
              <a:spcAft>
                <a:spcPts val="600"/>
              </a:spcAft>
              <a:buNone/>
            </a:pPr>
            <a:r>
              <a:rPr lang="he-IL" b="1" i="0" dirty="0">
                <a:solidFill>
                  <a:srgbClr val="000000"/>
                </a:solidFill>
                <a:effectLst/>
                <a:latin typeface="Arial" panose="020B0604020202020204" pitchFamily="34" charset="0"/>
              </a:rPr>
              <a:t>תקנות שכר מינימום (מודעה בדבר עיקרי זכויות העובד לפי החוק), תשס"ה-2005</a:t>
            </a:r>
          </a:p>
          <a:p>
            <a:pPr algn="r">
              <a:spcBef>
                <a:spcPts val="750"/>
              </a:spcBef>
              <a:spcAft>
                <a:spcPts val="750"/>
              </a:spcAft>
              <a:buNone/>
            </a:pPr>
            <a:r>
              <a:rPr lang="he-IL" b="1" i="0" dirty="0">
                <a:solidFill>
                  <a:srgbClr val="000000"/>
                </a:solidFill>
                <a:effectLst/>
                <a:latin typeface="Arial" panose="020B0604020202020204" pitchFamily="34" charset="0"/>
              </a:rPr>
              <a:t>המודעה</a:t>
            </a:r>
          </a:p>
          <a:p>
            <a:pPr algn="r">
              <a:buNone/>
            </a:pPr>
            <a:r>
              <a:rPr lang="he-IL" b="0" i="0" dirty="0">
                <a:solidFill>
                  <a:srgbClr val="000000"/>
                </a:solidFill>
                <a:effectLst/>
                <a:latin typeface="Arial" panose="020B0604020202020204" pitchFamily="34" charset="0"/>
              </a:rPr>
              <a:t>1. מודעה כאמור בסעיף 6ב לחוק (להלן – המודעה), תיערך לפי הנוסח שבתוספת ואולם המעביד יעדכן את סכומי שכר המינימום שבמודעה בהתאם לעדכונם לפי החוק מזמן לזמן ולא יאוחר משבעה ימים ממועד העדכון כאמור.</a:t>
            </a:r>
          </a:p>
          <a:p>
            <a:pPr algn="r">
              <a:spcBef>
                <a:spcPts val="750"/>
              </a:spcBef>
              <a:spcAft>
                <a:spcPts val="750"/>
              </a:spcAft>
              <a:buNone/>
            </a:pPr>
            <a:r>
              <a:rPr lang="he-IL" b="1" i="0" dirty="0">
                <a:solidFill>
                  <a:srgbClr val="000000"/>
                </a:solidFill>
                <a:effectLst/>
                <a:latin typeface="Arial" panose="020B0604020202020204" pitchFamily="34" charset="0"/>
              </a:rPr>
              <a:t>הצגת המודעה בדרך נוספת</a:t>
            </a:r>
          </a:p>
          <a:p>
            <a:pPr algn="r"/>
            <a:r>
              <a:rPr lang="he-IL" b="0" i="0" dirty="0">
                <a:solidFill>
                  <a:srgbClr val="000000"/>
                </a:solidFill>
                <a:effectLst/>
                <a:latin typeface="Arial" panose="020B0604020202020204" pitchFamily="34" charset="0"/>
              </a:rPr>
              <a:t>2. מעביד שעיקר עבודתם של עובדיו, כולם או חלקם, היא מחוץ </a:t>
            </a:r>
            <a:r>
              <a:rPr lang="he-IL" b="0" i="0" dirty="0" err="1">
                <a:solidFill>
                  <a:srgbClr val="000000"/>
                </a:solidFill>
                <a:effectLst/>
                <a:latin typeface="Arial" panose="020B0604020202020204" pitchFamily="34" charset="0"/>
              </a:rPr>
              <a:t>לחצריו</a:t>
            </a:r>
            <a:r>
              <a:rPr lang="he-IL" b="0" i="0" dirty="0">
                <a:solidFill>
                  <a:srgbClr val="000000"/>
                </a:solidFill>
                <a:effectLst/>
                <a:latin typeface="Arial" panose="020B0604020202020204" pitchFamily="34" charset="0"/>
              </a:rPr>
              <a:t>, ימסור את המודעה לידי עובדים אלה במועד הראשון לתשלום שכרם שחל לאחר תחילת עבודתם אצלו, וכן במועד הראשון לתשלום שכרם שחל לאחר עדכון סכומי שכר המינימום לפי החוק, וזאת נוסף על הצגת המודעה בדרך הקבועה בסעיף 6ב(א) לחוק.</a:t>
            </a:r>
          </a:p>
          <a:p>
            <a:pPr algn="r" rtl="1">
              <a:lnSpc>
                <a:spcPts val="1500"/>
              </a:lnSpc>
              <a:spcAft>
                <a:spcPts val="600"/>
              </a:spcAft>
              <a:buNone/>
            </a:pPr>
            <a:endParaRPr lang="he-IL"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091222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4CF4-0BD4-757D-9638-27C0065B0D0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5197C88-5A4D-F853-67D8-8590F7311BD9}"/>
              </a:ext>
            </a:extLst>
          </p:cNvPr>
          <p:cNvSpPr>
            <a:spLocks noGrp="1"/>
          </p:cNvSpPr>
          <p:nvPr>
            <p:ph type="title"/>
          </p:nvPr>
        </p:nvSpPr>
        <p:spPr/>
        <p:txBody>
          <a:bodyPr>
            <a:normAutofit/>
          </a:bodyPr>
          <a:lstStyle/>
          <a:p>
            <a:pPr algn="ctr"/>
            <a:r>
              <a:rPr lang="he-IL" b="1" i="0" dirty="0">
                <a:solidFill>
                  <a:srgbClr val="333399"/>
                </a:solidFill>
                <a:effectLst/>
                <a:latin typeface="Arial" panose="020B0604020202020204" pitchFamily="34" charset="0"/>
              </a:rPr>
              <a:t>עליית שכר המינימום – אפריל 2025</a:t>
            </a:r>
            <a:endParaRPr lang="en-IL" dirty="0"/>
          </a:p>
        </p:txBody>
      </p:sp>
      <p:sp>
        <p:nvSpPr>
          <p:cNvPr id="3" name="מציין מיקום תוכן 2">
            <a:extLst>
              <a:ext uri="{FF2B5EF4-FFF2-40B4-BE49-F238E27FC236}">
                <a16:creationId xmlns:a16="http://schemas.microsoft.com/office/drawing/2014/main" id="{64B8BD2A-B34C-8EA5-7339-6A3E708D4737}"/>
              </a:ext>
            </a:extLst>
          </p:cNvPr>
          <p:cNvSpPr>
            <a:spLocks noGrp="1"/>
          </p:cNvSpPr>
          <p:nvPr>
            <p:ph idx="1"/>
          </p:nvPr>
        </p:nvSpPr>
        <p:spPr/>
        <p:txBody>
          <a:bodyPr>
            <a:normAutofit/>
          </a:bodyPr>
          <a:lstStyle/>
          <a:p>
            <a:pPr algn="r">
              <a:spcBef>
                <a:spcPts val="750"/>
              </a:spcBef>
              <a:spcAft>
                <a:spcPts val="750"/>
              </a:spcAft>
              <a:buNone/>
            </a:pPr>
            <a:r>
              <a:rPr lang="he-IL" b="1" i="0" dirty="0">
                <a:solidFill>
                  <a:srgbClr val="000000"/>
                </a:solidFill>
                <a:effectLst/>
                <a:latin typeface="Arial" panose="020B0604020202020204" pitchFamily="34" charset="0"/>
              </a:rPr>
              <a:t>הצגת המודעה בדרך חלופית</a:t>
            </a:r>
          </a:p>
          <a:p>
            <a:pPr algn="r">
              <a:buNone/>
            </a:pPr>
            <a:r>
              <a:rPr lang="he-IL" b="0" i="0" dirty="0">
                <a:solidFill>
                  <a:srgbClr val="000000"/>
                </a:solidFill>
                <a:effectLst/>
                <a:latin typeface="Arial" panose="020B0604020202020204" pitchFamily="34" charset="0"/>
              </a:rPr>
              <a:t>3. מעביד המעסיק פחות מ-6 עובדים במקום העבודה רשאי להציג את המודעה באמצעות מסירתה לידי עובדיו במועד הראשון לתשלום שכרם שחל לאחר תחילת עבודתם אצלו, וכן במועד הראשון לתשלום שכרם שחל לאחר עדכון סכומי שכר המינימום לפי החוק, במקום הצגתה בדרך הקבועה בסעיף 6ב(א) לחוק.</a:t>
            </a:r>
          </a:p>
          <a:p>
            <a:pPr algn="r">
              <a:spcBef>
                <a:spcPts val="750"/>
              </a:spcBef>
              <a:spcAft>
                <a:spcPts val="750"/>
              </a:spcAft>
              <a:buNone/>
            </a:pPr>
            <a:r>
              <a:rPr lang="he-IL" b="1" i="0" dirty="0">
                <a:solidFill>
                  <a:srgbClr val="000000"/>
                </a:solidFill>
                <a:effectLst/>
                <a:latin typeface="Arial" panose="020B0604020202020204" pitchFamily="34" charset="0"/>
              </a:rPr>
              <a:t>פטור מהצגת מודעה</a:t>
            </a:r>
          </a:p>
          <a:p>
            <a:pPr algn="r"/>
            <a:r>
              <a:rPr lang="he-IL" b="0" i="0" dirty="0">
                <a:solidFill>
                  <a:srgbClr val="000000"/>
                </a:solidFill>
                <a:effectLst/>
                <a:latin typeface="Arial" panose="020B0604020202020204" pitchFamily="34" charset="0"/>
              </a:rPr>
              <a:t>4. </a:t>
            </a:r>
            <a:r>
              <a:rPr lang="he-IL" b="0" i="0">
                <a:solidFill>
                  <a:srgbClr val="000000"/>
                </a:solidFill>
                <a:effectLst/>
                <a:latin typeface="Arial" panose="020B0604020202020204" pitchFamily="34" charset="0"/>
              </a:rPr>
              <a:t>מעביד המעסיק את עובדיו שלא לצורכי עסק, משלח יד או שירות ציבורי, פטור מחובת הצגת המודעה.</a:t>
            </a:r>
          </a:p>
          <a:p>
            <a:pPr algn="r" rtl="1">
              <a:lnSpc>
                <a:spcPts val="1500"/>
              </a:lnSpc>
              <a:spcAft>
                <a:spcPts val="600"/>
              </a:spcAft>
              <a:buNone/>
            </a:pPr>
            <a:endParaRPr lang="he-IL"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103302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154E7-A260-511C-B51D-14CC55D2101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0DE0736-03D9-E65B-A90E-CB839EF0521C}"/>
              </a:ext>
            </a:extLst>
          </p:cNvPr>
          <p:cNvSpPr>
            <a:spLocks noGrp="1"/>
          </p:cNvSpPr>
          <p:nvPr>
            <p:ph type="title"/>
          </p:nvPr>
        </p:nvSpPr>
        <p:spPr/>
        <p:txBody>
          <a:bodyPr>
            <a:normAutofit fontScale="90000"/>
          </a:bodyPr>
          <a:lstStyle/>
          <a:p>
            <a:pPr algn="ctr"/>
            <a:r>
              <a:rPr lang="he-IL" b="1" i="0" dirty="0">
                <a:solidFill>
                  <a:srgbClr val="333399"/>
                </a:solidFill>
                <a:effectLst/>
                <a:latin typeface="Arial" panose="020B0604020202020204" pitchFamily="34" charset="0"/>
              </a:rPr>
              <a:t>תקנות הביטוח הלאומי (שיפוי מעסיקים לגבי תקופת שירות מילואים שהוא שירות חירום) (הוראת שעה – חרבות ברזל), </a:t>
            </a:r>
            <a:r>
              <a:rPr lang="he-IL" b="1" i="0" dirty="0" err="1">
                <a:solidFill>
                  <a:srgbClr val="333399"/>
                </a:solidFill>
                <a:effectLst/>
                <a:latin typeface="Arial" panose="020B0604020202020204" pitchFamily="34" charset="0"/>
              </a:rPr>
              <a:t>התשפ"ד</a:t>
            </a:r>
            <a:r>
              <a:rPr lang="he-IL" b="1" i="0" dirty="0">
                <a:solidFill>
                  <a:srgbClr val="333399"/>
                </a:solidFill>
                <a:effectLst/>
                <a:latin typeface="Arial" panose="020B0604020202020204" pitchFamily="34" charset="0"/>
              </a:rPr>
              <a:t> - 2024</a:t>
            </a:r>
            <a:endParaRPr lang="en-IL" dirty="0"/>
          </a:p>
        </p:txBody>
      </p:sp>
      <p:sp>
        <p:nvSpPr>
          <p:cNvPr id="3" name="מציין מיקום תוכן 2">
            <a:extLst>
              <a:ext uri="{FF2B5EF4-FFF2-40B4-BE49-F238E27FC236}">
                <a16:creationId xmlns:a16="http://schemas.microsoft.com/office/drawing/2014/main" id="{0AC91334-2510-D44F-51E7-AAE3AB3B7078}"/>
              </a:ext>
            </a:extLst>
          </p:cNvPr>
          <p:cNvSpPr>
            <a:spLocks noGrp="1"/>
          </p:cNvSpPr>
          <p:nvPr>
            <p:ph idx="1"/>
          </p:nvPr>
        </p:nvSpPr>
        <p:spPr/>
        <p:txBody>
          <a:bodyPr>
            <a:normAutofit/>
          </a:bodyPr>
          <a:lstStyle/>
          <a:p>
            <a:pPr algn="r" rtl="1">
              <a:lnSpc>
                <a:spcPts val="1500"/>
              </a:lnSpc>
              <a:spcAft>
                <a:spcPts val="600"/>
              </a:spcAft>
              <a:buNone/>
            </a:pPr>
            <a:r>
              <a:rPr lang="he-IL" b="0" i="0" dirty="0">
                <a:solidFill>
                  <a:srgbClr val="000000"/>
                </a:solidFill>
                <a:effectLst/>
                <a:latin typeface="Arial" panose="020B0604020202020204" pitchFamily="34" charset="0"/>
              </a:rPr>
              <a:t>ביום 1.5.2024 </a:t>
            </a:r>
            <a:r>
              <a:rPr lang="he-IL" b="0" i="0" u="sng" dirty="0">
                <a:solidFill>
                  <a:srgbClr val="0000FF"/>
                </a:solidFill>
                <a:effectLst/>
                <a:latin typeface="Arial" panose="020B0604020202020204" pitchFamily="34" charset="0"/>
                <a:hlinkClick r:id="rId2"/>
              </a:rPr>
              <a:t>פורסמו ברשומות תקנות הביטוח הלאומי (שיפוי מעסיקים לגבי תקופת שירות מילואים שהוא שירות חירום) (הוראת שעה – חרבות ברזל), </a:t>
            </a:r>
            <a:r>
              <a:rPr lang="he-IL" b="0" i="0" u="sng" dirty="0" err="1">
                <a:solidFill>
                  <a:srgbClr val="0000FF"/>
                </a:solidFill>
                <a:effectLst/>
                <a:latin typeface="Arial" panose="020B0604020202020204" pitchFamily="34" charset="0"/>
                <a:hlinkClick r:id="rId2"/>
              </a:rPr>
              <a:t>התשפ"ד</a:t>
            </a:r>
            <a:r>
              <a:rPr lang="he-IL" b="0" i="0" u="sng" dirty="0">
                <a:solidFill>
                  <a:srgbClr val="0000FF"/>
                </a:solidFill>
                <a:effectLst/>
                <a:latin typeface="Arial" panose="020B0604020202020204" pitchFamily="34" charset="0"/>
                <a:hlinkClick r:id="rId2"/>
              </a:rPr>
              <a:t> – 2024</a:t>
            </a:r>
            <a:r>
              <a:rPr lang="he-IL" b="0" i="0" dirty="0">
                <a:solidFill>
                  <a:srgbClr val="000000"/>
                </a:solidFill>
                <a:effectLst/>
                <a:latin typeface="Arial" panose="020B0604020202020204" pitchFamily="34" charset="0"/>
              </a:rPr>
              <a:t> (להלן: "התקנות"), שעניינן מתן שיפוי חלקי למעסיקים של משרתי מילואים בגין הפרשות פנסיוניות ותשלום דמי ביטוח לאומי. להלן עיקרי התקנות:</a:t>
            </a:r>
          </a:p>
          <a:p>
            <a:pPr algn="r" rtl="1">
              <a:lnSpc>
                <a:spcPts val="1500"/>
              </a:lnSpc>
              <a:spcAft>
                <a:spcPts val="600"/>
              </a:spcAft>
              <a:buNone/>
            </a:pPr>
            <a:r>
              <a:rPr lang="he-IL" b="0" i="0" dirty="0">
                <a:solidFill>
                  <a:srgbClr val="000000"/>
                </a:solidFill>
                <a:effectLst/>
                <a:latin typeface="Arial" panose="020B0604020202020204" pitchFamily="34" charset="0"/>
              </a:rPr>
              <a:t>המוסד לביטוח לאומי ישפה מעסיק של עובד בשיעור של  20% מסכום ההכנסה ליום של העובד כפול מספר ימי שירות המילואים שביצע העובד בשל תשלומים ששילם המעסיק לקופת תגמולים או לקופת פנסיה או לקופה או לקרן כיוצא באלה, ועל תשלום דמי ביטוח ששילם בעד העובד, לגבי תקופת שירות המילואים.</a:t>
            </a:r>
          </a:p>
          <a:p>
            <a:pPr algn="r" rtl="1">
              <a:lnSpc>
                <a:spcPts val="1500"/>
              </a:lnSpc>
              <a:spcAft>
                <a:spcPts val="600"/>
              </a:spcAft>
              <a:buNone/>
            </a:pPr>
            <a:r>
              <a:rPr lang="he-IL" b="0" i="0" dirty="0">
                <a:solidFill>
                  <a:srgbClr val="000000"/>
                </a:solidFill>
                <a:effectLst/>
                <a:latin typeface="Arial" panose="020B0604020202020204" pitchFamily="34" charset="0"/>
              </a:rPr>
              <a:t>סכום ההכנסה ליום הנו הכנסת העובד לפי אחד מאלה ולא יותר מהתגמול המירבי:</a:t>
            </a:r>
          </a:p>
          <a:p>
            <a:pPr marL="457200" indent="-228600" algn="r" rtl="1">
              <a:lnSpc>
                <a:spcPts val="1500"/>
              </a:lnSpc>
              <a:spcAft>
                <a:spcPts val="600"/>
              </a:spcAft>
              <a:buNone/>
            </a:pPr>
            <a:r>
              <a:rPr lang="he-IL" b="0" i="0" dirty="0">
                <a:solidFill>
                  <a:srgbClr val="000000"/>
                </a:solidFill>
                <a:effectLst/>
                <a:latin typeface="Arial" panose="020B0604020202020204" pitchFamily="34" charset="0"/>
              </a:rPr>
              <a:t>1.</a:t>
            </a:r>
            <a:r>
              <a:rPr lang="he-IL" sz="1800" b="0" i="0" dirty="0">
                <a:solidFill>
                  <a:srgbClr val="000000"/>
                </a:solidFill>
                <a:effectLst/>
                <a:latin typeface="Times New Roman" panose="02020603050405020304" pitchFamily="18" charset="0"/>
              </a:rPr>
              <a:t>      </a:t>
            </a:r>
            <a:r>
              <a:rPr lang="he-IL" b="0" i="0" dirty="0">
                <a:solidFill>
                  <a:srgbClr val="000000"/>
                </a:solidFill>
                <a:effectLst/>
                <a:latin typeface="Arial" panose="020B0604020202020204" pitchFamily="34" charset="0"/>
              </a:rPr>
              <a:t>עובד שעבד אצל מעסיק ברבע השנה – הכנסתו מעבודה אצל אותו מעסיק ברבע השנה, מחולקת בתשעים.</a:t>
            </a:r>
          </a:p>
          <a:p>
            <a:pPr marL="457200" indent="-228600" algn="r" rtl="1">
              <a:lnSpc>
                <a:spcPts val="1500"/>
              </a:lnSpc>
              <a:spcAft>
                <a:spcPts val="600"/>
              </a:spcAft>
              <a:buNone/>
            </a:pPr>
            <a:r>
              <a:rPr lang="he-IL" b="0" i="0" dirty="0">
                <a:solidFill>
                  <a:srgbClr val="000000"/>
                </a:solidFill>
                <a:effectLst/>
                <a:latin typeface="Arial" panose="020B0604020202020204" pitchFamily="34" charset="0"/>
              </a:rPr>
              <a:t>2.</a:t>
            </a:r>
            <a:r>
              <a:rPr lang="he-IL" sz="1800" b="0" i="0" dirty="0">
                <a:solidFill>
                  <a:srgbClr val="000000"/>
                </a:solidFill>
                <a:effectLst/>
                <a:latin typeface="Times New Roman" panose="02020603050405020304" pitchFamily="18" charset="0"/>
              </a:rPr>
              <a:t>      </a:t>
            </a:r>
            <a:r>
              <a:rPr lang="he-IL" b="0" i="0" dirty="0">
                <a:solidFill>
                  <a:srgbClr val="000000"/>
                </a:solidFill>
                <a:effectLst/>
                <a:latin typeface="Arial" panose="020B0604020202020204" pitchFamily="34" charset="0"/>
              </a:rPr>
              <a:t>עובד שעבד אצל מעסיק חודש או חודשיים ברבע השנה – הכנסתו מעבודה אצל אותו מעסיק בחודש או בחודשיים האמורים, מחולקת בשלושים או בשישים לפי העניין.</a:t>
            </a:r>
            <a:endParaRPr lang="en-IL" dirty="0"/>
          </a:p>
        </p:txBody>
      </p:sp>
    </p:spTree>
    <p:extLst>
      <p:ext uri="{BB962C8B-B14F-4D97-AF65-F5344CB8AC3E}">
        <p14:creationId xmlns:p14="http://schemas.microsoft.com/office/powerpoint/2010/main" val="32962988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D7F19-AC26-580E-C585-9492F20FF2D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18B0600-55F5-E07C-5253-F8B8C9290160}"/>
              </a:ext>
            </a:extLst>
          </p:cNvPr>
          <p:cNvSpPr>
            <a:spLocks noGrp="1"/>
          </p:cNvSpPr>
          <p:nvPr>
            <p:ph type="title"/>
          </p:nvPr>
        </p:nvSpPr>
        <p:spPr/>
        <p:txBody>
          <a:bodyPr>
            <a:normAutofit fontScale="90000"/>
          </a:bodyPr>
          <a:lstStyle/>
          <a:p>
            <a:pPr algn="ctr"/>
            <a:r>
              <a:rPr lang="he-IL" b="1" i="0" dirty="0">
                <a:solidFill>
                  <a:srgbClr val="333399"/>
                </a:solidFill>
                <a:effectLst/>
                <a:latin typeface="Arial" panose="020B0604020202020204" pitchFamily="34" charset="0"/>
              </a:rPr>
              <a:t>תקנות הביטוח הלאומי (שיפוי מעסיקים לגבי תקופת שירות מילואים שהוא שירות חירום) (הוראת שעה – חרבות ברזל), </a:t>
            </a:r>
            <a:r>
              <a:rPr lang="he-IL" b="1" i="0" dirty="0" err="1">
                <a:solidFill>
                  <a:srgbClr val="333399"/>
                </a:solidFill>
                <a:effectLst/>
                <a:latin typeface="Arial" panose="020B0604020202020204" pitchFamily="34" charset="0"/>
              </a:rPr>
              <a:t>התשפ"ד</a:t>
            </a:r>
            <a:r>
              <a:rPr lang="he-IL" b="1" i="0" dirty="0">
                <a:solidFill>
                  <a:srgbClr val="333399"/>
                </a:solidFill>
                <a:effectLst/>
                <a:latin typeface="Arial" panose="020B0604020202020204" pitchFamily="34" charset="0"/>
              </a:rPr>
              <a:t> - 2024</a:t>
            </a:r>
            <a:endParaRPr lang="en-IL" dirty="0"/>
          </a:p>
        </p:txBody>
      </p:sp>
      <p:sp>
        <p:nvSpPr>
          <p:cNvPr id="3" name="מציין מיקום תוכן 2">
            <a:extLst>
              <a:ext uri="{FF2B5EF4-FFF2-40B4-BE49-F238E27FC236}">
                <a16:creationId xmlns:a16="http://schemas.microsoft.com/office/drawing/2014/main" id="{FC277C58-449F-C76A-CE04-5C353BDB7197}"/>
              </a:ext>
            </a:extLst>
          </p:cNvPr>
          <p:cNvSpPr>
            <a:spLocks noGrp="1"/>
          </p:cNvSpPr>
          <p:nvPr>
            <p:ph idx="1"/>
          </p:nvPr>
        </p:nvSpPr>
        <p:spPr/>
        <p:txBody>
          <a:bodyPr>
            <a:normAutofit/>
          </a:bodyPr>
          <a:lstStyle/>
          <a:p>
            <a:pPr marL="457200" indent="-228600" algn="r" rtl="1">
              <a:lnSpc>
                <a:spcPts val="1500"/>
              </a:lnSpc>
              <a:spcAft>
                <a:spcPts val="600"/>
              </a:spcAft>
              <a:buNone/>
            </a:pPr>
            <a:br>
              <a:rPr lang="he-IL" b="0" i="0" dirty="0">
                <a:solidFill>
                  <a:srgbClr val="000000"/>
                </a:solidFill>
                <a:effectLst/>
                <a:latin typeface="Arial" panose="020B0604020202020204" pitchFamily="34" charset="0"/>
              </a:rPr>
            </a:br>
            <a:endParaRPr lang="he-IL" b="0" i="0" dirty="0">
              <a:solidFill>
                <a:srgbClr val="000000"/>
              </a:solidFill>
              <a:effectLst/>
              <a:latin typeface="Arial" panose="020B0604020202020204" pitchFamily="34" charset="0"/>
            </a:endParaRPr>
          </a:p>
          <a:p>
            <a:pPr marL="457200" indent="-228600" algn="r" rtl="1">
              <a:lnSpc>
                <a:spcPts val="1500"/>
              </a:lnSpc>
              <a:spcAft>
                <a:spcPts val="600"/>
              </a:spcAft>
            </a:pPr>
            <a:r>
              <a:rPr lang="he-IL" b="0" i="0" dirty="0">
                <a:solidFill>
                  <a:srgbClr val="000000"/>
                </a:solidFill>
                <a:effectLst/>
                <a:latin typeface="Arial" panose="020B0604020202020204" pitchFamily="34" charset="0"/>
              </a:rPr>
              <a:t>3.</a:t>
            </a:r>
            <a:r>
              <a:rPr lang="he-IL" sz="1800" b="0" i="0" dirty="0">
                <a:solidFill>
                  <a:srgbClr val="000000"/>
                </a:solidFill>
                <a:effectLst/>
                <a:latin typeface="Times New Roman" panose="02020603050405020304" pitchFamily="18" charset="0"/>
              </a:rPr>
              <a:t>      </a:t>
            </a:r>
            <a:r>
              <a:rPr lang="he-IL" b="0" i="0" dirty="0">
                <a:solidFill>
                  <a:srgbClr val="000000"/>
                </a:solidFill>
                <a:effectLst/>
                <a:latin typeface="Arial" panose="020B0604020202020204" pitchFamily="34" charset="0"/>
              </a:rPr>
              <a:t>עובד שעבד פחות מחודש אצל מעסיק ברבע השנה או שהחל לעבוד אצל מעסיק בחודש השירות (חודש שבו שירת בשירות מילואים, כולל חודש ששירת חלק ממנו) – הכנסתו מעבודה אצל אותו מעסיק בחודש השירות, מחולקת בשלושים.</a:t>
            </a:r>
          </a:p>
          <a:p>
            <a:pPr algn="r" rtl="1">
              <a:lnSpc>
                <a:spcPts val="1500"/>
              </a:lnSpc>
              <a:spcAft>
                <a:spcPts val="600"/>
              </a:spcAft>
              <a:buNone/>
            </a:pPr>
            <a:r>
              <a:rPr lang="he-IL" b="0" i="0" dirty="0">
                <a:solidFill>
                  <a:srgbClr val="000000"/>
                </a:solidFill>
                <a:effectLst/>
                <a:latin typeface="Arial" panose="020B0604020202020204" pitchFamily="34" charset="0"/>
              </a:rPr>
              <a:t>התקנות יעמדו בתוקפן עד ליום 31.12.2025*</a:t>
            </a:r>
          </a:p>
          <a:p>
            <a:pPr algn="r" rtl="1">
              <a:lnSpc>
                <a:spcPts val="1500"/>
              </a:lnSpc>
              <a:spcAft>
                <a:spcPts val="600"/>
              </a:spcAft>
              <a:buNone/>
            </a:pPr>
            <a:r>
              <a:rPr lang="he-IL" b="0" i="0" dirty="0">
                <a:solidFill>
                  <a:srgbClr val="000000"/>
                </a:solidFill>
                <a:effectLst/>
                <a:latin typeface="Arial" panose="020B0604020202020204" pitchFamily="34" charset="0"/>
              </a:rPr>
              <a:t>תשלומים ראשונים לפי תקנות אלה, לרבות תשלומים בעבור התקופה שמיום 7.10.23 עד יום 1.5.2024 ישולמו עד 60 ימים מיום פרסומן.</a:t>
            </a:r>
          </a:p>
          <a:p>
            <a:pPr algn="r" rtl="1">
              <a:lnSpc>
                <a:spcPts val="1500"/>
              </a:lnSpc>
              <a:spcAft>
                <a:spcPts val="600"/>
              </a:spcAft>
              <a:buNone/>
            </a:pPr>
            <a:r>
              <a:rPr lang="he-IL" b="0" i="0" dirty="0">
                <a:solidFill>
                  <a:srgbClr val="000000"/>
                </a:solidFill>
                <a:effectLst/>
                <a:latin typeface="Arial" panose="020B0604020202020204" pitchFamily="34" charset="0"/>
              </a:rPr>
              <a:t> </a:t>
            </a:r>
          </a:p>
          <a:p>
            <a:pPr marL="457200" indent="-228600" algn="r" rtl="1">
              <a:lnSpc>
                <a:spcPts val="1500"/>
              </a:lnSpc>
              <a:spcAft>
                <a:spcPts val="600"/>
              </a:spcAft>
            </a:pPr>
            <a:r>
              <a:rPr lang="he-IL" sz="1800" b="0" i="1" dirty="0">
                <a:solidFill>
                  <a:srgbClr val="000000"/>
                </a:solidFill>
                <a:effectLst/>
                <a:latin typeface="Symbol" panose="05050102010706020507" pitchFamily="18" charset="2"/>
              </a:rPr>
              <a:t>·</a:t>
            </a:r>
            <a:r>
              <a:rPr lang="he-IL" sz="1800" b="0" i="1" dirty="0">
                <a:solidFill>
                  <a:srgbClr val="000000"/>
                </a:solidFill>
                <a:effectLst/>
                <a:latin typeface="Times New Roman" panose="02020603050405020304" pitchFamily="18" charset="0"/>
              </a:rPr>
              <a:t>         </a:t>
            </a:r>
            <a:r>
              <a:rPr lang="he-IL" sz="1800" b="0" i="1" dirty="0">
                <a:solidFill>
                  <a:srgbClr val="000000"/>
                </a:solidFill>
                <a:effectLst/>
                <a:latin typeface="Arial" panose="020B0604020202020204" pitchFamily="34" charset="0"/>
              </a:rPr>
              <a:t>תוקף התקנות הוארך במסגרת תקנות הביטוח הלאומי (שיפוי מעסיקים לגבי תקופת שירות מילואים שהוא שירות חירום) (הוראת שעה – חרבות ברזל) (תיקון), </a:t>
            </a:r>
            <a:r>
              <a:rPr lang="he-IL" sz="1800" b="0" i="1" dirty="0" err="1">
                <a:solidFill>
                  <a:srgbClr val="000000"/>
                </a:solidFill>
                <a:effectLst/>
                <a:latin typeface="Arial" panose="020B0604020202020204" pitchFamily="34" charset="0"/>
              </a:rPr>
              <a:t>התשפ"ה</a:t>
            </a:r>
            <a:r>
              <a:rPr lang="he-IL" sz="1800" b="0" i="1" dirty="0">
                <a:solidFill>
                  <a:srgbClr val="000000"/>
                </a:solidFill>
                <a:effectLst/>
                <a:latin typeface="Arial" panose="020B0604020202020204" pitchFamily="34" charset="0"/>
              </a:rPr>
              <a:t> – 2025, מיום 17.2.2025.</a:t>
            </a:r>
            <a:endParaRPr lang="he-IL" b="0" i="0" dirty="0">
              <a:solidFill>
                <a:srgbClr val="000000"/>
              </a:solidFill>
              <a:effectLst/>
              <a:latin typeface="Arial" panose="020B0604020202020204" pitchFamily="34" charset="0"/>
            </a:endParaRPr>
          </a:p>
          <a:p>
            <a:endParaRPr lang="en-IL" dirty="0"/>
          </a:p>
        </p:txBody>
      </p:sp>
    </p:spTree>
    <p:extLst>
      <p:ext uri="{BB962C8B-B14F-4D97-AF65-F5344CB8AC3E}">
        <p14:creationId xmlns:p14="http://schemas.microsoft.com/office/powerpoint/2010/main" val="38635432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A22F5-D826-B10B-2EDE-0316ED9A36F9}"/>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5E0E46B-F1D2-0A9E-A4B8-346A673E8607}"/>
              </a:ext>
            </a:extLst>
          </p:cNvPr>
          <p:cNvSpPr>
            <a:spLocks noGrp="1"/>
          </p:cNvSpPr>
          <p:nvPr>
            <p:ph type="title"/>
          </p:nvPr>
        </p:nvSpPr>
        <p:spPr/>
        <p:txBody>
          <a:bodyPr>
            <a:normAutofit/>
          </a:bodyPr>
          <a:lstStyle/>
          <a:p>
            <a:pPr algn="ctr"/>
            <a:r>
              <a:rPr lang="he-IL" b="1" i="0" dirty="0">
                <a:solidFill>
                  <a:srgbClr val="333399"/>
                </a:solidFill>
                <a:effectLst/>
                <a:latin typeface="Arial" panose="020B0604020202020204" pitchFamily="34" charset="0"/>
              </a:rPr>
              <a:t>ניכוי דמי חבר או דמי טיפול ארגוני על ידי מעסיק משכר עובדיו</a:t>
            </a:r>
            <a:endParaRPr lang="en-IL" dirty="0"/>
          </a:p>
        </p:txBody>
      </p:sp>
      <p:sp>
        <p:nvSpPr>
          <p:cNvPr id="3" name="מציין מיקום תוכן 2">
            <a:extLst>
              <a:ext uri="{FF2B5EF4-FFF2-40B4-BE49-F238E27FC236}">
                <a16:creationId xmlns:a16="http://schemas.microsoft.com/office/drawing/2014/main" id="{A76B35AB-1EA2-0558-00CF-7A87A4CF221C}"/>
              </a:ext>
            </a:extLst>
          </p:cNvPr>
          <p:cNvSpPr>
            <a:spLocks noGrp="1"/>
          </p:cNvSpPr>
          <p:nvPr>
            <p:ph idx="1"/>
          </p:nvPr>
        </p:nvSpPr>
        <p:spPr/>
        <p:txBody>
          <a:bodyPr>
            <a:normAutofit/>
          </a:bodyPr>
          <a:lstStyle/>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דמי החבר ודמי הטיפול משולמים לארגון העובדים היציג (הסתדרות העובדים הכללית החדשה) על יד עובדים שחלות עליהם הוראות מיטיבות מכוח הסכמים קיבוציים וצווי הרחבה כלליים ענפיים.</a:t>
            </a:r>
          </a:p>
          <a:p>
            <a:pPr algn="r" rtl="1">
              <a:lnSpc>
                <a:spcPts val="1500"/>
              </a:lnSpc>
              <a:spcBef>
                <a:spcPts val="600"/>
              </a:spcBef>
              <a:spcAft>
                <a:spcPts val="600"/>
              </a:spcAft>
            </a:pPr>
            <a:r>
              <a:rPr lang="he-IL" b="1" i="0" u="sng" spc="20" dirty="0">
                <a:solidFill>
                  <a:srgbClr val="000000"/>
                </a:solidFill>
                <a:effectLst/>
                <a:latin typeface="Arial" panose="020B0604020202020204" pitchFamily="34" charset="0"/>
              </a:rPr>
              <a:t>ההסכם חל על מעסיקים החברים בארגונים הבאים</a:t>
            </a:r>
            <a:r>
              <a:rPr lang="he-IL" b="0" i="0" spc="20" dirty="0">
                <a:solidFill>
                  <a:srgbClr val="000000"/>
                </a:solidFill>
                <a:effectLst/>
                <a:latin typeface="Arial" panose="020B0604020202020204" pitchFamily="34" charset="0"/>
              </a:rPr>
              <a:t>: התאחדות התעשיינים בישראל, לשכת המסחר תל-אביב-יפו בשמה ובשם לשכות המסחר בירושלים, בחיפה ובבאר-שבע, התאחדות הקבלנים בישראל, התאחדות האיכרים בישראל, התאחדות תעשייני היהלומים בישראל בע"מ, התאחדות המלונות בישראל, האיגוד הארצי של מפעלי השמירה בישראל, האיגוד </a:t>
            </a:r>
            <a:r>
              <a:rPr lang="he-IL" b="0" i="0" spc="20" dirty="0" err="1">
                <a:solidFill>
                  <a:srgbClr val="000000"/>
                </a:solidFill>
                <a:effectLst/>
                <a:latin typeface="Arial" panose="020B0604020202020204" pitchFamily="34" charset="0"/>
              </a:rPr>
              <a:t>הכל</a:t>
            </a:r>
            <a:r>
              <a:rPr lang="he-IL" b="0" i="0" spc="20" dirty="0">
                <a:solidFill>
                  <a:srgbClr val="000000"/>
                </a:solidFill>
                <a:effectLst/>
                <a:latin typeface="Arial" panose="020B0604020202020204" pitchFamily="34" charset="0"/>
              </a:rPr>
              <a:t> ארצי של מפעלי האחזקה והניקיון בישראל, התאחדות המלאכה והתעשיה בישראל, האיגוד הארצי למסחר בישראל, התאחדות ענף הקולנוע בישראל, התאחדות הסוחרים בישראל, איגוד הבנקים בישראל, לשכת ארגוני העצמאיים בישראל.</a:t>
            </a:r>
          </a:p>
          <a:p>
            <a:endParaRPr lang="en-IL" dirty="0"/>
          </a:p>
        </p:txBody>
      </p:sp>
    </p:spTree>
    <p:extLst>
      <p:ext uri="{BB962C8B-B14F-4D97-AF65-F5344CB8AC3E}">
        <p14:creationId xmlns:p14="http://schemas.microsoft.com/office/powerpoint/2010/main" val="5461500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EED4-66C3-4FD1-A87D-7D5950C2D29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DCE3583-4067-2052-E35E-5F18C25C1024}"/>
              </a:ext>
            </a:extLst>
          </p:cNvPr>
          <p:cNvSpPr>
            <a:spLocks noGrp="1"/>
          </p:cNvSpPr>
          <p:nvPr>
            <p:ph type="title"/>
          </p:nvPr>
        </p:nvSpPr>
        <p:spPr/>
        <p:txBody>
          <a:bodyPr>
            <a:normAutofit/>
          </a:bodyPr>
          <a:lstStyle/>
          <a:p>
            <a:pPr algn="ctr"/>
            <a:r>
              <a:rPr lang="he-IL" b="1" i="0" dirty="0">
                <a:solidFill>
                  <a:srgbClr val="333399"/>
                </a:solidFill>
                <a:effectLst/>
                <a:latin typeface="Arial" panose="020B0604020202020204" pitchFamily="34" charset="0"/>
              </a:rPr>
              <a:t>ניכוי דמי חבר או דמי טיפול ארגוני על ידי מעסיק משכר עובדיו</a:t>
            </a:r>
            <a:endParaRPr lang="en-IL" dirty="0"/>
          </a:p>
        </p:txBody>
      </p:sp>
      <p:sp>
        <p:nvSpPr>
          <p:cNvPr id="3" name="מציין מיקום תוכן 2">
            <a:extLst>
              <a:ext uri="{FF2B5EF4-FFF2-40B4-BE49-F238E27FC236}">
                <a16:creationId xmlns:a16="http://schemas.microsoft.com/office/drawing/2014/main" id="{9579FBD9-5BDC-EE38-BFCD-729D52576335}"/>
              </a:ext>
            </a:extLst>
          </p:cNvPr>
          <p:cNvSpPr>
            <a:spLocks noGrp="1"/>
          </p:cNvSpPr>
          <p:nvPr>
            <p:ph idx="1"/>
          </p:nvPr>
        </p:nvSpPr>
        <p:spPr/>
        <p:txBody>
          <a:bodyPr>
            <a:normAutofit/>
          </a:bodyPr>
          <a:lstStyle/>
          <a:p>
            <a:pPr algn="r" rtl="1">
              <a:lnSpc>
                <a:spcPts val="1500"/>
              </a:lnSpc>
              <a:spcBef>
                <a:spcPts val="600"/>
              </a:spcBef>
              <a:spcAft>
                <a:spcPts val="600"/>
              </a:spcAft>
              <a:buNone/>
            </a:pPr>
            <a:r>
              <a:rPr lang="he-IL" b="1" i="0" u="sng" spc="20" dirty="0">
                <a:solidFill>
                  <a:srgbClr val="000000"/>
                </a:solidFill>
                <a:effectLst/>
                <a:latin typeface="Arial" panose="020B0604020202020204" pitchFamily="34" charset="0"/>
              </a:rPr>
              <a:t>חישוב וניכוי מהשכר על ידי המעסיק:</a:t>
            </a:r>
            <a:endParaRPr lang="he-IL" b="0" i="0" spc="20" dirty="0">
              <a:solidFill>
                <a:srgbClr val="000000"/>
              </a:solidFill>
              <a:effectLst/>
              <a:latin typeface="Arial" panose="020B0604020202020204" pitchFamily="34" charset="0"/>
            </a:endParaRP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בהתאם להסכם המעודכן</a:t>
            </a:r>
            <a:r>
              <a:rPr lang="he-IL" b="0" i="0" u="sng" spc="20" dirty="0">
                <a:solidFill>
                  <a:srgbClr val="0000FF"/>
                </a:solidFill>
                <a:effectLst/>
                <a:latin typeface="Arial" panose="020B0604020202020204" pitchFamily="34" charset="0"/>
                <a:hlinkClick r:id="rId2"/>
              </a:rPr>
              <a:t>(*)</a:t>
            </a:r>
            <a:r>
              <a:rPr lang="he-IL" b="0" i="0" spc="20" dirty="0">
                <a:solidFill>
                  <a:srgbClr val="000000"/>
                </a:solidFill>
                <a:effectLst/>
                <a:latin typeface="Arial" panose="020B0604020202020204" pitchFamily="34" charset="0"/>
              </a:rPr>
              <a:t> דמי טיפול מקצועי ארגוני הם בשיעור של 0.75% משכר העבודה, ודמי חבר לעובדים שם חברי הארגון הם בשיעור של 0.90% משכר העבודה.</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a:t>
            </a:r>
            <a:r>
              <a:rPr lang="he-IL" b="1" i="0" spc="20" dirty="0">
                <a:solidFill>
                  <a:srgbClr val="000000"/>
                </a:solidFill>
                <a:effectLst/>
                <a:latin typeface="Arial" panose="020B0604020202020204" pitchFamily="34" charset="0"/>
              </a:rPr>
              <a:t>שכר העבודה</a:t>
            </a:r>
            <a:r>
              <a:rPr lang="he-IL" b="0" i="0" spc="20" dirty="0">
                <a:solidFill>
                  <a:srgbClr val="000000"/>
                </a:solidFill>
                <a:effectLst/>
                <a:latin typeface="Arial" panose="020B0604020202020204" pitchFamily="34" charset="0"/>
              </a:rPr>
              <a:t>" ממנו יש לנכות את דמי החבר/דמי הטיפול המקצועי ארגוני, מוגדר </a:t>
            </a:r>
            <a:r>
              <a:rPr lang="he-IL" b="0" i="0" u="sng" spc="20" dirty="0">
                <a:solidFill>
                  <a:srgbClr val="000000"/>
                </a:solidFill>
                <a:effectLst/>
                <a:latin typeface="Arial" panose="020B0604020202020204" pitchFamily="34" charset="0"/>
                <a:cs typeface="Arial" panose="020B0604020202020204" pitchFamily="34" charset="0"/>
              </a:rPr>
              <a:t>כשכר שממנו משלמים דמי ביטוח לאומי</a:t>
            </a:r>
            <a:r>
              <a:rPr lang="he-IL" b="0" i="0" spc="20" dirty="0">
                <a:solidFill>
                  <a:srgbClr val="000000"/>
                </a:solidFill>
                <a:effectLst/>
                <a:latin typeface="Arial" panose="020B0604020202020204" pitchFamily="34" charset="0"/>
              </a:rPr>
              <a:t>. עד לתקרה של  1.7 מהשכר הממוצע במשק</a:t>
            </a:r>
            <a:r>
              <a:rPr lang="he-IL" b="0" i="0" u="sng" spc="20" dirty="0">
                <a:solidFill>
                  <a:srgbClr val="0000FF"/>
                </a:solidFill>
                <a:effectLst/>
                <a:latin typeface="Arial" panose="020B0604020202020204" pitchFamily="34" charset="0"/>
                <a:hlinkClick r:id="rId2"/>
              </a:rPr>
              <a:t>(*)</a:t>
            </a:r>
            <a:r>
              <a:rPr lang="he-IL" b="0" i="0" spc="20" dirty="0">
                <a:solidFill>
                  <a:srgbClr val="000000"/>
                </a:solidFill>
                <a:effectLst/>
                <a:latin typeface="Arial" panose="020B0604020202020204" pitchFamily="34" charset="0"/>
              </a:rPr>
              <a:t>, כפי שמתפרסם על ידי המוסד לביטוח לאומי.</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החל מינואר 2025 תקרת השכר לניכוי דמי חבר ודמי טיפול מקצועי היא 22,637 ש"ח. הסכום המקסימלי לדמי חבר (0.90%) יהיה 203.73 ש"ח ולדמי טיפול (0.75%) יהיה 169.77 ₪.</a:t>
            </a:r>
          </a:p>
          <a:p>
            <a:pPr algn="r" rtl="1">
              <a:lnSpc>
                <a:spcPts val="1500"/>
              </a:lnSpc>
              <a:spcBef>
                <a:spcPts val="600"/>
              </a:spcBef>
              <a:spcAft>
                <a:spcPts val="600"/>
              </a:spcAft>
            </a:pPr>
            <a:r>
              <a:rPr lang="he-IL" b="0" i="0" spc="20" dirty="0">
                <a:solidFill>
                  <a:srgbClr val="000000"/>
                </a:solidFill>
                <a:effectLst/>
                <a:latin typeface="Arial" panose="020B0604020202020204" pitchFamily="34" charset="0"/>
              </a:rPr>
              <a:t>יצוין כי גבייתם של דמי חבר ודמי טיפול בדרך של ניכוי המעסיק משכר העובד, מותרת על פי סעיף </a:t>
            </a:r>
            <a:r>
              <a:rPr lang="he-IL" b="0" i="0" u="sng" spc="20" dirty="0">
                <a:solidFill>
                  <a:srgbClr val="0000FF"/>
                </a:solidFill>
                <a:effectLst/>
                <a:latin typeface="Arial" panose="020B0604020202020204" pitchFamily="34" charset="0"/>
                <a:hlinkClick r:id="rId3"/>
              </a:rPr>
              <a:t>25(א)</a:t>
            </a:r>
            <a:r>
              <a:rPr lang="he-IL" b="0" i="0" spc="20" dirty="0">
                <a:solidFill>
                  <a:srgbClr val="000000"/>
                </a:solidFill>
                <a:effectLst/>
                <a:latin typeface="Arial" panose="020B0604020202020204" pitchFamily="34" charset="0"/>
              </a:rPr>
              <a:t> ל</a:t>
            </a:r>
            <a:r>
              <a:rPr lang="he-IL" b="0" i="0" u="sng" spc="20" dirty="0">
                <a:solidFill>
                  <a:srgbClr val="0000FF"/>
                </a:solidFill>
                <a:effectLst/>
                <a:latin typeface="Arial" panose="020B0604020202020204" pitchFamily="34" charset="0"/>
                <a:hlinkClick r:id="rId4"/>
              </a:rPr>
              <a:t>חוק הגנת השכר, </a:t>
            </a:r>
            <a:r>
              <a:rPr lang="he-IL" b="0" i="0" u="sng" spc="20" dirty="0" err="1">
                <a:solidFill>
                  <a:srgbClr val="0000FF"/>
                </a:solidFill>
                <a:effectLst/>
                <a:latin typeface="Arial" panose="020B0604020202020204" pitchFamily="34" charset="0"/>
                <a:hlinkClick r:id="rId4"/>
              </a:rPr>
              <a:t>התשי"ח</a:t>
            </a:r>
            <a:r>
              <a:rPr lang="he-IL" b="0" i="0" u="sng" spc="20" dirty="0">
                <a:solidFill>
                  <a:srgbClr val="0000FF"/>
                </a:solidFill>
                <a:effectLst/>
                <a:latin typeface="Arial" panose="020B0604020202020204" pitchFamily="34" charset="0"/>
                <a:hlinkClick r:id="rId4"/>
              </a:rPr>
              <a:t> 1958</a:t>
            </a:r>
            <a:r>
              <a:rPr lang="he-IL" b="0" i="0" spc="20" dirty="0">
                <a:solidFill>
                  <a:srgbClr val="000000"/>
                </a:solidFill>
                <a:effectLst/>
                <a:latin typeface="Arial" panose="020B0604020202020204" pitchFamily="34" charset="0"/>
              </a:rPr>
              <a:t>.</a:t>
            </a:r>
          </a:p>
          <a:p>
            <a:endParaRPr lang="en-IL" dirty="0"/>
          </a:p>
        </p:txBody>
      </p:sp>
    </p:spTree>
    <p:extLst>
      <p:ext uri="{BB962C8B-B14F-4D97-AF65-F5344CB8AC3E}">
        <p14:creationId xmlns:p14="http://schemas.microsoft.com/office/powerpoint/2010/main" val="40468593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43B18-1B8A-9312-B839-2DB05CC0517F}"/>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7403644-E449-FB84-79F9-87116E58F4F1}"/>
              </a:ext>
            </a:extLst>
          </p:cNvPr>
          <p:cNvSpPr>
            <a:spLocks noGrp="1"/>
          </p:cNvSpPr>
          <p:nvPr>
            <p:ph type="title"/>
          </p:nvPr>
        </p:nvSpPr>
        <p:spPr/>
        <p:txBody>
          <a:bodyPr>
            <a:normAutofit/>
          </a:bodyPr>
          <a:lstStyle/>
          <a:p>
            <a:pPr algn="ctr"/>
            <a:r>
              <a:rPr lang="he-IL" b="1" i="0" dirty="0">
                <a:solidFill>
                  <a:srgbClr val="333399"/>
                </a:solidFill>
                <a:effectLst/>
                <a:latin typeface="Arial" panose="020B0604020202020204" pitchFamily="34" charset="0"/>
              </a:rPr>
              <a:t>ניכוי דמי חבר או דמי טיפול ארגוני על ידי מעסיק משכר עובדיו</a:t>
            </a:r>
            <a:endParaRPr lang="en-IL" dirty="0"/>
          </a:p>
        </p:txBody>
      </p:sp>
      <p:sp>
        <p:nvSpPr>
          <p:cNvPr id="3" name="מציין מיקום תוכן 2">
            <a:extLst>
              <a:ext uri="{FF2B5EF4-FFF2-40B4-BE49-F238E27FC236}">
                <a16:creationId xmlns:a16="http://schemas.microsoft.com/office/drawing/2014/main" id="{CBE2C23E-D091-694C-8197-BB58514055DF}"/>
              </a:ext>
            </a:extLst>
          </p:cNvPr>
          <p:cNvSpPr>
            <a:spLocks noGrp="1"/>
          </p:cNvSpPr>
          <p:nvPr>
            <p:ph idx="1"/>
          </p:nvPr>
        </p:nvSpPr>
        <p:spPr/>
        <p:txBody>
          <a:bodyPr>
            <a:normAutofit/>
          </a:bodyPr>
          <a:lstStyle/>
          <a:p>
            <a:pPr algn="just" rtl="1">
              <a:lnSpc>
                <a:spcPts val="1500"/>
              </a:lnSpc>
              <a:spcBef>
                <a:spcPts val="600"/>
              </a:spcBef>
              <a:spcAft>
                <a:spcPts val="600"/>
              </a:spcAft>
              <a:buNone/>
            </a:pPr>
            <a:r>
              <a:rPr lang="he-IL" b="1" i="0" u="sng" spc="20" dirty="0">
                <a:solidFill>
                  <a:srgbClr val="000000"/>
                </a:solidFill>
                <a:effectLst/>
                <a:latin typeface="Arial" panose="020B0604020202020204" pitchFamily="34" charset="0"/>
              </a:rPr>
              <a:t>עובדים הפטורים מתשלום דמי טיפול</a:t>
            </a:r>
            <a:r>
              <a:rPr lang="he-IL" b="0" i="0" spc="20" dirty="0">
                <a:solidFill>
                  <a:srgbClr val="000000"/>
                </a:solidFill>
                <a:effectLst/>
                <a:latin typeface="Arial" panose="020B0604020202020204" pitchFamily="34" charset="0"/>
              </a:rPr>
              <a:t> -</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(1) בעלי מניות בחברת מעטים, בחברות משפחתיות ומבעלי ענין בחברה.</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(2) שותפים בשותפות רשומה או בלתי רשומה.</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(3) חברי הנהלה בעמותות המאוגדות לפי </a:t>
            </a:r>
            <a:r>
              <a:rPr lang="he-IL" b="0" i="0" u="sng" spc="20" dirty="0">
                <a:solidFill>
                  <a:srgbClr val="0000FF"/>
                </a:solidFill>
                <a:effectLst/>
                <a:latin typeface="Arial" panose="020B0604020202020204" pitchFamily="34" charset="0"/>
                <a:hlinkClick r:id="rId2"/>
              </a:rPr>
              <a:t>חוק העמותות</a:t>
            </a:r>
            <a:r>
              <a:rPr lang="he-IL" b="0" i="0" spc="20" dirty="0">
                <a:solidFill>
                  <a:srgbClr val="000000"/>
                </a:solidFill>
                <a:effectLst/>
                <a:latin typeface="Arial" panose="020B0604020202020204" pitchFamily="34" charset="0"/>
              </a:rPr>
              <a:t>.</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(4) עובדים עליהם לא חל הסכם קיבוצי כללי ענפי או הסכם קיבוצי מיוחד.</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(5) מנהלים אשר בסמכותם לקבוע קידום עובדים הכפופים להם בשכר או בתפקיד.</a:t>
            </a:r>
          </a:p>
          <a:p>
            <a:pPr algn="r" rtl="1">
              <a:lnSpc>
                <a:spcPts val="1500"/>
              </a:lnSpc>
              <a:spcBef>
                <a:spcPts val="600"/>
              </a:spcBef>
              <a:spcAft>
                <a:spcPts val="600"/>
              </a:spcAft>
              <a:buNone/>
            </a:pPr>
            <a:r>
              <a:rPr lang="he-IL" b="0" i="0" spc="20" dirty="0">
                <a:solidFill>
                  <a:srgbClr val="000000"/>
                </a:solidFill>
                <a:effectLst/>
                <a:latin typeface="Arial" panose="020B0604020202020204" pitchFamily="34" charset="0"/>
              </a:rPr>
              <a:t>(6) עובדים במקומות עבודה בהם מועסקים פחות מ-4 עובדים.</a:t>
            </a:r>
          </a:p>
          <a:p>
            <a:pPr algn="just" rtl="1">
              <a:lnSpc>
                <a:spcPts val="1500"/>
              </a:lnSpc>
              <a:spcBef>
                <a:spcPts val="600"/>
              </a:spcBef>
              <a:spcAft>
                <a:spcPts val="600"/>
              </a:spcAft>
            </a:pPr>
            <a:r>
              <a:rPr lang="he-IL" b="0" i="0" spc="20" dirty="0">
                <a:solidFill>
                  <a:srgbClr val="000000"/>
                </a:solidFill>
                <a:effectLst/>
                <a:latin typeface="Arial" panose="020B0604020202020204" pitchFamily="34" charset="0"/>
              </a:rPr>
              <a:t> </a:t>
            </a:r>
          </a:p>
          <a:p>
            <a:endParaRPr lang="en-IL" dirty="0"/>
          </a:p>
        </p:txBody>
      </p:sp>
    </p:spTree>
    <p:extLst>
      <p:ext uri="{BB962C8B-B14F-4D97-AF65-F5344CB8AC3E}">
        <p14:creationId xmlns:p14="http://schemas.microsoft.com/office/powerpoint/2010/main" val="14080533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C879D-A4FD-F457-F047-B458B6387DC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A81A208-73BC-C365-8CE4-7409E61D19F0}"/>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חוק הגנה על עובדים בשעת חירום (תיקון מס' 5 והוראת שעה- חרבות ברזל) (תיקון מס' 3), </a:t>
            </a:r>
            <a:r>
              <a:rPr lang="he-IL" b="0" i="0" dirty="0" err="1">
                <a:solidFill>
                  <a:srgbClr val="19323F"/>
                </a:solidFill>
                <a:effectLst/>
                <a:latin typeface="Assistant-SemiBold"/>
              </a:rPr>
              <a:t>התשפ"ה</a:t>
            </a:r>
            <a:r>
              <a:rPr lang="he-IL" b="0" i="0" dirty="0">
                <a:solidFill>
                  <a:srgbClr val="19323F"/>
                </a:solidFill>
                <a:effectLst/>
                <a:latin typeface="Assistant-SemiBold"/>
              </a:rPr>
              <a:t> – 2025 – הגבלת פיטורים לשבים ובני משפחותיהם</a:t>
            </a:r>
            <a:endParaRPr lang="en-IL" dirty="0"/>
          </a:p>
        </p:txBody>
      </p:sp>
      <p:sp>
        <p:nvSpPr>
          <p:cNvPr id="3" name="מציין מיקום תוכן 2">
            <a:extLst>
              <a:ext uri="{FF2B5EF4-FFF2-40B4-BE49-F238E27FC236}">
                <a16:creationId xmlns:a16="http://schemas.microsoft.com/office/drawing/2014/main" id="{86B126B4-EF8B-9BDB-FDA1-A49022CED53A}"/>
              </a:ext>
            </a:extLst>
          </p:cNvPr>
          <p:cNvSpPr>
            <a:spLocks noGrp="1"/>
          </p:cNvSpPr>
          <p:nvPr>
            <p:ph idx="1"/>
          </p:nvPr>
        </p:nvSpPr>
        <p:spPr/>
        <p:txBody>
          <a:bodyPr>
            <a:normAutofit/>
          </a:bodyPr>
          <a:lstStyle/>
          <a:p>
            <a:pPr algn="r" rtl="1">
              <a:lnSpc>
                <a:spcPts val="1500"/>
              </a:lnSpc>
              <a:spcAft>
                <a:spcPts val="600"/>
              </a:spcAft>
              <a:buNone/>
            </a:pPr>
            <a:r>
              <a:rPr lang="he-IL" b="0" i="0" dirty="0">
                <a:solidFill>
                  <a:srgbClr val="000000"/>
                </a:solidFill>
                <a:effectLst/>
                <a:latin typeface="Arial" panose="020B0604020202020204" pitchFamily="34" charset="0"/>
              </a:rPr>
              <a:t>ביום 6.2.2025 פורסם ברשומות </a:t>
            </a:r>
            <a:r>
              <a:rPr lang="he-IL" b="0" i="0" dirty="0">
                <a:solidFill>
                  <a:srgbClr val="000000"/>
                </a:solidFill>
                <a:effectLst/>
                <a:latin typeface="Arial" panose="020B0604020202020204" pitchFamily="34" charset="0"/>
                <a:hlinkClick r:id="rId2"/>
              </a:rPr>
              <a:t>חוק הגנה על עובדים בשעת חירום</a:t>
            </a:r>
            <a:r>
              <a:rPr lang="he-IL" b="0" i="0" dirty="0">
                <a:solidFill>
                  <a:srgbClr val="000000"/>
                </a:solidFill>
                <a:effectLst/>
                <a:latin typeface="Arial" panose="020B0604020202020204" pitchFamily="34" charset="0"/>
              </a:rPr>
              <a:t> (תיקון מס' 5 והוראת שעה- חרבות ברזל) (תיקון מס' 3), </a:t>
            </a:r>
            <a:r>
              <a:rPr lang="he-IL" b="0" i="0" dirty="0" err="1">
                <a:solidFill>
                  <a:srgbClr val="000000"/>
                </a:solidFill>
                <a:effectLst/>
                <a:latin typeface="Arial" panose="020B0604020202020204" pitchFamily="34" charset="0"/>
              </a:rPr>
              <a:t>התשפ"ה</a:t>
            </a:r>
            <a:r>
              <a:rPr lang="he-IL" b="0" i="0" dirty="0">
                <a:solidFill>
                  <a:srgbClr val="000000"/>
                </a:solidFill>
                <a:effectLst/>
                <a:latin typeface="Arial" panose="020B0604020202020204" pitchFamily="34" charset="0"/>
              </a:rPr>
              <a:t> – 2025 (להלן: "התיקון לחוק") אשר מקנה הגנה מפני פיטורין בין היתר לשבים ובני משפחותיהם. להלן עיקרי התיקון לחוק:</a:t>
            </a:r>
          </a:p>
          <a:p>
            <a:pPr algn="r" rtl="1">
              <a:lnSpc>
                <a:spcPts val="1500"/>
              </a:lnSpc>
              <a:spcAft>
                <a:spcPts val="600"/>
              </a:spcAft>
              <a:buNone/>
            </a:pPr>
            <a:r>
              <a:rPr lang="he-IL" b="0" i="0" dirty="0">
                <a:solidFill>
                  <a:srgbClr val="000000"/>
                </a:solidFill>
                <a:effectLst/>
                <a:latin typeface="Arial" panose="020B0604020202020204" pitchFamily="34" charset="0"/>
              </a:rPr>
              <a:t>הוראת השעה – חרבות ברזל מעניקה הגנות מפני פיטורים לאוכלוסיות שונות בהן חטופים, שבים ובני משפחותיהם, מפונים, בני זוג או הורהו האחר של ילדיהם של אנשי כוחות הביטחון ומשרתי מילואים. הוראת השעה תוארך עד 30.6.2026 (במקום עד 7.2.2025) אולם לכל קבוצה מוגנת יהיה תוקף כדלקמן:</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1.   עובד שנעדר ממקום עבודתו או לא ביצע את עבודתו עקב השגחה על ילדו אשר בן זוגו או הורהו האחר של ילדו משרת בכוחות הבטחון לרבות משרתי מילואים וכן עובד שנעדר או לא ביצע את עבודתו עקב סגירת מוסד חינוכי יהיו מוגנים עד ליום 6.7.2025 או עד תום תוקפה של ההכרזה על מצב מיוחד בעורף, לפי המוקדם מבניהם.</a:t>
            </a:r>
          </a:p>
        </p:txBody>
      </p:sp>
    </p:spTree>
    <p:extLst>
      <p:ext uri="{BB962C8B-B14F-4D97-AF65-F5344CB8AC3E}">
        <p14:creationId xmlns:p14="http://schemas.microsoft.com/office/powerpoint/2010/main" val="83704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5EB62-0CB1-29A3-1674-E76C9F90657F}"/>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5D4B7CD-8D5D-9753-D6E0-E0BAF0C97291}"/>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30BF6807-59B2-4C87-2DBD-2F8F5C6B8E8D}"/>
              </a:ext>
            </a:extLst>
          </p:cNvPr>
          <p:cNvSpPr>
            <a:spLocks noGrp="1"/>
          </p:cNvSpPr>
          <p:nvPr>
            <p:ph idx="1"/>
          </p:nvPr>
        </p:nvSpPr>
        <p:spPr>
          <a:xfrm>
            <a:off x="1371600" y="2154724"/>
            <a:ext cx="9601200" cy="3712675"/>
          </a:xfrm>
        </p:spPr>
        <p:txBody>
          <a:bodyPr>
            <a:normAutofit/>
          </a:bodyPr>
          <a:lstStyle/>
          <a:p>
            <a:pPr>
              <a:buNone/>
            </a:pPr>
            <a:r>
              <a:rPr lang="he-IL" dirty="0"/>
              <a:t>	בחודש מרץ 2025 ניתן פסק דין משמעותי בבית הדין האזורי לעבודה בתל אביב, המחדד את הלכת בית הדין הארצי בעניין זכאות לתשלום שעות נוספות עבור רכיב העמלות במכירות. מדובר בפסק דין משלים במסגרת תביעה ייצוגית שהוגשה נגד רשת קסטרו (ת"צ 3263-07-13), ובו יושמה ההלכה שנקבעה זמן קצר קודם לכן בפסק הדין בעניינה של חברת הביטוח </a:t>
            </a:r>
            <a:r>
              <a:rPr lang="he-IL" dirty="0" err="1"/>
              <a:t>איי.די.איי</a:t>
            </a:r>
            <a:r>
              <a:rPr lang="he-IL" dirty="0"/>
              <a:t>.</a:t>
            </a:r>
          </a:p>
          <a:p>
            <a:pPr>
              <a:buNone/>
            </a:pPr>
            <a:r>
              <a:rPr lang="he-IL" u="sng" dirty="0"/>
              <a:t>	רקע כללי – ההלכה שנקבעה בבית הדין הארצי</a:t>
            </a:r>
          </a:p>
          <a:p>
            <a:r>
              <a:rPr lang="he-IL" dirty="0"/>
              <a:t>כבר באוגוסט 2024 אישר בית הדין הארצי תביעה ייצוגית עקרונית בעניין הכללת עמלות מכירה בחישוב גמול שעות נוספות (</a:t>
            </a:r>
            <a:r>
              <a:rPr lang="he-IL" dirty="0" err="1"/>
              <a:t>עת"צ</a:t>
            </a:r>
            <a:r>
              <a:rPr lang="he-IL" dirty="0"/>
              <a:t> 48841-06-18, כהן נ' </a:t>
            </a:r>
            <a:r>
              <a:rPr lang="he-IL" dirty="0" err="1"/>
              <a:t>איי.די.איי</a:t>
            </a:r>
            <a:r>
              <a:rPr lang="he-IL" dirty="0"/>
              <a:t> חברה לביטוח). בפסק הדין נקבע כי העובדה שלא ניתן לייחס עמלה לשעת עבודה מסוימת אינה פוטרת את המעסיק מתשלום שעות נוספות עבור רכיב זה, וכי יש לתת משקל עליון לתכלית חוק שעות עבודה ומנוחה – הגנה על זכויות עובדים, גם כאשר החישוב מורכב יותר.</a:t>
            </a:r>
          </a:p>
          <a:p>
            <a:pPr marL="0" indent="0">
              <a:buNone/>
            </a:pPr>
            <a:endParaRPr lang="he-IL" dirty="0"/>
          </a:p>
        </p:txBody>
      </p:sp>
      <p:pic>
        <p:nvPicPr>
          <p:cNvPr id="4" name="Picture 6">
            <a:extLst>
              <a:ext uri="{FF2B5EF4-FFF2-40B4-BE49-F238E27FC236}">
                <a16:creationId xmlns:a16="http://schemas.microsoft.com/office/drawing/2014/main" id="{52EB5500-8D07-06EA-50E2-DC53CF3DF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B8E24460-9F09-AF76-811C-D6D01A8A57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47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8FA6-46E3-EFCF-70FA-06ECA888359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6A54A9B3-545C-5269-6C63-EA61B4DB5967}"/>
              </a:ext>
            </a:extLst>
          </p:cNvPr>
          <p:cNvSpPr>
            <a:spLocks noGrp="1"/>
          </p:cNvSpPr>
          <p:nvPr>
            <p:ph type="title"/>
          </p:nvPr>
        </p:nvSpPr>
        <p:spPr/>
        <p:txBody>
          <a:bodyPr>
            <a:normAutofit fontScale="90000"/>
          </a:bodyPr>
          <a:lstStyle/>
          <a:p>
            <a:pPr algn="ctr"/>
            <a:r>
              <a:rPr lang="he-IL" b="0" i="0" dirty="0">
                <a:solidFill>
                  <a:srgbClr val="19323F"/>
                </a:solidFill>
                <a:effectLst/>
                <a:latin typeface="Assistant-SemiBold"/>
              </a:rPr>
              <a:t>חוק הגנה על עובדים בשעת חירום (תיקון מס' 5 והוראת שעה- חרבות ברזל) (תיקון מס' 3), </a:t>
            </a:r>
            <a:r>
              <a:rPr lang="he-IL" b="0" i="0" dirty="0" err="1">
                <a:solidFill>
                  <a:srgbClr val="19323F"/>
                </a:solidFill>
                <a:effectLst/>
                <a:latin typeface="Assistant-SemiBold"/>
              </a:rPr>
              <a:t>התשפ"ה</a:t>
            </a:r>
            <a:r>
              <a:rPr lang="he-IL" b="0" i="0" dirty="0">
                <a:solidFill>
                  <a:srgbClr val="19323F"/>
                </a:solidFill>
                <a:effectLst/>
                <a:latin typeface="Assistant-SemiBold"/>
              </a:rPr>
              <a:t> – 2025 – הגבלת פיטורים לשבים ובני משפחותיהם</a:t>
            </a:r>
            <a:endParaRPr lang="en-IL" dirty="0"/>
          </a:p>
        </p:txBody>
      </p:sp>
      <p:sp>
        <p:nvSpPr>
          <p:cNvPr id="3" name="מציין מיקום תוכן 2">
            <a:extLst>
              <a:ext uri="{FF2B5EF4-FFF2-40B4-BE49-F238E27FC236}">
                <a16:creationId xmlns:a16="http://schemas.microsoft.com/office/drawing/2014/main" id="{E3254360-D65C-36E9-62EB-4D3343CC9836}"/>
              </a:ext>
            </a:extLst>
          </p:cNvPr>
          <p:cNvSpPr>
            <a:spLocks noGrp="1"/>
          </p:cNvSpPr>
          <p:nvPr>
            <p:ph idx="1"/>
          </p:nvPr>
        </p:nvSpPr>
        <p:spPr/>
        <p:txBody>
          <a:bodyPr>
            <a:normAutofit lnSpcReduction="10000"/>
          </a:bodyPr>
          <a:lstStyle/>
          <a:p>
            <a:pPr marL="252095" indent="-252095" algn="r" rtl="1">
              <a:lnSpc>
                <a:spcPts val="1500"/>
              </a:lnSpc>
              <a:spcAft>
                <a:spcPts val="600"/>
              </a:spcAft>
              <a:buNone/>
            </a:pPr>
            <a:br>
              <a:rPr lang="he-IL" b="0" i="0" dirty="0">
                <a:solidFill>
                  <a:srgbClr val="000000"/>
                </a:solidFill>
                <a:effectLst/>
                <a:latin typeface="Arial" panose="020B0604020202020204" pitchFamily="34" charset="0"/>
              </a:rPr>
            </a:br>
            <a:r>
              <a:rPr lang="he-IL" b="0" i="0" dirty="0">
                <a:solidFill>
                  <a:srgbClr val="000000"/>
                </a:solidFill>
                <a:effectLst/>
                <a:latin typeface="Arial" panose="020B0604020202020204" pitchFamily="34" charset="0"/>
              </a:rPr>
              <a:t>2.   עובד שהוא מפונה מביתו, יהיה מוגן מפני פיטורים עד ליום 6.7.2025.</a:t>
            </a:r>
          </a:p>
          <a:p>
            <a:pPr marL="252095" algn="r" rtl="1">
              <a:lnSpc>
                <a:spcPts val="1500"/>
              </a:lnSpc>
              <a:spcAft>
                <a:spcPts val="600"/>
              </a:spcAft>
              <a:buNone/>
            </a:pPr>
            <a:r>
              <a:rPr lang="he-IL" b="0" i="0" dirty="0">
                <a:solidFill>
                  <a:srgbClr val="000000"/>
                </a:solidFill>
                <a:effectLst/>
                <a:latin typeface="Arial" panose="020B0604020202020204" pitchFamily="34" charset="0"/>
              </a:rPr>
              <a:t>את התקופות האמורות לעיל, יהיה אפשר להאריך בתקופות נוספות שלא יעלו על 4 חודשים כל אחת ולכל המאוחר עד ליום 31.12.2025.</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3.   עובד שהוא חטוף או נעדר או בן משפחה של שלהם יהיה מוגן מפני פיטורים עד ליום 31.12.2025.</a:t>
            </a:r>
          </a:p>
          <a:p>
            <a:pPr marL="252095" indent="-252095" algn="r" rtl="1">
              <a:lnSpc>
                <a:spcPts val="1500"/>
              </a:lnSpc>
              <a:spcAft>
                <a:spcPts val="600"/>
              </a:spcAft>
              <a:buNone/>
            </a:pPr>
            <a:r>
              <a:rPr lang="he-IL" b="0" i="0" dirty="0">
                <a:solidFill>
                  <a:srgbClr val="000000"/>
                </a:solidFill>
                <a:effectLst/>
                <a:latin typeface="Arial" panose="020B0604020202020204" pitchFamily="34" charset="0"/>
              </a:rPr>
              <a:t>4.   עובד שהוא חטוף ששוחרר עד יום 31.12.2025 ובני משפחתו של חטוף ששוחרר (הורה, בן זוג, ילד, אח או אחות) יהיו מוגנים מפני פיטורים במשך שישה חודשים מיום השחרור של החטוף.</a:t>
            </a:r>
          </a:p>
          <a:p>
            <a:pPr algn="just" rtl="1">
              <a:spcAft>
                <a:spcPts val="1200"/>
              </a:spcAft>
              <a:buNone/>
            </a:pPr>
            <a:r>
              <a:rPr lang="he-IL" b="0" i="0" dirty="0">
                <a:solidFill>
                  <a:srgbClr val="333399"/>
                </a:solidFill>
                <a:effectLst/>
                <a:latin typeface="Arial" panose="020B0604020202020204" pitchFamily="34" charset="0"/>
              </a:rPr>
              <a:t>במסגרת התיקון לחוק, תוקן גם חוק תגמולים לבני משפחה של חטופים ונעדרים בפעולות איבה ונקבע כי לא ניתן לפטר עובד שהוא בן משפחה של חטוף וגופתו הושבה במשך 3 חודשים מיום ההבאה לקבורה של החטוף.</a:t>
            </a:r>
          </a:p>
          <a:p>
            <a:pPr algn="r" rtl="1">
              <a:lnSpc>
                <a:spcPts val="1500"/>
              </a:lnSpc>
              <a:spcAft>
                <a:spcPts val="600"/>
              </a:spcAft>
            </a:pPr>
            <a:r>
              <a:rPr lang="he-IL" b="0" i="1" dirty="0">
                <a:solidFill>
                  <a:srgbClr val="000000"/>
                </a:solidFill>
                <a:effectLst/>
                <a:latin typeface="Arial" panose="020B0604020202020204" pitchFamily="34" charset="0"/>
              </a:rPr>
              <a:t>התיקון לחוק יחול מיום פרסומו ברשומות, קרי ביום 6.2.2025.</a:t>
            </a:r>
            <a:endParaRPr lang="he-IL" b="0" i="0" dirty="0">
              <a:solidFill>
                <a:srgbClr val="000000"/>
              </a:solidFill>
              <a:effectLst/>
              <a:latin typeface="Arial" panose="020B0604020202020204" pitchFamily="34" charset="0"/>
            </a:endParaRPr>
          </a:p>
          <a:p>
            <a:endParaRPr lang="en-IL" dirty="0"/>
          </a:p>
        </p:txBody>
      </p:sp>
    </p:spTree>
    <p:extLst>
      <p:ext uri="{BB962C8B-B14F-4D97-AF65-F5344CB8AC3E}">
        <p14:creationId xmlns:p14="http://schemas.microsoft.com/office/powerpoint/2010/main" val="163933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D065C-0BF6-6B17-39C0-8FDC17E0CD7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C05D5A3-FCE4-8708-FC71-39C067BC3E62}"/>
              </a:ext>
            </a:extLst>
          </p:cNvPr>
          <p:cNvSpPr>
            <a:spLocks noGrp="1"/>
          </p:cNvSpPr>
          <p:nvPr>
            <p:ph type="title"/>
          </p:nvPr>
        </p:nvSpPr>
        <p:spPr/>
        <p:txBody>
          <a:bodyPr>
            <a:normAutofit/>
          </a:bodyPr>
          <a:lstStyle/>
          <a:p>
            <a:pPr algn="ctr"/>
            <a:r>
              <a:rPr lang="he-IL" dirty="0"/>
              <a:t>אישורי מחלה, חובת תום לב ושימוע</a:t>
            </a:r>
            <a:endParaRPr lang="en-IL" dirty="0"/>
          </a:p>
        </p:txBody>
      </p:sp>
      <p:sp>
        <p:nvSpPr>
          <p:cNvPr id="3" name="מציין מיקום תוכן 2">
            <a:extLst>
              <a:ext uri="{FF2B5EF4-FFF2-40B4-BE49-F238E27FC236}">
                <a16:creationId xmlns:a16="http://schemas.microsoft.com/office/drawing/2014/main" id="{C848E3DD-99E9-EA26-050E-24B3261A155F}"/>
              </a:ext>
            </a:extLst>
          </p:cNvPr>
          <p:cNvSpPr>
            <a:spLocks noGrp="1"/>
          </p:cNvSpPr>
          <p:nvPr>
            <p:ph idx="1"/>
          </p:nvPr>
        </p:nvSpPr>
        <p:spPr/>
        <p:txBody>
          <a:bodyPr>
            <a:normAutofit fontScale="92500" lnSpcReduction="10000"/>
          </a:bodyPr>
          <a:lstStyle/>
          <a:p>
            <a:r>
              <a:rPr lang="he-IL" dirty="0" err="1"/>
              <a:t>סע"ש</a:t>
            </a:r>
            <a:r>
              <a:rPr lang="he-IL" dirty="0"/>
              <a:t> 58217-06-22 + </a:t>
            </a:r>
            <a:r>
              <a:rPr lang="he-IL" dirty="0" err="1"/>
              <a:t>סע"ש</a:t>
            </a:r>
            <a:r>
              <a:rPr lang="he-IL" dirty="0"/>
              <a:t> 5235-09-21 בית הדין האזורי לעבודה תל אביב</a:t>
            </a:r>
          </a:p>
          <a:p>
            <a:pPr>
              <a:buNone/>
            </a:pPr>
            <a:r>
              <a:rPr lang="he-IL" b="1" dirty="0"/>
              <a:t>עיקרי הרקע העובדתי:</a:t>
            </a:r>
          </a:p>
          <a:p>
            <a:pPr>
              <a:buFont typeface="Arial" panose="020B0604020202020204" pitchFamily="34" charset="0"/>
              <a:buChar char="•"/>
            </a:pPr>
            <a:r>
              <a:rPr lang="he-IL" b="1" dirty="0"/>
              <a:t>העובדת הועסקה</a:t>
            </a:r>
            <a:r>
              <a:rPr lang="he-IL" dirty="0"/>
              <a:t> כטלמרקטינג בחברה העוסקת בהחזרי מס לשכירים, במשך למעלה מ-6 שנים (2015–2021), בהיקף משרה של כ-70%.</a:t>
            </a:r>
          </a:p>
          <a:p>
            <a:pPr>
              <a:buFont typeface="Arial" panose="020B0604020202020204" pitchFamily="34" charset="0"/>
              <a:buChar char="•"/>
            </a:pPr>
            <a:r>
              <a:rPr lang="he-IL" b="1" dirty="0"/>
              <a:t>יחסי העבודה עלו על שרטון</a:t>
            </a:r>
            <a:r>
              <a:rPr lang="he-IL" dirty="0"/>
              <a:t> בשנת 2020, עם היווצרות סכסוך מול הממונים עליה.</a:t>
            </a:r>
          </a:p>
          <a:p>
            <a:pPr>
              <a:buFont typeface="Arial" panose="020B0604020202020204" pitchFamily="34" charset="0"/>
              <a:buChar char="•"/>
            </a:pPr>
            <a:r>
              <a:rPr lang="he-IL" dirty="0"/>
              <a:t>לטענת החברה, העובדת </a:t>
            </a:r>
            <a:r>
              <a:rPr lang="he-IL" b="1" dirty="0"/>
              <a:t>החלה לעבוד בחברה מתחרה (</a:t>
            </a:r>
            <a:r>
              <a:rPr lang="he-IL" b="1" dirty="0" err="1"/>
              <a:t>טקסיט</a:t>
            </a:r>
            <a:r>
              <a:rPr lang="he-IL" b="1" dirty="0"/>
              <a:t>)</a:t>
            </a:r>
            <a:r>
              <a:rPr lang="he-IL" dirty="0"/>
              <a:t> כבר מדצמבר 2020, ואף </a:t>
            </a:r>
            <a:r>
              <a:rPr lang="he-IL" b="1" dirty="0"/>
              <a:t>פרסמה את שירותי החברה המתחרה</a:t>
            </a:r>
            <a:r>
              <a:rPr lang="he-IL" dirty="0"/>
              <a:t> </a:t>
            </a:r>
            <a:r>
              <a:rPr lang="he-IL" dirty="0" err="1"/>
              <a:t>בווטסאפ</a:t>
            </a:r>
            <a:r>
              <a:rPr lang="he-IL" dirty="0"/>
              <a:t> שלה.</a:t>
            </a:r>
          </a:p>
          <a:p>
            <a:pPr>
              <a:buFont typeface="Arial" panose="020B0604020202020204" pitchFamily="34" charset="0"/>
              <a:buChar char="•"/>
            </a:pPr>
            <a:r>
              <a:rPr lang="he-IL" dirty="0"/>
              <a:t>העובדת זומנה לשימוע משמעתי במאי 2021 בשל ירידה </a:t>
            </a:r>
            <a:r>
              <a:rPr lang="he-IL" dirty="0" err="1"/>
              <a:t>בתפוקה.מיד</a:t>
            </a:r>
            <a:r>
              <a:rPr lang="he-IL" dirty="0"/>
              <a:t> לאחר קבלת זימון לשימוע, החלה העובדת להמציא אישורי מחלה רצופים, מבלי להתייצב לעבודה או להליך השימוע – החל מ־2.6.21 ועד 24.8.21.החברה דרשה מהעובדת להיבדק אצל רופא מטעמה, אך העובדת סירבה להגיע לבדיקה, למרות שהוזמנה לרופאה סמוכה לביתה, בהתראה של 24 שעות.</a:t>
            </a:r>
          </a:p>
          <a:p>
            <a:pPr>
              <a:buFont typeface="Arial" panose="020B0604020202020204" pitchFamily="34" charset="0"/>
              <a:buChar char="•"/>
            </a:pPr>
            <a:endParaRPr lang="he-IL" dirty="0"/>
          </a:p>
          <a:p>
            <a:endParaRPr lang="en-IL" dirty="0"/>
          </a:p>
        </p:txBody>
      </p:sp>
    </p:spTree>
    <p:extLst>
      <p:ext uri="{BB962C8B-B14F-4D97-AF65-F5344CB8AC3E}">
        <p14:creationId xmlns:p14="http://schemas.microsoft.com/office/powerpoint/2010/main" val="38116326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113AE-AB98-9271-79D0-6C2012A118D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3F14259-4FC2-1DEA-0AC1-F413C34012F1}"/>
              </a:ext>
            </a:extLst>
          </p:cNvPr>
          <p:cNvSpPr>
            <a:spLocks noGrp="1"/>
          </p:cNvSpPr>
          <p:nvPr>
            <p:ph type="title"/>
          </p:nvPr>
        </p:nvSpPr>
        <p:spPr/>
        <p:txBody>
          <a:bodyPr>
            <a:normAutofit/>
          </a:bodyPr>
          <a:lstStyle/>
          <a:p>
            <a:pPr algn="ctr"/>
            <a:r>
              <a:rPr lang="he-IL" dirty="0"/>
              <a:t>אישורי מחלה, חובת תום לב ושימוע</a:t>
            </a:r>
            <a:endParaRPr lang="en-IL" dirty="0"/>
          </a:p>
        </p:txBody>
      </p:sp>
      <p:sp>
        <p:nvSpPr>
          <p:cNvPr id="3" name="מציין מיקום תוכן 2">
            <a:extLst>
              <a:ext uri="{FF2B5EF4-FFF2-40B4-BE49-F238E27FC236}">
                <a16:creationId xmlns:a16="http://schemas.microsoft.com/office/drawing/2014/main" id="{63A5FFEC-F26C-F0EB-21F3-32A3B29EF01C}"/>
              </a:ext>
            </a:extLst>
          </p:cNvPr>
          <p:cNvSpPr>
            <a:spLocks noGrp="1"/>
          </p:cNvSpPr>
          <p:nvPr>
            <p:ph idx="1"/>
          </p:nvPr>
        </p:nvSpPr>
        <p:spPr/>
        <p:txBody>
          <a:bodyPr>
            <a:normAutofit/>
          </a:bodyPr>
          <a:lstStyle/>
          <a:p>
            <a:pPr>
              <a:buFont typeface="Arial" panose="020B0604020202020204" pitchFamily="34" charset="0"/>
              <a:buChar char="•"/>
            </a:pPr>
            <a:r>
              <a:rPr lang="he-IL" dirty="0"/>
              <a:t>טענות העובדת:</a:t>
            </a:r>
          </a:p>
          <a:p>
            <a:r>
              <a:rPr lang="he-IL" dirty="0"/>
              <a:t>טענה שפוטרה שלא </a:t>
            </a:r>
            <a:r>
              <a:rPr lang="he-IL" dirty="0" err="1"/>
              <a:t>כדין.לא</a:t>
            </a:r>
            <a:r>
              <a:rPr lang="he-IL" dirty="0"/>
              <a:t> נערך לה שימוע כדין.</a:t>
            </a:r>
          </a:p>
          <a:p>
            <a:r>
              <a:rPr lang="he-IL" dirty="0"/>
              <a:t>טענה כי זומנה לשימוע ביום 31.5.21, אך עקב מחלה לא יכלה להתייצב לשימוע או להשיב בכתב לטענות שהועלו </a:t>
            </a:r>
            <a:r>
              <a:rPr lang="he-IL" dirty="0" err="1"/>
              <a:t>נגדה.המציאה</a:t>
            </a:r>
            <a:r>
              <a:rPr lang="he-IL" dirty="0"/>
              <a:t> אישורי מחלה ממושכים (מ-2.6.21 ועד 24.8.21).ביקשה שימוע חדש לאחר ההחלמה, אך נדחתה.</a:t>
            </a:r>
          </a:p>
          <a:p>
            <a:r>
              <a:rPr lang="he-IL" dirty="0"/>
              <a:t>טענות המעסיקה:</a:t>
            </a:r>
          </a:p>
          <a:p>
            <a:r>
              <a:rPr lang="he-IL" dirty="0"/>
              <a:t>טענה כי התובעת התפטרה מרצונה, ולא </a:t>
            </a:r>
            <a:r>
              <a:rPr lang="he-IL" dirty="0" err="1"/>
              <a:t>פוטרה.מיד</a:t>
            </a:r>
            <a:r>
              <a:rPr lang="he-IL" dirty="0"/>
              <a:t> לאחר קבלת זימון לשימוע, התחילה בהצגת מצג כוזב של מחלה, כדי לחמוק מהליך שימוע, וזמן קצר לאחר מכן חדלה מלהתייצב לעבודה </a:t>
            </a:r>
            <a:r>
              <a:rPr lang="he-IL" dirty="0" err="1"/>
              <a:t>לצמיתות.עבודה</a:t>
            </a:r>
            <a:r>
              <a:rPr lang="he-IL" dirty="0"/>
              <a:t> בחברה </a:t>
            </a:r>
            <a:r>
              <a:rPr lang="he-IL" dirty="0" err="1"/>
              <a:t>מתחרה:טענה</a:t>
            </a:r>
            <a:r>
              <a:rPr lang="he-IL" dirty="0"/>
              <a:t> כי כבר מתחילת שנת 2020, התובעת החלה לעבוד במקביל בעסק מתחרה – חברת "</a:t>
            </a:r>
            <a:r>
              <a:rPr lang="he-IL" dirty="0" err="1"/>
              <a:t>טקסיט</a:t>
            </a:r>
            <a:r>
              <a:rPr lang="he-IL" dirty="0"/>
              <a:t> – החזרי מס וייעוץ </a:t>
            </a:r>
            <a:r>
              <a:rPr lang="he-IL" dirty="0" err="1"/>
              <a:t>פיננסי".פרסמה</a:t>
            </a:r>
            <a:r>
              <a:rPr lang="he-IL" dirty="0"/>
              <a:t> את שירותי </a:t>
            </a:r>
            <a:r>
              <a:rPr lang="he-IL" dirty="0" err="1"/>
              <a:t>טקסיט</a:t>
            </a:r>
            <a:r>
              <a:rPr lang="he-IL" dirty="0"/>
              <a:t> בסטטוס </a:t>
            </a:r>
            <a:r>
              <a:rPr lang="he-IL" dirty="0" err="1"/>
              <a:t>בווטסאפ</a:t>
            </a:r>
            <a:r>
              <a:rPr lang="he-IL" dirty="0"/>
              <a:t> שלה.</a:t>
            </a:r>
            <a:endParaRPr lang="en-IL" dirty="0"/>
          </a:p>
        </p:txBody>
      </p:sp>
    </p:spTree>
    <p:extLst>
      <p:ext uri="{BB962C8B-B14F-4D97-AF65-F5344CB8AC3E}">
        <p14:creationId xmlns:p14="http://schemas.microsoft.com/office/powerpoint/2010/main" val="968215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55BF1-D17F-C40F-BE04-7F8F23E8DBB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EE57670-2EC8-74A6-A9A2-4B6D11E4F8FE}"/>
              </a:ext>
            </a:extLst>
          </p:cNvPr>
          <p:cNvSpPr>
            <a:spLocks noGrp="1"/>
          </p:cNvSpPr>
          <p:nvPr>
            <p:ph type="title"/>
          </p:nvPr>
        </p:nvSpPr>
        <p:spPr/>
        <p:txBody>
          <a:bodyPr>
            <a:normAutofit/>
          </a:bodyPr>
          <a:lstStyle/>
          <a:p>
            <a:pPr algn="ctr"/>
            <a:r>
              <a:rPr lang="he-IL" dirty="0"/>
              <a:t>אישורי מחלה, חובת תום לב ושימוע</a:t>
            </a:r>
            <a:endParaRPr lang="en-IL" dirty="0"/>
          </a:p>
        </p:txBody>
      </p:sp>
      <p:sp>
        <p:nvSpPr>
          <p:cNvPr id="3" name="מציין מיקום תוכן 2">
            <a:extLst>
              <a:ext uri="{FF2B5EF4-FFF2-40B4-BE49-F238E27FC236}">
                <a16:creationId xmlns:a16="http://schemas.microsoft.com/office/drawing/2014/main" id="{5BB229E5-9EC4-6BCC-7E93-9AA9B8384DC9}"/>
              </a:ext>
            </a:extLst>
          </p:cNvPr>
          <p:cNvSpPr>
            <a:spLocks noGrp="1"/>
          </p:cNvSpPr>
          <p:nvPr>
            <p:ph idx="1"/>
          </p:nvPr>
        </p:nvSpPr>
        <p:spPr/>
        <p:txBody>
          <a:bodyPr>
            <a:normAutofit/>
          </a:bodyPr>
          <a:lstStyle/>
          <a:p>
            <a:endParaRPr lang="he-IL" dirty="0"/>
          </a:p>
          <a:p>
            <a:pPr>
              <a:buNone/>
            </a:pPr>
            <a:r>
              <a:rPr lang="he-IL" b="1" dirty="0"/>
              <a:t>הכרעת בית הדין –</a:t>
            </a:r>
          </a:p>
          <a:p>
            <a:pPr>
              <a:buNone/>
            </a:pPr>
            <a:r>
              <a:rPr lang="he-IL" b="1" dirty="0"/>
              <a:t>1. העובדת לא פוטרה</a:t>
            </a:r>
            <a:r>
              <a:rPr lang="he-IL" dirty="0"/>
              <a:t>, אלא </a:t>
            </a:r>
            <a:r>
              <a:rPr lang="he-IL" b="1" dirty="0"/>
              <a:t>התפטרה בפועל</a:t>
            </a:r>
            <a:r>
              <a:rPr lang="he-IL" dirty="0"/>
              <a:t> על ידי כך שהתחמקה ממועד השימוע, לא שבה לעבודה ולא הצביעה על מניעה רפואית ממשית לכך.</a:t>
            </a:r>
          </a:p>
          <a:p>
            <a:pPr>
              <a:buFont typeface="Arial" panose="020B0604020202020204" pitchFamily="34" charset="0"/>
              <a:buChar char="•"/>
            </a:pPr>
            <a:r>
              <a:rPr lang="he-IL" dirty="0"/>
              <a:t>התנהגותה </a:t>
            </a:r>
            <a:r>
              <a:rPr lang="he-IL" b="1" dirty="0"/>
              <a:t>הובילה לסיום יחסי העבודה ביוזמתה</a:t>
            </a:r>
            <a:r>
              <a:rPr lang="he-IL" dirty="0"/>
              <a:t> – לכן אינה זכאית לפיצויי פיטורים או חלף הודעה מוקדמת.</a:t>
            </a:r>
          </a:p>
          <a:p>
            <a:endParaRPr lang="en-IL" dirty="0"/>
          </a:p>
        </p:txBody>
      </p:sp>
    </p:spTree>
    <p:extLst>
      <p:ext uri="{BB962C8B-B14F-4D97-AF65-F5344CB8AC3E}">
        <p14:creationId xmlns:p14="http://schemas.microsoft.com/office/powerpoint/2010/main" val="27030966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4A30-95F4-C27C-F1B4-176A8A025EF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5EA375B-89C3-058C-C88D-39E362643E79}"/>
              </a:ext>
            </a:extLst>
          </p:cNvPr>
          <p:cNvSpPr>
            <a:spLocks noGrp="1"/>
          </p:cNvSpPr>
          <p:nvPr>
            <p:ph type="title"/>
          </p:nvPr>
        </p:nvSpPr>
        <p:spPr/>
        <p:txBody>
          <a:bodyPr>
            <a:normAutofit/>
          </a:bodyPr>
          <a:lstStyle/>
          <a:p>
            <a:pPr algn="ctr"/>
            <a:r>
              <a:rPr lang="he-IL" dirty="0"/>
              <a:t>אישורי מחלה, חובת תום לב ושימוע</a:t>
            </a:r>
            <a:endParaRPr lang="en-IL" dirty="0"/>
          </a:p>
        </p:txBody>
      </p:sp>
      <p:sp>
        <p:nvSpPr>
          <p:cNvPr id="3" name="מציין מיקום תוכן 2">
            <a:extLst>
              <a:ext uri="{FF2B5EF4-FFF2-40B4-BE49-F238E27FC236}">
                <a16:creationId xmlns:a16="http://schemas.microsoft.com/office/drawing/2014/main" id="{12343F66-EF70-DF36-BB3E-0344BFC2DD5C}"/>
              </a:ext>
            </a:extLst>
          </p:cNvPr>
          <p:cNvSpPr>
            <a:spLocks noGrp="1"/>
          </p:cNvSpPr>
          <p:nvPr>
            <p:ph idx="1"/>
          </p:nvPr>
        </p:nvSpPr>
        <p:spPr/>
        <p:txBody>
          <a:bodyPr>
            <a:normAutofit/>
          </a:bodyPr>
          <a:lstStyle/>
          <a:p>
            <a:r>
              <a:rPr lang="he-IL" dirty="0"/>
              <a:t>בית הדין קבע כי העובדת עשתה שימוש לרעה באישורי מחלה כדי לדחות את הליך </a:t>
            </a:r>
            <a:r>
              <a:rPr lang="he-IL" dirty="0" err="1"/>
              <a:t>השימוע.למרות</a:t>
            </a:r>
            <a:r>
              <a:rPr lang="he-IL" dirty="0"/>
              <a:t> שהאישורים ניתנו על ידי קופת חולים, בית הדין </a:t>
            </a:r>
            <a:r>
              <a:rPr lang="he-IL" dirty="0" err="1"/>
              <a:t>הדגיש:"הגיע</a:t>
            </a:r>
            <a:r>
              <a:rPr lang="he-IL" dirty="0"/>
              <a:t> הזמן להרחיב את התקנה גם למקרים בהם הונפק אישור מקופת חולים, אך קיימות נסיבות חריגות שמעלות ספק </a:t>
            </a:r>
            <a:r>
              <a:rPr lang="he-IL" dirty="0" err="1"/>
              <a:t>באמיתותו</a:t>
            </a:r>
            <a:r>
              <a:rPr lang="he-IL" dirty="0"/>
              <a:t>."</a:t>
            </a:r>
          </a:p>
          <a:p>
            <a:r>
              <a:rPr lang="he-IL" b="1" dirty="0"/>
              <a:t>גם כאשר אישור מחלה נמסר ע"י קופת חולים, ניתן להעמיד את העובד לבדיקה רפואית במקרים חריגים – כגון חשד ממשי להתחזות, סירוב להשיב לטענות וסיכון לפגיעה בזכויות המעסיק.</a:t>
            </a:r>
            <a:endParaRPr lang="en-IL" b="1" dirty="0"/>
          </a:p>
        </p:txBody>
      </p:sp>
    </p:spTree>
    <p:extLst>
      <p:ext uri="{BB962C8B-B14F-4D97-AF65-F5344CB8AC3E}">
        <p14:creationId xmlns:p14="http://schemas.microsoft.com/office/powerpoint/2010/main" val="32266289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75505-598F-9B79-CE2F-9939F6C710CF}"/>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C85905E-797B-D955-9B47-D246E4E1881B}"/>
              </a:ext>
            </a:extLst>
          </p:cNvPr>
          <p:cNvSpPr>
            <a:spLocks noGrp="1"/>
          </p:cNvSpPr>
          <p:nvPr>
            <p:ph type="title"/>
          </p:nvPr>
        </p:nvSpPr>
        <p:spPr/>
        <p:txBody>
          <a:bodyPr>
            <a:normAutofit/>
          </a:bodyPr>
          <a:lstStyle/>
          <a:p>
            <a:pPr algn="ctr"/>
            <a:r>
              <a:rPr lang="he-IL" dirty="0"/>
              <a:t>אישורי מחלה, חובת תום לב ושימוע</a:t>
            </a:r>
            <a:endParaRPr lang="en-IL" dirty="0"/>
          </a:p>
        </p:txBody>
      </p:sp>
      <p:sp>
        <p:nvSpPr>
          <p:cNvPr id="3" name="מציין מיקום תוכן 2">
            <a:extLst>
              <a:ext uri="{FF2B5EF4-FFF2-40B4-BE49-F238E27FC236}">
                <a16:creationId xmlns:a16="http://schemas.microsoft.com/office/drawing/2014/main" id="{AB2B0693-913B-D091-5654-155E2CB3175A}"/>
              </a:ext>
            </a:extLst>
          </p:cNvPr>
          <p:cNvSpPr>
            <a:spLocks noGrp="1"/>
          </p:cNvSpPr>
          <p:nvPr>
            <p:ph idx="1"/>
          </p:nvPr>
        </p:nvSpPr>
        <p:spPr/>
        <p:txBody>
          <a:bodyPr>
            <a:normAutofit/>
          </a:bodyPr>
          <a:lstStyle/>
          <a:p>
            <a:r>
              <a:rPr lang="he-IL" dirty="0"/>
              <a:t>שימוש לרעה באישורי מחלה – אינו מקנה הגנה מוחלטת לעובד, במיוחד כאשר קיימת סתירה בין הטענה למחלה לבין התנהגות </a:t>
            </a:r>
            <a:r>
              <a:rPr lang="he-IL" dirty="0" err="1"/>
              <a:t>בפועל.חובת</a:t>
            </a:r>
            <a:r>
              <a:rPr lang="he-IL" dirty="0"/>
              <a:t> תום הלב והנאמנות – עומדת בלב מערכת יחסי העבודה, גם אם לא נחתמה התחייבות סודיות </a:t>
            </a:r>
            <a:r>
              <a:rPr lang="he-IL" dirty="0" err="1"/>
              <a:t>פורמלית.אישורי</a:t>
            </a:r>
            <a:r>
              <a:rPr lang="he-IL" dirty="0"/>
              <a:t> מחלה דיגיטליים – ככל שהנפקתם קלה ונגישה, בתי הדין מוכנים לבחון את </a:t>
            </a:r>
            <a:r>
              <a:rPr lang="he-IL" dirty="0" err="1"/>
              <a:t>אמיתותם.זכות</a:t>
            </a:r>
            <a:r>
              <a:rPr lang="he-IL" dirty="0"/>
              <a:t> המעסיק לבדיקה רפואית – יכולה לעמוד גם במקרה של אישורי קופת חולים, כאשר מתקיים חשד מוצדק.</a:t>
            </a:r>
            <a:endParaRPr lang="en-IL" dirty="0"/>
          </a:p>
        </p:txBody>
      </p:sp>
    </p:spTree>
    <p:extLst>
      <p:ext uri="{BB962C8B-B14F-4D97-AF65-F5344CB8AC3E}">
        <p14:creationId xmlns:p14="http://schemas.microsoft.com/office/powerpoint/2010/main" val="11452275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6F182-9431-7795-0FA7-86156C428E9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0F0DE83-929F-A418-2691-72F286D45221}"/>
              </a:ext>
            </a:extLst>
          </p:cNvPr>
          <p:cNvSpPr>
            <a:spLocks noGrp="1"/>
          </p:cNvSpPr>
          <p:nvPr>
            <p:ph type="title"/>
          </p:nvPr>
        </p:nvSpPr>
        <p:spPr/>
        <p:txBody>
          <a:bodyPr>
            <a:normAutofit/>
          </a:bodyPr>
          <a:lstStyle/>
          <a:p>
            <a:pPr algn="ctr"/>
            <a:r>
              <a:rPr lang="he-IL" dirty="0"/>
              <a:t>תגמול מילואים למשתחרר משירות קבע </a:t>
            </a:r>
            <a:endParaRPr lang="en-IL" dirty="0"/>
          </a:p>
        </p:txBody>
      </p:sp>
      <p:sp>
        <p:nvSpPr>
          <p:cNvPr id="3" name="מציין מיקום תוכן 2">
            <a:extLst>
              <a:ext uri="{FF2B5EF4-FFF2-40B4-BE49-F238E27FC236}">
                <a16:creationId xmlns:a16="http://schemas.microsoft.com/office/drawing/2014/main" id="{57FEC796-9F0A-7A46-08CA-8459D45BAEC1}"/>
              </a:ext>
            </a:extLst>
          </p:cNvPr>
          <p:cNvSpPr>
            <a:spLocks noGrp="1"/>
          </p:cNvSpPr>
          <p:nvPr>
            <p:ph idx="1"/>
          </p:nvPr>
        </p:nvSpPr>
        <p:spPr/>
        <p:txBody>
          <a:bodyPr>
            <a:normAutofit/>
          </a:bodyPr>
          <a:lstStyle/>
          <a:p>
            <a:pPr algn="r" rtl="1">
              <a:lnSpc>
                <a:spcPts val="1500"/>
              </a:lnSpc>
              <a:spcAft>
                <a:spcPts val="600"/>
              </a:spcAft>
              <a:buNone/>
            </a:pPr>
            <a:r>
              <a:rPr lang="he-IL" b="0" i="0" dirty="0">
                <a:solidFill>
                  <a:srgbClr val="000000"/>
                </a:solidFill>
                <a:effectLst/>
                <a:latin typeface="Arial" panose="020B0604020202020204" pitchFamily="34" charset="0"/>
              </a:rPr>
              <a:t>ביום 6.3.2025 פורסם ברשומות </a:t>
            </a:r>
            <a:r>
              <a:rPr lang="he-IL" b="0" i="0" dirty="0">
                <a:solidFill>
                  <a:srgbClr val="000000"/>
                </a:solidFill>
                <a:effectLst/>
                <a:latin typeface="Arial" panose="020B0604020202020204" pitchFamily="34" charset="0"/>
                <a:hlinkClick r:id="rId2"/>
              </a:rPr>
              <a:t>חוק הביטוח הלאומי</a:t>
            </a:r>
            <a:r>
              <a:rPr lang="he-IL" b="0" i="0" dirty="0">
                <a:solidFill>
                  <a:srgbClr val="000000"/>
                </a:solidFill>
                <a:effectLst/>
                <a:latin typeface="Arial" panose="020B0604020202020204" pitchFamily="34" charset="0"/>
              </a:rPr>
              <a:t> (תיקון מס' 255), </a:t>
            </a:r>
            <a:r>
              <a:rPr lang="he-IL" b="0" i="0" dirty="0" err="1">
                <a:solidFill>
                  <a:srgbClr val="000000"/>
                </a:solidFill>
                <a:effectLst/>
                <a:latin typeface="Arial" panose="020B0604020202020204" pitchFamily="34" charset="0"/>
              </a:rPr>
              <a:t>התשפ"ה</a:t>
            </a:r>
            <a:r>
              <a:rPr lang="he-IL" b="0" i="0" dirty="0">
                <a:solidFill>
                  <a:srgbClr val="000000"/>
                </a:solidFill>
                <a:effectLst/>
                <a:latin typeface="Arial" panose="020B0604020202020204" pitchFamily="34" charset="0"/>
              </a:rPr>
              <a:t> – 2025 (להלן: "התיקון לחוק") אשר עניינו חישוב תגמול מילואים למי ששוחרר משירות קבע. להלן עיקרי התיקון לחוק:</a:t>
            </a:r>
          </a:p>
          <a:p>
            <a:pPr algn="r" rtl="1">
              <a:lnSpc>
                <a:spcPts val="1500"/>
              </a:lnSpc>
              <a:spcAft>
                <a:spcPts val="600"/>
              </a:spcAft>
              <a:buNone/>
            </a:pPr>
            <a:r>
              <a:rPr lang="he-IL" b="0" i="0" dirty="0">
                <a:solidFill>
                  <a:srgbClr val="000000"/>
                </a:solidFill>
                <a:effectLst/>
                <a:latin typeface="Arial" panose="020B0604020202020204" pitchFamily="34" charset="0"/>
              </a:rPr>
              <a:t>התיקון לחוק קובע כי מי שהשתחרר משירות קבע בתקופה שלפני שהתחיל שירות מילואים, לעניין חישוב תגמול המילואים יראו אותו כאילו היה עובד בעת שירות הקבע, אף שלא התקיימו לגביו יחסי עובד מעביד, זולת אם לטובתו הוא שחישוב התגמול ייעשה ללא התייחסות לשירות הקבע.</a:t>
            </a:r>
          </a:p>
          <a:p>
            <a:pPr algn="r" rtl="1">
              <a:lnSpc>
                <a:spcPts val="1500"/>
              </a:lnSpc>
              <a:spcAft>
                <a:spcPts val="600"/>
              </a:spcAft>
            </a:pPr>
            <a:r>
              <a:rPr lang="he-IL" b="0" i="0" dirty="0">
                <a:solidFill>
                  <a:srgbClr val="212121"/>
                </a:solidFill>
                <a:effectLst/>
                <a:latin typeface="Arial" panose="020B0604020202020204" pitchFamily="34" charset="0"/>
              </a:rPr>
              <a:t>בעקבות התיקון בחוק, תגמול המילואים יחושב לפי המשכורת האחרונה בצה"ל כמשרתי קבע, גם אם </a:t>
            </a:r>
            <a:r>
              <a:rPr lang="he-IL" b="0" i="0" dirty="0" err="1">
                <a:solidFill>
                  <a:srgbClr val="212121"/>
                </a:solidFill>
                <a:effectLst/>
                <a:latin typeface="Arial" panose="020B0604020202020204" pitchFamily="34" charset="0"/>
              </a:rPr>
              <a:t>היתה</a:t>
            </a:r>
            <a:r>
              <a:rPr lang="he-IL" b="0" i="0" dirty="0">
                <a:solidFill>
                  <a:srgbClr val="212121"/>
                </a:solidFill>
                <a:effectLst/>
                <a:latin typeface="Arial" panose="020B0604020202020204" pitchFamily="34" charset="0"/>
              </a:rPr>
              <a:t> הפסקה בין שירות מילואים אחד לשירות אחר, בתנאי שההפסקה </a:t>
            </a:r>
            <a:r>
              <a:rPr lang="he-IL" b="0" i="0" dirty="0" err="1">
                <a:solidFill>
                  <a:srgbClr val="212121"/>
                </a:solidFill>
                <a:effectLst/>
                <a:latin typeface="Arial" panose="020B0604020202020204" pitchFamily="34" charset="0"/>
              </a:rPr>
              <a:t>היתה</a:t>
            </a:r>
            <a:r>
              <a:rPr lang="he-IL" b="0" i="0" dirty="0">
                <a:solidFill>
                  <a:srgbClr val="212121"/>
                </a:solidFill>
                <a:effectLst/>
                <a:latin typeface="Arial" panose="020B0604020202020204" pitchFamily="34" charset="0"/>
              </a:rPr>
              <a:t> פחות מ- 60 יום.</a:t>
            </a:r>
            <a:endParaRPr lang="he-IL" b="0" i="0" dirty="0">
              <a:solidFill>
                <a:srgbClr val="000000"/>
              </a:solidFill>
              <a:effectLst/>
              <a:latin typeface="Arial" panose="020B0604020202020204" pitchFamily="34" charset="0"/>
            </a:endParaRPr>
          </a:p>
          <a:p>
            <a:endParaRPr lang="en-IL" dirty="0"/>
          </a:p>
        </p:txBody>
      </p:sp>
    </p:spTree>
    <p:extLst>
      <p:ext uri="{BB962C8B-B14F-4D97-AF65-F5344CB8AC3E}">
        <p14:creationId xmlns:p14="http://schemas.microsoft.com/office/powerpoint/2010/main" val="26637698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1B927-C6CC-3207-36FF-C0213612EA1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F3D250F-8A55-9B76-4DFB-F08969B302DD}"/>
              </a:ext>
            </a:extLst>
          </p:cNvPr>
          <p:cNvSpPr>
            <a:spLocks noGrp="1"/>
          </p:cNvSpPr>
          <p:nvPr>
            <p:ph type="title"/>
          </p:nvPr>
        </p:nvSpPr>
        <p:spPr/>
        <p:txBody>
          <a:bodyPr>
            <a:normAutofit fontScale="90000"/>
          </a:bodyPr>
          <a:lstStyle/>
          <a:p>
            <a:pPr algn="ctr"/>
            <a:r>
              <a:rPr lang="he-IL" dirty="0"/>
              <a:t>הסכמים חדשים בשירות המדינה: שדרוג תנאי עבודה, איזון בית-עבודה והשקעה בלמידה מתמשכת</a:t>
            </a:r>
            <a:endParaRPr lang="en-IL" dirty="0"/>
          </a:p>
        </p:txBody>
      </p:sp>
      <p:sp>
        <p:nvSpPr>
          <p:cNvPr id="3" name="מציין מיקום תוכן 2">
            <a:extLst>
              <a:ext uri="{FF2B5EF4-FFF2-40B4-BE49-F238E27FC236}">
                <a16:creationId xmlns:a16="http://schemas.microsoft.com/office/drawing/2014/main" id="{840CC1BE-B77B-98CA-2E8A-F91A25B6F91C}"/>
              </a:ext>
            </a:extLst>
          </p:cNvPr>
          <p:cNvSpPr>
            <a:spLocks noGrp="1"/>
          </p:cNvSpPr>
          <p:nvPr>
            <p:ph idx="1"/>
          </p:nvPr>
        </p:nvSpPr>
        <p:spPr>
          <a:xfrm>
            <a:off x="1371600" y="1799303"/>
            <a:ext cx="9601200" cy="4068097"/>
          </a:xfrm>
        </p:spPr>
        <p:txBody>
          <a:bodyPr>
            <a:normAutofit/>
          </a:bodyPr>
          <a:lstStyle/>
          <a:p>
            <a:pPr>
              <a:buNone/>
            </a:pPr>
            <a:r>
              <a:rPr lang="he-IL" dirty="0"/>
              <a:t>📅 מועד החתימה: 6.3.2025</a:t>
            </a:r>
          </a:p>
          <a:p>
            <a:pPr>
              <a:buNone/>
            </a:pPr>
            <a:r>
              <a:rPr lang="he-IL" dirty="0"/>
              <a:t>בהובלת ההסתדרות, נחתמו שלושה הסכמים חשובים עם המדינה – אשר משפרים את תנאי ההעסקה של עובדי המגזר הציבורי ומקדמים איזון בין חיי המשפחה והעבודה, לצד פיתוח מקצועי מתמשך.</a:t>
            </a:r>
          </a:p>
          <a:p>
            <a:r>
              <a:rPr lang="he-IL" b="1" dirty="0"/>
              <a:t>מי חתם?</a:t>
            </a:r>
            <a:br>
              <a:rPr lang="he-IL" dirty="0"/>
            </a:br>
            <a:r>
              <a:rPr lang="he-IL" dirty="0"/>
              <a:t>ההסכמים נחתמו בנוכחות בכירי המערכת – הממונה על השכר במשרד האוצר אפי מלכין, יו"ר ההסתדרות ארנון בר-דוד, יו"ר הסתדרות עובדי המדינה עו"ד אופיר אלקלעי, נציגי נציבות שירות המדינה ואנשי משרד האוצר.</a:t>
            </a:r>
          </a:p>
          <a:p>
            <a:endParaRPr lang="en-IL" dirty="0"/>
          </a:p>
        </p:txBody>
      </p:sp>
    </p:spTree>
    <p:extLst>
      <p:ext uri="{BB962C8B-B14F-4D97-AF65-F5344CB8AC3E}">
        <p14:creationId xmlns:p14="http://schemas.microsoft.com/office/powerpoint/2010/main" val="29990567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0CF14-5CC6-C1B7-4A38-298D2CB6265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A69FD241-D220-F3F3-B8D6-34F94A5097FE}"/>
              </a:ext>
            </a:extLst>
          </p:cNvPr>
          <p:cNvSpPr>
            <a:spLocks noGrp="1"/>
          </p:cNvSpPr>
          <p:nvPr>
            <p:ph type="title"/>
          </p:nvPr>
        </p:nvSpPr>
        <p:spPr/>
        <p:txBody>
          <a:bodyPr>
            <a:normAutofit fontScale="90000"/>
          </a:bodyPr>
          <a:lstStyle/>
          <a:p>
            <a:pPr algn="ctr"/>
            <a:r>
              <a:rPr lang="he-IL" dirty="0"/>
              <a:t>הסכמים חדשים בשירות המדינה: שדרוג תנאי עבודה, איזון בית-עבודה והשקעה בלמידה מתמשכת</a:t>
            </a:r>
            <a:endParaRPr lang="en-IL" dirty="0"/>
          </a:p>
        </p:txBody>
      </p:sp>
      <p:sp>
        <p:nvSpPr>
          <p:cNvPr id="3" name="מציין מיקום תוכן 2">
            <a:extLst>
              <a:ext uri="{FF2B5EF4-FFF2-40B4-BE49-F238E27FC236}">
                <a16:creationId xmlns:a16="http://schemas.microsoft.com/office/drawing/2014/main" id="{7098D809-6271-86E7-E4C1-0E8D8B161082}"/>
              </a:ext>
            </a:extLst>
          </p:cNvPr>
          <p:cNvSpPr>
            <a:spLocks noGrp="1"/>
          </p:cNvSpPr>
          <p:nvPr>
            <p:ph idx="1"/>
          </p:nvPr>
        </p:nvSpPr>
        <p:spPr>
          <a:xfrm>
            <a:off x="1371600" y="1799303"/>
            <a:ext cx="9601200" cy="4068097"/>
          </a:xfrm>
        </p:spPr>
        <p:txBody>
          <a:bodyPr>
            <a:normAutofit fontScale="70000" lnSpcReduction="20000"/>
          </a:bodyPr>
          <a:lstStyle/>
          <a:p>
            <a:pPr>
              <a:buNone/>
            </a:pPr>
            <a:r>
              <a:rPr lang="he-IL" b="1" dirty="0"/>
              <a:t>✨ עיקרי ההסכמים:</a:t>
            </a:r>
          </a:p>
          <a:p>
            <a:pPr>
              <a:buNone/>
            </a:pPr>
            <a:r>
              <a:rPr lang="he-IL" b="1" dirty="0"/>
              <a:t>🕘 1. קיצור שבוע העבודה + התאמות להורים</a:t>
            </a:r>
          </a:p>
          <a:p>
            <a:pPr>
              <a:buFont typeface="Arial" panose="020B0604020202020204" pitchFamily="34" charset="0"/>
              <a:buChar char="•"/>
            </a:pPr>
            <a:r>
              <a:rPr lang="he-IL" dirty="0"/>
              <a:t>עובדי מדינה במשרה מלאה (במשרדי ממשלה ויחידות סמך) ייהנו מהקיצור שנקבע בהסכם המסגרת.</a:t>
            </a:r>
          </a:p>
          <a:p>
            <a:pPr>
              <a:buFont typeface="Arial" panose="020B0604020202020204" pitchFamily="34" charset="0"/>
              <a:buChar char="•"/>
            </a:pPr>
            <a:r>
              <a:rPr lang="he-IL" dirty="0"/>
              <a:t>בנוסף, הורים לילדים עד גיל 12 יקבלו קיצור נוסף ביום העבודה:</a:t>
            </a:r>
          </a:p>
          <a:p>
            <a:pPr marL="742950" lvl="1" indent="-285750">
              <a:buFont typeface="Arial" panose="020B0604020202020204" pitchFamily="34" charset="0"/>
              <a:buChar char="•"/>
            </a:pPr>
            <a:r>
              <a:rPr lang="he-IL" dirty="0"/>
              <a:t>להורים לילדים עד גיל 5: 7.5 שעות עבודה ביום</a:t>
            </a:r>
          </a:p>
          <a:p>
            <a:pPr marL="742950" lvl="1" indent="-285750">
              <a:buFont typeface="Arial" panose="020B0604020202020204" pitchFamily="34" charset="0"/>
              <a:buChar char="•"/>
            </a:pPr>
            <a:r>
              <a:rPr lang="he-IL" dirty="0"/>
              <a:t>להורים לילדים בגילאי 5–12: 7 שעות ו-35 דקות</a:t>
            </a:r>
          </a:p>
          <a:p>
            <a:pPr>
              <a:buFont typeface="Arial" panose="020B0604020202020204" pitchFamily="34" charset="0"/>
              <a:buChar char="•"/>
            </a:pPr>
            <a:r>
              <a:rPr lang="he-IL" dirty="0"/>
              <a:t>הסדרי "עיגולי שעון" ושעות מאגר יצומצמו משמעותית.</a:t>
            </a:r>
          </a:p>
          <a:p>
            <a:pPr>
              <a:buNone/>
            </a:pPr>
            <a:r>
              <a:rPr lang="he-IL" b="1" dirty="0"/>
              <a:t>🌴 2. חופשות שנתיות להורים בבתי חולים ממשלתיים</a:t>
            </a:r>
          </a:p>
          <a:p>
            <a:pPr>
              <a:buFont typeface="Arial" panose="020B0604020202020204" pitchFamily="34" charset="0"/>
              <a:buChar char="•"/>
            </a:pPr>
            <a:r>
              <a:rPr lang="he-IL" dirty="0"/>
              <a:t>עובדי בתי החולים הממשלתיים הזכאים להסדר הורה במשרה מלאה יקבלו תוספת של </a:t>
            </a:r>
            <a:r>
              <a:rPr lang="he-IL" b="1" dirty="0"/>
              <a:t>3 ימי חופשה בשנה</a:t>
            </a:r>
            <a:r>
              <a:rPr lang="he-IL" dirty="0"/>
              <a:t> (לבחירתם).</a:t>
            </a:r>
          </a:p>
          <a:p>
            <a:pPr>
              <a:buFont typeface="Arial" panose="020B0604020202020204" pitchFamily="34" charset="0"/>
              <a:buChar char="•"/>
            </a:pPr>
            <a:r>
              <a:rPr lang="he-IL" dirty="0"/>
              <a:t>בתוקף מ-1.4.2024.</a:t>
            </a:r>
          </a:p>
          <a:p>
            <a:pPr>
              <a:buNone/>
            </a:pPr>
            <a:r>
              <a:rPr lang="he-IL" b="1" dirty="0"/>
              <a:t>🎓 3. ימי השתלמות לעובדים בדירוג מנהלי</a:t>
            </a:r>
          </a:p>
          <a:p>
            <a:pPr>
              <a:buFont typeface="Arial" panose="020B0604020202020204" pitchFamily="34" charset="0"/>
              <a:buChar char="•"/>
            </a:pPr>
            <a:r>
              <a:rPr lang="he-IL" dirty="0"/>
              <a:t>כל עובד מדינה בדירוג מנהלי יהיה זכאי ל-</a:t>
            </a:r>
            <a:r>
              <a:rPr lang="he-IL" b="1" dirty="0"/>
              <a:t>6 ימי השתלמות בשנה בשכר</a:t>
            </a:r>
            <a:r>
              <a:rPr lang="he-IL" dirty="0"/>
              <a:t>.</a:t>
            </a:r>
          </a:p>
          <a:p>
            <a:pPr>
              <a:buFont typeface="Arial" panose="020B0604020202020204" pitchFamily="34" charset="0"/>
              <a:buChar char="•"/>
            </a:pPr>
            <a:r>
              <a:rPr lang="he-IL" dirty="0"/>
              <a:t>ניתן יהיה לצבור עד 30 ימי השתלמות לצורך קורסים, גמולים, סמינרים ועוד.</a:t>
            </a:r>
          </a:p>
          <a:p>
            <a:endParaRPr lang="en-IL" dirty="0"/>
          </a:p>
        </p:txBody>
      </p:sp>
    </p:spTree>
    <p:extLst>
      <p:ext uri="{BB962C8B-B14F-4D97-AF65-F5344CB8AC3E}">
        <p14:creationId xmlns:p14="http://schemas.microsoft.com/office/powerpoint/2010/main" val="27842495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B0E82-3DED-FC47-A47F-AFB7F883FF1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8D82AEAD-26C0-14A9-F7DC-C5D1AAFD9EF7}"/>
              </a:ext>
            </a:extLst>
          </p:cNvPr>
          <p:cNvSpPr>
            <a:spLocks noGrp="1"/>
          </p:cNvSpPr>
          <p:nvPr>
            <p:ph type="title"/>
          </p:nvPr>
        </p:nvSpPr>
        <p:spPr/>
        <p:txBody>
          <a:bodyPr>
            <a:normAutofit fontScale="90000"/>
          </a:bodyPr>
          <a:lstStyle/>
          <a:p>
            <a:pPr algn="ctr"/>
            <a:r>
              <a:rPr lang="he-IL" dirty="0"/>
              <a:t>הסכמים חדשים בשירות המדינה: שדרוג תנאי עבודה, איזון בית-עבודה והשקעה בלמידה מתמשכת</a:t>
            </a:r>
            <a:endParaRPr lang="en-IL" dirty="0"/>
          </a:p>
        </p:txBody>
      </p:sp>
      <p:sp>
        <p:nvSpPr>
          <p:cNvPr id="3" name="מציין מיקום תוכן 2">
            <a:extLst>
              <a:ext uri="{FF2B5EF4-FFF2-40B4-BE49-F238E27FC236}">
                <a16:creationId xmlns:a16="http://schemas.microsoft.com/office/drawing/2014/main" id="{A0A70A35-A733-14CC-B1C1-24CAE4139BB2}"/>
              </a:ext>
            </a:extLst>
          </p:cNvPr>
          <p:cNvSpPr>
            <a:spLocks noGrp="1"/>
          </p:cNvSpPr>
          <p:nvPr>
            <p:ph idx="1"/>
          </p:nvPr>
        </p:nvSpPr>
        <p:spPr>
          <a:xfrm>
            <a:off x="1371600" y="1799303"/>
            <a:ext cx="9601200" cy="4068097"/>
          </a:xfrm>
        </p:spPr>
        <p:txBody>
          <a:bodyPr>
            <a:normAutofit/>
          </a:bodyPr>
          <a:lstStyle/>
          <a:p>
            <a:pPr>
              <a:buNone/>
            </a:pPr>
            <a:r>
              <a:rPr lang="he-IL" b="1" dirty="0"/>
              <a:t>מטרות ההסכמים:</a:t>
            </a:r>
          </a:p>
          <a:p>
            <a:r>
              <a:rPr lang="he-IL" dirty="0"/>
              <a:t>✔ לקדם איזון בריא יותר בין קריירה לחיים אישיים</a:t>
            </a:r>
            <a:br>
              <a:rPr lang="he-IL" dirty="0"/>
            </a:br>
            <a:r>
              <a:rPr lang="he-IL" dirty="0"/>
              <a:t>✔ לצמצם פערים מגדריים בתנאי עבודה</a:t>
            </a:r>
            <a:br>
              <a:rPr lang="he-IL" dirty="0"/>
            </a:br>
            <a:r>
              <a:rPr lang="he-IL" dirty="0"/>
              <a:t>✔ לאפשר שיפור מקצועי מתמשך (</a:t>
            </a:r>
            <a:r>
              <a:rPr lang="en-US" dirty="0"/>
              <a:t>Lifelong Learning)</a:t>
            </a:r>
            <a:br>
              <a:rPr lang="en-US" dirty="0"/>
            </a:br>
            <a:r>
              <a:rPr lang="en-US" dirty="0"/>
              <a:t>✔ </a:t>
            </a:r>
            <a:r>
              <a:rPr lang="he-IL" dirty="0"/>
              <a:t>לאחד וליישר קו בין תנאים במשרדי הממשלה השונים</a:t>
            </a:r>
          </a:p>
          <a:p>
            <a:endParaRPr lang="en-IL" dirty="0"/>
          </a:p>
        </p:txBody>
      </p:sp>
    </p:spTree>
    <p:extLst>
      <p:ext uri="{BB962C8B-B14F-4D97-AF65-F5344CB8AC3E}">
        <p14:creationId xmlns:p14="http://schemas.microsoft.com/office/powerpoint/2010/main" val="707692971"/>
      </p:ext>
    </p:extLst>
  </p:cSld>
  <p:clrMapOvr>
    <a:masterClrMapping/>
  </p:clrMapOvr>
</p:sld>
</file>

<file path=ppt/theme/theme1.xml><?xml version="1.0" encoding="utf-8"?>
<a:theme xmlns:a="http://schemas.openxmlformats.org/drawingml/2006/main" name="חיתוך">
  <a:themeElements>
    <a:clrScheme name="חיתוך">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חיתוך">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חיתוך">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TM10001105[[fn=חיתוך]]</Template>
  <TotalTime>4202</TotalTime>
  <Words>16565</Words>
  <Application>Microsoft Office PowerPoint</Application>
  <PresentationFormat>מסך רחב</PresentationFormat>
  <Paragraphs>1067</Paragraphs>
  <Slides>153</Slides>
  <Notes>0</Notes>
  <HiddenSlides>0</HiddenSlides>
  <MMClips>0</MMClips>
  <ScaleCrop>false</ScaleCrop>
  <HeadingPairs>
    <vt:vector size="6" baseType="variant">
      <vt:variant>
        <vt:lpstr>גופנים בשימוש</vt:lpstr>
      </vt:variant>
      <vt:variant>
        <vt:i4>13</vt:i4>
      </vt:variant>
      <vt:variant>
        <vt:lpstr>ערכת נושא</vt:lpstr>
      </vt:variant>
      <vt:variant>
        <vt:i4>1</vt:i4>
      </vt:variant>
      <vt:variant>
        <vt:lpstr>כותרות שקופיות</vt:lpstr>
      </vt:variant>
      <vt:variant>
        <vt:i4>153</vt:i4>
      </vt:variant>
    </vt:vector>
  </HeadingPairs>
  <TitlesOfParts>
    <vt:vector size="167" baseType="lpstr">
      <vt:lpstr>Aharoni</vt:lpstr>
      <vt:lpstr>-apple-system</vt:lpstr>
      <vt:lpstr>Arial</vt:lpstr>
      <vt:lpstr>Arial-BoldMT</vt:lpstr>
      <vt:lpstr>Assistant-SemiBold</vt:lpstr>
      <vt:lpstr>Calibri</vt:lpstr>
      <vt:lpstr>David</vt:lpstr>
      <vt:lpstr>David-Bold</vt:lpstr>
      <vt:lpstr>Franklin Gothic Book</vt:lpstr>
      <vt:lpstr>Open Sans Hebrew</vt:lpstr>
      <vt:lpstr>Symbol</vt:lpstr>
      <vt:lpstr>Times New Roman</vt:lpstr>
      <vt:lpstr>Wingdings-Regular</vt:lpstr>
      <vt:lpstr>חיתוך</vt:lpstr>
      <vt:lpstr>מצגת של PowerPoint‏</vt:lpstr>
      <vt:lpstr>הוראות חל"ת ודמי אבטלה – מבצע עם כלביא </vt:lpstr>
      <vt:lpstr>סכום דמי הביטוח בגין עובד בחופשה ללא תשלום </vt:lpstr>
      <vt:lpstr>יחסי עבודה בתקופת הקורונה – חל"ת ממושך</vt:lpstr>
      <vt:lpstr>יחסי עבודה בתקופת הקורונה – חל"ת ממושך</vt:lpstr>
      <vt:lpstr>יחסי עבודה בתקופת הקורונה – חל"ת ממושך</vt:lpstr>
      <vt:lpstr>יחסי עבודה בתקופת הקורונה – חל"ת ממושך</vt:lpstr>
      <vt:lpstr>יחסי עבודה בתקופת הקורונה – חל"ת ממושך</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מילואים - הארכת שיפוי המעסיקים מביטוח לאומי בשיעור של 20% </vt:lpstr>
      <vt:lpstr>צו הרחבה להסכם קיבוצי בעניין משרתי המילואים ובני זוגם וצבירת חופשה שנתית לעובדים מסוימים (חרבות ברזל) (מס' 2)</vt:lpstr>
      <vt:lpstr>צו הרחבה להסכם קיבוצי בעניין משרתי המילואים ובני זוגם וצבירת חופשה שנתית לעובדים מסוימים (חרבות ברזל) (מס' 2)</vt:lpstr>
      <vt:lpstr>צו הרחבה להסכם קיבוצי בעניין משרתי המילואים ובני זוגם וצבירת חופשה שנתית לעובדים מסוימים (חרבות ברזל) (מס' 2)</vt:lpstr>
      <vt:lpstr>צו הרחבה להסכם קיבוצי בעניין משרתי המילואים ובני זוגם וצבירת חופשה שנתית לעובדים מסוימים (חרבות ברזל) (מס' 2)</vt:lpstr>
      <vt:lpstr>צו הרחבה להסכם קיבוצי בעניין משרתי המילואים ובני זוגם וצבירת חופשה שנתית לעובדים מסוימים (חרבות ברזל) (מס' 2)</vt:lpstr>
      <vt:lpstr>צו הרחבה להסכם קיבוצי בעניין משרתי המילואים ובני זוגם וצבירת חופשה שנתית לעובדים מסוימים (חרבות ברזל) (מס' 2)</vt:lpstr>
      <vt:lpstr>צו הרחבה להסכם קיבוצי בעניין משרתי המילואים ובני זוגם וצבירת חופשה שנתית לעובדים מסוימים (חרבות ברזל) (מס' 2)</vt:lpstr>
      <vt:lpstr>צו הרחבה להסכם קיבוצי בעניין משרתי המילואים ובני זוגם וצבירת חופשה שנתית לעובדים מסוימים (חרבות ברזל) (מס' 2)</vt:lpstr>
      <vt:lpstr>נזיפה בעבודה שהובילה להכרה כפגיעה בעבודה</vt:lpstr>
      <vt:lpstr>נזיפה בעבודה שהובילה להכרה כפגיעה בעבודה</vt:lpstr>
      <vt:lpstr>נזיפה בעבודה שהובילה להכרה כפגיעה בעבודה</vt:lpstr>
      <vt:lpstr>נזיפה בעבודה שהובילה להכרה כפגיעה בעבודה</vt:lpstr>
      <vt:lpstr>שיעורי המס לשנת 2025 </vt:lpstr>
      <vt:lpstr>שיעורי המס לשנת 2025 </vt:lpstr>
      <vt:lpstr>ערכי מס הכנסה 2025 </vt:lpstr>
      <vt:lpstr>שווי ריבית על הלוואה </vt:lpstr>
      <vt:lpstr>גובה הפטור בעבור קצבה מזכה </vt:lpstr>
      <vt:lpstr>גובה הפטור בעבור קצבה מזכה </vt:lpstr>
      <vt:lpstr>עדכוני תקרות ופרמטרים  ביטוח לאומי 2025 </vt:lpstr>
      <vt:lpstr>עדכון סיווג עובדים והפרשי שכר שליליים 2025</vt:lpstr>
      <vt:lpstr>מועדי דיווח טופס 126 לביטוח הלאומי 2025</vt:lpstr>
      <vt:lpstr>שכר עובדים פלסטינאים </vt:lpstr>
      <vt:lpstr>פטור מקצבה </vt:lpstr>
      <vt:lpstr>פטור מקצבה </vt:lpstr>
      <vt:lpstr>פטור מקצבה </vt:lpstr>
      <vt:lpstr>פטור מקצבה </vt:lpstr>
      <vt:lpstr>פטור מקצבה </vt:lpstr>
      <vt:lpstr>פטור מקצבה </vt:lpstr>
      <vt:lpstr>פטור מקצבה </vt:lpstr>
      <vt:lpstr>פטור מקצבה </vt:lpstr>
      <vt:lpstr>פטור מקצבה </vt:lpstr>
      <vt:lpstr>מיסוי פדיון ימי חופשה </vt:lpstr>
      <vt:lpstr>מיסוי פדיון ימי חופשה </vt:lpstr>
      <vt:lpstr>מיסוי פדיון ימי חופשה </vt:lpstr>
      <vt:lpstr>מיסוי פדיון ימי חופשה </vt:lpstr>
      <vt:lpstr>מיסוי פדיון ימי חופשה </vt:lpstr>
      <vt:lpstr>הטבות מס לפי סעיף 45 לפקודת מס הכנסה </vt:lpstr>
      <vt:lpstr>הטבות מס לפי סעיף 45 לפקודת מס הכנסה </vt:lpstr>
      <vt:lpstr>הטבות מס לפי סעיף 45 לפקודת מס הכנסה </vt:lpstr>
      <vt:lpstr>הטבות מס לפי סעיף 45 לפקודת מס הכנסה </vt:lpstr>
      <vt:lpstr>הטבות מס לפי סעיף 45 לפקודת מס הכנסה </vt:lpstr>
      <vt:lpstr>הטבות מס לפי סעיף 47 לפקודת מס הכנסה </vt:lpstr>
      <vt:lpstr>הטבות מס לפי סעיף 47 לפקודת מס הכנסה </vt:lpstr>
      <vt:lpstr>הטבות מס לפי סעיף 47 לפקודת מס הכנסה </vt:lpstr>
      <vt:lpstr>הטבות מס לפי סעיף 47 לפקודת מס הכנסה </vt:lpstr>
      <vt:lpstr>עדכוני פרמטרים מס הכנסה 2025 </vt:lpstr>
      <vt:lpstr>עדכוני פרמטרים מס הכנסה 2025 </vt:lpstr>
      <vt:lpstr>מס יסף – עדכונים לשנת 2025</vt:lpstr>
      <vt:lpstr>קצבת זקנה לצד הכנסה </vt:lpstr>
      <vt:lpstr>קצבת זקנה לצד הכנסה </vt:lpstr>
      <vt:lpstr>קצבת זקנה לצד הכנסה </vt:lpstr>
      <vt:lpstr> גובה השכר הממוצע במשק בקרן פנסיה חדשה בשנת 2025</vt:lpstr>
      <vt:lpstr> גובה השכר הממוצע במשק בקרן פנסיה חדשה בשנת 2025</vt:lpstr>
      <vt:lpstr>גובה השכר הממוצע במשק בקרן פנסיה חדשה בשנת 2025</vt:lpstr>
      <vt:lpstr>מצגת של PowerPoint‏</vt:lpstr>
      <vt:lpstr>הגבלת פיטורי עובד מפונה שנעדר מעבודתו  </vt:lpstr>
      <vt:lpstr>עליית שכר המינימום – אפריל 2025</vt:lpstr>
      <vt:lpstr>עליית שכר המינימום – אפריל 2025</vt:lpstr>
      <vt:lpstr>עליית שכר המינימום – אפריל 2025</vt:lpstr>
      <vt:lpstr>תקנות הביטוח הלאומי (שיפוי מעסיקים לגבי תקופת שירות מילואים שהוא שירות חירום) (הוראת שעה – חרבות ברזל), התשפ"ד - 2024</vt:lpstr>
      <vt:lpstr>תקנות הביטוח הלאומי (שיפוי מעסיקים לגבי תקופת שירות מילואים שהוא שירות חירום) (הוראת שעה – חרבות ברזל), התשפ"ד - 2024</vt:lpstr>
      <vt:lpstr>ניכוי דמי חבר או דמי טיפול ארגוני על ידי מעסיק משכר עובדיו</vt:lpstr>
      <vt:lpstr>ניכוי דמי חבר או דמי טיפול ארגוני על ידי מעסיק משכר עובדיו</vt:lpstr>
      <vt:lpstr>ניכוי דמי חבר או דמי טיפול ארגוני על ידי מעסיק משכר עובדיו</vt:lpstr>
      <vt:lpstr>חוק הגנה על עובדים בשעת חירום (תיקון מס' 5 והוראת שעה- חרבות ברזל) (תיקון מס' 3), התשפ"ה – 2025 – הגבלת פיטורים לשבים ובני משפחותיהם</vt:lpstr>
      <vt:lpstr>חוק הגנה על עובדים בשעת חירום (תיקון מס' 5 והוראת שעה- חרבות ברזל) (תיקון מס' 3), התשפ"ה – 2025 – הגבלת פיטורים לשבים ובני משפחותיהם</vt:lpstr>
      <vt:lpstr>אישורי מחלה, חובת תום לב ושימוע</vt:lpstr>
      <vt:lpstr>אישורי מחלה, חובת תום לב ושימוע</vt:lpstr>
      <vt:lpstr>אישורי מחלה, חובת תום לב ושימוע</vt:lpstr>
      <vt:lpstr>אישורי מחלה, חובת תום לב ושימוע</vt:lpstr>
      <vt:lpstr>אישורי מחלה, חובת תום לב ושימוע</vt:lpstr>
      <vt:lpstr>תגמול מילואים למשתחרר משירות קבע </vt:lpstr>
      <vt:lpstr>הסכמים חדשים בשירות המדינה: שדרוג תנאי עבודה, איזון בית-עבודה והשקעה בלמידה מתמשכת</vt:lpstr>
      <vt:lpstr>הסכמים חדשים בשירות המדינה: שדרוג תנאי עבודה, איזון בית-עבודה והשקעה בלמידה מתמשכת</vt:lpstr>
      <vt:lpstr>הסכמים חדשים בשירות המדינה: שדרוג תנאי עבודה, איזון בית-עבודה והשקעה בלמידה מתמשכת</vt:lpstr>
      <vt:lpstr>ימי חופשה נוספים לעובדי המדינה – 2025 ו-2026</vt:lpstr>
      <vt:lpstr>ימי חופשה נוספים לעובדי המדינה – 2025 ו-2026</vt:lpstr>
      <vt:lpstr>ימי חופשה נוספים לעובדי המדינה – 2025 ו-2026</vt:lpstr>
      <vt:lpstr>ימי חופשה נוספים לעובדי המדינה – 2025 ו-2026</vt:lpstr>
      <vt:lpstr>הגבלת חופש העיסוק – המעסיק נגד עובד לשעבר</vt:lpstr>
      <vt:lpstr>הגבלת חופש העיסוק – המעסיק נגד עובד לשעבר</vt:lpstr>
      <vt:lpstr>הגבלת חופש העיסוק – המעסיק נגד עובד לשעבר</vt:lpstr>
      <vt:lpstr>הגבלת חופש העיסוק – המעסיק נגד עובד לשעבר</vt:lpstr>
      <vt:lpstr>הרקע הכללי לרגולציה </vt:lpstr>
      <vt:lpstr>מה כוללת הרגולציה החדשה?</vt:lpstr>
      <vt:lpstr>סנקציות בגין אי עמידה ברגולציה</vt:lpstr>
      <vt:lpstr>הבדלים בין עובדים פלסטינאים לעובדים זרים</vt:lpstr>
      <vt:lpstr>הבדלים בין ענפי התעסוקה</vt:lpstr>
      <vt:lpstr>דיווח ותשלום</vt:lpstr>
      <vt:lpstr>דיווח ותשלום – בול בריאות</vt:lpstr>
      <vt:lpstr>דיווח ותשלום – בול בריאות</vt:lpstr>
      <vt:lpstr>דיווח ותשלום – בול בריאות</vt:lpstr>
      <vt:lpstr>חובת דיווח חודשי</vt:lpstr>
      <vt:lpstr>תשלום</vt:lpstr>
      <vt:lpstr>זיכויים </vt:lpstr>
      <vt:lpstr>סנקציות בדבר היעדר יישום  תקין של הרגולציה </vt:lpstr>
      <vt:lpstr>שוטף </vt:lpstr>
      <vt:lpstr>אנשי קשר</vt:lpstr>
      <vt:lpstr>תיקונים רטרו לתלושי שכר שנים קודמות</vt:lpstr>
      <vt:lpstr>תיקונים לאחר קליטת דיווח ו/או זיכויים</vt:lpstr>
      <vt:lpstr>המלצות חשובות </vt:lpstr>
      <vt:lpstr>שכר פלסטינאים </vt:lpstr>
      <vt:lpstr>שכר פלסטינאים </vt:lpstr>
      <vt:lpstr>שכר פלסטינאים </vt:lpstr>
      <vt:lpstr>שכר פלסטינאים </vt:lpstr>
      <vt:lpstr>שכר פלסטינאים </vt:lpstr>
      <vt:lpstr>שכר פלסטינאים </vt:lpstr>
      <vt:lpstr>הפסקה "על הדרך" ≠ הפסקה חוקית</vt:lpstr>
      <vt:lpstr>הפסקה "על הדרך" ≠ הפסקה חוקית</vt:lpstr>
      <vt:lpstr>הפסקה "על הדרך" ≠ הפסקה חוקית</vt:lpstr>
      <vt:lpstr>התפטרות שדינה כפיטורים</vt:lpstr>
      <vt:lpstr>התפטרות שדינה כפיטורים</vt:lpstr>
      <vt:lpstr>צו מניעה זמני נגד עובד לשעבר – שימוש בסודות מסחריים</vt:lpstr>
      <vt:lpstr>צו מניעה זמני נגד עובד לשעבר – שימוש בסודות מסחריים</vt:lpstr>
      <vt:lpstr>צו מניעה זמני נגד עובד לשעבר – שימוש בסודות מסחריים</vt:lpstr>
      <vt:lpstr>עמלות כחלק מהשכר הקובע </vt:lpstr>
      <vt:lpstr>עמלות כחלק מהשכר הקובע </vt:lpstr>
      <vt:lpstr>עמלות כחלק מהשכר הקובע </vt:lpstr>
      <vt:lpstr>חזרה מפיטורים </vt:lpstr>
      <vt:lpstr>חזרה מפיטורים </vt:lpstr>
      <vt:lpstr>חזרה מפיטורים </vt:lpstr>
      <vt:lpstr>הודעה מוקדמת בהתפטרות בדין מפוטר – כן או לא?</vt:lpstr>
      <vt:lpstr>הודעה מוקדמת בהתפטרות בדין מפוטר – כן או לא?</vt:lpstr>
      <vt:lpstr>הודעה מוקדמת בהתפטרות בדין מפוטר – כן או לא?</vt:lpstr>
      <vt:lpstr>הודעה מוקדמת בהתפטרות בדין מפוטר – כן או לא?</vt:lpstr>
      <vt:lpstr>היעדר כושר עבודה וחובות המעסיק </vt:lpstr>
      <vt:lpstr>היעדר כושר עבודה וחובות המעסיק </vt:lpstr>
      <vt:lpstr>היעדר כושר עבודה וחובות המעסיק </vt:lpstr>
      <vt:lpstr>היעדר כושר עבודה וחובות המעסיק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נרקיס כהנא</dc:creator>
  <cp:lastModifiedBy>Tal Shwartz</cp:lastModifiedBy>
  <cp:revision>356</cp:revision>
  <cp:lastPrinted>2024-05-15T09:10:30Z</cp:lastPrinted>
  <dcterms:created xsi:type="dcterms:W3CDTF">2023-03-15T12:30:14Z</dcterms:created>
  <dcterms:modified xsi:type="dcterms:W3CDTF">2025-07-23T06:42:53Z</dcterms:modified>
</cp:coreProperties>
</file>