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3" r:id="rId1"/>
  </p:sldMasterIdLst>
  <p:notesMasterIdLst>
    <p:notesMasterId r:id="rId122"/>
  </p:notesMasterIdLst>
  <p:sldIdLst>
    <p:sldId id="256" r:id="rId2"/>
    <p:sldId id="502" r:id="rId3"/>
    <p:sldId id="472" r:id="rId4"/>
    <p:sldId id="539" r:id="rId5"/>
    <p:sldId id="540" r:id="rId6"/>
    <p:sldId id="541" r:id="rId7"/>
    <p:sldId id="457" r:id="rId8"/>
    <p:sldId id="458" r:id="rId9"/>
    <p:sldId id="459" r:id="rId10"/>
    <p:sldId id="460" r:id="rId11"/>
    <p:sldId id="461" r:id="rId12"/>
    <p:sldId id="462" r:id="rId13"/>
    <p:sldId id="595" r:id="rId14"/>
    <p:sldId id="596" r:id="rId15"/>
    <p:sldId id="597" r:id="rId16"/>
    <p:sldId id="508" r:id="rId17"/>
    <p:sldId id="509" r:id="rId18"/>
    <p:sldId id="511" r:id="rId19"/>
    <p:sldId id="463" r:id="rId20"/>
    <p:sldId id="464" r:id="rId21"/>
    <p:sldId id="465" r:id="rId22"/>
    <p:sldId id="466" r:id="rId23"/>
    <p:sldId id="467" r:id="rId24"/>
    <p:sldId id="468" r:id="rId25"/>
    <p:sldId id="469" r:id="rId26"/>
    <p:sldId id="483" r:id="rId27"/>
    <p:sldId id="484" r:id="rId28"/>
    <p:sldId id="485" r:id="rId29"/>
    <p:sldId id="486" r:id="rId30"/>
    <p:sldId id="487" r:id="rId31"/>
    <p:sldId id="504" r:id="rId32"/>
    <p:sldId id="513" r:id="rId33"/>
    <p:sldId id="514" r:id="rId34"/>
    <p:sldId id="515" r:id="rId35"/>
    <p:sldId id="516" r:id="rId36"/>
    <p:sldId id="454" r:id="rId37"/>
    <p:sldId id="507" r:id="rId38"/>
    <p:sldId id="506" r:id="rId39"/>
    <p:sldId id="505" r:id="rId40"/>
    <p:sldId id="517" r:id="rId41"/>
    <p:sldId id="518" r:id="rId42"/>
    <p:sldId id="519" r:id="rId43"/>
    <p:sldId id="520" r:id="rId44"/>
    <p:sldId id="521" r:id="rId45"/>
    <p:sldId id="510" r:id="rId46"/>
    <p:sldId id="522" r:id="rId47"/>
    <p:sldId id="523" r:id="rId48"/>
    <p:sldId id="524" r:id="rId49"/>
    <p:sldId id="525" r:id="rId50"/>
    <p:sldId id="526" r:id="rId51"/>
    <p:sldId id="527" r:id="rId52"/>
    <p:sldId id="528" r:id="rId53"/>
    <p:sldId id="529" r:id="rId54"/>
    <p:sldId id="530" r:id="rId55"/>
    <p:sldId id="531" r:id="rId56"/>
    <p:sldId id="532" r:id="rId57"/>
    <p:sldId id="533" r:id="rId58"/>
    <p:sldId id="494" r:id="rId59"/>
    <p:sldId id="495" r:id="rId60"/>
    <p:sldId id="496" r:id="rId61"/>
    <p:sldId id="497" r:id="rId62"/>
    <p:sldId id="445" r:id="rId63"/>
    <p:sldId id="446" r:id="rId64"/>
    <p:sldId id="447" r:id="rId65"/>
    <p:sldId id="450" r:id="rId66"/>
    <p:sldId id="449" r:id="rId67"/>
    <p:sldId id="592" r:id="rId68"/>
    <p:sldId id="593" r:id="rId69"/>
    <p:sldId id="594" r:id="rId70"/>
    <p:sldId id="498" r:id="rId71"/>
    <p:sldId id="537" r:id="rId72"/>
    <p:sldId id="501" r:id="rId73"/>
    <p:sldId id="538" r:id="rId74"/>
    <p:sldId id="473" r:id="rId75"/>
    <p:sldId id="542" r:id="rId76"/>
    <p:sldId id="543" r:id="rId77"/>
    <p:sldId id="474" r:id="rId78"/>
    <p:sldId id="475" r:id="rId79"/>
    <p:sldId id="544" r:id="rId80"/>
    <p:sldId id="545" r:id="rId81"/>
    <p:sldId id="546" r:id="rId82"/>
    <p:sldId id="548" r:id="rId83"/>
    <p:sldId id="549" r:id="rId84"/>
    <p:sldId id="550" r:id="rId85"/>
    <p:sldId id="553" r:id="rId86"/>
    <p:sldId id="554" r:id="rId87"/>
    <p:sldId id="555" r:id="rId88"/>
    <p:sldId id="556" r:id="rId89"/>
    <p:sldId id="557" r:id="rId90"/>
    <p:sldId id="558" r:id="rId91"/>
    <p:sldId id="559" r:id="rId92"/>
    <p:sldId id="560" r:id="rId93"/>
    <p:sldId id="561" r:id="rId94"/>
    <p:sldId id="562" r:id="rId95"/>
    <p:sldId id="564" r:id="rId96"/>
    <p:sldId id="563" r:id="rId97"/>
    <p:sldId id="573" r:id="rId98"/>
    <p:sldId id="575" r:id="rId99"/>
    <p:sldId id="578" r:id="rId100"/>
    <p:sldId id="577" r:id="rId101"/>
    <p:sldId id="579" r:id="rId102"/>
    <p:sldId id="580" r:id="rId103"/>
    <p:sldId id="581" r:id="rId104"/>
    <p:sldId id="582" r:id="rId105"/>
    <p:sldId id="583" r:id="rId106"/>
    <p:sldId id="584" r:id="rId107"/>
    <p:sldId id="512" r:id="rId108"/>
    <p:sldId id="585" r:id="rId109"/>
    <p:sldId id="586" r:id="rId110"/>
    <p:sldId id="587" r:id="rId111"/>
    <p:sldId id="588" r:id="rId112"/>
    <p:sldId id="589" r:id="rId113"/>
    <p:sldId id="590" r:id="rId114"/>
    <p:sldId id="591" r:id="rId115"/>
    <p:sldId id="565" r:id="rId116"/>
    <p:sldId id="566" r:id="rId117"/>
    <p:sldId id="598" r:id="rId118"/>
    <p:sldId id="605" r:id="rId119"/>
    <p:sldId id="606" r:id="rId120"/>
    <p:sldId id="607" r:id="rId121"/>
  </p:sldIdLst>
  <p:sldSz cx="12192000" cy="6858000"/>
  <p:notesSz cx="6794500" cy="9906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sorterViewPr>
    <p:cViewPr>
      <p:scale>
        <a:sx n="125" d="100"/>
        <a:sy n="125" d="100"/>
      </p:scale>
      <p:origin x="0" y="-1986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0217" y="0"/>
            <a:ext cx="2944283" cy="49702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73" y="0"/>
            <a:ext cx="2944283" cy="497020"/>
          </a:xfrm>
          <a:prstGeom prst="rect">
            <a:avLst/>
          </a:prstGeom>
        </p:spPr>
        <p:txBody>
          <a:bodyPr vert="horz" lIns="91440" tIns="45720" rIns="91440" bIns="45720" rtlCol="1"/>
          <a:lstStyle>
            <a:lvl1pPr algn="l">
              <a:defRPr sz="1200"/>
            </a:lvl1pPr>
          </a:lstStyle>
          <a:p>
            <a:fld id="{A87ED867-9974-4A3A-B2BC-8CEDF07A40ED}" type="datetimeFigureOut">
              <a:rPr lang="he-IL" smtClean="0"/>
              <a:t>י"ז/אייר/תשפ"ה</a:t>
            </a:fld>
            <a:endParaRPr lang="he-IL"/>
          </a:p>
        </p:txBody>
      </p:sp>
      <p:sp>
        <p:nvSpPr>
          <p:cNvPr id="4" name="מציין מיקום של תמונת שקופית 3"/>
          <p:cNvSpPr>
            <a:spLocks noGrp="1" noRot="1" noChangeAspect="1"/>
          </p:cNvSpPr>
          <p:nvPr>
            <p:ph type="sldImg" idx="2"/>
          </p:nvPr>
        </p:nvSpPr>
        <p:spPr>
          <a:xfrm>
            <a:off x="425450" y="1238250"/>
            <a:ext cx="5943600" cy="3343275"/>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79450" y="4767262"/>
            <a:ext cx="5435600" cy="3900488"/>
          </a:xfrm>
          <a:prstGeom prst="rect">
            <a:avLst/>
          </a:prstGeom>
        </p:spPr>
        <p:txBody>
          <a:bodyPr vert="horz" lIns="91440" tIns="45720" rIns="91440" bIns="45720" rtlCol="1"/>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50217" y="9408981"/>
            <a:ext cx="2944283" cy="497019"/>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73" y="9408981"/>
            <a:ext cx="2944283" cy="497019"/>
          </a:xfrm>
          <a:prstGeom prst="rect">
            <a:avLst/>
          </a:prstGeom>
        </p:spPr>
        <p:txBody>
          <a:bodyPr vert="horz" lIns="91440" tIns="45720" rIns="91440" bIns="45720" rtlCol="1" anchor="b"/>
          <a:lstStyle>
            <a:lvl1pPr algn="l">
              <a:defRPr sz="1200"/>
            </a:lvl1pPr>
          </a:lstStyle>
          <a:p>
            <a:fld id="{00DEE317-0570-40AF-930F-F423297024E3}" type="slidenum">
              <a:rPr lang="he-IL" smtClean="0"/>
              <a:t>‹#›</a:t>
            </a:fld>
            <a:endParaRPr lang="he-IL"/>
          </a:p>
        </p:txBody>
      </p:sp>
    </p:spTree>
    <p:extLst>
      <p:ext uri="{BB962C8B-B14F-4D97-AF65-F5344CB8AC3E}">
        <p14:creationId xmlns:p14="http://schemas.microsoft.com/office/powerpoint/2010/main" val="146645285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35242A25-C69C-464C-9614-CB6DCA8D0791}" type="datetimeFigureOut">
              <a:rPr lang="he-IL" smtClean="0"/>
              <a:t>י"ז/אייר/תשפ"ה</a:t>
            </a:fld>
            <a:endParaRPr lang="he-IL"/>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he-IL"/>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C46F8910-8E08-4725-89D6-6DF509AB364A}" type="slidenum">
              <a:rPr lang="he-IL" smtClean="0"/>
              <a:t>‹#›</a:t>
            </a:fld>
            <a:endParaRPr lang="he-IL"/>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87716630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35242A25-C69C-464C-9614-CB6DCA8D0791}" type="datetimeFigureOut">
              <a:rPr lang="he-IL" smtClean="0"/>
              <a:t>י"ז/אייר/תשפ"ה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46F8910-8E08-4725-89D6-6DF509AB364A}" type="slidenum">
              <a:rPr lang="he-IL" smtClean="0"/>
              <a:t>‹#›</a:t>
            </a:fld>
            <a:endParaRPr lang="he-IL"/>
          </a:p>
        </p:txBody>
      </p:sp>
    </p:spTree>
    <p:extLst>
      <p:ext uri="{BB962C8B-B14F-4D97-AF65-F5344CB8AC3E}">
        <p14:creationId xmlns:p14="http://schemas.microsoft.com/office/powerpoint/2010/main" val="342583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35242A25-C69C-464C-9614-CB6DCA8D0791}" type="datetimeFigureOut">
              <a:rPr lang="he-IL" smtClean="0"/>
              <a:t>י"ז/אייר/תשפ"ה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46F8910-8E08-4725-89D6-6DF509AB364A}" type="slidenum">
              <a:rPr lang="he-IL" smtClean="0"/>
              <a:t>‹#›</a:t>
            </a:fld>
            <a:endParaRPr lang="he-IL"/>
          </a:p>
        </p:txBody>
      </p:sp>
    </p:spTree>
    <p:extLst>
      <p:ext uri="{BB962C8B-B14F-4D97-AF65-F5344CB8AC3E}">
        <p14:creationId xmlns:p14="http://schemas.microsoft.com/office/powerpoint/2010/main" val="239678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35242A25-C69C-464C-9614-CB6DCA8D0791}" type="datetimeFigureOut">
              <a:rPr lang="he-IL" smtClean="0"/>
              <a:t>י"ז/אייר/תשפ"ה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46F8910-8E08-4725-89D6-6DF509AB364A}" type="slidenum">
              <a:rPr lang="he-IL" smtClean="0"/>
              <a:t>‹#›</a:t>
            </a:fld>
            <a:endParaRPr lang="he-IL"/>
          </a:p>
        </p:txBody>
      </p:sp>
    </p:spTree>
    <p:extLst>
      <p:ext uri="{BB962C8B-B14F-4D97-AF65-F5344CB8AC3E}">
        <p14:creationId xmlns:p14="http://schemas.microsoft.com/office/powerpoint/2010/main" val="3564885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35242A25-C69C-464C-9614-CB6DCA8D0791}" type="datetimeFigureOut">
              <a:rPr lang="he-IL" smtClean="0"/>
              <a:t>י"ז/אייר/תשפ"ה</a:t>
            </a:fld>
            <a:endParaRPr lang="he-IL"/>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he-IL"/>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C46F8910-8E08-4725-89D6-6DF509AB364A}" type="slidenum">
              <a:rPr lang="he-IL" smtClean="0"/>
              <a:t>‹#›</a:t>
            </a:fld>
            <a:endParaRPr lang="he-IL"/>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30533274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35242A25-C69C-464C-9614-CB6DCA8D0791}" type="datetimeFigureOut">
              <a:rPr lang="he-IL" smtClean="0"/>
              <a:t>י"ז/אייר/תשפ"ה</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C46F8910-8E08-4725-89D6-6DF509AB364A}" type="slidenum">
              <a:rPr lang="he-IL" smtClean="0"/>
              <a:t>‹#›</a:t>
            </a:fld>
            <a:endParaRPr lang="he-IL"/>
          </a:p>
        </p:txBody>
      </p:sp>
    </p:spTree>
    <p:extLst>
      <p:ext uri="{BB962C8B-B14F-4D97-AF65-F5344CB8AC3E}">
        <p14:creationId xmlns:p14="http://schemas.microsoft.com/office/powerpoint/2010/main" val="3184013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35242A25-C69C-464C-9614-CB6DCA8D0791}" type="datetimeFigureOut">
              <a:rPr lang="he-IL" smtClean="0"/>
              <a:t>י"ז/אייר/תשפ"ה</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C46F8910-8E08-4725-89D6-6DF509AB364A}" type="slidenum">
              <a:rPr lang="he-IL" smtClean="0"/>
              <a:t>‹#›</a:t>
            </a:fld>
            <a:endParaRPr lang="he-IL"/>
          </a:p>
        </p:txBody>
      </p:sp>
    </p:spTree>
    <p:extLst>
      <p:ext uri="{BB962C8B-B14F-4D97-AF65-F5344CB8AC3E}">
        <p14:creationId xmlns:p14="http://schemas.microsoft.com/office/powerpoint/2010/main" val="1881531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35242A25-C69C-464C-9614-CB6DCA8D0791}" type="datetimeFigureOut">
              <a:rPr lang="he-IL" smtClean="0"/>
              <a:t>י"ז/אייר/תשפ"ה</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C46F8910-8E08-4725-89D6-6DF509AB364A}" type="slidenum">
              <a:rPr lang="he-IL" smtClean="0"/>
              <a:t>‹#›</a:t>
            </a:fld>
            <a:endParaRPr lang="he-IL"/>
          </a:p>
        </p:txBody>
      </p:sp>
    </p:spTree>
    <p:extLst>
      <p:ext uri="{BB962C8B-B14F-4D97-AF65-F5344CB8AC3E}">
        <p14:creationId xmlns:p14="http://schemas.microsoft.com/office/powerpoint/2010/main" val="3054919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242A25-C69C-464C-9614-CB6DCA8D0791}" type="datetimeFigureOut">
              <a:rPr lang="he-IL" smtClean="0"/>
              <a:t>י"ז/אייר/תשפ"ה</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C46F8910-8E08-4725-89D6-6DF509AB364A}" type="slidenum">
              <a:rPr lang="he-IL" smtClean="0"/>
              <a:t>‹#›</a:t>
            </a:fld>
            <a:endParaRPr lang="he-IL"/>
          </a:p>
        </p:txBody>
      </p:sp>
    </p:spTree>
    <p:extLst>
      <p:ext uri="{BB962C8B-B14F-4D97-AF65-F5344CB8AC3E}">
        <p14:creationId xmlns:p14="http://schemas.microsoft.com/office/powerpoint/2010/main" val="522675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5242A25-C69C-464C-9614-CB6DCA8D0791}" type="datetimeFigureOut">
              <a:rPr lang="he-IL" smtClean="0"/>
              <a:t>י"ז/אייר/תשפ"ה</a:t>
            </a:fld>
            <a:endParaRPr lang="he-IL"/>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he-IL"/>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46F8910-8E08-4725-89D6-6DF509AB364A}" type="slidenum">
              <a:rPr lang="he-IL" smtClean="0"/>
              <a:t>‹#›</a:t>
            </a:fld>
            <a:endParaRPr lang="he-IL"/>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02522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5242A25-C69C-464C-9614-CB6DCA8D0791}" type="datetimeFigureOut">
              <a:rPr lang="he-IL" smtClean="0"/>
              <a:t>י"ז/אייר/תשפ"ה</a:t>
            </a:fld>
            <a:endParaRPr lang="he-IL"/>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he-IL"/>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46F8910-8E08-4725-89D6-6DF509AB364A}" type="slidenum">
              <a:rPr lang="he-IL" smtClean="0"/>
              <a:t>‹#›</a:t>
            </a:fld>
            <a:endParaRPr lang="he-IL"/>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19271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35242A25-C69C-464C-9614-CB6DCA8D0791}" type="datetimeFigureOut">
              <a:rPr lang="he-IL" smtClean="0"/>
              <a:t>י"ז/אייר/תשפ"ה</a:t>
            </a:fld>
            <a:endParaRPr lang="he-IL"/>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he-IL"/>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C46F8910-8E08-4725-89D6-6DF509AB364A}" type="slidenum">
              <a:rPr lang="he-IL" smtClean="0"/>
              <a:t>‹#›</a:t>
            </a:fld>
            <a:endParaRPr lang="he-IL"/>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09700793"/>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www.kolhamas.co.il/encyclopedia/%d7%91%d7%99%d7%98%d7%95%d7%97-%d7%9c%d7%90%d7%95%d7%9e%d7%99/" TargetMode="External"/><Relationship Id="rId2" Type="http://schemas.openxmlformats.org/officeDocument/2006/relationships/hyperlink" Target="https://www.kolhamas.co.il/encyclopedia/%d7%a2%d7%95%d7%91%d7%93/" TargetMode="External"/><Relationship Id="rId1" Type="http://schemas.openxmlformats.org/officeDocument/2006/relationships/slideLayout" Target="../slideLayouts/slideLayout2.xml"/><Relationship Id="rId4" Type="http://schemas.openxmlformats.org/officeDocument/2006/relationships/hyperlink" Target="https://www.kolhamas.co.il/encyclopedia/%d7%a9%d7%9b%d7%a8/" TargetMode="External"/></Relationships>
</file>

<file path=ppt/slides/_rels/slide105.xml.rels><?xml version="1.0" encoding="UTF-8" standalone="yes"?>
<Relationships xmlns="http://schemas.openxmlformats.org/package/2006/relationships"><Relationship Id="rId2" Type="http://schemas.openxmlformats.org/officeDocument/2006/relationships/hyperlink" Target="https://www.koloved.net/Document/Index/7990713"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www.koloved.net/Document/IndexLaw/256?"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michpalyeda.co.il/%d7%93%d7%97%d7%99%d7%99%d7%aa-%d7%91%d7%a7%d7%a9%d7%94-%d7%9c%d7%90%d7%99%d7%9b%d7%95%d7%9f-%d7%98%d7%9c%d7%a4%d7%95%d7%9f-%d7%a9%d7%9c-%d7%a2%d7%95%d7%91%d7%93-%d7%9c%d7%a9%d7%a2%d7%91%d7%a8-%d7%94/"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michpalyeda.co.il/%d7%93%d7%97%d7%99%d7%99%d7%aa-%d7%91%d7%a7%d7%a9%d7%94-%d7%9c%d7%90%d7%99%d7%9b%d7%95%d7%9f-%d7%98%d7%9c%d7%a4%d7%95%d7%9f-%d7%a9%d7%9c-%d7%a2%d7%95%d7%91%d7%93-%d7%9c%d7%a9%d7%a2%d7%91%d7%a8-%d7%94/"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michpalyeda.co.il/%d7%93%d7%97%d7%99%d7%99%d7%aa-%d7%91%d7%a7%d7%a9%d7%94-%d7%9c%d7%90%d7%99%d7%9b%d7%95%d7%9f-%d7%98%d7%9c%d7%a4%d7%95%d7%9f-%d7%a9%d7%9c-%d7%a2%d7%95%d7%91%d7%93-%d7%9c%d7%a9%d7%a2%d7%91%d7%a8-%d7%94/"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michpalyeda.co.il/encyclopedia/%d7%a9%d7%99%d7%9e%d7%95%d7%a2/"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michpalyeda.co.il/encyclopedia/%d7%94%d7%95%d7%93%d7%a2%d7%94-%d7%9e%d7%95%d7%a7%d7%93%d7%9e%d7%aa/" TargetMode="External"/><Relationship Id="rId2" Type="http://schemas.openxmlformats.org/officeDocument/2006/relationships/hyperlink" Target="https://www.michpalyeda.co.il/encyclopedia/%d7%a4%d7%99%d7%a6%d7%95%d7%99%d7%99-%d7%a4%d7%99%d7%98%d7%95%d7%a8%d7%99%d7%9d/"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michpalyeda.co.il/%d7%90%d7%97%d7%a8%d7%99%d7%95%d7%aa-%d7%9e%d7%a2%d7%a1%d7%99%d7%a7-%d7%91%d7%92%d7%99%d7%9f-%d7%94%d7%98%d7%a8%d7%93%d7%94-%d7%9e%d7%99%d7%a0%d7%99%d7%aa/"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michpalyeda.co.il/%d7%90%d7%97%d7%a8%d7%99%d7%95%d7%aa-%d7%9e%d7%a2%d7%a1%d7%99%d7%a7-%d7%91%d7%92%d7%99%d7%9f-%d7%94%d7%98%d7%a8%d7%93%d7%94-%d7%9e%d7%99%d7%a0%d7%99%d7%aa/"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michpalyeda.co.il/%d7%90%d7%97%d7%a8%d7%99%d7%95%d7%aa-%d7%9e%d7%a2%d7%a1%d7%99%d7%a7-%d7%91%d7%92%d7%99%d7%9f-%d7%94%d7%98%d7%a8%d7%93%d7%94-%d7%9e%d7%99%d7%a0%d7%99%d7%aa/"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michpalyeda.co.il/%d7%90%d7%97%d7%a8%d7%99%d7%95%d7%aa-%d7%9e%d7%a2%d7%a1%d7%99%d7%a7-%d7%91%d7%92%d7%99%d7%9f-%d7%94%d7%98%d7%a8%d7%93%d7%94-%d7%9e%d7%99%d7%a0%d7%99%d7%aa/"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michpalyeda.co.il/encyclopedia/%d7%a9%d7%9b%d7%a8-%d7%9e%d7%99%d7%a0%d7%99%d7%9e%d7%95%d7%9d/" TargetMode="External"/><Relationship Id="rId2" Type="http://schemas.openxmlformats.org/officeDocument/2006/relationships/hyperlink" Target="https://www.michpalyeda.co.il/encyclopedia/%d7%a4%d7%99%d7%a6%d7%95%d7%99%d7%99-%d7%a4%d7%99%d7%98%d7%95%d7%a8%d7%99%d7%9d/"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michpalyeda.co.il/encyclopedia/%d7%a9%d7%99%d7%9e%d7%95%d7%a2/"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michpalyeda.co.il/encyclopedia/%d7%a9%d7%99%d7%9e%d7%95%d7%a2/"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michpalyeda.co.il/encyclopedia/%d7%a9%d7%99%d7%9e%d7%95%d7%a2/"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hyperlink" Target="http://www.nevo.co.il/law/4554" TargetMode="External"/><Relationship Id="rId2" Type="http://schemas.openxmlformats.org/officeDocument/2006/relationships/hyperlink" Target="http://www.nevo.co.il/law/73015"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a:extLst>
              <a:ext uri="{FF2B5EF4-FFF2-40B4-BE49-F238E27FC236}">
                <a16:creationId xmlns:a16="http://schemas.microsoft.com/office/drawing/2014/main" id="{AC3AF42F-7C78-448D-A5D8-9E2540FC57D2}"/>
              </a:ext>
            </a:extLst>
          </p:cNvPr>
          <p:cNvSpPr>
            <a:spLocks noGrp="1"/>
          </p:cNvSpPr>
          <p:nvPr>
            <p:ph type="subTitle" idx="1"/>
          </p:nvPr>
        </p:nvSpPr>
        <p:spPr>
          <a:xfrm>
            <a:off x="1943195" y="1255069"/>
            <a:ext cx="7670800" cy="4212803"/>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rtlCol="0" anchor="b">
            <a:noAutofit/>
          </a:bodyPr>
          <a:lstStyle/>
          <a:p>
            <a:pPr algn="ctr" eaLnBrk="1" fontAlgn="auto" hangingPunct="1">
              <a:spcAft>
                <a:spcPts val="0"/>
              </a:spcAft>
              <a:defRPr/>
            </a:pPr>
            <a:endParaRPr lang="he-IL" sz="3600" b="1" dirty="0">
              <a:solidFill>
                <a:schemeClr val="tx1">
                  <a:lumMod val="75000"/>
                  <a:lumOff val="25000"/>
                </a:schemeClr>
              </a:solidFill>
              <a:latin typeface="Open Sans Hebrew" panose="00000500000000000000" pitchFamily="2" charset="-79"/>
              <a:cs typeface="Open Sans Hebrew" panose="00000500000000000000" pitchFamily="2" charset="-79"/>
            </a:endParaRPr>
          </a:p>
          <a:p>
            <a:pPr algn="ctr" eaLnBrk="1" fontAlgn="auto" hangingPunct="1">
              <a:spcAft>
                <a:spcPts val="0"/>
              </a:spcAft>
              <a:defRPr/>
            </a:pPr>
            <a:endParaRPr lang="he-IL" sz="4800" b="1" dirty="0">
              <a:solidFill>
                <a:schemeClr val="tx1">
                  <a:lumMod val="75000"/>
                  <a:lumOff val="25000"/>
                </a:schemeClr>
              </a:solidFill>
              <a:cs typeface="Open Sans Hebrew" panose="00000500000000000000" pitchFamily="2" charset="-79"/>
            </a:endParaRPr>
          </a:p>
          <a:p>
            <a:pPr algn="ctr" eaLnBrk="1" fontAlgn="auto" hangingPunct="1">
              <a:spcAft>
                <a:spcPts val="0"/>
              </a:spcAft>
              <a:defRPr/>
            </a:pPr>
            <a:r>
              <a:rPr lang="he-IL" sz="4800" b="1" dirty="0">
                <a:solidFill>
                  <a:schemeClr val="tx1">
                    <a:lumMod val="75000"/>
                    <a:lumOff val="25000"/>
                  </a:schemeClr>
                </a:solidFill>
                <a:cs typeface="Open Sans Hebrew" panose="00000500000000000000" pitchFamily="2" charset="-79"/>
              </a:rPr>
              <a:t>יום עיון</a:t>
            </a:r>
          </a:p>
          <a:p>
            <a:pPr algn="ctr" eaLnBrk="1" fontAlgn="auto" hangingPunct="1">
              <a:spcAft>
                <a:spcPts val="0"/>
              </a:spcAft>
              <a:defRPr/>
            </a:pPr>
            <a:r>
              <a:rPr lang="he-IL" sz="4800" b="1" dirty="0">
                <a:solidFill>
                  <a:schemeClr val="tx1">
                    <a:lumMod val="75000"/>
                    <a:lumOff val="25000"/>
                  </a:schemeClr>
                </a:solidFill>
                <a:cs typeface="Open Sans Hebrew" panose="00000500000000000000" pitchFamily="2" charset="-79"/>
              </a:rPr>
              <a:t>חשב שכר בכיר </a:t>
            </a:r>
            <a:endParaRPr lang="he-IL" sz="4800" b="1" dirty="0">
              <a:solidFill>
                <a:schemeClr val="tx1">
                  <a:lumMod val="75000"/>
                  <a:lumOff val="25000"/>
                </a:schemeClr>
              </a:solidFill>
              <a:latin typeface="Open Sans Hebrew" panose="00000500000000000000" pitchFamily="2" charset="-79"/>
              <a:cs typeface="Open Sans Hebrew" panose="00000500000000000000" pitchFamily="2" charset="-79"/>
            </a:endParaRPr>
          </a:p>
          <a:p>
            <a:pPr algn="ctr" eaLnBrk="1" fontAlgn="auto" hangingPunct="1">
              <a:spcAft>
                <a:spcPts val="0"/>
              </a:spcAft>
              <a:defRPr/>
            </a:pPr>
            <a:r>
              <a:rPr lang="he-IL" sz="4800" b="1" dirty="0">
                <a:solidFill>
                  <a:schemeClr val="tx1">
                    <a:lumMod val="75000"/>
                    <a:lumOff val="25000"/>
                  </a:schemeClr>
                </a:solidFill>
                <a:latin typeface="Open Sans Hebrew" panose="00000500000000000000" pitchFamily="2" charset="-79"/>
                <a:cs typeface="Open Sans Hebrew" panose="00000500000000000000" pitchFamily="2" charset="-79"/>
              </a:rPr>
              <a:t>עו"ד בשמת משיח</a:t>
            </a:r>
          </a:p>
          <a:p>
            <a:pPr algn="ctr" eaLnBrk="1" fontAlgn="auto" hangingPunct="1">
              <a:spcAft>
                <a:spcPts val="0"/>
              </a:spcAft>
              <a:defRPr/>
            </a:pPr>
            <a:r>
              <a:rPr lang="he-IL" sz="4800" b="1" dirty="0">
                <a:solidFill>
                  <a:schemeClr val="tx1">
                    <a:lumMod val="75000"/>
                    <a:lumOff val="25000"/>
                  </a:schemeClr>
                </a:solidFill>
                <a:latin typeface="Open Sans Hebrew" panose="00000500000000000000" pitchFamily="2" charset="-79"/>
                <a:cs typeface="Open Sans Hebrew" panose="00000500000000000000" pitchFamily="2" charset="-79"/>
              </a:rPr>
              <a:t>2025</a:t>
            </a:r>
          </a:p>
          <a:p>
            <a:pPr algn="ctr" eaLnBrk="1" fontAlgn="auto" hangingPunct="1">
              <a:spcAft>
                <a:spcPts val="0"/>
              </a:spcAft>
              <a:defRPr/>
            </a:pPr>
            <a:endParaRPr lang="he-IL" sz="3200" b="1" dirty="0">
              <a:solidFill>
                <a:schemeClr val="tx1">
                  <a:lumMod val="75000"/>
                  <a:lumOff val="25000"/>
                </a:schemeClr>
              </a:solidFill>
              <a:latin typeface="Open Sans Hebrew" panose="00000500000000000000" pitchFamily="2" charset="-79"/>
              <a:cs typeface="Open Sans Hebrew" panose="00000500000000000000" pitchFamily="2" charset="-79"/>
            </a:endParaRPr>
          </a:p>
        </p:txBody>
      </p:sp>
      <p:pic>
        <p:nvPicPr>
          <p:cNvPr id="6" name="תמונה 5" descr="תמונה שמכילה טקסט&#10;&#10;התיאור נוצר באופן אוטומטי">
            <a:extLst>
              <a:ext uri="{FF2B5EF4-FFF2-40B4-BE49-F238E27FC236}">
                <a16:creationId xmlns:a16="http://schemas.microsoft.com/office/drawing/2014/main" id="{C5B27DDA-FB46-46C7-BA2B-5F968250DF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6096" y="5924398"/>
            <a:ext cx="3563888" cy="933602"/>
          </a:xfrm>
          <a:prstGeom prst="rect">
            <a:avLst/>
          </a:prstGeom>
        </p:spPr>
      </p:pic>
      <p:pic>
        <p:nvPicPr>
          <p:cNvPr id="7" name="Picture 6">
            <a:extLst>
              <a:ext uri="{FF2B5EF4-FFF2-40B4-BE49-F238E27FC236}">
                <a16:creationId xmlns:a16="http://schemas.microsoft.com/office/drawing/2014/main" id="{50F97280-EBE4-4D9F-A74B-F978A0D341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873" y="558070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תמונה 3">
            <a:extLst>
              <a:ext uri="{FF2B5EF4-FFF2-40B4-BE49-F238E27FC236}">
                <a16:creationId xmlns:a16="http://schemas.microsoft.com/office/drawing/2014/main" id="{3D126B64-25F5-48F0-9A07-3E6C3763057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7318" y="5619822"/>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Autofit/>
          </a:bodyPr>
          <a:lstStyle/>
          <a:p>
            <a:pPr algn="ctr"/>
            <a:r>
              <a:rPr lang="he-IL" sz="3600" dirty="0"/>
              <a:t> עובד הפטור ממתן הודעה מוקדמת וזכאות לפיצויי פיטורים מלאים</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3188501"/>
          </a:xfrm>
        </p:spPr>
        <p:txBody>
          <a:bodyPr>
            <a:normAutofit/>
          </a:bodyPr>
          <a:lstStyle/>
          <a:p>
            <a:r>
              <a:rPr lang="he-IL" b="1" u="sng" dirty="0"/>
              <a:t>תשתית עובדתית-</a:t>
            </a:r>
          </a:p>
          <a:p>
            <a:r>
              <a:rPr lang="he-IL" b="1" dirty="0"/>
              <a:t>הצדדים המעורבים:</a:t>
            </a:r>
            <a:r>
              <a:rPr lang="he-IL" dirty="0"/>
              <a:t> עובד אזרח תאילנדי ומעסיקו במשק חקלאי.</a:t>
            </a:r>
          </a:p>
          <a:p>
            <a:r>
              <a:rPr lang="he-IL" dirty="0"/>
              <a:t>העובד הועסק במקצוע חקלאי במשך כ-5 שנים עד לפקיעת אשרת העבודה שלו. המעסיק הודיע לו כי בתום האשרה הוא לא יוכל להמשיך להעסיקו, ובסופו של דבר, העובד עזב את העבודה בתום תקופת האשרה.</a:t>
            </a:r>
          </a:p>
          <a:p>
            <a:endParaRPr lang="en-US" dirty="0"/>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88571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1AB54E-5B05-82ED-E8E5-8F4259CC3993}"/>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42CA5F3E-5563-6AF1-40E4-12DC7D337E62}"/>
              </a:ext>
            </a:extLst>
          </p:cNvPr>
          <p:cNvSpPr>
            <a:spLocks noGrp="1"/>
          </p:cNvSpPr>
          <p:nvPr>
            <p:ph type="title"/>
          </p:nvPr>
        </p:nvSpPr>
        <p:spPr/>
        <p:txBody>
          <a:bodyPr>
            <a:normAutofit fontScale="90000"/>
          </a:bodyPr>
          <a:lstStyle/>
          <a:p>
            <a:pPr algn="ctr"/>
            <a:r>
              <a:rPr lang="he-IL" b="1" dirty="0">
                <a:latin typeface="-apple-system"/>
              </a:rPr>
              <a:t>עבודה מהבית – הגבול הדק שבין היתר לאיסור </a:t>
            </a:r>
            <a:br>
              <a:rPr lang="he-IL" b="1" dirty="0">
                <a:latin typeface="-apple-system"/>
              </a:rPr>
            </a:br>
            <a:br>
              <a:rPr lang="he-IL" b="1" i="0" dirty="0">
                <a:effectLst/>
                <a:latin typeface="-apple-system"/>
              </a:rPr>
            </a:br>
            <a:endParaRPr lang="en-IL" dirty="0"/>
          </a:p>
        </p:txBody>
      </p:sp>
      <p:sp>
        <p:nvSpPr>
          <p:cNvPr id="3" name="מציין מיקום תוכן 2">
            <a:extLst>
              <a:ext uri="{FF2B5EF4-FFF2-40B4-BE49-F238E27FC236}">
                <a16:creationId xmlns:a16="http://schemas.microsoft.com/office/drawing/2014/main" id="{BABB8E00-2D33-DF41-6511-93B965684E75}"/>
              </a:ext>
            </a:extLst>
          </p:cNvPr>
          <p:cNvSpPr>
            <a:spLocks noGrp="1"/>
          </p:cNvSpPr>
          <p:nvPr>
            <p:ph idx="1"/>
          </p:nvPr>
        </p:nvSpPr>
        <p:spPr/>
        <p:txBody>
          <a:bodyPr/>
          <a:lstStyle/>
          <a:p>
            <a:r>
              <a:rPr lang="he-IL" dirty="0"/>
              <a:t>המעסיק פנה לרופא המשפחה של העובדת על מנת לבדוק את מהימנות אישורי המחלה ששלחה העובדת, דבר שנראה כי פוגע בזכותה לפרטיות ומוביל להחמרה של הסיטואציה. העובדת המשיכה לשלוח אישורים רפואיים, ובסופו של דבר נכנסה לבידוד קורונה. בסיום הבידוד, היא קיבלה אישור מרופא תעסוקתי שהמליץ לה לעבוד מהבית למשך חודשיים, בשל מצבה הרפואי.</a:t>
            </a:r>
          </a:p>
          <a:p>
            <a:r>
              <a:rPr lang="he-IL" dirty="0"/>
              <a:t>לאחר מכן, העובדת קיבלה מכתב זימון לשימוע שהוביל לפיטוריה. העובדת פנתה לבית הדין ותבעה פיצויים בסך כ-220 אלף שקל, בטענה כי המעסיק הפר את חוק שוויון הזכויות לאנשים עם מוגבלות, בכך שסירב לבקשה שלה לעבוד מהבית, במיוחד כשמדובר במצב רפואי שבו היא נמצאת בסיכון מוגבר.</a:t>
            </a:r>
          </a:p>
          <a:p>
            <a:r>
              <a:rPr lang="he-IL" dirty="0"/>
              <a:t>המעסיק טען, מנגד, כי העובדת השתמשה באסתמה כתירוץ לעזוב את המשרד, שכן צביעת המשרד התבצעה חודשים קודם לכן. הוא טען גם כי הוא לא היה מחויב לפעול לפי המלצת הרופא התעסוקתי, משום שהיא התבססה על מצג שווא מצידה בנוגע לצביעת המשרד.</a:t>
            </a:r>
          </a:p>
          <a:p>
            <a:endParaRPr lang="en-IL" dirty="0"/>
          </a:p>
        </p:txBody>
      </p:sp>
    </p:spTree>
    <p:extLst>
      <p:ext uri="{BB962C8B-B14F-4D97-AF65-F5344CB8AC3E}">
        <p14:creationId xmlns:p14="http://schemas.microsoft.com/office/powerpoint/2010/main" val="428289744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5D545A-561D-E147-C916-64BC5F40D188}"/>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52517DF5-EF39-95C1-85AF-065C729BACDC}"/>
              </a:ext>
            </a:extLst>
          </p:cNvPr>
          <p:cNvSpPr>
            <a:spLocks noGrp="1"/>
          </p:cNvSpPr>
          <p:nvPr>
            <p:ph type="title"/>
          </p:nvPr>
        </p:nvSpPr>
        <p:spPr/>
        <p:txBody>
          <a:bodyPr>
            <a:normAutofit fontScale="90000"/>
          </a:bodyPr>
          <a:lstStyle/>
          <a:p>
            <a:pPr algn="ctr"/>
            <a:r>
              <a:rPr lang="he-IL" b="1" dirty="0">
                <a:latin typeface="-apple-system"/>
              </a:rPr>
              <a:t>עבודה מהבית – הגבול הדק שבין היתר לאיסור </a:t>
            </a:r>
            <a:br>
              <a:rPr lang="he-IL" b="1" dirty="0">
                <a:latin typeface="-apple-system"/>
              </a:rPr>
            </a:br>
            <a:br>
              <a:rPr lang="he-IL" b="1" i="0" dirty="0">
                <a:effectLst/>
                <a:latin typeface="-apple-system"/>
              </a:rPr>
            </a:br>
            <a:endParaRPr lang="en-IL" dirty="0"/>
          </a:p>
        </p:txBody>
      </p:sp>
      <p:sp>
        <p:nvSpPr>
          <p:cNvPr id="3" name="מציין מיקום תוכן 2">
            <a:extLst>
              <a:ext uri="{FF2B5EF4-FFF2-40B4-BE49-F238E27FC236}">
                <a16:creationId xmlns:a16="http://schemas.microsoft.com/office/drawing/2014/main" id="{5A59BA32-734B-AA9C-2F65-EBF41282EB1F}"/>
              </a:ext>
            </a:extLst>
          </p:cNvPr>
          <p:cNvSpPr>
            <a:spLocks noGrp="1"/>
          </p:cNvSpPr>
          <p:nvPr>
            <p:ph idx="1"/>
          </p:nvPr>
        </p:nvSpPr>
        <p:spPr/>
        <p:txBody>
          <a:bodyPr/>
          <a:lstStyle/>
          <a:p>
            <a:r>
              <a:rPr lang="he-IL" b="1" dirty="0"/>
              <a:t>החוק והפסיקה</a:t>
            </a:r>
            <a:endParaRPr lang="he-IL" dirty="0"/>
          </a:p>
          <a:p>
            <a:r>
              <a:rPr lang="he-IL" dirty="0"/>
              <a:t>אדם עם מוגבלות מוגדר בסעיף 5 לחוק שוויון זכויות לאנשים עם מוגבלות כ"אדם עם לקות פיסית, נפשית או שכלית לרבות קוגניטיבית, קבועה או זמנית, אשר בשלה הוא מוגבל באופן מהותי בתחום אחד או יותר מתחומי החיים העיקריים". בית הדין הארצי ציין כי יש לפרש את הגדרה זו בגמישות ובהרחבה, ושהמוגבלות לא חייבת להיות חמורה, אך נדרשת "מסה קריטית" של קושי תפקודי, כלומר, המגבלה צריכה להשפיע על יכולתו של העובד לבצע את משימותיו במידה מסוימת.</a:t>
            </a:r>
          </a:p>
          <a:p>
            <a:r>
              <a:rPr lang="he-IL" dirty="0"/>
              <a:t>בנוסף, נקבע כי עובד שעומד בהגדרה זו יכול לבקש הגנה על זכויותיו בעבודה, גם אם הוא מתפקד בצורה טובה ומלאה במסגרת העבודה, כפי שנפסק על ידי בית הדין הארצי [ע"ע 34784-10-16].</a:t>
            </a:r>
          </a:p>
          <a:p>
            <a:endParaRPr lang="en-IL" dirty="0"/>
          </a:p>
        </p:txBody>
      </p:sp>
    </p:spTree>
    <p:extLst>
      <p:ext uri="{BB962C8B-B14F-4D97-AF65-F5344CB8AC3E}">
        <p14:creationId xmlns:p14="http://schemas.microsoft.com/office/powerpoint/2010/main" val="365549385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9E1619-7024-E42D-6F0F-3FD7B38D2D09}"/>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D90991BA-B8B0-01ED-806A-4EC6AC8730DF}"/>
              </a:ext>
            </a:extLst>
          </p:cNvPr>
          <p:cNvSpPr>
            <a:spLocks noGrp="1"/>
          </p:cNvSpPr>
          <p:nvPr>
            <p:ph type="title"/>
          </p:nvPr>
        </p:nvSpPr>
        <p:spPr/>
        <p:txBody>
          <a:bodyPr>
            <a:normAutofit fontScale="90000"/>
          </a:bodyPr>
          <a:lstStyle/>
          <a:p>
            <a:pPr algn="ctr"/>
            <a:r>
              <a:rPr lang="he-IL" b="1" dirty="0">
                <a:latin typeface="-apple-system"/>
              </a:rPr>
              <a:t>עבודה מהבית – הגבול הדק שבין היתר לאיסור </a:t>
            </a:r>
            <a:br>
              <a:rPr lang="he-IL" b="1" dirty="0">
                <a:latin typeface="-apple-system"/>
              </a:rPr>
            </a:br>
            <a:br>
              <a:rPr lang="he-IL" b="1" i="0" dirty="0">
                <a:effectLst/>
                <a:latin typeface="-apple-system"/>
              </a:rPr>
            </a:br>
            <a:endParaRPr lang="en-IL" dirty="0"/>
          </a:p>
        </p:txBody>
      </p:sp>
      <p:sp>
        <p:nvSpPr>
          <p:cNvPr id="3" name="מציין מיקום תוכן 2">
            <a:extLst>
              <a:ext uri="{FF2B5EF4-FFF2-40B4-BE49-F238E27FC236}">
                <a16:creationId xmlns:a16="http://schemas.microsoft.com/office/drawing/2014/main" id="{D7281D99-6AC0-58CA-430D-7C88045A3C6E}"/>
              </a:ext>
            </a:extLst>
          </p:cNvPr>
          <p:cNvSpPr>
            <a:spLocks noGrp="1"/>
          </p:cNvSpPr>
          <p:nvPr>
            <p:ph idx="1"/>
          </p:nvPr>
        </p:nvSpPr>
        <p:spPr/>
        <p:txBody>
          <a:bodyPr/>
          <a:lstStyle/>
          <a:p>
            <a:r>
              <a:rPr lang="he-IL" b="1" dirty="0"/>
              <a:t>התאמה הגיונית</a:t>
            </a:r>
            <a:endParaRPr lang="he-IL" dirty="0"/>
          </a:p>
          <a:p>
            <a:r>
              <a:rPr lang="he-IL" dirty="0"/>
              <a:t>לאחר שבחן את העדויות והראיות שהובאו בפניו, פסק בית הדין כי העובדת הוכיחה את קיומה של "מסה קריטית" של קושי תפקודי, ולכן היא נחשבת לאדם עם מוגבלות. בית הדין ציין כי המעסיק לא ביקש שהעובדת תיבדק על ידי רופא מטעמו והביא ראיה סותרת בלבד.</a:t>
            </a:r>
          </a:p>
          <a:p>
            <a:r>
              <a:rPr lang="he-IL" dirty="0"/>
              <a:t>בנוגע להתאמת הרופא התעסוקתי, קבע בית הדין כי המלצת הרופא, שכוללת עבודה מהבית, היא התאמה הגיונית ומעשית, במיוחד לאור העובדה שכל עבודתה של העובדת נעשתה בשיחות טלפוניות, מיילים ומסרונים, בעוד שכל יתר עובדי החברה עבדו מהבית. בנוסף, בית הדין ציין כי העובדה שעצם היציאה מהבית והנסיעה לעבודה מהווה סיכון מוגבר להידבקות בקורונה מהווה היבט חשוב במצב שבו יש להעדיף את העבודה מהבית.</a:t>
            </a:r>
          </a:p>
          <a:p>
            <a:endParaRPr lang="en-IL" dirty="0"/>
          </a:p>
        </p:txBody>
      </p:sp>
    </p:spTree>
    <p:extLst>
      <p:ext uri="{BB962C8B-B14F-4D97-AF65-F5344CB8AC3E}">
        <p14:creationId xmlns:p14="http://schemas.microsoft.com/office/powerpoint/2010/main" val="283362346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6E31A8-0A4F-E593-228C-CB7D7ADE405F}"/>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415E5731-4DCB-4CBD-4104-24D4C6EF8F72}"/>
              </a:ext>
            </a:extLst>
          </p:cNvPr>
          <p:cNvSpPr>
            <a:spLocks noGrp="1"/>
          </p:cNvSpPr>
          <p:nvPr>
            <p:ph type="title"/>
          </p:nvPr>
        </p:nvSpPr>
        <p:spPr/>
        <p:txBody>
          <a:bodyPr>
            <a:normAutofit fontScale="90000"/>
          </a:bodyPr>
          <a:lstStyle/>
          <a:p>
            <a:pPr algn="ctr"/>
            <a:r>
              <a:rPr lang="he-IL" b="1" dirty="0">
                <a:latin typeface="-apple-system"/>
              </a:rPr>
              <a:t>עבודה מהבית – הגבול הדק שבין היתר לאיסור </a:t>
            </a:r>
            <a:br>
              <a:rPr lang="he-IL" b="1" dirty="0">
                <a:latin typeface="-apple-system"/>
              </a:rPr>
            </a:br>
            <a:br>
              <a:rPr lang="he-IL" b="1" i="0" dirty="0">
                <a:effectLst/>
                <a:latin typeface="-apple-system"/>
              </a:rPr>
            </a:br>
            <a:endParaRPr lang="en-IL" dirty="0"/>
          </a:p>
        </p:txBody>
      </p:sp>
      <p:sp>
        <p:nvSpPr>
          <p:cNvPr id="3" name="מציין מיקום תוכן 2">
            <a:extLst>
              <a:ext uri="{FF2B5EF4-FFF2-40B4-BE49-F238E27FC236}">
                <a16:creationId xmlns:a16="http://schemas.microsoft.com/office/drawing/2014/main" id="{8DA8FC97-1EDF-8E7F-292A-C9C260F9596E}"/>
              </a:ext>
            </a:extLst>
          </p:cNvPr>
          <p:cNvSpPr>
            <a:spLocks noGrp="1"/>
          </p:cNvSpPr>
          <p:nvPr>
            <p:ph idx="1"/>
          </p:nvPr>
        </p:nvSpPr>
        <p:spPr/>
        <p:txBody>
          <a:bodyPr/>
          <a:lstStyle/>
          <a:p>
            <a:r>
              <a:rPr lang="he-IL" b="1" dirty="0"/>
              <a:t>פיצוי לעובדת</a:t>
            </a:r>
            <a:endParaRPr lang="he-IL" dirty="0"/>
          </a:p>
          <a:p>
            <a:r>
              <a:rPr lang="he-IL" dirty="0"/>
              <a:t>בנסיבות אלה, פסק בית הדין פיצוי לעובדת בגין הפרת חוק שוויון הזדמנויות לאנשים עם מוגבלות בסך 20,000 שקל. בנוסף, הוטל פיצוי בגין הפרת הוראות חוק עבודת נשים בסך 20,000 שקל, פיצוי על פיטורים שלא כדין בסך 40,000 שקל, תשלום שכר כולל בגין הודעה מוקדמת בסך כ-20,000 שקל, וכן הוצאות משפט ושכר טרחת עו"ד בסך 20,000 שקל.</a:t>
            </a:r>
          </a:p>
          <a:p>
            <a:r>
              <a:rPr lang="he-IL" dirty="0"/>
              <a:t>הפסיקה מדגישה את הצורך של מעסיקים להיענות בצורה הוגנת ולפי החוק לבקשות עובדים עם מוגבלות, במיוחד כאשר מדובר בעבודה מהבית, אשר יכולה להיות פתרון מיטבי לעובדים במצבים בריאותיים רגישים.</a:t>
            </a:r>
          </a:p>
          <a:p>
            <a:endParaRPr lang="en-IL" dirty="0"/>
          </a:p>
        </p:txBody>
      </p:sp>
    </p:spTree>
    <p:extLst>
      <p:ext uri="{BB962C8B-B14F-4D97-AF65-F5344CB8AC3E}">
        <p14:creationId xmlns:p14="http://schemas.microsoft.com/office/powerpoint/2010/main" val="268310574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834334-098F-67E6-10F8-13365234DA67}"/>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58EA3CD5-4150-2A77-C8BB-605D18278565}"/>
              </a:ext>
            </a:extLst>
          </p:cNvPr>
          <p:cNvSpPr>
            <a:spLocks noGrp="1"/>
          </p:cNvSpPr>
          <p:nvPr>
            <p:ph type="title"/>
          </p:nvPr>
        </p:nvSpPr>
        <p:spPr>
          <a:xfrm>
            <a:off x="1371600" y="685800"/>
            <a:ext cx="9601200" cy="807334"/>
          </a:xfrm>
        </p:spPr>
        <p:txBody>
          <a:bodyPr>
            <a:normAutofit fontScale="90000"/>
          </a:bodyPr>
          <a:lstStyle/>
          <a:p>
            <a:pPr algn="ctr"/>
            <a:r>
              <a:rPr lang="he-IL" b="0" i="0" dirty="0">
                <a:effectLst/>
                <a:latin typeface="-apple-system"/>
              </a:rPr>
              <a:t>סכום דמי הביטוח בגין עובד בחופשה ללא תשלום</a:t>
            </a:r>
            <a:br>
              <a:rPr lang="he-IL" b="0" i="0" dirty="0">
                <a:effectLst/>
                <a:latin typeface="-apple-system"/>
              </a:rPr>
            </a:br>
            <a:endParaRPr lang="he-IL" dirty="0"/>
          </a:p>
        </p:txBody>
      </p:sp>
      <p:sp>
        <p:nvSpPr>
          <p:cNvPr id="3" name="מציין מיקום תוכן 2">
            <a:extLst>
              <a:ext uri="{FF2B5EF4-FFF2-40B4-BE49-F238E27FC236}">
                <a16:creationId xmlns:a16="http://schemas.microsoft.com/office/drawing/2014/main" id="{07C595D5-FB0D-CAC2-5CD2-85ECD26F75EB}"/>
              </a:ext>
            </a:extLst>
          </p:cNvPr>
          <p:cNvSpPr>
            <a:spLocks noGrp="1"/>
          </p:cNvSpPr>
          <p:nvPr>
            <p:ph idx="1"/>
          </p:nvPr>
        </p:nvSpPr>
        <p:spPr>
          <a:xfrm>
            <a:off x="1371600" y="1840375"/>
            <a:ext cx="9601200" cy="4027025"/>
          </a:xfrm>
        </p:spPr>
        <p:txBody>
          <a:bodyPr>
            <a:normAutofit fontScale="92500" lnSpcReduction="20000"/>
          </a:bodyPr>
          <a:lstStyle/>
          <a:p>
            <a:pPr algn="r"/>
            <a:r>
              <a:rPr lang="he-IL" b="0" i="0" dirty="0">
                <a:effectLst/>
                <a:latin typeface="-apple-system"/>
              </a:rPr>
              <a:t>3.1 חופשה ללא תשלום – חודשיים ראשונים</a:t>
            </a:r>
          </a:p>
          <a:p>
            <a:pPr algn="r">
              <a:spcAft>
                <a:spcPts val="825"/>
              </a:spcAft>
            </a:pPr>
            <a:r>
              <a:rPr lang="he-IL" b="0" i="0" u="none" strike="noStrike" dirty="0">
                <a:solidFill>
                  <a:srgbClr val="333333"/>
                </a:solidFill>
                <a:effectLst/>
                <a:latin typeface="-apple-system"/>
                <a:hlinkClick r:id="rId2"/>
              </a:rPr>
              <a:t>עובד</a:t>
            </a:r>
            <a:r>
              <a:rPr lang="he-IL" b="0" i="0" dirty="0">
                <a:solidFill>
                  <a:srgbClr val="333333"/>
                </a:solidFill>
                <a:effectLst/>
                <a:latin typeface="-apple-system"/>
              </a:rPr>
              <a:t> הנמצא בחופשה ללא תשלום (חל"ת) בחודשיים </a:t>
            </a:r>
            <a:r>
              <a:rPr lang="he-IL" b="0" i="0" dirty="0" err="1">
                <a:solidFill>
                  <a:srgbClr val="333333"/>
                </a:solidFill>
                <a:effectLst/>
                <a:latin typeface="-apple-system"/>
              </a:rPr>
              <a:t>הקלנדריים</a:t>
            </a:r>
            <a:r>
              <a:rPr lang="he-IL" b="0" i="0" dirty="0">
                <a:solidFill>
                  <a:srgbClr val="333333"/>
                </a:solidFill>
                <a:effectLst/>
                <a:latin typeface="-apple-system"/>
              </a:rPr>
              <a:t> הראשונים, מבוטח ב</a:t>
            </a:r>
            <a:r>
              <a:rPr lang="he-IL" b="0" i="0" u="none" strike="noStrike" dirty="0">
                <a:solidFill>
                  <a:srgbClr val="333333"/>
                </a:solidFill>
                <a:effectLst/>
                <a:latin typeface="-apple-system"/>
                <a:hlinkClick r:id="rId3"/>
              </a:rPr>
              <a:t>ביטוח לאומי</a:t>
            </a:r>
            <a:r>
              <a:rPr lang="he-IL" b="0" i="0" dirty="0">
                <a:solidFill>
                  <a:srgbClr val="333333"/>
                </a:solidFill>
                <a:effectLst/>
                <a:latin typeface="-apple-system"/>
              </a:rPr>
              <a:t> לכל ענפי הביטוח (כולל ענף אבטלה), למעט פגיעה בעבודה </a:t>
            </a:r>
            <a:r>
              <a:rPr lang="he-IL" b="0" i="0" dirty="0" err="1">
                <a:solidFill>
                  <a:srgbClr val="333333"/>
                </a:solidFill>
                <a:effectLst/>
                <a:latin typeface="-apple-system"/>
              </a:rPr>
              <a:t>ופש"ר</a:t>
            </a:r>
            <a:r>
              <a:rPr lang="he-IL" b="0" i="0" dirty="0">
                <a:solidFill>
                  <a:srgbClr val="333333"/>
                </a:solidFill>
                <a:effectLst/>
                <a:latin typeface="-apple-system"/>
              </a:rPr>
              <a:t>. חובת התשלום חלה על המעסיק, מכוח תקנה 6 לתקנות הביטוח הלאומי (הוראות מיוחדות בדבר תשלום דמי ביטוח), תשל"א-1971.</a:t>
            </a:r>
          </a:p>
          <a:p>
            <a:pPr algn="r"/>
            <a:r>
              <a:rPr lang="he-IL" b="0" i="0" dirty="0">
                <a:effectLst/>
                <a:latin typeface="-apple-system"/>
              </a:rPr>
              <a:t>3.2 אופן החישוב</a:t>
            </a:r>
          </a:p>
          <a:p>
            <a:pPr algn="r">
              <a:spcAft>
                <a:spcPts val="825"/>
              </a:spcAft>
            </a:pPr>
            <a:r>
              <a:rPr lang="he-IL" b="0" i="0" dirty="0">
                <a:solidFill>
                  <a:srgbClr val="333333"/>
                </a:solidFill>
                <a:effectLst/>
                <a:latin typeface="-apple-system"/>
              </a:rPr>
              <a:t>הסכום המשולם ל</a:t>
            </a:r>
            <a:r>
              <a:rPr lang="he-IL" b="0" i="0" u="none" strike="noStrike" dirty="0">
                <a:solidFill>
                  <a:srgbClr val="333333"/>
                </a:solidFill>
                <a:effectLst/>
                <a:latin typeface="-apple-system"/>
                <a:hlinkClick r:id="rId3"/>
              </a:rPr>
              <a:t>ביטוח לאומי</a:t>
            </a:r>
            <a:r>
              <a:rPr lang="he-IL" b="0" i="0" dirty="0">
                <a:solidFill>
                  <a:srgbClr val="333333"/>
                </a:solidFill>
                <a:effectLst/>
                <a:latin typeface="-apple-system"/>
              </a:rPr>
              <a:t> בעד </a:t>
            </a:r>
            <a:r>
              <a:rPr lang="he-IL" b="0" i="0" u="none" strike="noStrike" dirty="0">
                <a:solidFill>
                  <a:srgbClr val="333333"/>
                </a:solidFill>
                <a:effectLst/>
                <a:latin typeface="-apple-system"/>
                <a:hlinkClick r:id="rId2"/>
              </a:rPr>
              <a:t>עובד</a:t>
            </a:r>
            <a:r>
              <a:rPr lang="he-IL" b="0" i="0" dirty="0">
                <a:solidFill>
                  <a:srgbClr val="333333"/>
                </a:solidFill>
                <a:effectLst/>
                <a:latin typeface="-apple-system"/>
              </a:rPr>
              <a:t> הנמצא בחל"ת מחושב על פי הנמוך מבין שני ערכים:</a:t>
            </a:r>
          </a:p>
          <a:p>
            <a:pPr algn="r" fontAlgn="base">
              <a:buFont typeface="+mj-lt"/>
              <a:buAutoNum type="arabicPeriod"/>
            </a:pPr>
            <a:r>
              <a:rPr lang="he-IL" b="1" i="0" dirty="0">
                <a:solidFill>
                  <a:srgbClr val="333333"/>
                </a:solidFill>
                <a:effectLst/>
                <a:latin typeface="-apple-system"/>
              </a:rPr>
              <a:t>8.17% מ</a:t>
            </a:r>
            <a:r>
              <a:rPr lang="he-IL" b="1" i="0" u="none" strike="noStrike" dirty="0">
                <a:solidFill>
                  <a:srgbClr val="333333"/>
                </a:solidFill>
                <a:effectLst/>
                <a:latin typeface="-apple-system"/>
                <a:hlinkClick r:id="rId4"/>
              </a:rPr>
              <a:t>שכר</a:t>
            </a:r>
            <a:r>
              <a:rPr lang="he-IL" b="1" i="0" dirty="0">
                <a:solidFill>
                  <a:srgbClr val="333333"/>
                </a:solidFill>
                <a:effectLst/>
                <a:latin typeface="-apple-system"/>
              </a:rPr>
              <a:t> המינימום</a:t>
            </a:r>
            <a:r>
              <a:rPr lang="he-IL" b="0" i="0" dirty="0">
                <a:solidFill>
                  <a:srgbClr val="333333"/>
                </a:solidFill>
                <a:effectLst/>
                <a:latin typeface="-apple-system"/>
              </a:rPr>
              <a:t> הנוכחי (לפי הטבלאות המעודכנות לאגרה 2025). לדוגמה, אם שיעור זה מסתכם ב־480.40 ₪, זהו סכום המקסימום שאותו נדרש לשלם.</a:t>
            </a:r>
          </a:p>
          <a:p>
            <a:pPr algn="r" fontAlgn="base">
              <a:buFont typeface="+mj-lt"/>
              <a:buAutoNum type="arabicPeriod"/>
            </a:pPr>
            <a:r>
              <a:rPr lang="he-IL" b="1" i="0" dirty="0">
                <a:solidFill>
                  <a:srgbClr val="333333"/>
                </a:solidFill>
                <a:effectLst/>
                <a:latin typeface="-apple-system"/>
              </a:rPr>
              <a:t>8.17% מההכנסה שהייתה ל</a:t>
            </a:r>
            <a:r>
              <a:rPr lang="he-IL" b="1" i="0" u="none" strike="noStrike" dirty="0">
                <a:solidFill>
                  <a:srgbClr val="333333"/>
                </a:solidFill>
                <a:effectLst/>
                <a:latin typeface="-apple-system"/>
                <a:hlinkClick r:id="rId2"/>
              </a:rPr>
              <a:t>עובד</a:t>
            </a:r>
            <a:r>
              <a:rPr lang="he-IL" b="1" i="0" dirty="0">
                <a:solidFill>
                  <a:srgbClr val="333333"/>
                </a:solidFill>
                <a:effectLst/>
                <a:latin typeface="-apple-system"/>
              </a:rPr>
              <a:t> בחודש העבודה שקדם ליציאתו לחל"ת</a:t>
            </a:r>
            <a:r>
              <a:rPr lang="he-IL" b="0" i="0" dirty="0">
                <a:solidFill>
                  <a:srgbClr val="333333"/>
                </a:solidFill>
                <a:effectLst/>
                <a:latin typeface="-apple-system"/>
              </a:rPr>
              <a:t>. אם סכום זה נמוך מהסכום הקבוע מ</a:t>
            </a:r>
            <a:r>
              <a:rPr lang="he-IL" b="0" i="0" u="none" strike="noStrike" dirty="0">
                <a:solidFill>
                  <a:srgbClr val="333333"/>
                </a:solidFill>
                <a:effectLst/>
                <a:latin typeface="-apple-system"/>
                <a:hlinkClick r:id="rId4"/>
              </a:rPr>
              <a:t>שכר</a:t>
            </a:r>
            <a:r>
              <a:rPr lang="he-IL" b="0" i="0" dirty="0">
                <a:solidFill>
                  <a:srgbClr val="333333"/>
                </a:solidFill>
                <a:effectLst/>
                <a:latin typeface="-apple-system"/>
              </a:rPr>
              <a:t> המינימום, ישלם המעסיק בהתאם לו.</a:t>
            </a:r>
          </a:p>
          <a:p>
            <a:pPr algn="r">
              <a:spcAft>
                <a:spcPts val="825"/>
              </a:spcAft>
            </a:pPr>
            <a:r>
              <a:rPr lang="he-IL" b="0" i="0" dirty="0">
                <a:solidFill>
                  <a:srgbClr val="333333"/>
                </a:solidFill>
                <a:effectLst/>
                <a:latin typeface="-apple-system"/>
              </a:rPr>
              <a:t>המשמעות הפרקטית היא שהמעסיק צריך לבצע בדיקה עבור כל </a:t>
            </a:r>
            <a:r>
              <a:rPr lang="he-IL" b="0" i="0" u="none" strike="noStrike" dirty="0">
                <a:solidFill>
                  <a:srgbClr val="333333"/>
                </a:solidFill>
                <a:effectLst/>
                <a:latin typeface="-apple-system"/>
                <a:hlinkClick r:id="rId2"/>
              </a:rPr>
              <a:t>עובד</a:t>
            </a:r>
            <a:r>
              <a:rPr lang="he-IL" b="0" i="0" dirty="0">
                <a:solidFill>
                  <a:srgbClr val="333333"/>
                </a:solidFill>
                <a:effectLst/>
                <a:latin typeface="-apple-system"/>
              </a:rPr>
              <a:t> בנפרד, ולהעביר ל</a:t>
            </a:r>
            <a:r>
              <a:rPr lang="he-IL" b="0" i="0" u="none" strike="noStrike" dirty="0">
                <a:solidFill>
                  <a:srgbClr val="333333"/>
                </a:solidFill>
                <a:effectLst/>
                <a:latin typeface="-apple-system"/>
                <a:hlinkClick r:id="rId3"/>
              </a:rPr>
              <a:t>ביטוח לאומי</a:t>
            </a:r>
            <a:r>
              <a:rPr lang="he-IL" b="0" i="0" dirty="0">
                <a:solidFill>
                  <a:srgbClr val="333333"/>
                </a:solidFill>
                <a:effectLst/>
                <a:latin typeface="-apple-system"/>
              </a:rPr>
              <a:t> את הסכום הנמוך מבין שני המסלולים, בהתאם לתקנות.</a:t>
            </a:r>
          </a:p>
          <a:p>
            <a:endParaRPr lang="he-IL" dirty="0"/>
          </a:p>
        </p:txBody>
      </p:sp>
    </p:spTree>
    <p:extLst>
      <p:ext uri="{BB962C8B-B14F-4D97-AF65-F5344CB8AC3E}">
        <p14:creationId xmlns:p14="http://schemas.microsoft.com/office/powerpoint/2010/main" val="177564627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5154E7-A260-511C-B51D-14CC55D21010}"/>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90DE0736-03D9-E65B-A90E-CB839EF0521C}"/>
              </a:ext>
            </a:extLst>
          </p:cNvPr>
          <p:cNvSpPr>
            <a:spLocks noGrp="1"/>
          </p:cNvSpPr>
          <p:nvPr>
            <p:ph type="title"/>
          </p:nvPr>
        </p:nvSpPr>
        <p:spPr/>
        <p:txBody>
          <a:bodyPr>
            <a:normAutofit fontScale="90000"/>
          </a:bodyPr>
          <a:lstStyle/>
          <a:p>
            <a:pPr algn="ctr"/>
            <a:r>
              <a:rPr lang="he-IL" b="1" i="0" dirty="0">
                <a:solidFill>
                  <a:srgbClr val="333399"/>
                </a:solidFill>
                <a:effectLst/>
                <a:latin typeface="Arial" panose="020B0604020202020204" pitchFamily="34" charset="0"/>
              </a:rPr>
              <a:t>תקנות הביטוח הלאומי (שיפוי מעסיקים לגבי תקופת שירות מילואים שהוא שירות חירום) (הוראת שעה – חרבות ברזל), </a:t>
            </a:r>
            <a:r>
              <a:rPr lang="he-IL" b="1" i="0" dirty="0" err="1">
                <a:solidFill>
                  <a:srgbClr val="333399"/>
                </a:solidFill>
                <a:effectLst/>
                <a:latin typeface="Arial" panose="020B0604020202020204" pitchFamily="34" charset="0"/>
              </a:rPr>
              <a:t>התשפ"ד</a:t>
            </a:r>
            <a:r>
              <a:rPr lang="he-IL" b="1" i="0" dirty="0">
                <a:solidFill>
                  <a:srgbClr val="333399"/>
                </a:solidFill>
                <a:effectLst/>
                <a:latin typeface="Arial" panose="020B0604020202020204" pitchFamily="34" charset="0"/>
              </a:rPr>
              <a:t> - 2024</a:t>
            </a:r>
            <a:endParaRPr lang="en-IL" dirty="0"/>
          </a:p>
        </p:txBody>
      </p:sp>
      <p:sp>
        <p:nvSpPr>
          <p:cNvPr id="3" name="מציין מיקום תוכן 2">
            <a:extLst>
              <a:ext uri="{FF2B5EF4-FFF2-40B4-BE49-F238E27FC236}">
                <a16:creationId xmlns:a16="http://schemas.microsoft.com/office/drawing/2014/main" id="{0AC91334-2510-D44F-51E7-AAE3AB3B7078}"/>
              </a:ext>
            </a:extLst>
          </p:cNvPr>
          <p:cNvSpPr>
            <a:spLocks noGrp="1"/>
          </p:cNvSpPr>
          <p:nvPr>
            <p:ph idx="1"/>
          </p:nvPr>
        </p:nvSpPr>
        <p:spPr/>
        <p:txBody>
          <a:bodyPr>
            <a:normAutofit/>
          </a:bodyPr>
          <a:lstStyle/>
          <a:p>
            <a:pPr algn="r" rtl="1">
              <a:lnSpc>
                <a:spcPts val="1500"/>
              </a:lnSpc>
              <a:spcAft>
                <a:spcPts val="600"/>
              </a:spcAft>
              <a:buNone/>
            </a:pPr>
            <a:r>
              <a:rPr lang="he-IL" b="0" i="0" dirty="0">
                <a:solidFill>
                  <a:srgbClr val="000000"/>
                </a:solidFill>
                <a:effectLst/>
                <a:latin typeface="Arial" panose="020B0604020202020204" pitchFamily="34" charset="0"/>
              </a:rPr>
              <a:t>ביום 1.5.2024 </a:t>
            </a:r>
            <a:r>
              <a:rPr lang="he-IL" b="0" i="0" u="sng" dirty="0">
                <a:solidFill>
                  <a:srgbClr val="0000FF"/>
                </a:solidFill>
                <a:effectLst/>
                <a:latin typeface="Arial" panose="020B0604020202020204" pitchFamily="34" charset="0"/>
                <a:hlinkClick r:id="rId2"/>
              </a:rPr>
              <a:t>פורסמו ברשומות תקנות הביטוח הלאומי (שיפוי מעסיקים לגבי תקופת שירות מילואים שהוא שירות חירום) (הוראת שעה – חרבות ברזל), </a:t>
            </a:r>
            <a:r>
              <a:rPr lang="he-IL" b="0" i="0" u="sng" dirty="0" err="1">
                <a:solidFill>
                  <a:srgbClr val="0000FF"/>
                </a:solidFill>
                <a:effectLst/>
                <a:latin typeface="Arial" panose="020B0604020202020204" pitchFamily="34" charset="0"/>
                <a:hlinkClick r:id="rId2"/>
              </a:rPr>
              <a:t>התשפ"ד</a:t>
            </a:r>
            <a:r>
              <a:rPr lang="he-IL" b="0" i="0" u="sng" dirty="0">
                <a:solidFill>
                  <a:srgbClr val="0000FF"/>
                </a:solidFill>
                <a:effectLst/>
                <a:latin typeface="Arial" panose="020B0604020202020204" pitchFamily="34" charset="0"/>
                <a:hlinkClick r:id="rId2"/>
              </a:rPr>
              <a:t> – 2024</a:t>
            </a:r>
            <a:r>
              <a:rPr lang="he-IL" b="0" i="0" dirty="0">
                <a:solidFill>
                  <a:srgbClr val="000000"/>
                </a:solidFill>
                <a:effectLst/>
                <a:latin typeface="Arial" panose="020B0604020202020204" pitchFamily="34" charset="0"/>
              </a:rPr>
              <a:t> (להלן: "התקנות"), שעניינן מתן שיפוי חלקי למעסיקים של משרתי מילואים בגין הפרשות פנסיוניות ותשלום דמי ביטוח לאומי. להלן עיקרי התקנות:</a:t>
            </a:r>
          </a:p>
          <a:p>
            <a:pPr algn="r" rtl="1">
              <a:lnSpc>
                <a:spcPts val="1500"/>
              </a:lnSpc>
              <a:spcAft>
                <a:spcPts val="600"/>
              </a:spcAft>
              <a:buNone/>
            </a:pPr>
            <a:r>
              <a:rPr lang="he-IL" b="0" i="0" dirty="0">
                <a:solidFill>
                  <a:srgbClr val="000000"/>
                </a:solidFill>
                <a:effectLst/>
                <a:latin typeface="Arial" panose="020B0604020202020204" pitchFamily="34" charset="0"/>
              </a:rPr>
              <a:t>המוסד לביטוח לאומי ישפה מעסיק של עובד בשיעור של  20% מסכום ההכנסה ליום של העובד כפול מספר ימי שירות המילואים שביצע העובד בשל תשלומים ששילם המעסיק לקופת תגמולים או לקופת פנסיה או לקופה או לקרן כיוצא באלה, ועל תשלום דמי ביטוח ששילם בעד העובד, לגבי תקופת שירות המילואים.</a:t>
            </a:r>
          </a:p>
          <a:p>
            <a:pPr algn="r" rtl="1">
              <a:lnSpc>
                <a:spcPts val="1500"/>
              </a:lnSpc>
              <a:spcAft>
                <a:spcPts val="600"/>
              </a:spcAft>
              <a:buNone/>
            </a:pPr>
            <a:r>
              <a:rPr lang="he-IL" b="0" i="0" dirty="0">
                <a:solidFill>
                  <a:srgbClr val="000000"/>
                </a:solidFill>
                <a:effectLst/>
                <a:latin typeface="Arial" panose="020B0604020202020204" pitchFamily="34" charset="0"/>
              </a:rPr>
              <a:t>סכום ההכנסה ליום הנו הכנסת העובד לפי אחד מאלה ולא יותר מהתגמול המירבי:</a:t>
            </a:r>
          </a:p>
          <a:p>
            <a:pPr marL="457200" indent="-228600" algn="r" rtl="1">
              <a:lnSpc>
                <a:spcPts val="1500"/>
              </a:lnSpc>
              <a:spcAft>
                <a:spcPts val="600"/>
              </a:spcAft>
              <a:buNone/>
            </a:pPr>
            <a:r>
              <a:rPr lang="he-IL" b="0" i="0" dirty="0">
                <a:solidFill>
                  <a:srgbClr val="000000"/>
                </a:solidFill>
                <a:effectLst/>
                <a:latin typeface="Arial" panose="020B0604020202020204" pitchFamily="34" charset="0"/>
              </a:rPr>
              <a:t>1.</a:t>
            </a:r>
            <a:r>
              <a:rPr lang="he-IL" sz="1800" b="0" i="0" dirty="0">
                <a:solidFill>
                  <a:srgbClr val="000000"/>
                </a:solidFill>
                <a:effectLst/>
                <a:latin typeface="Times New Roman" panose="02020603050405020304" pitchFamily="18" charset="0"/>
              </a:rPr>
              <a:t>      </a:t>
            </a:r>
            <a:r>
              <a:rPr lang="he-IL" b="0" i="0" dirty="0">
                <a:solidFill>
                  <a:srgbClr val="000000"/>
                </a:solidFill>
                <a:effectLst/>
                <a:latin typeface="Arial" panose="020B0604020202020204" pitchFamily="34" charset="0"/>
              </a:rPr>
              <a:t>עובד שעבד אצל מעסיק ברבע השנה – הכנסתו מעבודה אצל אותו מעסיק ברבע השנה, מחולקת בתשעים.</a:t>
            </a:r>
          </a:p>
          <a:p>
            <a:pPr marL="457200" indent="-228600" algn="r" rtl="1">
              <a:lnSpc>
                <a:spcPts val="1500"/>
              </a:lnSpc>
              <a:spcAft>
                <a:spcPts val="600"/>
              </a:spcAft>
              <a:buNone/>
            </a:pPr>
            <a:r>
              <a:rPr lang="he-IL" b="0" i="0" dirty="0">
                <a:solidFill>
                  <a:srgbClr val="000000"/>
                </a:solidFill>
                <a:effectLst/>
                <a:latin typeface="Arial" panose="020B0604020202020204" pitchFamily="34" charset="0"/>
              </a:rPr>
              <a:t>2.</a:t>
            </a:r>
            <a:r>
              <a:rPr lang="he-IL" sz="1800" b="0" i="0" dirty="0">
                <a:solidFill>
                  <a:srgbClr val="000000"/>
                </a:solidFill>
                <a:effectLst/>
                <a:latin typeface="Times New Roman" panose="02020603050405020304" pitchFamily="18" charset="0"/>
              </a:rPr>
              <a:t>      </a:t>
            </a:r>
            <a:r>
              <a:rPr lang="he-IL" b="0" i="0" dirty="0">
                <a:solidFill>
                  <a:srgbClr val="000000"/>
                </a:solidFill>
                <a:effectLst/>
                <a:latin typeface="Arial" panose="020B0604020202020204" pitchFamily="34" charset="0"/>
              </a:rPr>
              <a:t>עובד שעבד אצל מעסיק חודש או חודשיים ברבע השנה – הכנסתו מעבודה אצל אותו מעסיק בחודש או בחודשיים האמורים, מחולקת בשלושים או בשישים לפי העניין.</a:t>
            </a:r>
            <a:endParaRPr lang="en-IL" dirty="0"/>
          </a:p>
        </p:txBody>
      </p:sp>
    </p:spTree>
    <p:extLst>
      <p:ext uri="{BB962C8B-B14F-4D97-AF65-F5344CB8AC3E}">
        <p14:creationId xmlns:p14="http://schemas.microsoft.com/office/powerpoint/2010/main" val="329629880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5D7F19-AC26-580E-C585-9492F20FF2DA}"/>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218B0600-55F5-E07C-5253-F8B8C9290160}"/>
              </a:ext>
            </a:extLst>
          </p:cNvPr>
          <p:cNvSpPr>
            <a:spLocks noGrp="1"/>
          </p:cNvSpPr>
          <p:nvPr>
            <p:ph type="title"/>
          </p:nvPr>
        </p:nvSpPr>
        <p:spPr/>
        <p:txBody>
          <a:bodyPr>
            <a:normAutofit fontScale="90000"/>
          </a:bodyPr>
          <a:lstStyle/>
          <a:p>
            <a:pPr algn="ctr"/>
            <a:r>
              <a:rPr lang="he-IL" b="1" i="0" dirty="0">
                <a:solidFill>
                  <a:srgbClr val="333399"/>
                </a:solidFill>
                <a:effectLst/>
                <a:latin typeface="Arial" panose="020B0604020202020204" pitchFamily="34" charset="0"/>
              </a:rPr>
              <a:t>תקנות הביטוח הלאומי (שיפוי מעסיקים לגבי תקופת שירות מילואים שהוא שירות חירום) (הוראת שעה – חרבות ברזל), </a:t>
            </a:r>
            <a:r>
              <a:rPr lang="he-IL" b="1" i="0" dirty="0" err="1">
                <a:solidFill>
                  <a:srgbClr val="333399"/>
                </a:solidFill>
                <a:effectLst/>
                <a:latin typeface="Arial" panose="020B0604020202020204" pitchFamily="34" charset="0"/>
              </a:rPr>
              <a:t>התשפ"ד</a:t>
            </a:r>
            <a:r>
              <a:rPr lang="he-IL" b="1" i="0" dirty="0">
                <a:solidFill>
                  <a:srgbClr val="333399"/>
                </a:solidFill>
                <a:effectLst/>
                <a:latin typeface="Arial" panose="020B0604020202020204" pitchFamily="34" charset="0"/>
              </a:rPr>
              <a:t> - 2024</a:t>
            </a:r>
            <a:endParaRPr lang="en-IL" dirty="0"/>
          </a:p>
        </p:txBody>
      </p:sp>
      <p:sp>
        <p:nvSpPr>
          <p:cNvPr id="3" name="מציין מיקום תוכן 2">
            <a:extLst>
              <a:ext uri="{FF2B5EF4-FFF2-40B4-BE49-F238E27FC236}">
                <a16:creationId xmlns:a16="http://schemas.microsoft.com/office/drawing/2014/main" id="{FC277C58-449F-C76A-CE04-5C353BDB7197}"/>
              </a:ext>
            </a:extLst>
          </p:cNvPr>
          <p:cNvSpPr>
            <a:spLocks noGrp="1"/>
          </p:cNvSpPr>
          <p:nvPr>
            <p:ph idx="1"/>
          </p:nvPr>
        </p:nvSpPr>
        <p:spPr/>
        <p:txBody>
          <a:bodyPr>
            <a:normAutofit/>
          </a:bodyPr>
          <a:lstStyle/>
          <a:p>
            <a:pPr marL="457200" indent="-228600" algn="r" rtl="1">
              <a:lnSpc>
                <a:spcPts val="1500"/>
              </a:lnSpc>
              <a:spcAft>
                <a:spcPts val="600"/>
              </a:spcAft>
              <a:buNone/>
            </a:pPr>
            <a:br>
              <a:rPr lang="he-IL" b="0" i="0" dirty="0">
                <a:solidFill>
                  <a:srgbClr val="000000"/>
                </a:solidFill>
                <a:effectLst/>
                <a:latin typeface="Arial" panose="020B0604020202020204" pitchFamily="34" charset="0"/>
              </a:rPr>
            </a:br>
            <a:endParaRPr lang="he-IL" b="0" i="0" dirty="0">
              <a:solidFill>
                <a:srgbClr val="000000"/>
              </a:solidFill>
              <a:effectLst/>
              <a:latin typeface="Arial" panose="020B0604020202020204" pitchFamily="34" charset="0"/>
            </a:endParaRPr>
          </a:p>
          <a:p>
            <a:pPr marL="457200" indent="-228600" algn="r" rtl="1">
              <a:lnSpc>
                <a:spcPts val="1500"/>
              </a:lnSpc>
              <a:spcAft>
                <a:spcPts val="600"/>
              </a:spcAft>
            </a:pPr>
            <a:r>
              <a:rPr lang="he-IL" b="0" i="0" dirty="0">
                <a:solidFill>
                  <a:srgbClr val="000000"/>
                </a:solidFill>
                <a:effectLst/>
                <a:latin typeface="Arial" panose="020B0604020202020204" pitchFamily="34" charset="0"/>
              </a:rPr>
              <a:t>3.</a:t>
            </a:r>
            <a:r>
              <a:rPr lang="he-IL" sz="1800" b="0" i="0" dirty="0">
                <a:solidFill>
                  <a:srgbClr val="000000"/>
                </a:solidFill>
                <a:effectLst/>
                <a:latin typeface="Times New Roman" panose="02020603050405020304" pitchFamily="18" charset="0"/>
              </a:rPr>
              <a:t>      </a:t>
            </a:r>
            <a:r>
              <a:rPr lang="he-IL" b="0" i="0" dirty="0">
                <a:solidFill>
                  <a:srgbClr val="000000"/>
                </a:solidFill>
                <a:effectLst/>
                <a:latin typeface="Arial" panose="020B0604020202020204" pitchFamily="34" charset="0"/>
              </a:rPr>
              <a:t>עובד שעבד פחות מחודש אצל מעסיק ברבע השנה או שהחל לעבוד אצל מעסיק בחודש השירות (חודש שבו שירת בשירות מילואים, כולל חודש ששירת חלק ממנו) – הכנסתו מעבודה אצל אותו מעסיק בחודש השירות, מחולקת בשלושים.</a:t>
            </a:r>
          </a:p>
          <a:p>
            <a:pPr algn="r" rtl="1">
              <a:lnSpc>
                <a:spcPts val="1500"/>
              </a:lnSpc>
              <a:spcAft>
                <a:spcPts val="600"/>
              </a:spcAft>
              <a:buNone/>
            </a:pPr>
            <a:r>
              <a:rPr lang="he-IL" b="0" i="0" dirty="0">
                <a:solidFill>
                  <a:srgbClr val="000000"/>
                </a:solidFill>
                <a:effectLst/>
                <a:latin typeface="Arial" panose="020B0604020202020204" pitchFamily="34" charset="0"/>
              </a:rPr>
              <a:t>התקנות יעמדו בתוקפן עד ליום 31.12.2025*</a:t>
            </a:r>
          </a:p>
          <a:p>
            <a:pPr algn="r" rtl="1">
              <a:lnSpc>
                <a:spcPts val="1500"/>
              </a:lnSpc>
              <a:spcAft>
                <a:spcPts val="600"/>
              </a:spcAft>
              <a:buNone/>
            </a:pPr>
            <a:r>
              <a:rPr lang="he-IL" b="0" i="0" dirty="0">
                <a:solidFill>
                  <a:srgbClr val="000000"/>
                </a:solidFill>
                <a:effectLst/>
                <a:latin typeface="Arial" panose="020B0604020202020204" pitchFamily="34" charset="0"/>
              </a:rPr>
              <a:t>תשלומים ראשונים לפי תקנות אלה, לרבות תשלומים בעבור התקופה שמיום 7.10.23 עד יום 1.5.2024 ישולמו עד 60 ימים מיום פרסומן.</a:t>
            </a:r>
          </a:p>
          <a:p>
            <a:pPr algn="r" rtl="1">
              <a:lnSpc>
                <a:spcPts val="1500"/>
              </a:lnSpc>
              <a:spcAft>
                <a:spcPts val="600"/>
              </a:spcAft>
              <a:buNone/>
            </a:pPr>
            <a:r>
              <a:rPr lang="he-IL" b="0" i="0" dirty="0">
                <a:solidFill>
                  <a:srgbClr val="000000"/>
                </a:solidFill>
                <a:effectLst/>
                <a:latin typeface="Arial" panose="020B0604020202020204" pitchFamily="34" charset="0"/>
              </a:rPr>
              <a:t> </a:t>
            </a:r>
          </a:p>
          <a:p>
            <a:pPr marL="457200" indent="-228600" algn="r" rtl="1">
              <a:lnSpc>
                <a:spcPts val="1500"/>
              </a:lnSpc>
              <a:spcAft>
                <a:spcPts val="600"/>
              </a:spcAft>
            </a:pPr>
            <a:r>
              <a:rPr lang="he-IL" sz="1800" b="0" i="1" dirty="0">
                <a:solidFill>
                  <a:srgbClr val="000000"/>
                </a:solidFill>
                <a:effectLst/>
                <a:latin typeface="Symbol" panose="05050102010706020507" pitchFamily="18" charset="2"/>
              </a:rPr>
              <a:t>·</a:t>
            </a:r>
            <a:r>
              <a:rPr lang="he-IL" sz="1800" b="0" i="1" dirty="0">
                <a:solidFill>
                  <a:srgbClr val="000000"/>
                </a:solidFill>
                <a:effectLst/>
                <a:latin typeface="Times New Roman" panose="02020603050405020304" pitchFamily="18" charset="0"/>
              </a:rPr>
              <a:t>         </a:t>
            </a:r>
            <a:r>
              <a:rPr lang="he-IL" sz="1800" b="0" i="1" dirty="0">
                <a:solidFill>
                  <a:srgbClr val="000000"/>
                </a:solidFill>
                <a:effectLst/>
                <a:latin typeface="Arial" panose="020B0604020202020204" pitchFamily="34" charset="0"/>
              </a:rPr>
              <a:t>תוקף התקנות הוארך במסגרת תקנות הביטוח הלאומי (שיפוי מעסיקים לגבי תקופת שירות מילואים שהוא שירות חירום) (הוראת שעה – חרבות ברזל) (תיקון), </a:t>
            </a:r>
            <a:r>
              <a:rPr lang="he-IL" sz="1800" b="0" i="1" dirty="0" err="1">
                <a:solidFill>
                  <a:srgbClr val="000000"/>
                </a:solidFill>
                <a:effectLst/>
                <a:latin typeface="Arial" panose="020B0604020202020204" pitchFamily="34" charset="0"/>
              </a:rPr>
              <a:t>התשפ"ה</a:t>
            </a:r>
            <a:r>
              <a:rPr lang="he-IL" sz="1800" b="0" i="1" dirty="0">
                <a:solidFill>
                  <a:srgbClr val="000000"/>
                </a:solidFill>
                <a:effectLst/>
                <a:latin typeface="Arial" panose="020B0604020202020204" pitchFamily="34" charset="0"/>
              </a:rPr>
              <a:t> – 2025, מיום 17.2.2025.</a:t>
            </a:r>
            <a:endParaRPr lang="he-IL" b="0" i="0" dirty="0">
              <a:solidFill>
                <a:srgbClr val="000000"/>
              </a:solidFill>
              <a:effectLst/>
              <a:latin typeface="Arial" panose="020B0604020202020204" pitchFamily="34" charset="0"/>
            </a:endParaRPr>
          </a:p>
          <a:p>
            <a:endParaRPr lang="en-IL" dirty="0"/>
          </a:p>
        </p:txBody>
      </p:sp>
    </p:spTree>
    <p:extLst>
      <p:ext uri="{BB962C8B-B14F-4D97-AF65-F5344CB8AC3E}">
        <p14:creationId xmlns:p14="http://schemas.microsoft.com/office/powerpoint/2010/main" val="386354329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B6F182-9431-7795-0FA7-86156C428E94}"/>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10F0DE83-929F-A418-2691-72F286D45221}"/>
              </a:ext>
            </a:extLst>
          </p:cNvPr>
          <p:cNvSpPr>
            <a:spLocks noGrp="1"/>
          </p:cNvSpPr>
          <p:nvPr>
            <p:ph type="title"/>
          </p:nvPr>
        </p:nvSpPr>
        <p:spPr/>
        <p:txBody>
          <a:bodyPr>
            <a:normAutofit/>
          </a:bodyPr>
          <a:lstStyle/>
          <a:p>
            <a:pPr algn="ctr"/>
            <a:r>
              <a:rPr lang="he-IL" dirty="0"/>
              <a:t>תגמול מילואים למשתחרר משירות קבע </a:t>
            </a:r>
            <a:endParaRPr lang="en-IL" dirty="0"/>
          </a:p>
        </p:txBody>
      </p:sp>
      <p:sp>
        <p:nvSpPr>
          <p:cNvPr id="3" name="מציין מיקום תוכן 2">
            <a:extLst>
              <a:ext uri="{FF2B5EF4-FFF2-40B4-BE49-F238E27FC236}">
                <a16:creationId xmlns:a16="http://schemas.microsoft.com/office/drawing/2014/main" id="{57FEC796-9F0A-7A46-08CA-8459D45BAEC1}"/>
              </a:ext>
            </a:extLst>
          </p:cNvPr>
          <p:cNvSpPr>
            <a:spLocks noGrp="1"/>
          </p:cNvSpPr>
          <p:nvPr>
            <p:ph idx="1"/>
          </p:nvPr>
        </p:nvSpPr>
        <p:spPr/>
        <p:txBody>
          <a:bodyPr>
            <a:normAutofit/>
          </a:bodyPr>
          <a:lstStyle/>
          <a:p>
            <a:pPr algn="r" rtl="1">
              <a:lnSpc>
                <a:spcPts val="1500"/>
              </a:lnSpc>
              <a:spcAft>
                <a:spcPts val="600"/>
              </a:spcAft>
              <a:buNone/>
            </a:pPr>
            <a:r>
              <a:rPr lang="he-IL" b="0" i="0" dirty="0">
                <a:solidFill>
                  <a:srgbClr val="000000"/>
                </a:solidFill>
                <a:effectLst/>
                <a:latin typeface="Arial" panose="020B0604020202020204" pitchFamily="34" charset="0"/>
              </a:rPr>
              <a:t>ביום 6.3.2025 פורסם ברשומות </a:t>
            </a:r>
            <a:r>
              <a:rPr lang="he-IL" b="0" i="0" dirty="0">
                <a:solidFill>
                  <a:srgbClr val="000000"/>
                </a:solidFill>
                <a:effectLst/>
                <a:latin typeface="Arial" panose="020B0604020202020204" pitchFamily="34" charset="0"/>
                <a:hlinkClick r:id="rId2"/>
              </a:rPr>
              <a:t>חוק הביטוח הלאומי</a:t>
            </a:r>
            <a:r>
              <a:rPr lang="he-IL" b="0" i="0" dirty="0">
                <a:solidFill>
                  <a:srgbClr val="000000"/>
                </a:solidFill>
                <a:effectLst/>
                <a:latin typeface="Arial" panose="020B0604020202020204" pitchFamily="34" charset="0"/>
              </a:rPr>
              <a:t> (תיקון מס' 255), </a:t>
            </a:r>
            <a:r>
              <a:rPr lang="he-IL" b="0" i="0" dirty="0" err="1">
                <a:solidFill>
                  <a:srgbClr val="000000"/>
                </a:solidFill>
                <a:effectLst/>
                <a:latin typeface="Arial" panose="020B0604020202020204" pitchFamily="34" charset="0"/>
              </a:rPr>
              <a:t>התשפ"ה</a:t>
            </a:r>
            <a:r>
              <a:rPr lang="he-IL" b="0" i="0" dirty="0">
                <a:solidFill>
                  <a:srgbClr val="000000"/>
                </a:solidFill>
                <a:effectLst/>
                <a:latin typeface="Arial" panose="020B0604020202020204" pitchFamily="34" charset="0"/>
              </a:rPr>
              <a:t> – 2025 (להלן: "התיקון לחוק") אשר עניינו חישוב תגמול מילואים למי ששוחרר משירות קבע. להלן עיקרי התיקון לחוק:</a:t>
            </a:r>
          </a:p>
          <a:p>
            <a:pPr algn="r" rtl="1">
              <a:lnSpc>
                <a:spcPts val="1500"/>
              </a:lnSpc>
              <a:spcAft>
                <a:spcPts val="600"/>
              </a:spcAft>
              <a:buNone/>
            </a:pPr>
            <a:r>
              <a:rPr lang="he-IL" b="0" i="0" dirty="0">
                <a:solidFill>
                  <a:srgbClr val="000000"/>
                </a:solidFill>
                <a:effectLst/>
                <a:latin typeface="Arial" panose="020B0604020202020204" pitchFamily="34" charset="0"/>
              </a:rPr>
              <a:t>התיקון לחוק קובע כי מי שהשתחרר משירות קבע בתקופה שלפני שהתחיל שירות מילואים, לעניין חישוב תגמול המילואים יראו אותו כאילו היה עובד בעת שירות הקבע, אף שלא התקיימו לגביו יחסי עובד מעביד, זולת אם לטובתו הוא שחישוב התגמול ייעשה ללא התייחסות לשירות הקבע.</a:t>
            </a:r>
          </a:p>
          <a:p>
            <a:pPr algn="r" rtl="1">
              <a:lnSpc>
                <a:spcPts val="1500"/>
              </a:lnSpc>
              <a:spcAft>
                <a:spcPts val="600"/>
              </a:spcAft>
            </a:pPr>
            <a:r>
              <a:rPr lang="he-IL" b="0" i="0" dirty="0">
                <a:solidFill>
                  <a:srgbClr val="212121"/>
                </a:solidFill>
                <a:effectLst/>
                <a:latin typeface="Arial" panose="020B0604020202020204" pitchFamily="34" charset="0"/>
              </a:rPr>
              <a:t>בעקבות התיקון בחוק, תגמול המילואים יחושב לפי המשכורת האחרונה בצה"ל כמשרתי קבע, גם אם </a:t>
            </a:r>
            <a:r>
              <a:rPr lang="he-IL" b="0" i="0" dirty="0" err="1">
                <a:solidFill>
                  <a:srgbClr val="212121"/>
                </a:solidFill>
                <a:effectLst/>
                <a:latin typeface="Arial" panose="020B0604020202020204" pitchFamily="34" charset="0"/>
              </a:rPr>
              <a:t>היתה</a:t>
            </a:r>
            <a:r>
              <a:rPr lang="he-IL" b="0" i="0" dirty="0">
                <a:solidFill>
                  <a:srgbClr val="212121"/>
                </a:solidFill>
                <a:effectLst/>
                <a:latin typeface="Arial" panose="020B0604020202020204" pitchFamily="34" charset="0"/>
              </a:rPr>
              <a:t> הפסקה בין שירות מילואים אחד לשירות אחר, בתנאי שההפסקה </a:t>
            </a:r>
            <a:r>
              <a:rPr lang="he-IL" b="0" i="0" dirty="0" err="1">
                <a:solidFill>
                  <a:srgbClr val="212121"/>
                </a:solidFill>
                <a:effectLst/>
                <a:latin typeface="Arial" panose="020B0604020202020204" pitchFamily="34" charset="0"/>
              </a:rPr>
              <a:t>היתה</a:t>
            </a:r>
            <a:r>
              <a:rPr lang="he-IL" b="0" i="0" dirty="0">
                <a:solidFill>
                  <a:srgbClr val="212121"/>
                </a:solidFill>
                <a:effectLst/>
                <a:latin typeface="Arial" panose="020B0604020202020204" pitchFamily="34" charset="0"/>
              </a:rPr>
              <a:t> פחות מ- 60 יום.</a:t>
            </a:r>
            <a:endParaRPr lang="he-IL" b="0" i="0" dirty="0">
              <a:solidFill>
                <a:srgbClr val="000000"/>
              </a:solidFill>
              <a:effectLst/>
              <a:latin typeface="Arial" panose="020B0604020202020204" pitchFamily="34" charset="0"/>
            </a:endParaRPr>
          </a:p>
          <a:p>
            <a:endParaRPr lang="en-IL" dirty="0"/>
          </a:p>
        </p:txBody>
      </p:sp>
    </p:spTree>
    <p:extLst>
      <p:ext uri="{BB962C8B-B14F-4D97-AF65-F5344CB8AC3E}">
        <p14:creationId xmlns:p14="http://schemas.microsoft.com/office/powerpoint/2010/main" val="266376982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C10E6D-65B4-B5DC-5DF7-D2F93D8B7E65}"/>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EE714363-4C64-5A5D-EE44-F35490B110FF}"/>
              </a:ext>
            </a:extLst>
          </p:cNvPr>
          <p:cNvSpPr>
            <a:spLocks noGrp="1"/>
          </p:cNvSpPr>
          <p:nvPr>
            <p:ph type="title"/>
          </p:nvPr>
        </p:nvSpPr>
        <p:spPr/>
        <p:txBody>
          <a:bodyPr>
            <a:normAutofit/>
          </a:bodyPr>
          <a:lstStyle/>
          <a:p>
            <a:pPr algn="ctr"/>
            <a:r>
              <a:rPr lang="he-IL" dirty="0"/>
              <a:t>יחסי עבודה בתקופת הקורונה – חל"ת ממושך</a:t>
            </a:r>
            <a:endParaRPr lang="en-IL" dirty="0"/>
          </a:p>
        </p:txBody>
      </p:sp>
      <p:sp>
        <p:nvSpPr>
          <p:cNvPr id="3" name="מציין מיקום תוכן 2">
            <a:extLst>
              <a:ext uri="{FF2B5EF4-FFF2-40B4-BE49-F238E27FC236}">
                <a16:creationId xmlns:a16="http://schemas.microsoft.com/office/drawing/2014/main" id="{FD265475-AA95-DF42-D223-0BF2A3C690CC}"/>
              </a:ext>
            </a:extLst>
          </p:cNvPr>
          <p:cNvSpPr>
            <a:spLocks noGrp="1"/>
          </p:cNvSpPr>
          <p:nvPr>
            <p:ph idx="1"/>
          </p:nvPr>
        </p:nvSpPr>
        <p:spPr>
          <a:xfrm>
            <a:off x="1371600" y="1799303"/>
            <a:ext cx="9601200" cy="4068097"/>
          </a:xfrm>
        </p:spPr>
        <p:txBody>
          <a:bodyPr>
            <a:normAutofit/>
          </a:bodyPr>
          <a:lstStyle/>
          <a:p>
            <a:pPr algn="just">
              <a:buNone/>
            </a:pPr>
            <a:endParaRPr lang="he-IL" dirty="0"/>
          </a:p>
          <a:p>
            <a:pPr algn="just">
              <a:buNone/>
            </a:pPr>
            <a:r>
              <a:rPr lang="he-IL" dirty="0" err="1"/>
              <a:t>עע</a:t>
            </a:r>
            <a:r>
              <a:rPr lang="he-IL" dirty="0"/>
              <a:t> (ארצי) 2085-03-24‏     ‏ אייל ברקן - </a:t>
            </a:r>
            <a:r>
              <a:rPr lang="he-IL" dirty="0" err="1"/>
              <a:t>קמיליה</a:t>
            </a:r>
            <a:r>
              <a:rPr lang="he-IL" dirty="0"/>
              <a:t> מרקוס</a:t>
            </a:r>
          </a:p>
          <a:p>
            <a:pPr algn="just">
              <a:buNone/>
            </a:pPr>
            <a:r>
              <a:rPr lang="he-IL" dirty="0"/>
              <a:t>במשרד עורכי דין פרטי, אשר נוהל במשותף על-ידי שני שותפים, הועסקה מזכירה שבעניינה התביעה. </a:t>
            </a:r>
          </a:p>
          <a:p>
            <a:pPr algn="just">
              <a:buNone/>
            </a:pPr>
            <a:r>
              <a:rPr lang="he-IL" dirty="0"/>
              <a:t>בעקבות הסגר הראשון שהוטל עם פרוץ מגפת הקורונה, הוצאה העובדת לחל"ת לתקופה של לפחות 30 ימים, וזאת לטענת המעסיקים – בהסכמה ובשל אילוצי התקופה.</a:t>
            </a:r>
          </a:p>
          <a:p>
            <a:pPr marL="0" indent="0" algn="just">
              <a:buNone/>
            </a:pPr>
            <a:r>
              <a:rPr lang="he-IL" dirty="0"/>
              <a:t>עם תום החודש, ולנוכח היעדר פנייה מצד המעסיקים, פנתה העובדת באמצעות עורך דינה בדרישה לגמר חשבון, בטענה שמדובר בפיטורים הלכה למעשה. המעסיקים טענו מנגד כי לא היה כל נתק מצידם, ואף הציעו לה לעבוד מהבית – הצעה אשר לדבריהם נדחתה על ידה. לטענתם, לא מדובר בפיטורים, אלא בהתפטרות מיוזמתה.</a:t>
            </a:r>
          </a:p>
          <a:p>
            <a:endParaRPr lang="en-IL" dirty="0"/>
          </a:p>
        </p:txBody>
      </p:sp>
    </p:spTree>
    <p:extLst>
      <p:ext uri="{BB962C8B-B14F-4D97-AF65-F5344CB8AC3E}">
        <p14:creationId xmlns:p14="http://schemas.microsoft.com/office/powerpoint/2010/main" val="11882556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846091-9001-053C-FAFE-9EF54A41D081}"/>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BB75E29C-77EA-874A-0EF2-7EBB5AB108D3}"/>
              </a:ext>
            </a:extLst>
          </p:cNvPr>
          <p:cNvSpPr>
            <a:spLocks noGrp="1"/>
          </p:cNvSpPr>
          <p:nvPr>
            <p:ph type="title"/>
          </p:nvPr>
        </p:nvSpPr>
        <p:spPr/>
        <p:txBody>
          <a:bodyPr>
            <a:normAutofit/>
          </a:bodyPr>
          <a:lstStyle/>
          <a:p>
            <a:pPr algn="ctr"/>
            <a:r>
              <a:rPr lang="he-IL" dirty="0"/>
              <a:t>יחסי עבודה בתקופת הקורונה – חל"ת ממושך</a:t>
            </a:r>
            <a:endParaRPr lang="en-IL" dirty="0"/>
          </a:p>
        </p:txBody>
      </p:sp>
      <p:sp>
        <p:nvSpPr>
          <p:cNvPr id="3" name="מציין מיקום תוכן 2">
            <a:extLst>
              <a:ext uri="{FF2B5EF4-FFF2-40B4-BE49-F238E27FC236}">
                <a16:creationId xmlns:a16="http://schemas.microsoft.com/office/drawing/2014/main" id="{CF0DFE52-39A1-7DCE-39AF-E1604D86370D}"/>
              </a:ext>
            </a:extLst>
          </p:cNvPr>
          <p:cNvSpPr>
            <a:spLocks noGrp="1"/>
          </p:cNvSpPr>
          <p:nvPr>
            <p:ph idx="1"/>
          </p:nvPr>
        </p:nvSpPr>
        <p:spPr>
          <a:xfrm>
            <a:off x="1371600" y="1799303"/>
            <a:ext cx="9601200" cy="4068097"/>
          </a:xfrm>
        </p:spPr>
        <p:txBody>
          <a:bodyPr>
            <a:normAutofit/>
          </a:bodyPr>
          <a:lstStyle/>
          <a:p>
            <a:pPr>
              <a:buNone/>
            </a:pPr>
            <a:r>
              <a:rPr lang="he-IL" b="1" dirty="0"/>
              <a:t>ההליך המשפטי:</a:t>
            </a:r>
            <a:endParaRPr lang="he-IL" dirty="0"/>
          </a:p>
          <a:p>
            <a:pPr>
              <a:buNone/>
            </a:pPr>
            <a:r>
              <a:rPr lang="he-IL" dirty="0"/>
              <a:t>בית הדין האזורי לעבודה קיבל את עמדת העובדת, וקבע כי בהיעדר מועד סיום מוגדר לחל"ת, ולאור חוסר ההתקשרות מצד המעסיקים – מדובר בפיטורים לכל דבר, המזכים בפיצויי פיטורים והודעה מוקדמת.</a:t>
            </a:r>
          </a:p>
          <a:p>
            <a:pPr>
              <a:buNone/>
            </a:pPr>
            <a:r>
              <a:rPr lang="he-IL" b="1" dirty="0"/>
              <a:t>פסק דינו של בית הדין הארצי:</a:t>
            </a:r>
            <a:endParaRPr lang="he-IL" dirty="0"/>
          </a:p>
          <a:p>
            <a:pPr marL="0" indent="0">
              <a:buNone/>
            </a:pPr>
            <a:r>
              <a:rPr lang="he-IL" dirty="0"/>
              <a:t>בערעור שהוגש לבית הדין הארצי, נפסק כי יש להתייחס בזהירות יתרה להחלת הלכות שנקבעו ב"ימי שגרה" על נסיבות מיוחדות של מגפה כלל-עולמית.</a:t>
            </a:r>
          </a:p>
          <a:p>
            <a:endParaRPr lang="en-IL" dirty="0"/>
          </a:p>
        </p:txBody>
      </p:sp>
    </p:spTree>
    <p:extLst>
      <p:ext uri="{BB962C8B-B14F-4D97-AF65-F5344CB8AC3E}">
        <p14:creationId xmlns:p14="http://schemas.microsoft.com/office/powerpoint/2010/main" val="3631680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fontScale="90000"/>
          </a:bodyPr>
          <a:lstStyle/>
          <a:p>
            <a:pPr algn="ctr"/>
            <a:r>
              <a:rPr lang="he-IL" dirty="0"/>
              <a:t> עובד הפטור ממתן הודעה מוקדמת וזכאות לפיצויי פיטורים מלאים</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065973"/>
          </a:xfrm>
        </p:spPr>
        <p:txBody>
          <a:bodyPr>
            <a:normAutofit/>
          </a:bodyPr>
          <a:lstStyle/>
          <a:p>
            <a:r>
              <a:rPr lang="he-IL" b="1" u="sng" dirty="0"/>
              <a:t>טענות העובד-</a:t>
            </a:r>
          </a:p>
          <a:p>
            <a:r>
              <a:rPr lang="he-IL" dirty="0"/>
              <a:t>העובד טוען כי פוטר למעשה עם תום האשרה, ולכן הוא זכאי לפיצויי פיטורים מלאים.</a:t>
            </a:r>
          </a:p>
          <a:p>
            <a:r>
              <a:rPr lang="he-IL" dirty="0"/>
              <a:t>העובד טוען שהוא לא היה מחויב במתן הודעה מוקדמת, שכן המעסיק ידע מראש כי הוא לא יוכל להמשיך להעסיקו לאחר תום האשרה, ולכן יכול היה להיערך מראש לסיום ההעסקה.</a:t>
            </a:r>
          </a:p>
          <a:p>
            <a:endParaRPr lang="he-IL" b="1" dirty="0"/>
          </a:p>
          <a:p>
            <a:r>
              <a:rPr lang="he-IL" b="1" u="sng" dirty="0"/>
              <a:t>טענות המעסיק-</a:t>
            </a:r>
          </a:p>
          <a:p>
            <a:r>
              <a:rPr lang="he-IL" dirty="0"/>
              <a:t>המעסיק טוען כי העובד עזב את מקום העבודה מרצונו, ולכן אינו זכאי לפיצויי פיטורים.</a:t>
            </a:r>
          </a:p>
          <a:p>
            <a:r>
              <a:rPr lang="he-IL" dirty="0"/>
              <a:t>המעסיק גם טוען כי העובד לא סיפק את ההודעה המוקדמת הנדרשת, ולכן יש לחייבו בתשלום חלף הודעה מוקדמת.</a:t>
            </a:r>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7342783"/>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C2BDB4-9068-2D62-B342-EC1A79AE7EBE}"/>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015FE85A-8604-ECF4-A2A8-F0701A4668FE}"/>
              </a:ext>
            </a:extLst>
          </p:cNvPr>
          <p:cNvSpPr>
            <a:spLocks noGrp="1"/>
          </p:cNvSpPr>
          <p:nvPr>
            <p:ph type="title"/>
          </p:nvPr>
        </p:nvSpPr>
        <p:spPr/>
        <p:txBody>
          <a:bodyPr>
            <a:normAutofit/>
          </a:bodyPr>
          <a:lstStyle/>
          <a:p>
            <a:pPr algn="ctr"/>
            <a:r>
              <a:rPr lang="he-IL" dirty="0"/>
              <a:t>יחסי עבודה בתקופת הקורונה – חל"ת ממושך</a:t>
            </a:r>
            <a:endParaRPr lang="en-IL" dirty="0"/>
          </a:p>
        </p:txBody>
      </p:sp>
      <p:sp>
        <p:nvSpPr>
          <p:cNvPr id="3" name="מציין מיקום תוכן 2">
            <a:extLst>
              <a:ext uri="{FF2B5EF4-FFF2-40B4-BE49-F238E27FC236}">
                <a16:creationId xmlns:a16="http://schemas.microsoft.com/office/drawing/2014/main" id="{7D970E66-8BC0-109F-8585-421768025B9F}"/>
              </a:ext>
            </a:extLst>
          </p:cNvPr>
          <p:cNvSpPr>
            <a:spLocks noGrp="1"/>
          </p:cNvSpPr>
          <p:nvPr>
            <p:ph idx="1"/>
          </p:nvPr>
        </p:nvSpPr>
        <p:spPr>
          <a:xfrm>
            <a:off x="1371600" y="1799303"/>
            <a:ext cx="9601200" cy="4068097"/>
          </a:xfrm>
        </p:spPr>
        <p:txBody>
          <a:bodyPr>
            <a:normAutofit/>
          </a:bodyPr>
          <a:lstStyle/>
          <a:p>
            <a:pPr>
              <a:buNone/>
            </a:pPr>
            <a:r>
              <a:rPr lang="he-IL" dirty="0"/>
              <a:t>הנקודות המרכזיות:</a:t>
            </a:r>
          </a:p>
          <a:p>
            <a:pPr>
              <a:buNone/>
            </a:pPr>
            <a:r>
              <a:rPr lang="he-IL" dirty="0"/>
              <a:t>✔ </a:t>
            </a:r>
            <a:r>
              <a:rPr lang="he-IL" b="1" dirty="0"/>
              <a:t>חל"ת בלתי מוגבל – לא בהכרח פיטורים:</a:t>
            </a:r>
            <a:br>
              <a:rPr lang="he-IL" dirty="0"/>
            </a:br>
            <a:r>
              <a:rPr lang="he-IL" dirty="0"/>
              <a:t>למרות שבתקופה רגילה הוצאה לחופשה ללא תשלום לתקופה בלתי מוגדרת יכולה להיחשב כפיטורין, הרי שבתקופת הקורונה – לא כך הדבר.</a:t>
            </a:r>
          </a:p>
          <a:p>
            <a:pPr>
              <a:buNone/>
            </a:pPr>
            <a:r>
              <a:rPr lang="he-IL" dirty="0"/>
              <a:t>✔ </a:t>
            </a:r>
            <a:r>
              <a:rPr lang="he-IL" b="1" dirty="0"/>
              <a:t>נסיבות הקורונה – שינוי מהותי במערכת יחסי העבודה:</a:t>
            </a:r>
            <a:br>
              <a:rPr lang="he-IL" dirty="0"/>
            </a:br>
            <a:r>
              <a:rPr lang="he-IL" dirty="0"/>
              <a:t>המעסיקים לא יכלו לצפות את משך הסגר או את השפעתו על פעילות המשרד. לכן, גם אם לא נקבע מועד סיום לחל"ת – אין בכך בהכרח כדי להוכיח כוונה לסיים את יחסי העבודה.</a:t>
            </a:r>
          </a:p>
          <a:p>
            <a:r>
              <a:rPr lang="he-IL" dirty="0"/>
              <a:t>✔ </a:t>
            </a:r>
            <a:r>
              <a:rPr lang="he-IL" b="1" dirty="0"/>
              <a:t>כוונה להחזיר לעבודה – ראיה מהותית:</a:t>
            </a:r>
            <a:br>
              <a:rPr lang="he-IL" dirty="0"/>
            </a:br>
            <a:r>
              <a:rPr lang="he-IL" dirty="0"/>
              <a:t>בית הדין התרשם שהמעסיק פעל להשבת העובדת לעבודה ואף פנה אליה בפועל, ולכן לא ניתן היה לקבוע כי חפץ בפיטוריה.</a:t>
            </a:r>
          </a:p>
          <a:p>
            <a:endParaRPr lang="en-IL" dirty="0"/>
          </a:p>
        </p:txBody>
      </p:sp>
    </p:spTree>
    <p:extLst>
      <p:ext uri="{BB962C8B-B14F-4D97-AF65-F5344CB8AC3E}">
        <p14:creationId xmlns:p14="http://schemas.microsoft.com/office/powerpoint/2010/main" val="186912323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9D9A53-E5D4-DDCB-4CCD-415725564CBD}"/>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E581EF97-ABC7-4675-2F19-DAAC2A628B91}"/>
              </a:ext>
            </a:extLst>
          </p:cNvPr>
          <p:cNvSpPr>
            <a:spLocks noGrp="1"/>
          </p:cNvSpPr>
          <p:nvPr>
            <p:ph type="title"/>
          </p:nvPr>
        </p:nvSpPr>
        <p:spPr/>
        <p:txBody>
          <a:bodyPr>
            <a:normAutofit/>
          </a:bodyPr>
          <a:lstStyle/>
          <a:p>
            <a:pPr algn="ctr"/>
            <a:r>
              <a:rPr lang="he-IL" dirty="0"/>
              <a:t>יחסי עבודה בתקופת הקורונה – חל"ת ממושך</a:t>
            </a:r>
            <a:endParaRPr lang="en-IL" dirty="0"/>
          </a:p>
        </p:txBody>
      </p:sp>
      <p:sp>
        <p:nvSpPr>
          <p:cNvPr id="3" name="מציין מיקום תוכן 2">
            <a:extLst>
              <a:ext uri="{FF2B5EF4-FFF2-40B4-BE49-F238E27FC236}">
                <a16:creationId xmlns:a16="http://schemas.microsoft.com/office/drawing/2014/main" id="{F006B816-89A6-5916-9245-1E6A9F660E15}"/>
              </a:ext>
            </a:extLst>
          </p:cNvPr>
          <p:cNvSpPr>
            <a:spLocks noGrp="1"/>
          </p:cNvSpPr>
          <p:nvPr>
            <p:ph idx="1"/>
          </p:nvPr>
        </p:nvSpPr>
        <p:spPr>
          <a:xfrm>
            <a:off x="1371600" y="1799303"/>
            <a:ext cx="9601200" cy="4068097"/>
          </a:xfrm>
        </p:spPr>
        <p:txBody>
          <a:bodyPr>
            <a:normAutofit/>
          </a:bodyPr>
          <a:lstStyle/>
          <a:p>
            <a:pPr>
              <a:buNone/>
            </a:pPr>
            <a:r>
              <a:rPr lang="he-IL" dirty="0"/>
              <a:t>✔ </a:t>
            </a:r>
            <a:r>
              <a:rPr lang="he-IL" b="1" dirty="0"/>
              <a:t>שיקול של מדיניות וסיוע מהמדינה:</a:t>
            </a:r>
            <a:br>
              <a:rPr lang="he-IL" dirty="0"/>
            </a:br>
            <a:r>
              <a:rPr lang="he-IL" dirty="0"/>
              <a:t>בית הדין התחשב גם במציאות הכלכלית באותה תקופה, ובכך שהמדינה סיפקה רשת ביטחון כלשהי בדמות דמי אבטלה לעובדים ששהו בחל"ת.</a:t>
            </a:r>
          </a:p>
          <a:p>
            <a:pPr>
              <a:buNone/>
            </a:pPr>
            <a:r>
              <a:rPr lang="he-IL" b="1" dirty="0"/>
              <a:t>המסקנה:</a:t>
            </a:r>
            <a:endParaRPr lang="he-IL" dirty="0"/>
          </a:p>
          <a:p>
            <a:pPr>
              <a:buNone/>
            </a:pPr>
            <a:r>
              <a:rPr lang="he-IL" dirty="0"/>
              <a:t>בית הדין הארצי קיבל את הערעור וקבע כי אין לראות בהתנהלות המעסיק כפיטורים, אלא כהתפטרות מצד העובדת. בהתאם לכך, בוטלו החיובים הכספיים שנפסקו נגדם.</a:t>
            </a:r>
          </a:p>
          <a:p>
            <a:r>
              <a:rPr lang="he-IL" b="1" dirty="0"/>
              <a:t>עיקרון מרכזי להדגשה:</a:t>
            </a:r>
            <a:br>
              <a:rPr lang="he-IL" dirty="0"/>
            </a:br>
            <a:r>
              <a:rPr lang="he-IL" dirty="0"/>
              <a:t>❗ אין להחיל באופן אוטומטי את ההלכה לפיה חל"ת בלתי מוגבל = פיטורין.</a:t>
            </a:r>
            <a:br>
              <a:rPr lang="he-IL" dirty="0"/>
            </a:br>
            <a:r>
              <a:rPr lang="he-IL" dirty="0"/>
              <a:t>❗ כל מקרה חייב להיבחן על פי נסיבותיו הייחודיות, במיוחד כאשר מדובר בתקופות חריגות כמו משבר הקורונה.</a:t>
            </a:r>
          </a:p>
          <a:p>
            <a:endParaRPr lang="en-IL" dirty="0"/>
          </a:p>
        </p:txBody>
      </p:sp>
    </p:spTree>
    <p:extLst>
      <p:ext uri="{BB962C8B-B14F-4D97-AF65-F5344CB8AC3E}">
        <p14:creationId xmlns:p14="http://schemas.microsoft.com/office/powerpoint/2010/main" val="16536295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EB0151-F1C0-1071-6DE8-87D5203159BE}"/>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AC4F644F-255C-F80E-FB20-414F289FA1AC}"/>
              </a:ext>
            </a:extLst>
          </p:cNvPr>
          <p:cNvSpPr>
            <a:spLocks noGrp="1"/>
          </p:cNvSpPr>
          <p:nvPr>
            <p:ph type="title"/>
          </p:nvPr>
        </p:nvSpPr>
        <p:spPr/>
        <p:txBody>
          <a:bodyPr>
            <a:normAutofit/>
          </a:bodyPr>
          <a:lstStyle/>
          <a:p>
            <a:pPr algn="ctr"/>
            <a:r>
              <a:rPr lang="he-IL" dirty="0"/>
              <a:t>יחסי עבודה בתקופת הקורונה – חל"ת ממושך</a:t>
            </a:r>
            <a:endParaRPr lang="en-IL" dirty="0"/>
          </a:p>
        </p:txBody>
      </p:sp>
      <p:sp>
        <p:nvSpPr>
          <p:cNvPr id="3" name="מציין מיקום תוכן 2">
            <a:extLst>
              <a:ext uri="{FF2B5EF4-FFF2-40B4-BE49-F238E27FC236}">
                <a16:creationId xmlns:a16="http://schemas.microsoft.com/office/drawing/2014/main" id="{9FEBD81E-9AFA-4538-7F27-EA7D30845363}"/>
              </a:ext>
            </a:extLst>
          </p:cNvPr>
          <p:cNvSpPr>
            <a:spLocks noGrp="1"/>
          </p:cNvSpPr>
          <p:nvPr>
            <p:ph idx="1"/>
          </p:nvPr>
        </p:nvSpPr>
        <p:spPr>
          <a:xfrm>
            <a:off x="1371600" y="1799303"/>
            <a:ext cx="9601200" cy="4068097"/>
          </a:xfrm>
        </p:spPr>
        <p:txBody>
          <a:bodyPr>
            <a:normAutofit fontScale="92500" lnSpcReduction="20000"/>
          </a:bodyPr>
          <a:lstStyle/>
          <a:p>
            <a:pPr>
              <a:buNone/>
            </a:pPr>
            <a:r>
              <a:rPr lang="he-IL" b="1" dirty="0"/>
              <a:t>✅ מה חשוב לזכור כחשבי שכר?</a:t>
            </a:r>
          </a:p>
          <a:p>
            <a:pPr>
              <a:buNone/>
            </a:pPr>
            <a:r>
              <a:rPr lang="he-IL" dirty="0"/>
              <a:t>🔹 </a:t>
            </a:r>
            <a:r>
              <a:rPr lang="he-IL" b="1" dirty="0"/>
              <a:t>הוצאה לחל"ת – לא בהכרח סיום יחסי עבודה:</a:t>
            </a:r>
            <a:br>
              <a:rPr lang="he-IL" dirty="0"/>
            </a:br>
            <a:r>
              <a:rPr lang="he-IL" dirty="0"/>
              <a:t>בתקופות חריגות (כמו הקורונה), לא כל חל"ת ארוך מעיד על פיטורין. יש לבדוק האם הייתה כוונה מצד המעסיק לנתק את יחסי העבודה בפועל.</a:t>
            </a:r>
          </a:p>
          <a:p>
            <a:pPr>
              <a:buNone/>
            </a:pPr>
            <a:r>
              <a:rPr lang="he-IL" dirty="0"/>
              <a:t>🔹 </a:t>
            </a:r>
            <a:r>
              <a:rPr lang="he-IL" b="1" dirty="0"/>
              <a:t>תקשורת עם העובד – חיונית:</a:t>
            </a:r>
            <a:br>
              <a:rPr lang="he-IL" dirty="0"/>
            </a:br>
            <a:r>
              <a:rPr lang="he-IL" dirty="0"/>
              <a:t>מומלץ לתעד כל הודעה לעובד, במיוחד במצבים של חל"ת, שינוי היקף משרה או חזרה לעבודה. חוסר בתקשורת עלול להתפרש לרעת המעסיק.</a:t>
            </a:r>
          </a:p>
          <a:p>
            <a:pPr>
              <a:buNone/>
            </a:pPr>
            <a:r>
              <a:rPr lang="he-IL" dirty="0"/>
              <a:t>🔹 </a:t>
            </a:r>
            <a:r>
              <a:rPr lang="he-IL" b="1" dirty="0"/>
              <a:t>אין להחיל הלכות שגרתיות על מצבים חריגים באופן אוטומטי:</a:t>
            </a:r>
            <a:br>
              <a:rPr lang="he-IL" dirty="0"/>
            </a:br>
            <a:r>
              <a:rPr lang="he-IL" dirty="0"/>
              <a:t>כל מקרה נבחן לפי נסיבותיו. יש להתחשב בקונטקסט, במדיניות המדינה ובאילוצים אובייקטיביים.</a:t>
            </a:r>
          </a:p>
          <a:p>
            <a:pPr>
              <a:buNone/>
            </a:pPr>
            <a:r>
              <a:rPr lang="he-IL" dirty="0"/>
              <a:t>🔹 </a:t>
            </a:r>
            <a:r>
              <a:rPr lang="he-IL" b="1" dirty="0"/>
              <a:t>עבודה מהבית – פתרון רלוונטי בתקופות סגר:</a:t>
            </a:r>
            <a:br>
              <a:rPr lang="he-IL" dirty="0"/>
            </a:br>
            <a:r>
              <a:rPr lang="he-IL" dirty="0"/>
              <a:t>הצעת עבודה מהבית, כאשר היא ישימה, עשויה למנוע טענות על פיטורין או על נתק מצד המעסיק.</a:t>
            </a:r>
          </a:p>
          <a:p>
            <a:r>
              <a:rPr lang="he-IL" dirty="0"/>
              <a:t>🔹 </a:t>
            </a:r>
            <a:r>
              <a:rPr lang="he-IL" b="1" dirty="0"/>
              <a:t>שיתוף פעולה עם הנהלת החברה ועורכי הדין – קריטי:</a:t>
            </a:r>
            <a:br>
              <a:rPr lang="he-IL" dirty="0"/>
            </a:br>
            <a:r>
              <a:rPr lang="he-IL" dirty="0"/>
              <a:t>במקרים של חל"ת, שינוי היקף העסקה או סיום יחסי עבודה – יש לפעול בתיאום מלא כדי למנוע תביעות עתידיות.</a:t>
            </a:r>
          </a:p>
          <a:p>
            <a:endParaRPr lang="en-IL" dirty="0"/>
          </a:p>
        </p:txBody>
      </p:sp>
    </p:spTree>
    <p:extLst>
      <p:ext uri="{BB962C8B-B14F-4D97-AF65-F5344CB8AC3E}">
        <p14:creationId xmlns:p14="http://schemas.microsoft.com/office/powerpoint/2010/main" val="114226684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01D1E7-053D-2AF4-2B08-BD2522BBC231}"/>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C09D347B-6A3B-9592-19D3-F42676D06B3A}"/>
              </a:ext>
            </a:extLst>
          </p:cNvPr>
          <p:cNvSpPr>
            <a:spLocks noGrp="1"/>
          </p:cNvSpPr>
          <p:nvPr>
            <p:ph type="title"/>
          </p:nvPr>
        </p:nvSpPr>
        <p:spPr/>
        <p:txBody>
          <a:bodyPr>
            <a:normAutofit/>
          </a:bodyPr>
          <a:lstStyle/>
          <a:p>
            <a:pPr algn="ctr"/>
            <a:r>
              <a:rPr lang="he-IL" dirty="0"/>
              <a:t>נזיפה בעבודה שהובילה להכרה כפגיעה בעבודה</a:t>
            </a:r>
            <a:endParaRPr lang="en-IL" dirty="0"/>
          </a:p>
        </p:txBody>
      </p:sp>
      <p:sp>
        <p:nvSpPr>
          <p:cNvPr id="3" name="מציין מיקום תוכן 2">
            <a:extLst>
              <a:ext uri="{FF2B5EF4-FFF2-40B4-BE49-F238E27FC236}">
                <a16:creationId xmlns:a16="http://schemas.microsoft.com/office/drawing/2014/main" id="{40446E39-215E-BAEA-E05C-BE1CC00AB0FC}"/>
              </a:ext>
            </a:extLst>
          </p:cNvPr>
          <p:cNvSpPr>
            <a:spLocks noGrp="1"/>
          </p:cNvSpPr>
          <p:nvPr>
            <p:ph idx="1"/>
          </p:nvPr>
        </p:nvSpPr>
        <p:spPr>
          <a:xfrm>
            <a:off x="1371600" y="1799303"/>
            <a:ext cx="9601200" cy="4068097"/>
          </a:xfrm>
        </p:spPr>
        <p:txBody>
          <a:bodyPr>
            <a:normAutofit/>
          </a:bodyPr>
          <a:lstStyle/>
          <a:p>
            <a:pPr>
              <a:buNone/>
            </a:pPr>
            <a:r>
              <a:rPr lang="he-IL" dirty="0" err="1"/>
              <a:t>ב"ל</a:t>
            </a:r>
            <a:r>
              <a:rPr lang="he-IL" dirty="0"/>
              <a:t> 31945-09-23</a:t>
            </a:r>
            <a:br>
              <a:rPr lang="en-US" dirty="0"/>
            </a:br>
            <a:endParaRPr lang="he-IL" dirty="0"/>
          </a:p>
          <a:p>
            <a:pPr>
              <a:buNone/>
            </a:pPr>
            <a:r>
              <a:rPr lang="he-IL" b="1" dirty="0"/>
              <a:t>הרקע:</a:t>
            </a:r>
          </a:p>
          <a:p>
            <a:pPr>
              <a:buNone/>
            </a:pPr>
            <a:r>
              <a:rPr lang="he-IL" dirty="0"/>
              <a:t>התובע, מורה ותיק לפיזיקה ומתמטיקה, זומן בתחילת ינואר 2017 למשרד המנהלת – מבלי לדעת מראש את סיבת הזימון. במקום חיכו לו תלמידה והוריה, שהגיעו לעימות בעקבות טענה מצידו שהתלמידה שיקרה בעבודתה.</a:t>
            </a:r>
          </a:p>
          <a:p>
            <a:pPr>
              <a:buNone/>
            </a:pPr>
            <a:r>
              <a:rPr lang="he-IL" dirty="0"/>
              <a:t>במהלך השיחה דרשה המנהלת מהעובד לחזור בו מדבריו, והביעה הסתייגות מהתנהלותו – דבר שפגע בו מאוד. העובד הרגיש מושפל, נסער ונטול גיבוי מהמערכת, וסיים את יום העבודה כשמצבו הנפשי מעורער.</a:t>
            </a:r>
          </a:p>
          <a:p>
            <a:r>
              <a:rPr lang="he-IL" dirty="0"/>
              <a:t>למחרת פנה לרופא המשפחה בשל תחושות דיכאוניות. בהמשך טופל על-ידי פסיכיאטר ורופא תעסוקתי, שהמליץ להפסיק עבודתו עד תום השנה.</a:t>
            </a:r>
          </a:p>
          <a:p>
            <a:endParaRPr lang="en-IL" dirty="0"/>
          </a:p>
        </p:txBody>
      </p:sp>
    </p:spTree>
    <p:extLst>
      <p:ext uri="{BB962C8B-B14F-4D97-AF65-F5344CB8AC3E}">
        <p14:creationId xmlns:p14="http://schemas.microsoft.com/office/powerpoint/2010/main" val="380803922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CD3CAE-FCDC-29B4-3FF6-EBBA921E12A8}"/>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14D8A784-9A23-EB1D-310F-4A7619CC03D4}"/>
              </a:ext>
            </a:extLst>
          </p:cNvPr>
          <p:cNvSpPr>
            <a:spLocks noGrp="1"/>
          </p:cNvSpPr>
          <p:nvPr>
            <p:ph type="title"/>
          </p:nvPr>
        </p:nvSpPr>
        <p:spPr/>
        <p:txBody>
          <a:bodyPr>
            <a:normAutofit/>
          </a:bodyPr>
          <a:lstStyle/>
          <a:p>
            <a:pPr algn="ctr"/>
            <a:r>
              <a:rPr lang="he-IL" dirty="0"/>
              <a:t>נזיפה בעבודה שהובילה להכרה כפגיעה בעבודה</a:t>
            </a:r>
            <a:endParaRPr lang="en-IL" dirty="0"/>
          </a:p>
        </p:txBody>
      </p:sp>
      <p:sp>
        <p:nvSpPr>
          <p:cNvPr id="3" name="מציין מיקום תוכן 2">
            <a:extLst>
              <a:ext uri="{FF2B5EF4-FFF2-40B4-BE49-F238E27FC236}">
                <a16:creationId xmlns:a16="http://schemas.microsoft.com/office/drawing/2014/main" id="{6E28DCAE-3B7D-9331-C418-401919C2C295}"/>
              </a:ext>
            </a:extLst>
          </p:cNvPr>
          <p:cNvSpPr>
            <a:spLocks noGrp="1"/>
          </p:cNvSpPr>
          <p:nvPr>
            <p:ph idx="1"/>
          </p:nvPr>
        </p:nvSpPr>
        <p:spPr>
          <a:xfrm>
            <a:off x="1371600" y="1799303"/>
            <a:ext cx="9601200" cy="4068097"/>
          </a:xfrm>
        </p:spPr>
        <p:txBody>
          <a:bodyPr>
            <a:normAutofit/>
          </a:bodyPr>
          <a:lstStyle/>
          <a:p>
            <a:pPr>
              <a:buNone/>
            </a:pPr>
            <a:r>
              <a:rPr lang="he-IL" b="1" dirty="0"/>
              <a:t>תביעתו למוסד לביטוח לאומי:</a:t>
            </a:r>
          </a:p>
          <a:p>
            <a:r>
              <a:rPr lang="he-IL" dirty="0"/>
              <a:t>העובד פנה לביטוח הלאומי בבקשה להכיר באירוע כ</a:t>
            </a:r>
            <a:r>
              <a:rPr lang="he-IL" b="1" dirty="0"/>
              <a:t>פגיעה בעבודה</a:t>
            </a:r>
            <a:r>
              <a:rPr lang="he-IL" dirty="0"/>
              <a:t>, אך בקשתו נדחתה בטענה שאין קשר ישיר בין האירוע לבין מצבו הנפשי, וכי מדובר במצב רפואי שהתפתח באופן טבעי.</a:t>
            </a:r>
          </a:p>
          <a:p>
            <a:pPr>
              <a:buNone/>
            </a:pPr>
            <a:r>
              <a:rPr lang="he-IL" b="1" dirty="0"/>
              <a:t>חוות דעת מומחה:</a:t>
            </a:r>
          </a:p>
          <a:p>
            <a:pPr>
              <a:buNone/>
            </a:pPr>
            <a:r>
              <a:rPr lang="he-IL" dirty="0"/>
              <a:t>בהסכמת הצדדים מונה פרופ’ יובל מלמד כמומחה פסיכיאטרי מטעם בית הדין.</a:t>
            </a:r>
            <a:br>
              <a:rPr lang="he-IL" dirty="0"/>
            </a:br>
            <a:r>
              <a:rPr lang="he-IL" dirty="0"/>
              <a:t>מסקנותיו:</a:t>
            </a:r>
          </a:p>
          <a:p>
            <a:r>
              <a:rPr lang="he-IL" dirty="0"/>
              <a:t>✔ </a:t>
            </a:r>
            <a:r>
              <a:rPr lang="he-IL" b="1" dirty="0"/>
              <a:t>האבחנה:</a:t>
            </a:r>
            <a:r>
              <a:rPr lang="he-IL" dirty="0"/>
              <a:t> תגובת הסתגלות </a:t>
            </a:r>
            <a:r>
              <a:rPr lang="he-IL" dirty="0" err="1"/>
              <a:t>חרדתית</a:t>
            </a:r>
            <a:r>
              <a:rPr lang="he-IL" dirty="0"/>
              <a:t>-דיכאונית כתוצאה מהאירוע החריג.</a:t>
            </a:r>
            <a:br>
              <a:rPr lang="he-IL" dirty="0"/>
            </a:br>
            <a:r>
              <a:rPr lang="he-IL" dirty="0"/>
              <a:t>✔ </a:t>
            </a:r>
            <a:r>
              <a:rPr lang="he-IL" b="1" dirty="0"/>
              <a:t>הקשר הסיבתי:</a:t>
            </a:r>
            <a:r>
              <a:rPr lang="he-IL" dirty="0"/>
              <a:t> יש קשר ישיר בין הפגישה לבין ההידרדרות במצבו הנפשי.</a:t>
            </a:r>
            <a:br>
              <a:rPr lang="he-IL" dirty="0"/>
            </a:br>
            <a:r>
              <a:rPr lang="he-IL" dirty="0"/>
              <a:t>✔ </a:t>
            </a:r>
            <a:r>
              <a:rPr lang="he-IL" b="1" dirty="0"/>
              <a:t>הגורם המרכזי:</a:t>
            </a:r>
            <a:r>
              <a:rPr lang="he-IL" dirty="0"/>
              <a:t> האירוע בעבודה הוא הגורם הדומיננטי, וללא סימנים מוקדמים להפרעה נפשית.</a:t>
            </a:r>
          </a:p>
          <a:p>
            <a:endParaRPr lang="en-IL" dirty="0"/>
          </a:p>
        </p:txBody>
      </p:sp>
    </p:spTree>
    <p:extLst>
      <p:ext uri="{BB962C8B-B14F-4D97-AF65-F5344CB8AC3E}">
        <p14:creationId xmlns:p14="http://schemas.microsoft.com/office/powerpoint/2010/main" val="288816632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607842-42FC-0C58-0974-3DA810AED01A}"/>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C923A7D3-DD02-203E-CA2A-63F9367821EF}"/>
              </a:ext>
            </a:extLst>
          </p:cNvPr>
          <p:cNvSpPr>
            <a:spLocks noGrp="1"/>
          </p:cNvSpPr>
          <p:nvPr>
            <p:ph type="title"/>
          </p:nvPr>
        </p:nvSpPr>
        <p:spPr/>
        <p:txBody>
          <a:bodyPr>
            <a:normAutofit/>
          </a:bodyPr>
          <a:lstStyle/>
          <a:p>
            <a:pPr algn="ctr"/>
            <a:r>
              <a:rPr lang="he-IL" dirty="0"/>
              <a:t>נזיפה בעבודה שהובילה להכרה כפגיעה בעבודה</a:t>
            </a:r>
            <a:endParaRPr lang="en-IL" dirty="0"/>
          </a:p>
        </p:txBody>
      </p:sp>
      <p:sp>
        <p:nvSpPr>
          <p:cNvPr id="3" name="מציין מיקום תוכן 2">
            <a:extLst>
              <a:ext uri="{FF2B5EF4-FFF2-40B4-BE49-F238E27FC236}">
                <a16:creationId xmlns:a16="http://schemas.microsoft.com/office/drawing/2014/main" id="{05F70417-77E0-0029-95CB-1685F544A8D1}"/>
              </a:ext>
            </a:extLst>
          </p:cNvPr>
          <p:cNvSpPr>
            <a:spLocks noGrp="1"/>
          </p:cNvSpPr>
          <p:nvPr>
            <p:ph idx="1"/>
          </p:nvPr>
        </p:nvSpPr>
        <p:spPr>
          <a:xfrm>
            <a:off x="1371600" y="1799303"/>
            <a:ext cx="9601200" cy="4068097"/>
          </a:xfrm>
        </p:spPr>
        <p:txBody>
          <a:bodyPr>
            <a:normAutofit lnSpcReduction="10000"/>
          </a:bodyPr>
          <a:lstStyle/>
          <a:p>
            <a:pPr>
              <a:buNone/>
            </a:pPr>
            <a:r>
              <a:rPr lang="he-IL" b="1" dirty="0"/>
              <a:t>הכרעת בית הדין:</a:t>
            </a:r>
          </a:p>
          <a:p>
            <a:pPr>
              <a:buNone/>
            </a:pPr>
            <a:r>
              <a:rPr lang="he-IL" dirty="0"/>
              <a:t>בית הדין קיבל את חוות הדעת במלואה, וציין כי מומחה רפואי מטעם בית הדין מהווה מקור סמכות עליון בתחום הרפואי – כל עוד אין פגמים בולטים בחוות הדעת.</a:t>
            </a:r>
          </a:p>
          <a:p>
            <a:r>
              <a:rPr lang="he-IL" dirty="0"/>
              <a:t>נפסק כי גם אם מצבו של העובד החל להתערער מוקדם יותר, האירוע החריג בעבודה היה "הקש ששבר את גב הגמל", וגרם לנזק הנפשי בפועל.</a:t>
            </a:r>
            <a:br>
              <a:rPr lang="he-IL" dirty="0"/>
            </a:br>
            <a:r>
              <a:rPr lang="he-IL" dirty="0"/>
              <a:t>לאור זאת, </a:t>
            </a:r>
            <a:r>
              <a:rPr lang="he-IL" b="1" dirty="0"/>
              <a:t>הוכר העובד כנפגע בעבודה</a:t>
            </a:r>
            <a:r>
              <a:rPr lang="he-IL" dirty="0"/>
              <a:t>.</a:t>
            </a:r>
          </a:p>
          <a:p>
            <a:pPr>
              <a:buNone/>
            </a:pPr>
            <a:r>
              <a:rPr lang="he-IL" b="1" dirty="0"/>
              <a:t>מה חשוב לדעת?</a:t>
            </a:r>
          </a:p>
          <a:p>
            <a:r>
              <a:rPr lang="he-IL" dirty="0"/>
              <a:t>🔹 גם אירועים נקודתיים במקום העבודה – כמו שיחה משפילה או עימות מול תלמידים/מנהלים – עשויים להיחשב כפגיעה בעבודה אם יש קשר רפואי ברור.</a:t>
            </a:r>
            <a:br>
              <a:rPr lang="he-IL" dirty="0"/>
            </a:br>
            <a:r>
              <a:rPr lang="he-IL" dirty="0"/>
              <a:t>🔹 חוות דעת רפואית אובייקטיבית היא מרכיב מרכזי בהחלטות בתי הדין.</a:t>
            </a:r>
            <a:br>
              <a:rPr lang="he-IL" dirty="0"/>
            </a:br>
            <a:r>
              <a:rPr lang="he-IL" dirty="0"/>
              <a:t>🔹 תיעוד רפואי עקבי וסמוך לאירוע מחזק את טענת העובד.</a:t>
            </a:r>
            <a:br>
              <a:rPr lang="he-IL" dirty="0"/>
            </a:br>
            <a:r>
              <a:rPr lang="he-IL" dirty="0"/>
              <a:t>🔹 חשבי שכר צריכים להיות מודעים לרגישות סביב אירועים נפשיים במקום העבודה, ולוודא שהתהליכים מתנהלים בזהירות, רגישות ובליווי מקצועי מתאים.</a:t>
            </a:r>
          </a:p>
          <a:p>
            <a:endParaRPr lang="en-IL" dirty="0"/>
          </a:p>
        </p:txBody>
      </p:sp>
    </p:spTree>
    <p:extLst>
      <p:ext uri="{BB962C8B-B14F-4D97-AF65-F5344CB8AC3E}">
        <p14:creationId xmlns:p14="http://schemas.microsoft.com/office/powerpoint/2010/main" val="120549650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DDE4B1-9748-FEFD-6F67-2168F7B2B139}"/>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81BD9010-33E0-FBFF-F1A5-0130CDFFA1EC}"/>
              </a:ext>
            </a:extLst>
          </p:cNvPr>
          <p:cNvSpPr>
            <a:spLocks noGrp="1"/>
          </p:cNvSpPr>
          <p:nvPr>
            <p:ph type="title"/>
          </p:nvPr>
        </p:nvSpPr>
        <p:spPr/>
        <p:txBody>
          <a:bodyPr>
            <a:normAutofit/>
          </a:bodyPr>
          <a:lstStyle/>
          <a:p>
            <a:pPr algn="ctr"/>
            <a:r>
              <a:rPr lang="he-IL" dirty="0"/>
              <a:t>נזיפה בעבודה שהובילה להכרה כפגיעה בעבודה</a:t>
            </a:r>
            <a:endParaRPr lang="en-IL" dirty="0"/>
          </a:p>
        </p:txBody>
      </p:sp>
      <p:sp>
        <p:nvSpPr>
          <p:cNvPr id="3" name="מציין מיקום תוכן 2">
            <a:extLst>
              <a:ext uri="{FF2B5EF4-FFF2-40B4-BE49-F238E27FC236}">
                <a16:creationId xmlns:a16="http://schemas.microsoft.com/office/drawing/2014/main" id="{EC54DDFA-2BB1-25AD-3AE6-CA4113695021}"/>
              </a:ext>
            </a:extLst>
          </p:cNvPr>
          <p:cNvSpPr>
            <a:spLocks noGrp="1"/>
          </p:cNvSpPr>
          <p:nvPr>
            <p:ph idx="1"/>
          </p:nvPr>
        </p:nvSpPr>
        <p:spPr>
          <a:xfrm>
            <a:off x="1371600" y="1799303"/>
            <a:ext cx="9601200" cy="4068097"/>
          </a:xfrm>
        </p:spPr>
        <p:txBody>
          <a:bodyPr>
            <a:normAutofit fontScale="92500" lnSpcReduction="10000"/>
          </a:bodyPr>
          <a:lstStyle/>
          <a:p>
            <a:r>
              <a:rPr lang="he-IL" dirty="0"/>
              <a:t> תובנות לחשבי שכר מהמקרה: פגיעה נפשית והכרה כפגיעה בעבודה</a:t>
            </a:r>
          </a:p>
          <a:p>
            <a:r>
              <a:rPr lang="en-IL" dirty="0"/>
              <a:t>🔹 1. </a:t>
            </a:r>
            <a:r>
              <a:rPr lang="he-IL" dirty="0"/>
              <a:t>אירועים נפשיים יכולים להיות מוכרים כפגיעה </a:t>
            </a:r>
            <a:r>
              <a:rPr lang="he-IL" dirty="0" err="1"/>
              <a:t>בעבודהגם</a:t>
            </a:r>
            <a:r>
              <a:rPr lang="he-IL" dirty="0"/>
              <a:t> ללא פגיעה פיזית – אם קיים קשר סיבתי ברור בין האירוע לבין ההידרדרות במצבו הנפשי של העובד, בית הדין עשוי להכיר בכך כפגיעה בעבודה.</a:t>
            </a:r>
          </a:p>
          <a:p>
            <a:r>
              <a:rPr lang="en-IL" dirty="0"/>
              <a:t>🔹 2. </a:t>
            </a:r>
            <a:r>
              <a:rPr lang="he-IL" dirty="0"/>
              <a:t>חשיבות התיעוד </a:t>
            </a:r>
            <a:r>
              <a:rPr lang="he-IL" dirty="0" err="1"/>
              <a:t>הרפואיביקורים</a:t>
            </a:r>
            <a:r>
              <a:rPr lang="he-IL" dirty="0"/>
              <a:t> תכופים אצל רופאים שונים, סמוך לאירוע החריג, מהווים ראיה משמעותית בקביעת הקשר בין מקום העבודה לבין הפגיעה.</a:t>
            </a:r>
          </a:p>
          <a:p>
            <a:r>
              <a:rPr lang="en-IL" dirty="0"/>
              <a:t>🔹 3. </a:t>
            </a:r>
            <a:r>
              <a:rPr lang="he-IL" dirty="0"/>
              <a:t>חוות דעת מומחה – משקל </a:t>
            </a:r>
            <a:r>
              <a:rPr lang="he-IL" dirty="0" err="1"/>
              <a:t>כבדחוות</a:t>
            </a:r>
            <a:r>
              <a:rPr lang="he-IL" dirty="0"/>
              <a:t> דעת של מומחה מטעם בית הדין נחשבת לעוגן המרכזי בקביעות הרפואיות. במקרים רבים – קובעת את גורל ההכרה או הדחייה.</a:t>
            </a:r>
          </a:p>
          <a:p>
            <a:r>
              <a:rPr lang="en-IL" dirty="0"/>
              <a:t>🔹 4. </a:t>
            </a:r>
            <a:r>
              <a:rPr lang="he-IL" dirty="0"/>
              <a:t>רגישות והתנהלות מול </a:t>
            </a:r>
            <a:r>
              <a:rPr lang="he-IL" dirty="0" err="1"/>
              <a:t>עובדיםיש</a:t>
            </a:r>
            <a:r>
              <a:rPr lang="he-IL" dirty="0"/>
              <a:t> לנהוג בזהירות ובליווי מקצועי במצבים רגישים. שיחה משפילה, חוסר גיבוי או עימות פתאומי עלולים להוביל להשלכות נפשיות – ואף לתביעות.</a:t>
            </a:r>
          </a:p>
          <a:p>
            <a:r>
              <a:rPr lang="en-IL" dirty="0"/>
              <a:t>🔹 5. </a:t>
            </a:r>
            <a:r>
              <a:rPr lang="he-IL" dirty="0"/>
              <a:t>תפקיד חשב השכר כ"קו ראשון" בזיהוי </a:t>
            </a:r>
            <a:r>
              <a:rPr lang="he-IL" dirty="0" err="1"/>
              <a:t>מצוקותחשבי</a:t>
            </a:r>
            <a:r>
              <a:rPr lang="he-IL" dirty="0"/>
              <a:t> שכר הם לעיתים הראשונים שנחשפים להיעדרויות, ירידה בתפקוד או פניות לעזרה – ולכן יש להם תפקיד חשוב בזיהוי מוקדם והפניה להנהלה או גורמי טיפול.</a:t>
            </a:r>
            <a:endParaRPr lang="en-IL" dirty="0"/>
          </a:p>
        </p:txBody>
      </p:sp>
    </p:spTree>
    <p:extLst>
      <p:ext uri="{BB962C8B-B14F-4D97-AF65-F5344CB8AC3E}">
        <p14:creationId xmlns:p14="http://schemas.microsoft.com/office/powerpoint/2010/main" val="109152602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AED8C1-39F5-C0DB-D2AA-1818AF5589DA}"/>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DD982E8B-98A0-36B0-B937-880ADDCC0A47}"/>
              </a:ext>
            </a:extLst>
          </p:cNvPr>
          <p:cNvSpPr>
            <a:spLocks noGrp="1"/>
          </p:cNvSpPr>
          <p:nvPr>
            <p:ph type="title"/>
          </p:nvPr>
        </p:nvSpPr>
        <p:spPr/>
        <p:txBody>
          <a:bodyPr>
            <a:normAutofit/>
          </a:bodyPr>
          <a:lstStyle/>
          <a:p>
            <a:pPr algn="ctr"/>
            <a:r>
              <a:rPr lang="he-IL" dirty="0"/>
              <a:t>היעדר כושר עבודה וחובות המעסיק </a:t>
            </a:r>
            <a:endParaRPr lang="en-IL" dirty="0"/>
          </a:p>
        </p:txBody>
      </p:sp>
      <p:sp>
        <p:nvSpPr>
          <p:cNvPr id="3" name="מציין מיקום תוכן 2">
            <a:extLst>
              <a:ext uri="{FF2B5EF4-FFF2-40B4-BE49-F238E27FC236}">
                <a16:creationId xmlns:a16="http://schemas.microsoft.com/office/drawing/2014/main" id="{F36AFB85-88BE-DBE1-C28D-591FC1787AD5}"/>
              </a:ext>
            </a:extLst>
          </p:cNvPr>
          <p:cNvSpPr>
            <a:spLocks noGrp="1"/>
          </p:cNvSpPr>
          <p:nvPr>
            <p:ph idx="1"/>
          </p:nvPr>
        </p:nvSpPr>
        <p:spPr/>
        <p:txBody>
          <a:bodyPr>
            <a:normAutofit/>
          </a:bodyPr>
          <a:lstStyle/>
          <a:p>
            <a:r>
              <a:rPr lang="he-IL" dirty="0" err="1"/>
              <a:t>סע"ש</a:t>
            </a:r>
            <a:r>
              <a:rPr lang="he-IL" dirty="0"/>
              <a:t> 14412-01-23 | ניתן ב-10.12.2024 | בית הדין האזורי לעבודה</a:t>
            </a:r>
          </a:p>
          <a:p>
            <a:pPr>
              <a:buNone/>
            </a:pPr>
            <a:r>
              <a:rPr lang="he-IL" b="1" dirty="0"/>
              <a:t>🧾 רקע עובדתי:</a:t>
            </a:r>
          </a:p>
          <a:p>
            <a:pPr>
              <a:buFont typeface="Arial" panose="020B0604020202020204" pitchFamily="34" charset="0"/>
              <a:buChar char="•"/>
            </a:pPr>
            <a:r>
              <a:rPr lang="he-IL" dirty="0"/>
              <a:t>העובד הועסק כעובד בבית מלון.</a:t>
            </a:r>
          </a:p>
          <a:p>
            <a:pPr>
              <a:buFont typeface="Arial" panose="020B0604020202020204" pitchFamily="34" charset="0"/>
              <a:buChar char="•"/>
            </a:pPr>
            <a:r>
              <a:rPr lang="he-IL" dirty="0"/>
              <a:t>ביום </a:t>
            </a:r>
            <a:r>
              <a:rPr lang="he-IL" b="1" dirty="0"/>
              <a:t>24.9.2022</a:t>
            </a:r>
            <a:r>
              <a:rPr lang="he-IL" dirty="0"/>
              <a:t> – העובד טען כי </a:t>
            </a:r>
            <a:r>
              <a:rPr lang="he-IL" b="1" dirty="0"/>
              <a:t>החליק במטבח המלון</a:t>
            </a:r>
            <a:r>
              <a:rPr lang="he-IL" dirty="0"/>
              <a:t> במהלך עבודתו.</a:t>
            </a:r>
          </a:p>
          <a:p>
            <a:pPr>
              <a:buFont typeface="Arial" panose="020B0604020202020204" pitchFamily="34" charset="0"/>
              <a:buChar char="•"/>
            </a:pPr>
            <a:r>
              <a:rPr lang="he-IL" dirty="0"/>
              <a:t>החל מיום </a:t>
            </a:r>
            <a:r>
              <a:rPr lang="he-IL" b="1" dirty="0"/>
              <a:t>25.9.2022</a:t>
            </a:r>
            <a:r>
              <a:rPr lang="he-IL" dirty="0"/>
              <a:t> – שהה העובד ב</a:t>
            </a:r>
            <a:r>
              <a:rPr lang="he-IL" b="1" dirty="0"/>
              <a:t>ימי מחלה</a:t>
            </a:r>
            <a:r>
              <a:rPr lang="he-IL" dirty="0"/>
              <a:t> עם אישורים רפואיים.</a:t>
            </a:r>
          </a:p>
          <a:p>
            <a:pPr>
              <a:buFont typeface="Arial" panose="020B0604020202020204" pitchFamily="34" charset="0"/>
              <a:buChar char="•"/>
            </a:pPr>
            <a:r>
              <a:rPr lang="he-IL" dirty="0"/>
              <a:t>העובד פנה למלון לקבלת טפסים לצורך תביעה לביטוח הלאומי – אך </a:t>
            </a:r>
            <a:r>
              <a:rPr lang="he-IL" b="1" dirty="0"/>
              <a:t>המלון סירב לחתום</a:t>
            </a:r>
            <a:r>
              <a:rPr lang="he-IL" dirty="0"/>
              <a:t> בטענה שהתאונה מבוימת.</a:t>
            </a:r>
          </a:p>
          <a:p>
            <a:endParaRPr lang="en-IL" dirty="0"/>
          </a:p>
        </p:txBody>
      </p:sp>
    </p:spTree>
    <p:extLst>
      <p:ext uri="{BB962C8B-B14F-4D97-AF65-F5344CB8AC3E}">
        <p14:creationId xmlns:p14="http://schemas.microsoft.com/office/powerpoint/2010/main" val="201865395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AB95CB-84AF-27DC-2573-3269987B683D}"/>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8E054700-10CF-0332-9E8F-CCDBC571ECE1}"/>
              </a:ext>
            </a:extLst>
          </p:cNvPr>
          <p:cNvSpPr>
            <a:spLocks noGrp="1"/>
          </p:cNvSpPr>
          <p:nvPr>
            <p:ph type="title"/>
          </p:nvPr>
        </p:nvSpPr>
        <p:spPr/>
        <p:txBody>
          <a:bodyPr>
            <a:normAutofit/>
          </a:bodyPr>
          <a:lstStyle/>
          <a:p>
            <a:pPr algn="ctr"/>
            <a:r>
              <a:rPr lang="he-IL" dirty="0"/>
              <a:t>היעדר כושר עבודה וחובות המעסיק </a:t>
            </a:r>
            <a:endParaRPr lang="en-IL" dirty="0"/>
          </a:p>
        </p:txBody>
      </p:sp>
      <p:sp>
        <p:nvSpPr>
          <p:cNvPr id="3" name="מציין מיקום תוכן 2">
            <a:extLst>
              <a:ext uri="{FF2B5EF4-FFF2-40B4-BE49-F238E27FC236}">
                <a16:creationId xmlns:a16="http://schemas.microsoft.com/office/drawing/2014/main" id="{60715D36-26ED-B847-F501-C417912B8BE1}"/>
              </a:ext>
            </a:extLst>
          </p:cNvPr>
          <p:cNvSpPr>
            <a:spLocks noGrp="1"/>
          </p:cNvSpPr>
          <p:nvPr>
            <p:ph idx="1"/>
          </p:nvPr>
        </p:nvSpPr>
        <p:spPr/>
        <p:txBody>
          <a:bodyPr>
            <a:normAutofit/>
          </a:bodyPr>
          <a:lstStyle/>
          <a:p>
            <a:pPr>
              <a:buNone/>
            </a:pPr>
            <a:r>
              <a:rPr lang="he-IL" b="1" dirty="0"/>
              <a:t>טענות העובד:</a:t>
            </a:r>
          </a:p>
          <a:p>
            <a:r>
              <a:rPr lang="he-IL" dirty="0"/>
              <a:t>✔ התאונה אירעה </a:t>
            </a:r>
            <a:r>
              <a:rPr lang="he-IL" b="1" dirty="0"/>
              <a:t>במהלך העבודה</a:t>
            </a:r>
            <a:r>
              <a:rPr lang="he-IL" dirty="0"/>
              <a:t>, ונגרמה מהחלקה בשטח המטבח.</a:t>
            </a:r>
            <a:br>
              <a:rPr lang="he-IL" dirty="0"/>
            </a:br>
            <a:r>
              <a:rPr lang="he-IL" dirty="0"/>
              <a:t>✔ ביקש מהמעסיקה </a:t>
            </a:r>
            <a:r>
              <a:rPr lang="he-IL" b="1" dirty="0"/>
              <a:t>חתימה על טפסים לביטוח לאומי</a:t>
            </a:r>
            <a:r>
              <a:rPr lang="he-IL" dirty="0"/>
              <a:t>, אך זו האשימה אותו בזיוף האירוע.</a:t>
            </a:r>
            <a:br>
              <a:rPr lang="he-IL" dirty="0"/>
            </a:br>
            <a:r>
              <a:rPr lang="he-IL" dirty="0"/>
              <a:t>✔ לאחר שהחלים (לפי רופא תעסוקתי), הודיע על </a:t>
            </a:r>
            <a:r>
              <a:rPr lang="he-IL" b="1" dirty="0"/>
              <a:t>כוונתו לחזור לעבודה</a:t>
            </a:r>
            <a:r>
              <a:rPr lang="he-IL" dirty="0"/>
              <a:t> – אך נדחה ע"י המעסיקה.</a:t>
            </a:r>
            <a:br>
              <a:rPr lang="he-IL" dirty="0"/>
            </a:br>
            <a:r>
              <a:rPr lang="he-IL" dirty="0"/>
              <a:t>✔ המעסיקה </a:t>
            </a:r>
            <a:r>
              <a:rPr lang="he-IL" b="1" dirty="0"/>
              <a:t>לא שילמה לו דמי מחלה</a:t>
            </a:r>
            <a:r>
              <a:rPr lang="he-IL" dirty="0"/>
              <a:t>, ולא אפשרה לו לשוב – ובכך פיטרה אותו בפועל, ללא שימוע וללא הודעה מוקדמת.</a:t>
            </a:r>
          </a:p>
          <a:p>
            <a:pPr>
              <a:buNone/>
            </a:pPr>
            <a:r>
              <a:rPr lang="he-IL" b="1" dirty="0"/>
              <a:t>🛑 טענות המעסיקה:</a:t>
            </a:r>
          </a:p>
          <a:p>
            <a:r>
              <a:rPr lang="he-IL" dirty="0"/>
              <a:t>❌ טענה כי </a:t>
            </a:r>
            <a:r>
              <a:rPr lang="he-IL" b="1" dirty="0"/>
              <a:t>העובד ביים את התאונה</a:t>
            </a:r>
            <a:r>
              <a:rPr lang="he-IL" dirty="0"/>
              <a:t> – ולכן לא חלה עליה החובה לשלם דמי מחלה.</a:t>
            </a:r>
            <a:br>
              <a:rPr lang="he-IL" dirty="0"/>
            </a:br>
            <a:r>
              <a:rPr lang="he-IL" dirty="0"/>
              <a:t>❌ טענה כי לפי </a:t>
            </a:r>
            <a:r>
              <a:rPr lang="he-IL" b="1" dirty="0"/>
              <a:t>האישור הרפואי</a:t>
            </a:r>
            <a:r>
              <a:rPr lang="he-IL" dirty="0"/>
              <a:t>, העובד </a:t>
            </a:r>
            <a:r>
              <a:rPr lang="he-IL" b="1" dirty="0"/>
              <a:t>אינו כשיר לתפקידו הרגיל</a:t>
            </a:r>
            <a:r>
              <a:rPr lang="he-IL" dirty="0"/>
              <a:t> – ולכן אינו יכול לחזור.</a:t>
            </a:r>
            <a:br>
              <a:rPr lang="he-IL" dirty="0"/>
            </a:br>
            <a:r>
              <a:rPr lang="he-IL" dirty="0"/>
              <a:t>❌ לא ביצעה בחינה של התאמת העבודה למגבלותיו, ולא הציעה </a:t>
            </a:r>
            <a:r>
              <a:rPr lang="he-IL" b="1" dirty="0"/>
              <a:t>תפקיד חלופי</a:t>
            </a:r>
            <a:r>
              <a:rPr lang="he-IL" dirty="0"/>
              <a:t>.</a:t>
            </a:r>
          </a:p>
          <a:p>
            <a:endParaRPr lang="en-IL" dirty="0"/>
          </a:p>
        </p:txBody>
      </p:sp>
    </p:spTree>
    <p:extLst>
      <p:ext uri="{BB962C8B-B14F-4D97-AF65-F5344CB8AC3E}">
        <p14:creationId xmlns:p14="http://schemas.microsoft.com/office/powerpoint/2010/main" val="379104046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2091D1-57D0-94E3-8AD1-E97F2AC1E53D}"/>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6F14FBAD-0D6B-8671-8DC5-CEDD6F5351A2}"/>
              </a:ext>
            </a:extLst>
          </p:cNvPr>
          <p:cNvSpPr>
            <a:spLocks noGrp="1"/>
          </p:cNvSpPr>
          <p:nvPr>
            <p:ph type="title"/>
          </p:nvPr>
        </p:nvSpPr>
        <p:spPr/>
        <p:txBody>
          <a:bodyPr>
            <a:normAutofit/>
          </a:bodyPr>
          <a:lstStyle/>
          <a:p>
            <a:pPr algn="ctr"/>
            <a:r>
              <a:rPr lang="he-IL" dirty="0"/>
              <a:t>היעדר כושר עבודה וחובות המעסיק </a:t>
            </a:r>
            <a:endParaRPr lang="en-IL" dirty="0"/>
          </a:p>
        </p:txBody>
      </p:sp>
      <p:sp>
        <p:nvSpPr>
          <p:cNvPr id="3" name="מציין מיקום תוכן 2">
            <a:extLst>
              <a:ext uri="{FF2B5EF4-FFF2-40B4-BE49-F238E27FC236}">
                <a16:creationId xmlns:a16="http://schemas.microsoft.com/office/drawing/2014/main" id="{E0E1911A-CD1A-3526-8EC8-D47D8AEE3760}"/>
              </a:ext>
            </a:extLst>
          </p:cNvPr>
          <p:cNvSpPr>
            <a:spLocks noGrp="1"/>
          </p:cNvSpPr>
          <p:nvPr>
            <p:ph idx="1"/>
          </p:nvPr>
        </p:nvSpPr>
        <p:spPr/>
        <p:txBody>
          <a:bodyPr>
            <a:normAutofit fontScale="92500" lnSpcReduction="20000"/>
          </a:bodyPr>
          <a:lstStyle/>
          <a:p>
            <a:pPr>
              <a:buNone/>
            </a:pPr>
            <a:r>
              <a:rPr lang="he-IL" b="1" dirty="0"/>
              <a:t>🧑‍⚖ הכרעת בית הדין:</a:t>
            </a:r>
          </a:p>
          <a:p>
            <a:pPr>
              <a:buNone/>
            </a:pPr>
            <a:r>
              <a:rPr lang="he-IL" b="1" dirty="0"/>
              <a:t>לגבי דמי מחלה:</a:t>
            </a:r>
          </a:p>
          <a:p>
            <a:pPr>
              <a:buFont typeface="Arial" panose="020B0604020202020204" pitchFamily="34" charset="0"/>
              <a:buChar char="•"/>
            </a:pPr>
            <a:r>
              <a:rPr lang="he-IL" dirty="0"/>
              <a:t>לא הוכח שהעובד </a:t>
            </a:r>
            <a:r>
              <a:rPr lang="he-IL" dirty="0" err="1"/>
              <a:t>פיברק</a:t>
            </a:r>
            <a:r>
              <a:rPr lang="he-IL" dirty="0"/>
              <a:t> את התאונה – אין בסיס לטענה זו.</a:t>
            </a:r>
          </a:p>
          <a:p>
            <a:pPr>
              <a:buFont typeface="Arial" panose="020B0604020202020204" pitchFamily="34" charset="0"/>
              <a:buChar char="•"/>
            </a:pPr>
            <a:r>
              <a:rPr lang="he-IL" dirty="0"/>
              <a:t>גם אם לא מדובר בתאונת עבודה (כפי שקבע הביטוח הלאומי), עדיין </a:t>
            </a:r>
            <a:r>
              <a:rPr lang="he-IL" b="1" dirty="0"/>
              <a:t>העובד זכאי לדמי מחלה</a:t>
            </a:r>
            <a:r>
              <a:rPr lang="he-IL" dirty="0"/>
              <a:t>, כל עוד הציג אישורים רפואיים תקפים.</a:t>
            </a:r>
          </a:p>
          <a:p>
            <a:pPr>
              <a:buFont typeface="Arial" panose="020B0604020202020204" pitchFamily="34" charset="0"/>
              <a:buChar char="•"/>
            </a:pPr>
            <a:r>
              <a:rPr lang="he-IL" dirty="0"/>
              <a:t>המעסיקה חויבה לשלם </a:t>
            </a:r>
            <a:r>
              <a:rPr lang="he-IL" b="1" dirty="0"/>
              <a:t>דמי מחלה + פיצוי בגין הלנת שכר בסך 5,000 ₪</a:t>
            </a:r>
            <a:endParaRPr lang="he-IL" dirty="0"/>
          </a:p>
          <a:p>
            <a:pPr>
              <a:buNone/>
            </a:pPr>
            <a:r>
              <a:rPr lang="he-IL" b="1" dirty="0"/>
              <a:t>לגבי הפיטורים:</a:t>
            </a:r>
          </a:p>
          <a:p>
            <a:pPr>
              <a:buFont typeface="Arial" panose="020B0604020202020204" pitchFamily="34" charset="0"/>
              <a:buChar char="•"/>
            </a:pPr>
            <a:r>
              <a:rPr lang="he-IL" dirty="0"/>
              <a:t>אישור רופא תעסוקתי קבע: העובד </a:t>
            </a:r>
            <a:r>
              <a:rPr lang="he-IL" b="1" dirty="0"/>
              <a:t>כשיר לעבודה עם מגבלות</a:t>
            </a:r>
            <a:r>
              <a:rPr lang="he-IL" dirty="0"/>
              <a:t>.</a:t>
            </a:r>
          </a:p>
          <a:p>
            <a:pPr>
              <a:buFont typeface="Arial" panose="020B0604020202020204" pitchFamily="34" charset="0"/>
              <a:buChar char="•"/>
            </a:pPr>
            <a:r>
              <a:rPr lang="he-IL" dirty="0"/>
              <a:t>המעסיקה לא בדקה אפשרות להשיבו לעבודה, </a:t>
            </a:r>
            <a:r>
              <a:rPr lang="he-IL" b="1" dirty="0"/>
              <a:t>לא התאימה תפקיד</a:t>
            </a:r>
            <a:r>
              <a:rPr lang="he-IL" dirty="0"/>
              <a:t>, ולא ביצעה הליך שימוע.</a:t>
            </a:r>
          </a:p>
          <a:p>
            <a:pPr>
              <a:buFont typeface="Arial" panose="020B0604020202020204" pitchFamily="34" charset="0"/>
              <a:buChar char="•"/>
            </a:pPr>
            <a:r>
              <a:rPr lang="he-IL" dirty="0"/>
              <a:t>בכך ראה בית הדין את המעסיקה כמי ש</a:t>
            </a:r>
            <a:r>
              <a:rPr lang="he-IL" b="1" dirty="0"/>
              <a:t>פיטרה בפועל את העובד</a:t>
            </a:r>
            <a:r>
              <a:rPr lang="he-IL" dirty="0"/>
              <a:t>.</a:t>
            </a:r>
          </a:p>
          <a:p>
            <a:endParaRPr lang="en-IL" dirty="0"/>
          </a:p>
        </p:txBody>
      </p:sp>
    </p:spTree>
    <p:extLst>
      <p:ext uri="{BB962C8B-B14F-4D97-AF65-F5344CB8AC3E}">
        <p14:creationId xmlns:p14="http://schemas.microsoft.com/office/powerpoint/2010/main" val="2646662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fontScale="90000"/>
          </a:bodyPr>
          <a:lstStyle/>
          <a:p>
            <a:pPr algn="ctr"/>
            <a:r>
              <a:rPr lang="he-IL" dirty="0"/>
              <a:t> עובד הפטור ממתן הודעה מוקדמת וזכאות לפיצויי פיטורים מלאים</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740676"/>
          </a:xfrm>
        </p:spPr>
        <p:txBody>
          <a:bodyPr>
            <a:normAutofit fontScale="92500" lnSpcReduction="10000"/>
          </a:bodyPr>
          <a:lstStyle/>
          <a:p>
            <a:r>
              <a:rPr lang="he-IL" b="1" u="sng" dirty="0"/>
              <a:t>הכרעת בית הדין-</a:t>
            </a:r>
          </a:p>
          <a:p>
            <a:r>
              <a:rPr lang="he-IL" b="1" u="sng" dirty="0"/>
              <a:t>פטור מהודעה מוקדמת-</a:t>
            </a:r>
            <a:br>
              <a:rPr lang="he-IL" dirty="0"/>
            </a:br>
            <a:r>
              <a:rPr lang="he-IL" dirty="0"/>
              <a:t>בית הדין הארצי קיבל את ערעור העובד בנוגע לחובת מתן הודעה מוקדמת. בית הדין קבע כי העובד פטור מהודעה מוקדמת, שכן המעסיק ידע מראש כי תוקף אשרת העבודה שלו יפוג, ולכן היה יכול להיערך מראש לסיום יחסי העבודה. לא היה צורך בהודעה מוקדמת מצד העובד, מאחר שהמעסיק היה מודע מבעוד מועד לסיום הצפוי של העסקתו.</a:t>
            </a:r>
          </a:p>
          <a:p>
            <a:r>
              <a:rPr lang="he-IL" b="1" u="sng" dirty="0"/>
              <a:t>פיצויי פיטורים-</a:t>
            </a:r>
            <a:br>
              <a:rPr lang="he-IL" dirty="0"/>
            </a:br>
            <a:r>
              <a:rPr lang="he-IL" dirty="0"/>
              <a:t>בית הדין הארצי קיבל את ערעור העובד גם בנוגע לפיצויי הפיטורים, והורה כי העובד זכאי לפיצויים מלאים. הסיבה לכך היא שבנסיבות בהן העסקתו של העובד הסתיימה בעקבות פקיעת אשרת העבודה, והמעסיק הבהיר לו מראש שאין בכוונתו להמשיך להעסיקו לאחר תום האשרה, יש לראות בכך פיטורין ולא התפטרות מרצון של העובד.</a:t>
            </a:r>
          </a:p>
          <a:p>
            <a:r>
              <a:rPr lang="he-IL" b="1" u="sng" dirty="0"/>
              <a:t>סיכום-</a:t>
            </a:r>
          </a:p>
          <a:p>
            <a:r>
              <a:rPr lang="he-IL" b="1" dirty="0"/>
              <a:t>פטור מהודעה מוקדמת:</a:t>
            </a:r>
            <a:r>
              <a:rPr lang="he-IL" dirty="0"/>
              <a:t> העובד פטור ממתן הודעה מוקדמת, שכן המעסיק ידע מראש על תום אשרת העבודה ולא היה צריך זמן נוסף להיערך.</a:t>
            </a:r>
          </a:p>
          <a:p>
            <a:r>
              <a:rPr lang="he-IL" b="1" dirty="0"/>
              <a:t>פיצויי פיטורים מלאים:</a:t>
            </a:r>
            <a:r>
              <a:rPr lang="he-IL" dirty="0"/>
              <a:t> העובד זכאי לפיצויי פיטורים מלאים, מאחר שהמעסיק הבהיר לו שאין בכוונתו להמשיך להעסיקו לאחר סיום האשרה.</a:t>
            </a:r>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817014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9BBBEF-B907-818E-BA32-E298EF375C6A}"/>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F2703A8C-7127-D166-267F-640416E7AA10}"/>
              </a:ext>
            </a:extLst>
          </p:cNvPr>
          <p:cNvSpPr>
            <a:spLocks noGrp="1"/>
          </p:cNvSpPr>
          <p:nvPr>
            <p:ph type="title"/>
          </p:nvPr>
        </p:nvSpPr>
        <p:spPr/>
        <p:txBody>
          <a:bodyPr>
            <a:normAutofit/>
          </a:bodyPr>
          <a:lstStyle/>
          <a:p>
            <a:pPr algn="ctr"/>
            <a:r>
              <a:rPr lang="he-IL" dirty="0"/>
              <a:t>היעדר כושר עבודה וחובות המעסיק </a:t>
            </a:r>
            <a:endParaRPr lang="en-IL" dirty="0"/>
          </a:p>
        </p:txBody>
      </p:sp>
      <p:sp>
        <p:nvSpPr>
          <p:cNvPr id="3" name="מציין מיקום תוכן 2">
            <a:extLst>
              <a:ext uri="{FF2B5EF4-FFF2-40B4-BE49-F238E27FC236}">
                <a16:creationId xmlns:a16="http://schemas.microsoft.com/office/drawing/2014/main" id="{BB326CE1-05B3-E91C-F382-8D2A2A015B1F}"/>
              </a:ext>
            </a:extLst>
          </p:cNvPr>
          <p:cNvSpPr>
            <a:spLocks noGrp="1"/>
          </p:cNvSpPr>
          <p:nvPr>
            <p:ph idx="1"/>
          </p:nvPr>
        </p:nvSpPr>
        <p:spPr/>
        <p:txBody>
          <a:bodyPr>
            <a:normAutofit fontScale="92500" lnSpcReduction="20000"/>
          </a:bodyPr>
          <a:lstStyle/>
          <a:p>
            <a:pPr>
              <a:buNone/>
            </a:pPr>
            <a:r>
              <a:rPr lang="he-IL" b="1" dirty="0"/>
              <a:t>💰 סעד לעובד:</a:t>
            </a:r>
          </a:p>
          <a:p>
            <a:r>
              <a:rPr lang="he-IL" dirty="0"/>
              <a:t>המעסיקה חויבה לשלם לעובד את הרכיבים הבאים:</a:t>
            </a:r>
            <a:br>
              <a:rPr lang="he-IL" dirty="0"/>
            </a:br>
            <a:r>
              <a:rPr lang="he-IL" dirty="0"/>
              <a:t>✔ </a:t>
            </a:r>
            <a:r>
              <a:rPr lang="he-IL" b="1" dirty="0"/>
              <a:t>פיצויי פיטורים</a:t>
            </a:r>
            <a:r>
              <a:rPr lang="he-IL" dirty="0"/>
              <a:t> (כולל השלמה)</a:t>
            </a:r>
            <a:br>
              <a:rPr lang="he-IL" dirty="0"/>
            </a:br>
            <a:r>
              <a:rPr lang="he-IL" dirty="0"/>
              <a:t>✔ </a:t>
            </a:r>
            <a:r>
              <a:rPr lang="he-IL" b="1" dirty="0"/>
              <a:t>חלף הודעה מוקדמת</a:t>
            </a:r>
            <a:br>
              <a:rPr lang="he-IL" dirty="0"/>
            </a:br>
            <a:r>
              <a:rPr lang="he-IL" dirty="0"/>
              <a:t>✔ </a:t>
            </a:r>
            <a:r>
              <a:rPr lang="he-IL" b="1" dirty="0"/>
              <a:t>פיצוי בגין היעדר שימוע</a:t>
            </a:r>
            <a:br>
              <a:rPr lang="he-IL" dirty="0"/>
            </a:br>
            <a:r>
              <a:rPr lang="he-IL" dirty="0"/>
              <a:t>✔ </a:t>
            </a:r>
            <a:r>
              <a:rPr lang="he-IL" b="1" dirty="0"/>
              <a:t>פיצוי על הפרת חובת תום הלב</a:t>
            </a:r>
            <a:endParaRPr lang="he-IL" dirty="0"/>
          </a:p>
          <a:p>
            <a:pPr>
              <a:buNone/>
            </a:pPr>
            <a:r>
              <a:rPr lang="he-IL" b="1" dirty="0"/>
              <a:t>מסר לחשבי שכר ולמעסיקים:</a:t>
            </a:r>
          </a:p>
          <a:p>
            <a:r>
              <a:rPr lang="he-IL"/>
              <a:t>✔ ❗️ גם אם תביעת תאונת עבודה נדחית – </a:t>
            </a:r>
            <a:r>
              <a:rPr lang="he-IL" b="1"/>
              <a:t>העובד עדיין זכאי לדמי מחלה</a:t>
            </a:r>
            <a:r>
              <a:rPr lang="he-IL"/>
              <a:t>, אם הגיש אישורים רפואיים תקפים</a:t>
            </a:r>
            <a:br>
              <a:rPr lang="he-IL"/>
            </a:br>
            <a:r>
              <a:rPr lang="he-IL"/>
              <a:t>✔ 🩺 אישור רופא תעסוקתי שמסמן "כשירות עם מגבלות" מחייב </a:t>
            </a:r>
            <a:r>
              <a:rPr lang="he-IL" b="1"/>
              <a:t>בחינה של התאמה תפקודית</a:t>
            </a:r>
            <a:r>
              <a:rPr lang="he-IL"/>
              <a:t> – ולא מהווה עילה לפיטורים</a:t>
            </a:r>
            <a:br>
              <a:rPr lang="he-IL"/>
            </a:br>
            <a:r>
              <a:rPr lang="he-IL"/>
              <a:t>✔ 🛑 פיטורים מכל סיבה – גם עקב מצב רפואי – </a:t>
            </a:r>
            <a:r>
              <a:rPr lang="he-IL" b="1"/>
              <a:t>מחייבים שימוע, שקילה והצעת חלופות</a:t>
            </a:r>
            <a:br>
              <a:rPr lang="he-IL"/>
            </a:br>
            <a:r>
              <a:rPr lang="he-IL"/>
              <a:t>✔ 💼 מניעת חזרה לעבודה = פיטורים בפועל</a:t>
            </a:r>
            <a:br>
              <a:rPr lang="he-IL"/>
            </a:br>
            <a:r>
              <a:rPr lang="he-IL"/>
              <a:t>✔ 💬 אין לפגוע בזכויות עובד על סמך טענה שלא הוכחה (כמו "פיברוק תאונה")</a:t>
            </a:r>
          </a:p>
          <a:p>
            <a:endParaRPr lang="en-IL" dirty="0"/>
          </a:p>
        </p:txBody>
      </p:sp>
    </p:spTree>
    <p:extLst>
      <p:ext uri="{BB962C8B-B14F-4D97-AF65-F5344CB8AC3E}">
        <p14:creationId xmlns:p14="http://schemas.microsoft.com/office/powerpoint/2010/main" val="3974561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2F9C34-D07B-55FF-983C-465D9A0C3369}"/>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0576A95A-A84B-10BF-ED50-CE5841D71882}"/>
              </a:ext>
            </a:extLst>
          </p:cNvPr>
          <p:cNvSpPr>
            <a:spLocks noGrp="1"/>
          </p:cNvSpPr>
          <p:nvPr>
            <p:ph type="title"/>
          </p:nvPr>
        </p:nvSpPr>
        <p:spPr/>
        <p:txBody>
          <a:bodyPr>
            <a:normAutofit/>
          </a:bodyPr>
          <a:lstStyle/>
          <a:p>
            <a:pPr algn="ctr"/>
            <a:r>
              <a:rPr lang="he-IL" dirty="0"/>
              <a:t>עמלות כחלק מהשכר הקובע </a:t>
            </a:r>
            <a:endParaRPr lang="en-IL" dirty="0"/>
          </a:p>
        </p:txBody>
      </p:sp>
      <p:sp>
        <p:nvSpPr>
          <p:cNvPr id="3" name="מציין מיקום תוכן 2">
            <a:extLst>
              <a:ext uri="{FF2B5EF4-FFF2-40B4-BE49-F238E27FC236}">
                <a16:creationId xmlns:a16="http://schemas.microsoft.com/office/drawing/2014/main" id="{E444795D-9A9D-A036-282C-D1BCE8F5D602}"/>
              </a:ext>
            </a:extLst>
          </p:cNvPr>
          <p:cNvSpPr>
            <a:spLocks noGrp="1"/>
          </p:cNvSpPr>
          <p:nvPr>
            <p:ph idx="1"/>
          </p:nvPr>
        </p:nvSpPr>
        <p:spPr/>
        <p:txBody>
          <a:bodyPr>
            <a:normAutofit lnSpcReduction="10000"/>
          </a:bodyPr>
          <a:lstStyle/>
          <a:p>
            <a:r>
              <a:rPr lang="he-IL" dirty="0"/>
              <a:t>פסק דין </a:t>
            </a:r>
            <a:r>
              <a:rPr lang="he-IL" dirty="0" err="1"/>
              <a:t>סע"ש</a:t>
            </a:r>
            <a:r>
              <a:rPr lang="he-IL" dirty="0"/>
              <a:t> 50514-11-21 | ניתן ב-21.1.2025 | בית הדין האזורי לעבודה</a:t>
            </a:r>
          </a:p>
          <a:p>
            <a:pPr>
              <a:buNone/>
            </a:pPr>
            <a:r>
              <a:rPr lang="he-IL" b="1" dirty="0"/>
              <a:t>רקע המקרה:</a:t>
            </a:r>
          </a:p>
          <a:p>
            <a:r>
              <a:rPr lang="he-IL" dirty="0"/>
              <a:t>🔹 העובד הועסק כאיש מכירות, עם שכר בסיס של 8,000 ש"ח</a:t>
            </a:r>
            <a:br>
              <a:rPr lang="he-IL" dirty="0"/>
            </a:br>
            <a:r>
              <a:rPr lang="he-IL" dirty="0"/>
              <a:t>🔹 בנוסף, קיבל </a:t>
            </a:r>
            <a:r>
              <a:rPr lang="he-IL" b="1" dirty="0"/>
              <a:t>עמלות חודשיות</a:t>
            </a:r>
            <a:r>
              <a:rPr lang="he-IL" dirty="0"/>
              <a:t> עבור כל השקעה שהביא מלקוחות</a:t>
            </a:r>
            <a:br>
              <a:rPr lang="he-IL" dirty="0"/>
            </a:br>
            <a:r>
              <a:rPr lang="he-IL" dirty="0"/>
              <a:t>🔹 גובה העמלה: 3,500 ש"ח על כל השקעה של 250,000 ש"ח</a:t>
            </a:r>
            <a:br>
              <a:rPr lang="he-IL" dirty="0"/>
            </a:br>
            <a:r>
              <a:rPr lang="he-IL" dirty="0"/>
              <a:t>🔹 העובד טען: גמול המכירות הוא חלק בלתי נפרד מהשכר ויש לחשבו </a:t>
            </a:r>
            <a:r>
              <a:rPr lang="he-IL" b="1" dirty="0"/>
              <a:t>בשכר הקובע</a:t>
            </a:r>
            <a:r>
              <a:rPr lang="he-IL" dirty="0"/>
              <a:t> לצורך זכויות סוציאליות</a:t>
            </a:r>
          </a:p>
          <a:p>
            <a:pPr>
              <a:buNone/>
            </a:pPr>
            <a:r>
              <a:rPr lang="he-IL" b="1" dirty="0"/>
              <a:t>💬 מה טען העובד?</a:t>
            </a:r>
          </a:p>
          <a:p>
            <a:r>
              <a:rPr lang="he-IL" dirty="0"/>
              <a:t>✔ העמלות שולמו </a:t>
            </a:r>
            <a:r>
              <a:rPr lang="he-IL" b="1" dirty="0"/>
              <a:t>באופן קבוע, חודשי וללא תנאים נוספים</a:t>
            </a:r>
            <a:br>
              <a:rPr lang="he-IL" dirty="0"/>
            </a:br>
            <a:r>
              <a:rPr lang="he-IL" dirty="0"/>
              <a:t>✔ שכרו בפועל עמד על </a:t>
            </a:r>
            <a:r>
              <a:rPr lang="he-IL" b="1" dirty="0"/>
              <a:t>ממוצע של כ-28,700 ש"ח</a:t>
            </a:r>
            <a:br>
              <a:rPr lang="he-IL" dirty="0"/>
            </a:br>
            <a:r>
              <a:rPr lang="he-IL" dirty="0"/>
              <a:t>✔ הבונוסים לא היו חד-פעמיים או מותנים – אלא חלק מהתגמול על העבודה השוטפת</a:t>
            </a:r>
          </a:p>
          <a:p>
            <a:endParaRPr lang="en-IL" dirty="0"/>
          </a:p>
        </p:txBody>
      </p:sp>
    </p:spTree>
    <p:extLst>
      <p:ext uri="{BB962C8B-B14F-4D97-AF65-F5344CB8AC3E}">
        <p14:creationId xmlns:p14="http://schemas.microsoft.com/office/powerpoint/2010/main" val="3499698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957939-88F0-7CF7-DFF6-22FA8BBA56FA}"/>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74CE3AAC-5826-4DD3-500A-3201BD3E4E20}"/>
              </a:ext>
            </a:extLst>
          </p:cNvPr>
          <p:cNvSpPr>
            <a:spLocks noGrp="1"/>
          </p:cNvSpPr>
          <p:nvPr>
            <p:ph type="title"/>
          </p:nvPr>
        </p:nvSpPr>
        <p:spPr/>
        <p:txBody>
          <a:bodyPr>
            <a:normAutofit/>
          </a:bodyPr>
          <a:lstStyle/>
          <a:p>
            <a:pPr algn="ctr"/>
            <a:r>
              <a:rPr lang="he-IL" dirty="0"/>
              <a:t>עמלות כחלק מהשכר הקובע </a:t>
            </a:r>
            <a:endParaRPr lang="en-IL" dirty="0"/>
          </a:p>
        </p:txBody>
      </p:sp>
      <p:sp>
        <p:nvSpPr>
          <p:cNvPr id="3" name="מציין מיקום תוכן 2">
            <a:extLst>
              <a:ext uri="{FF2B5EF4-FFF2-40B4-BE49-F238E27FC236}">
                <a16:creationId xmlns:a16="http://schemas.microsoft.com/office/drawing/2014/main" id="{E92DEA73-63C8-D2B2-804F-F14CD00DDF18}"/>
              </a:ext>
            </a:extLst>
          </p:cNvPr>
          <p:cNvSpPr>
            <a:spLocks noGrp="1"/>
          </p:cNvSpPr>
          <p:nvPr>
            <p:ph idx="1"/>
          </p:nvPr>
        </p:nvSpPr>
        <p:spPr/>
        <p:txBody>
          <a:bodyPr>
            <a:normAutofit lnSpcReduction="10000"/>
          </a:bodyPr>
          <a:lstStyle/>
          <a:p>
            <a:pPr>
              <a:buNone/>
            </a:pPr>
            <a:r>
              <a:rPr lang="he-IL" b="1" dirty="0"/>
              <a:t>⚖ הכרעת בית הדין:</a:t>
            </a:r>
          </a:p>
          <a:p>
            <a:pPr>
              <a:buNone/>
            </a:pPr>
            <a:r>
              <a:rPr lang="he-IL" dirty="0"/>
              <a:t>בית הדין קיבל את טענת העובד – וקבע:</a:t>
            </a:r>
          </a:p>
          <a:p>
            <a:r>
              <a:rPr lang="he-IL" dirty="0"/>
              <a:t>✅ </a:t>
            </a:r>
            <a:r>
              <a:rPr lang="he-IL" b="1" dirty="0"/>
              <a:t>גמול המכירות = חלק מהשכר הקובע</a:t>
            </a:r>
            <a:br>
              <a:rPr lang="he-IL" dirty="0"/>
            </a:br>
            <a:r>
              <a:rPr lang="he-IL" dirty="0"/>
              <a:t>✅ מדובר בתשלום </a:t>
            </a:r>
            <a:r>
              <a:rPr lang="he-IL" b="1" dirty="0"/>
              <a:t>ששולם באופן שוטף, ישיר ותמורת עבודה בפועל</a:t>
            </a:r>
            <a:br>
              <a:rPr lang="he-IL" dirty="0"/>
            </a:br>
            <a:r>
              <a:rPr lang="he-IL" dirty="0"/>
              <a:t>✅ הזכות לעמלה </a:t>
            </a:r>
            <a:r>
              <a:rPr lang="he-IL" b="1" dirty="0"/>
              <a:t>אינה מותנית</a:t>
            </a:r>
            <a:r>
              <a:rPr lang="he-IL" dirty="0"/>
              <a:t> בתנאים חיצוניים, אלא רק בהצלחת המכירה עצמה</a:t>
            </a:r>
            <a:br>
              <a:rPr lang="he-IL" dirty="0"/>
            </a:br>
            <a:r>
              <a:rPr lang="he-IL" dirty="0"/>
              <a:t>✅ "הבונוס" – בפועל – הוא תשלום עמלות שוטף הנגזר מתפוקות העובד</a:t>
            </a:r>
          </a:p>
          <a:p>
            <a:pPr>
              <a:buNone/>
            </a:pPr>
            <a:r>
              <a:rPr lang="he-IL" b="1" dirty="0"/>
              <a:t>📎 דגשים חשובים:</a:t>
            </a:r>
          </a:p>
          <a:p>
            <a:pPr>
              <a:buFont typeface="Arial" panose="020B0604020202020204" pitchFamily="34" charset="0"/>
              <a:buChar char="•"/>
            </a:pPr>
            <a:r>
              <a:rPr lang="he-IL" dirty="0"/>
              <a:t>הסכם ההעסקה קבע "בונוס" לפי מדרגת השקעה – אך גם אישר תשלום יחסי על כל סכום, </a:t>
            </a:r>
            <a:r>
              <a:rPr lang="he-IL" b="1" dirty="0"/>
              <a:t>מהשקל הראשון</a:t>
            </a:r>
            <a:endParaRPr lang="he-IL" dirty="0"/>
          </a:p>
          <a:p>
            <a:pPr>
              <a:buFont typeface="Arial" panose="020B0604020202020204" pitchFamily="34" charset="0"/>
              <a:buChar char="•"/>
            </a:pPr>
            <a:r>
              <a:rPr lang="he-IL" dirty="0"/>
              <a:t>לכן, לא מדובר בפרס או בתגמול חריג – אלא בחלק </a:t>
            </a:r>
            <a:r>
              <a:rPr lang="he-IL" b="1" dirty="0"/>
              <a:t>שיטתי ומהותי מהשכר</a:t>
            </a:r>
            <a:endParaRPr lang="he-IL" dirty="0"/>
          </a:p>
          <a:p>
            <a:endParaRPr lang="en-IL" dirty="0"/>
          </a:p>
        </p:txBody>
      </p:sp>
    </p:spTree>
    <p:extLst>
      <p:ext uri="{BB962C8B-B14F-4D97-AF65-F5344CB8AC3E}">
        <p14:creationId xmlns:p14="http://schemas.microsoft.com/office/powerpoint/2010/main" val="1045179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C56895-C653-51E7-BF74-72F1D76F4D9B}"/>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E0FCAFA6-DE6A-37CE-57A4-266A4FBF6B24}"/>
              </a:ext>
            </a:extLst>
          </p:cNvPr>
          <p:cNvSpPr>
            <a:spLocks noGrp="1"/>
          </p:cNvSpPr>
          <p:nvPr>
            <p:ph type="title"/>
          </p:nvPr>
        </p:nvSpPr>
        <p:spPr/>
        <p:txBody>
          <a:bodyPr>
            <a:normAutofit/>
          </a:bodyPr>
          <a:lstStyle/>
          <a:p>
            <a:pPr algn="ctr"/>
            <a:r>
              <a:rPr lang="he-IL" dirty="0"/>
              <a:t>עמלות כחלק מהשכר הקובע </a:t>
            </a:r>
            <a:endParaRPr lang="en-IL" dirty="0"/>
          </a:p>
        </p:txBody>
      </p:sp>
      <p:sp>
        <p:nvSpPr>
          <p:cNvPr id="3" name="מציין מיקום תוכן 2">
            <a:extLst>
              <a:ext uri="{FF2B5EF4-FFF2-40B4-BE49-F238E27FC236}">
                <a16:creationId xmlns:a16="http://schemas.microsoft.com/office/drawing/2014/main" id="{3D7017F3-C663-9EC3-CEBF-3792C82D6D5E}"/>
              </a:ext>
            </a:extLst>
          </p:cNvPr>
          <p:cNvSpPr>
            <a:spLocks noGrp="1"/>
          </p:cNvSpPr>
          <p:nvPr>
            <p:ph idx="1"/>
          </p:nvPr>
        </p:nvSpPr>
        <p:spPr/>
        <p:txBody>
          <a:bodyPr>
            <a:normAutofit/>
          </a:bodyPr>
          <a:lstStyle/>
          <a:p>
            <a:pPr>
              <a:buNone/>
            </a:pPr>
            <a:r>
              <a:rPr lang="he-IL" b="1" dirty="0"/>
              <a:t>💡 מסר לחשבי שכר:</a:t>
            </a:r>
          </a:p>
          <a:p>
            <a:r>
              <a:rPr lang="he-IL" dirty="0"/>
              <a:t>✔ כל רכיב שמשולם </a:t>
            </a:r>
            <a:r>
              <a:rPr lang="he-IL" b="1" dirty="0"/>
              <a:t>באופן קבוע, עקבי, תמורת עבודה רגילה</a:t>
            </a:r>
            <a:r>
              <a:rPr lang="he-IL" dirty="0"/>
              <a:t> – עשוי להיחשב כחלק מהשכר הקובע</a:t>
            </a:r>
            <a:br>
              <a:rPr lang="he-IL" dirty="0"/>
            </a:br>
            <a:r>
              <a:rPr lang="he-IL" dirty="0"/>
              <a:t>✔ לא די לקרוא לו "בונוס" – יש לבדוק את </a:t>
            </a:r>
            <a:r>
              <a:rPr lang="he-IL" b="1" dirty="0"/>
              <a:t>אופי התשלום בפועל</a:t>
            </a:r>
            <a:br>
              <a:rPr lang="he-IL" dirty="0"/>
            </a:br>
            <a:r>
              <a:rPr lang="he-IL" dirty="0"/>
              <a:t>✔ יש לעדכן חישובי פיצויי פיטורים, פנסיה, חופשה, הבראה – בהתאם לשכר הקובע האמיתי</a:t>
            </a:r>
            <a:br>
              <a:rPr lang="he-IL" dirty="0"/>
            </a:br>
            <a:r>
              <a:rPr lang="he-IL" dirty="0"/>
              <a:t>✔ חשב/ת שכר נדרש/ת להכיר את ההסכם + דפוס התשלומים בפועל – כדי למנוע חשיפה משפטית</a:t>
            </a:r>
          </a:p>
          <a:p>
            <a:endParaRPr lang="en-IL" dirty="0"/>
          </a:p>
        </p:txBody>
      </p:sp>
    </p:spTree>
    <p:extLst>
      <p:ext uri="{BB962C8B-B14F-4D97-AF65-F5344CB8AC3E}">
        <p14:creationId xmlns:p14="http://schemas.microsoft.com/office/powerpoint/2010/main" val="1199862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F42298-1659-59FD-1F2E-4B6716A0C0E5}"/>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070C7CC6-D4F3-2E26-49F6-A3B1842EB061}"/>
              </a:ext>
            </a:extLst>
          </p:cNvPr>
          <p:cNvSpPr>
            <a:spLocks noGrp="1"/>
          </p:cNvSpPr>
          <p:nvPr>
            <p:ph type="title"/>
          </p:nvPr>
        </p:nvSpPr>
        <p:spPr>
          <a:xfrm>
            <a:off x="1096434" y="382881"/>
            <a:ext cx="10028767" cy="1108568"/>
          </a:xfrm>
        </p:spPr>
        <p:txBody>
          <a:bodyPr>
            <a:normAutofit/>
          </a:bodyPr>
          <a:lstStyle/>
          <a:p>
            <a:pPr algn="ctr"/>
            <a:r>
              <a:rPr lang="he-IL" sz="3600" b="1" dirty="0">
                <a:solidFill>
                  <a:schemeClr val="tx1"/>
                </a:solidFill>
                <a:hlinkClick r:id="rId2">
                  <a:extLst>
                    <a:ext uri="{A12FA001-AC4F-418D-AE19-62706E023703}">
                      <ahyp:hlinkClr xmlns:ahyp="http://schemas.microsoft.com/office/drawing/2018/hyperlinkcolor" val="tx"/>
                    </a:ext>
                  </a:extLst>
                </a:hlinkClick>
              </a:rPr>
              <a:t>איכון טלפון של עובד</a:t>
            </a:r>
            <a:endParaRPr lang="he-IL" sz="3600" dirty="0">
              <a:solidFill>
                <a:schemeClr val="tx1"/>
              </a:solidFill>
            </a:endParaRPr>
          </a:p>
        </p:txBody>
      </p:sp>
      <p:sp>
        <p:nvSpPr>
          <p:cNvPr id="3" name="מציין מיקום תוכן 2">
            <a:extLst>
              <a:ext uri="{FF2B5EF4-FFF2-40B4-BE49-F238E27FC236}">
                <a16:creationId xmlns:a16="http://schemas.microsoft.com/office/drawing/2014/main" id="{D7DB7AE4-47FC-27D7-347F-212BDB674F60}"/>
              </a:ext>
            </a:extLst>
          </p:cNvPr>
          <p:cNvSpPr>
            <a:spLocks noGrp="1"/>
          </p:cNvSpPr>
          <p:nvPr>
            <p:ph idx="1"/>
          </p:nvPr>
        </p:nvSpPr>
        <p:spPr>
          <a:xfrm>
            <a:off x="1096434" y="1491448"/>
            <a:ext cx="10028767" cy="3188501"/>
          </a:xfrm>
        </p:spPr>
        <p:txBody>
          <a:bodyPr>
            <a:normAutofit/>
          </a:bodyPr>
          <a:lstStyle/>
          <a:p>
            <a:r>
              <a:rPr lang="he-IL" dirty="0" err="1"/>
              <a:t>סע”ש</a:t>
            </a:r>
            <a:r>
              <a:rPr lang="he-IL" dirty="0"/>
              <a:t> 67269-03-22 אלמוני נגד מעסיק</a:t>
            </a:r>
          </a:p>
          <a:p>
            <a:pPr algn="r"/>
            <a:r>
              <a:rPr lang="he-IL" b="0" i="0" dirty="0">
                <a:effectLst/>
                <a:latin typeface="-apple-system"/>
              </a:rPr>
              <a:t>רקע עובדתי</a:t>
            </a:r>
          </a:p>
          <a:p>
            <a:pPr algn="r"/>
            <a:r>
              <a:rPr lang="he-IL" b="0" i="0" dirty="0">
                <a:solidFill>
                  <a:srgbClr val="54595F"/>
                </a:solidFill>
                <a:effectLst/>
                <a:latin typeface="-apple-system"/>
              </a:rPr>
              <a:t>מר רועי לוי (להלן: “התובע”) עבד כמתקין וילונות באולמות אירועים ובהמשך עבד יחד עם הנתבע בהקמת אולם אירועים.</a:t>
            </a:r>
          </a:p>
          <a:p>
            <a:pPr algn="r"/>
            <a:r>
              <a:rPr lang="he-IL" b="0" i="0" dirty="0">
                <a:solidFill>
                  <a:srgbClr val="54595F"/>
                </a:solidFill>
                <a:effectLst/>
                <a:latin typeface="-apple-system"/>
              </a:rPr>
              <a:t>מר יצחק סעדיה (להלן: “הנתבע”) היה המעסיק של התובע והבעלים של חברה המספקת ומייצרת וילונות וריפודים לבעלי עסקים.</a:t>
            </a:r>
          </a:p>
          <a:p>
            <a:pPr algn="r"/>
            <a:r>
              <a:rPr lang="he-IL" b="0" i="0" dirty="0">
                <a:solidFill>
                  <a:srgbClr val="54595F"/>
                </a:solidFill>
                <a:effectLst/>
                <a:latin typeface="-apple-system"/>
              </a:rPr>
              <a:t>בין השניים התקיימו יחסי עובד מעביד, ובמסגרת כתב התביעה תבע התובע תשלום בגין שעות נוספות אשר לטענתו לא שולמו לו. לדבריו, הוא עבד 15 שעות נוספות בשבוע ו-60 שעות נוספות בחודש.</a:t>
            </a:r>
          </a:p>
          <a:p>
            <a:pPr marL="0" indent="0">
              <a:buNone/>
            </a:pPr>
            <a:endParaRPr lang="he-IL" dirty="0"/>
          </a:p>
          <a:p>
            <a:endParaRPr lang="he-IL" dirty="0"/>
          </a:p>
        </p:txBody>
      </p:sp>
      <p:pic>
        <p:nvPicPr>
          <p:cNvPr id="4" name="Picture 6">
            <a:extLst>
              <a:ext uri="{FF2B5EF4-FFF2-40B4-BE49-F238E27FC236}">
                <a16:creationId xmlns:a16="http://schemas.microsoft.com/office/drawing/2014/main" id="{77AC2C99-4424-66A6-826D-4D7DA90D30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9842872B-0B1F-6613-1575-D0991C4C3A3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8582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D34E93-1868-6944-3A3E-9E11A48D176F}"/>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265DDDC6-FE66-6281-BD82-D11274C3EC7A}"/>
              </a:ext>
            </a:extLst>
          </p:cNvPr>
          <p:cNvSpPr>
            <a:spLocks noGrp="1"/>
          </p:cNvSpPr>
          <p:nvPr>
            <p:ph type="title"/>
          </p:nvPr>
        </p:nvSpPr>
        <p:spPr>
          <a:xfrm>
            <a:off x="1096434" y="382881"/>
            <a:ext cx="10028767" cy="1108568"/>
          </a:xfrm>
        </p:spPr>
        <p:txBody>
          <a:bodyPr>
            <a:normAutofit/>
          </a:bodyPr>
          <a:lstStyle/>
          <a:p>
            <a:pPr algn="ctr"/>
            <a:r>
              <a:rPr lang="he-IL" sz="3600" b="1" dirty="0">
                <a:solidFill>
                  <a:schemeClr val="tx1"/>
                </a:solidFill>
                <a:hlinkClick r:id="rId2">
                  <a:extLst>
                    <a:ext uri="{A12FA001-AC4F-418D-AE19-62706E023703}">
                      <ahyp:hlinkClr xmlns:ahyp="http://schemas.microsoft.com/office/drawing/2018/hyperlinkcolor" val="tx"/>
                    </a:ext>
                  </a:extLst>
                </a:hlinkClick>
              </a:rPr>
              <a:t>איכון טלפון של עובד</a:t>
            </a:r>
            <a:endParaRPr lang="he-IL" sz="3600" dirty="0">
              <a:solidFill>
                <a:schemeClr val="tx1"/>
              </a:solidFill>
            </a:endParaRPr>
          </a:p>
        </p:txBody>
      </p:sp>
      <p:sp>
        <p:nvSpPr>
          <p:cNvPr id="3" name="מציין מיקום תוכן 2">
            <a:extLst>
              <a:ext uri="{FF2B5EF4-FFF2-40B4-BE49-F238E27FC236}">
                <a16:creationId xmlns:a16="http://schemas.microsoft.com/office/drawing/2014/main" id="{88DCB5B0-DF43-7D86-034A-9136CA891204}"/>
              </a:ext>
            </a:extLst>
          </p:cNvPr>
          <p:cNvSpPr>
            <a:spLocks noGrp="1"/>
          </p:cNvSpPr>
          <p:nvPr>
            <p:ph idx="1"/>
          </p:nvPr>
        </p:nvSpPr>
        <p:spPr>
          <a:xfrm>
            <a:off x="1096434" y="1491448"/>
            <a:ext cx="10028767" cy="4607694"/>
          </a:xfrm>
        </p:spPr>
        <p:txBody>
          <a:bodyPr>
            <a:normAutofit/>
          </a:bodyPr>
          <a:lstStyle/>
          <a:p>
            <a:pPr algn="r"/>
            <a:r>
              <a:rPr lang="he-IL" b="0" i="0" dirty="0">
                <a:effectLst/>
                <a:latin typeface="-apple-system"/>
              </a:rPr>
              <a:t>בקשת הנתבע לאיכון סלולארי</a:t>
            </a:r>
          </a:p>
          <a:p>
            <a:pPr algn="r"/>
            <a:r>
              <a:rPr lang="he-IL" b="0" i="0" dirty="0">
                <a:solidFill>
                  <a:srgbClr val="54595F"/>
                </a:solidFill>
                <a:effectLst/>
                <a:latin typeface="-apple-system"/>
              </a:rPr>
              <a:t>הנתבע, הכחיש את זכאותו של התובע לתשלום שעות נוספות והפנה את בית הדין להסכם העסקה אשר צורף כנספח לכתב ההגנה.</a:t>
            </a:r>
          </a:p>
          <a:p>
            <a:pPr algn="r"/>
            <a:r>
              <a:rPr lang="he-IL" b="1" i="0" dirty="0">
                <a:solidFill>
                  <a:srgbClr val="54595F"/>
                </a:solidFill>
                <a:effectLst/>
                <a:latin typeface="-apple-system"/>
              </a:rPr>
              <a:t>מעיון בהסכם ההעסקה האמור עלו מספר דברים:</a:t>
            </a:r>
            <a:endParaRPr lang="he-IL" b="0" i="0" dirty="0">
              <a:solidFill>
                <a:srgbClr val="54595F"/>
              </a:solidFill>
              <a:effectLst/>
              <a:latin typeface="-apple-system"/>
            </a:endParaRPr>
          </a:p>
          <a:p>
            <a:pPr algn="r" fontAlgn="base">
              <a:buFont typeface="+mj-lt"/>
              <a:buAutoNum type="arabicPeriod"/>
            </a:pPr>
            <a:r>
              <a:rPr lang="he-IL" b="0" i="0" dirty="0">
                <a:solidFill>
                  <a:srgbClr val="54595F"/>
                </a:solidFill>
                <a:effectLst/>
                <a:latin typeface="-apple-system"/>
              </a:rPr>
              <a:t>התובע הסכים לביצוע ניטור באמצעים טכנולוגיים אותם המעסיק העמיד לרשותו.</a:t>
            </a:r>
          </a:p>
          <a:p>
            <a:pPr algn="r" fontAlgn="base">
              <a:buFont typeface="+mj-lt"/>
              <a:buAutoNum type="arabicPeriod"/>
            </a:pPr>
            <a:r>
              <a:rPr lang="he-IL" b="0" i="0" dirty="0">
                <a:solidFill>
                  <a:srgbClr val="54595F"/>
                </a:solidFill>
                <a:effectLst/>
                <a:latin typeface="-apple-system"/>
              </a:rPr>
              <a:t>הוחלט כי שעות עבודת התובע יקבעו בהתאם לצרכי המערכת.</a:t>
            </a:r>
          </a:p>
          <a:p>
            <a:pPr algn="r" fontAlgn="base">
              <a:buFont typeface="+mj-lt"/>
              <a:buAutoNum type="arabicPeriod"/>
            </a:pPr>
            <a:r>
              <a:rPr lang="he-IL" b="0" i="0" dirty="0">
                <a:solidFill>
                  <a:srgbClr val="54595F"/>
                </a:solidFill>
                <a:effectLst/>
                <a:latin typeface="-apple-system"/>
              </a:rPr>
              <a:t>הוחלט כי התובע יקבל גמול גלובאלי בגין שעות נוספות בהתאם לחוק שעות עבודה ומנוחה תשי”א 1951.</a:t>
            </a:r>
          </a:p>
          <a:p>
            <a:pPr algn="r"/>
            <a:r>
              <a:rPr lang="he-IL" b="0" i="0" dirty="0">
                <a:solidFill>
                  <a:srgbClr val="54595F"/>
                </a:solidFill>
                <a:effectLst/>
                <a:latin typeface="-apple-system"/>
              </a:rPr>
              <a:t>הנתבע, הגיש בקשה למתן צו איכון טלפוני של התובע. לטענתו, היה על התובע להגיש ראיה בדבר נוכחותו במקומות העבודה בשעות אלה, טענה שהביאה את הנתבע לבקשת צו איכון טלפוני. התובע סירב לבקשה בטענה לחדירה לפרטיותו.</a:t>
            </a:r>
          </a:p>
          <a:p>
            <a:endParaRPr lang="he-IL" dirty="0"/>
          </a:p>
        </p:txBody>
      </p:sp>
      <p:pic>
        <p:nvPicPr>
          <p:cNvPr id="4" name="Picture 6">
            <a:extLst>
              <a:ext uri="{FF2B5EF4-FFF2-40B4-BE49-F238E27FC236}">
                <a16:creationId xmlns:a16="http://schemas.microsoft.com/office/drawing/2014/main" id="{219D7DC3-E811-689F-A06E-0CF7324312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54DDB2D7-EE10-6B16-7BED-A4165D61745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6597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ED4E8D-A6C3-5064-61CA-572DCCDFA1EA}"/>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10E5093E-90BE-81BE-EEDA-69A008FD9BCE}"/>
              </a:ext>
            </a:extLst>
          </p:cNvPr>
          <p:cNvSpPr>
            <a:spLocks noGrp="1"/>
          </p:cNvSpPr>
          <p:nvPr>
            <p:ph type="title"/>
          </p:nvPr>
        </p:nvSpPr>
        <p:spPr>
          <a:xfrm>
            <a:off x="1096434" y="382881"/>
            <a:ext cx="10028767" cy="1108568"/>
          </a:xfrm>
        </p:spPr>
        <p:txBody>
          <a:bodyPr>
            <a:normAutofit/>
          </a:bodyPr>
          <a:lstStyle/>
          <a:p>
            <a:pPr algn="ctr"/>
            <a:r>
              <a:rPr lang="he-IL" sz="3600" b="1" dirty="0">
                <a:solidFill>
                  <a:schemeClr val="tx1"/>
                </a:solidFill>
                <a:hlinkClick r:id="rId2">
                  <a:extLst>
                    <a:ext uri="{A12FA001-AC4F-418D-AE19-62706E023703}">
                      <ahyp:hlinkClr xmlns:ahyp="http://schemas.microsoft.com/office/drawing/2018/hyperlinkcolor" val="tx"/>
                    </a:ext>
                  </a:extLst>
                </a:hlinkClick>
              </a:rPr>
              <a:t>איכון טלפון של עובד</a:t>
            </a:r>
            <a:endParaRPr lang="he-IL" sz="3600" dirty="0">
              <a:solidFill>
                <a:schemeClr val="tx1"/>
              </a:solidFill>
            </a:endParaRPr>
          </a:p>
        </p:txBody>
      </p:sp>
      <p:sp>
        <p:nvSpPr>
          <p:cNvPr id="3" name="מציין מיקום תוכן 2">
            <a:extLst>
              <a:ext uri="{FF2B5EF4-FFF2-40B4-BE49-F238E27FC236}">
                <a16:creationId xmlns:a16="http://schemas.microsoft.com/office/drawing/2014/main" id="{3DC572D3-8A06-39D9-D9CA-540D4F2C1F8E}"/>
              </a:ext>
            </a:extLst>
          </p:cNvPr>
          <p:cNvSpPr>
            <a:spLocks noGrp="1"/>
          </p:cNvSpPr>
          <p:nvPr>
            <p:ph idx="1"/>
          </p:nvPr>
        </p:nvSpPr>
        <p:spPr>
          <a:xfrm>
            <a:off x="1096434" y="1491449"/>
            <a:ext cx="10028767" cy="4749096"/>
          </a:xfrm>
        </p:spPr>
        <p:txBody>
          <a:bodyPr>
            <a:normAutofit fontScale="92500" lnSpcReduction="20000"/>
          </a:bodyPr>
          <a:lstStyle/>
          <a:p>
            <a:pPr algn="r"/>
            <a:r>
              <a:rPr lang="he-IL" b="0" i="0" dirty="0">
                <a:effectLst/>
                <a:latin typeface="-apple-system"/>
              </a:rPr>
              <a:t>דיון והכרעה</a:t>
            </a:r>
          </a:p>
          <a:p>
            <a:pPr algn="r"/>
            <a:r>
              <a:rPr lang="he-IL" b="0" i="0" dirty="0">
                <a:solidFill>
                  <a:srgbClr val="54595F"/>
                </a:solidFill>
                <a:effectLst/>
                <a:latin typeface="-apple-system"/>
              </a:rPr>
              <a:t>בית הדין קבע, כי חקר האמת וחובת הצדדים לנהל הליך בקלפים פתוחים עפ”י הפסיקה, מאפשרת גילוי רחב ככל הניתן של המידע הרלוונטי להליך. חובת “הקלפים הפותחים” היא חלק מיסודות ההליך המשפטי ההגון, שמטרתם להביא לחקר האמת (רע”א 98/4249 סוויסה נ’ הכשרת היישוב).</a:t>
            </a:r>
          </a:p>
          <a:p>
            <a:pPr algn="r"/>
            <a:r>
              <a:rPr lang="he-IL" b="0" i="0" dirty="0">
                <a:solidFill>
                  <a:srgbClr val="54595F"/>
                </a:solidFill>
                <a:effectLst/>
                <a:latin typeface="-apple-system"/>
              </a:rPr>
              <a:t>עוד נקבע בפסיקה, כי צד המביא הליך להכרעה בבית הדין, צריך לקחת בחשבון כי יידרש לוותר על פרטיותו לאור הצורך בניהול משפטי תקין ויעיל. (ע”ע ארצי 28222-05-10 מכתשים מפעלים כימיים בע”מ). נקבע כי ישנה רלוונטיות לדוח איכון לבירור מחלוקת בדבר מיקום הימצאותו של המשיב, אך הבקשה לא עולה בקנה אחד עם דרישות הפסיקה.</a:t>
            </a:r>
          </a:p>
          <a:p>
            <a:pPr algn="r"/>
            <a:r>
              <a:rPr lang="he-IL" b="0" i="0" dirty="0">
                <a:solidFill>
                  <a:srgbClr val="54595F"/>
                </a:solidFill>
                <a:effectLst/>
                <a:latin typeface="-apple-system"/>
              </a:rPr>
              <a:t>לטענת בית הדין, הנתבע הגיש בקשה כללית, לא מפורטת דיה וללא פירוט של תקופות ספציפיות ושעות ספציפיות. לא פורט האם הבקשה היא בגין הטלפון אשר נמסר לתובע במסגרת עבודתו וכיצד בוצעו אותן פעולות ניטור, אין מידע בדבר ההסכמות בין הצדדים ביחס לשימוש בטלפון שנמסר למשיב ע”י המבקשים בזמן העבודה או האם קיימים אמצעי מעקב אחרים הנהוגים במקום העבודה.</a:t>
            </a:r>
          </a:p>
          <a:p>
            <a:pPr algn="r"/>
            <a:r>
              <a:rPr lang="he-IL" b="0" i="0" dirty="0">
                <a:solidFill>
                  <a:srgbClr val="54595F"/>
                </a:solidFill>
                <a:effectLst/>
                <a:latin typeface="-apple-system"/>
              </a:rPr>
              <a:t>ביה”ד ציין כי אכן ניתן להיעתר לבקשה ולהתנגד לעניין הפגיעה בפרטיות שכן נדרש איזון מסוים בין הבקשה לאיכון, לטענת התובע לפגיעה בפרטיות.</a:t>
            </a:r>
          </a:p>
          <a:p>
            <a:pPr algn="r"/>
            <a:r>
              <a:rPr lang="he-IL" b="0" i="0" dirty="0">
                <a:solidFill>
                  <a:srgbClr val="54595F"/>
                </a:solidFill>
                <a:effectLst/>
                <a:latin typeface="-apple-system"/>
              </a:rPr>
              <a:t>משבקשת הנתבע אינה מפורטת דיה, ולא הוכח מה תהא התועלת מצו האיכון, ויתרה מכך, שעה שהמעסיק לא ניהל דיווחי נוכחות מסודרים, דחה בית הדין את הבקשה.</a:t>
            </a:r>
          </a:p>
          <a:p>
            <a:endParaRPr lang="he-IL" dirty="0"/>
          </a:p>
        </p:txBody>
      </p:sp>
      <p:pic>
        <p:nvPicPr>
          <p:cNvPr id="4" name="Picture 6">
            <a:extLst>
              <a:ext uri="{FF2B5EF4-FFF2-40B4-BE49-F238E27FC236}">
                <a16:creationId xmlns:a16="http://schemas.microsoft.com/office/drawing/2014/main" id="{58103A2E-C82F-4C4A-E9C9-405CE6E8E8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FDA4269A-821F-E7D2-1B7F-B0351CBE1F1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6110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fontScale="90000"/>
          </a:bodyPr>
          <a:lstStyle/>
          <a:p>
            <a:pPr algn="ctr"/>
            <a:r>
              <a:rPr lang="he-IL" dirty="0"/>
              <a:t>פסק דין שעות נוספות: העובד זכאי לגמול למרות טענתו למשרת אמון</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270160"/>
          </a:xfrm>
        </p:spPr>
        <p:txBody>
          <a:bodyPr>
            <a:normAutofit/>
          </a:bodyPr>
          <a:lstStyle/>
          <a:p>
            <a:r>
              <a:rPr lang="he-IL" b="1" u="sng" dirty="0"/>
              <a:t>תשתית עובדתית-</a:t>
            </a:r>
          </a:p>
          <a:p>
            <a:r>
              <a:rPr lang="he-IL" b="1" dirty="0"/>
              <a:t>הצדדים המעורבים:</a:t>
            </a:r>
            <a:r>
              <a:rPr lang="he-IL" dirty="0"/>
              <a:t> עובד ומעסיק.</a:t>
            </a:r>
          </a:p>
          <a:p>
            <a:r>
              <a:rPr lang="he-IL" b="1" dirty="0"/>
              <a:t>תיאור האירועים-</a:t>
            </a:r>
          </a:p>
          <a:p>
            <a:pPr marL="0" indent="0">
              <a:buNone/>
            </a:pPr>
            <a:r>
              <a:rPr lang="he-IL" dirty="0"/>
              <a:t> העובד הגיש תביעה לבית הדין האזורי לעבודה בתל אביב, בטענה כי המעסיק לא שילם לו גמול שעות נוספות למרות שעבד שעות רבות מעבר לשעות העבודה הרגילות. העובד העיד בבית הדין כי תפקידו דרש ממנו אחריות רבה ואמון אישי, וכי הוא עבד סביב השעון ללא פיקוח מצד המעסיק.</a:t>
            </a:r>
          </a:p>
          <a:p>
            <a:pPr marL="0" indent="0">
              <a:buNone/>
            </a:pPr>
            <a:endParaRPr lang="he-IL" dirty="0"/>
          </a:p>
          <a:p>
            <a:pPr marL="0" indent="0">
              <a:buNone/>
            </a:pPr>
            <a:endParaRPr lang="he-IL" dirty="0"/>
          </a:p>
          <a:p>
            <a:pPr marL="0" indent="0">
              <a:buNone/>
            </a:pPr>
            <a:endParaRPr lang="he-IL" dirty="0"/>
          </a:p>
          <a:p>
            <a:pPr marL="0" indent="0">
              <a:buNone/>
            </a:pPr>
            <a:endParaRPr lang="he-IL" dirty="0"/>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5586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fontScale="90000"/>
          </a:bodyPr>
          <a:lstStyle/>
          <a:p>
            <a:pPr algn="ctr"/>
            <a:r>
              <a:rPr lang="he-IL" dirty="0"/>
              <a:t>חיוב עובד בהשבת כספים ששולמו בטעות: פסיקה עם הבחנות חשובות</a:t>
            </a:r>
            <a:br>
              <a:rPr lang="he-IL" dirty="0"/>
            </a:br>
            <a:endParaRPr lang="he-IL" dirty="0"/>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983671"/>
          </a:xfrm>
        </p:spPr>
        <p:txBody>
          <a:bodyPr>
            <a:normAutofit fontScale="92500" lnSpcReduction="10000"/>
          </a:bodyPr>
          <a:lstStyle/>
          <a:p>
            <a:r>
              <a:rPr lang="he-IL" dirty="0" err="1"/>
              <a:t>סע"ש</a:t>
            </a:r>
            <a:r>
              <a:rPr lang="he-IL" dirty="0"/>
              <a:t> 47243-03-22 מעסיק פלוני נ' עובד אלמוני</a:t>
            </a:r>
          </a:p>
          <a:p>
            <a:r>
              <a:rPr lang="he-IL" dirty="0"/>
              <a:t>תקציר המקרה:</a:t>
            </a:r>
          </a:p>
          <a:p>
            <a:r>
              <a:rPr lang="he-IL" dirty="0"/>
              <a:t>עובד, שהועסק במשך תקופה מסוימת בחברה, טען כי שכרו הועלה בעקבות הבטחה בעל פה למתן שכר גבוה יותר. המעסיק טען כי מדובר בטעות חמורה שגרמה לו לשלם לעובד סך של 18,000 ש"ח יותר מהסכום שהיה זכאי לו. לאחר שהתבררה הטעות, דרש המעסיק מהעובד להחזיר את הסכומים ששולמו בטעות. בית הדין האזורי לעבודה בתל אביב פסק כי העובד ישיב למעסיק סך של 11,000 ש"ח בצירוף הפרשי הצמדה וריבית, לאחר שנמצא כי היו טעויות בניכוי החוב ולעניין ניכוי משכרו ללא הסכמתו.</a:t>
            </a:r>
          </a:p>
          <a:p>
            <a:endParaRPr lang="he-IL" dirty="0"/>
          </a:p>
          <a:p>
            <a:r>
              <a:rPr lang="he-IL" dirty="0"/>
              <a:t>רקע עובדתי:</a:t>
            </a:r>
          </a:p>
          <a:p>
            <a:r>
              <a:rPr lang="he-IL" dirty="0"/>
              <a:t>העובד היה מועסק בחברה במשך תקופה מסוימת, כאשר לאחר העלאת שכרו טעה המעסיק בסכום התשלום, ומצא כי שולמו לו 18,000 ש"ח יותר ממה שהיה זכאי להם.</a:t>
            </a:r>
          </a:p>
          <a:p>
            <a:r>
              <a:rPr lang="he-IL" dirty="0"/>
              <a:t>עם גילוי הטעות, פנה המעסיק לעובד בבקשה להחזיר את הסכום ששולם ביתר, אך העובד טען כי אינו מסוגל להחזיר את הסכום הנדרש, ולא שיתף פעולה עם הצעת המעסיק להסכים להחזר בתשלומים.</a:t>
            </a:r>
          </a:p>
          <a:p>
            <a:r>
              <a:rPr lang="he-IL" dirty="0"/>
              <a:t>לאחר מגעים שנכשלו, נקט המעסיק בפעולה חד-צדדית, והחל לנכות 1,500 ש"ח מדי חודש משכרו של העובד, ללא הסכמתו, דבר המהווה הפרה של סעיף 25 לחוק הגנת השכר.</a:t>
            </a:r>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4540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fontScale="90000"/>
          </a:bodyPr>
          <a:lstStyle/>
          <a:p>
            <a:pPr algn="ctr"/>
            <a:r>
              <a:rPr lang="he-IL" dirty="0"/>
              <a:t>פסק דין שעות נוספות: העובד זכאי לגמול למרות טענתו למשרת אמון</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358936"/>
          </a:xfrm>
        </p:spPr>
        <p:txBody>
          <a:bodyPr>
            <a:normAutofit/>
          </a:bodyPr>
          <a:lstStyle/>
          <a:p>
            <a:r>
              <a:rPr lang="he-IL" b="1" u="sng" dirty="0"/>
              <a:t>טענות העובד-</a:t>
            </a:r>
          </a:p>
          <a:p>
            <a:r>
              <a:rPr lang="he-IL" dirty="0"/>
              <a:t>העובד טוען כי תפקידו כולל אחריות רבה, אמון אישי, והוא עבד ללא פיקוח על שעות העבודה.</a:t>
            </a:r>
          </a:p>
          <a:p>
            <a:r>
              <a:rPr lang="he-IL" dirty="0"/>
              <a:t>העובד עמד על כך שמעסיקו לא התערב בשעות עבודתו ולא דרש ממנו לדווח על שעות העבודה, ולכן הוא זכאי לגמול שעות נוספות.</a:t>
            </a:r>
          </a:p>
          <a:p>
            <a:r>
              <a:rPr lang="he-IL" dirty="0"/>
              <a:t>העובד מבקש פיצוי בגין שעות נוספות בסך כ-80,000 שקל.</a:t>
            </a:r>
          </a:p>
          <a:p>
            <a:endParaRPr lang="he-IL" b="1" dirty="0"/>
          </a:p>
          <a:p>
            <a:r>
              <a:rPr lang="he-IL" b="1" u="sng" dirty="0"/>
              <a:t>טענות המעסיק-</a:t>
            </a:r>
          </a:p>
          <a:p>
            <a:r>
              <a:rPr lang="he-IL" dirty="0"/>
              <a:t>המעסיק טוען כי העובד היה בתפקיד הדורש מידה גבוהה של אמון אישי ואחריות, ולכן לא היה מחויב בתשלום גמול שעות נוספות.</a:t>
            </a:r>
          </a:p>
          <a:p>
            <a:r>
              <a:rPr lang="he-IL" dirty="0"/>
              <a:t>המעסיק טוען כי העובד היה בעצם בתפקיד ניהולי, ולכן לא חויב בגמול שעות נוספות, בהתבסס על החרגת עובדים בתפקידי אמון וניהול לפי חוק שעות עבודה ומנוחה.</a:t>
            </a:r>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4064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fontScale="90000"/>
          </a:bodyPr>
          <a:lstStyle/>
          <a:p>
            <a:pPr algn="ctr"/>
            <a:r>
              <a:rPr lang="he-IL" dirty="0"/>
              <a:t>פסק דין שעות נוספות: העובד זכאי לגמול למרות טענתו למשרת אמון</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412202"/>
          </a:xfrm>
        </p:spPr>
        <p:txBody>
          <a:bodyPr>
            <a:normAutofit fontScale="85000" lnSpcReduction="20000"/>
          </a:bodyPr>
          <a:lstStyle/>
          <a:p>
            <a:r>
              <a:rPr lang="he-IL" b="1" u="sng" dirty="0"/>
              <a:t>הכרעת בית הדין-</a:t>
            </a:r>
          </a:p>
          <a:p>
            <a:r>
              <a:rPr lang="he-IL" b="1" dirty="0"/>
              <a:t>זכאות לשעות נוספות:</a:t>
            </a:r>
            <a:br>
              <a:rPr lang="he-IL" dirty="0"/>
            </a:br>
            <a:r>
              <a:rPr lang="he-IL" dirty="0"/>
              <a:t>בית הדין פסק כי העובד זכאי לגמול שעות נוספות בסך כ-80 אלף שקל. למרות טענתו של העובד כי עבד במשרת אמון, בית הדין ציין כי תפישת העובד את משרתו לא יכולה להשליך על היותה משרת אמון. העובד לא היה בתפקיד ניהולי או בתפקיד בשכר גבוה, והמעסיק יכול היה לפקח על שעות עבודתו של העובד באמצעים פשוטים כגון החתמת כרטיס נוכחות או דיווח אחר על שעות העבודה.</a:t>
            </a:r>
          </a:p>
          <a:p>
            <a:r>
              <a:rPr lang="he-IL" b="1" dirty="0"/>
              <a:t>הגדרת משרת אמון:</a:t>
            </a:r>
            <a:br>
              <a:rPr lang="he-IL" dirty="0"/>
            </a:br>
            <a:r>
              <a:rPr lang="he-IL" dirty="0"/>
              <a:t>בית הדין הדגיש כי בחוק שעות עבודה ומנוחה ישנם חריגים המפנים לעובדים בתפקידי ניהול או תפקידי אמון אישי, אך לא כל עובד שמעיד על עצמו כי הוא עובד בתפקיד עם אחריות גבוהה או אמון אישי, יכול להיחשב לעובד במשרת אמון.</a:t>
            </a:r>
          </a:p>
          <a:p>
            <a:r>
              <a:rPr lang="he-IL" b="1" dirty="0"/>
              <a:t>אפשרות הפיקוח:</a:t>
            </a:r>
            <a:br>
              <a:rPr lang="he-IL" dirty="0"/>
            </a:br>
            <a:r>
              <a:rPr lang="he-IL" dirty="0"/>
              <a:t>בית הדין ציין כי המבחן להחלת החוק אינו תלוי רק בפיקוח בפועל, אלא גם ביכולת הפיקוח. המעסיק היה יכול לפקח על שעות העבודה של העובד, גם אם העובד עבד מחוץ למקום העבודה, ובפרט אם היו לו כלים ניהוליים ויכולות טכנולוגיות המאפשרות פיקוח על שעות העבודה.</a:t>
            </a:r>
          </a:p>
          <a:p>
            <a:r>
              <a:rPr lang="he-IL" b="1" u="sng" dirty="0"/>
              <a:t>סיכום-</a:t>
            </a:r>
          </a:p>
          <a:p>
            <a:r>
              <a:rPr lang="he-IL" b="1" dirty="0"/>
              <a:t>תוצאה:</a:t>
            </a:r>
            <a:r>
              <a:rPr lang="he-IL" dirty="0"/>
              <a:t> העובד זכאי לגמול שעות נוספות בסך 80,000 שקל.</a:t>
            </a:r>
          </a:p>
          <a:p>
            <a:r>
              <a:rPr lang="he-IL" b="1" dirty="0"/>
              <a:t>הסיבה להכרעה:</a:t>
            </a:r>
            <a:r>
              <a:rPr lang="he-IL" dirty="0"/>
              <a:t> העובד לא היה בתפקיד ניהולי או בתפקיד הדורש אמון אישי ברמה שמפנה אותו מהחוק, והמעסיק יכול היה לפקח על שעות העבודה של העובד.</a:t>
            </a:r>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82105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fontScale="90000"/>
          </a:bodyPr>
          <a:lstStyle/>
          <a:p>
            <a:pPr algn="ctr" rtl="0"/>
            <a:r>
              <a:rPr lang="he-IL" dirty="0"/>
              <a:t>פיצוי עובד עקב תנאי עבודה לא הולמים </a:t>
            </a:r>
            <a:br>
              <a:rPr lang="he-IL" dirty="0"/>
            </a:br>
            <a:r>
              <a:rPr lang="he-IL" dirty="0"/>
              <a:t>ושימוע שלא נערך</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81616" y="1793290"/>
            <a:ext cx="10028767" cy="4555893"/>
          </a:xfrm>
        </p:spPr>
        <p:txBody>
          <a:bodyPr>
            <a:normAutofit/>
          </a:bodyPr>
          <a:lstStyle/>
          <a:p>
            <a:r>
              <a:rPr lang="he-IL" sz="2400" b="1" u="sng" dirty="0"/>
              <a:t>תשתית עובדתית-</a:t>
            </a:r>
          </a:p>
          <a:p>
            <a:r>
              <a:rPr lang="he-IL" sz="2400" b="1" dirty="0"/>
              <a:t>הצדדים המעורבים:</a:t>
            </a:r>
            <a:r>
              <a:rPr lang="he-IL" sz="2400" dirty="0"/>
              <a:t> מאבטח ורשת חנויות ארצית.</a:t>
            </a:r>
          </a:p>
          <a:p>
            <a:r>
              <a:rPr lang="he-IL" sz="2400" b="1" dirty="0"/>
              <a:t>תיאור האירועים:</a:t>
            </a:r>
            <a:r>
              <a:rPr lang="he-IL" sz="2400" dirty="0"/>
              <a:t> </a:t>
            </a:r>
          </a:p>
          <a:p>
            <a:pPr marL="0" indent="0">
              <a:buNone/>
            </a:pPr>
            <a:r>
              <a:rPr lang="he-IL" sz="2400" dirty="0"/>
              <a:t>המאבטח הועסק כעובד קבלן מטעם חברת אבטחה שהציבה אותו בסניף של רשת חנויות למשך כ-8 שנים. בתביעה שהגיש, טען המאבטח כי תנאי העבודה לא היו הולמים, כולל היעדר גישה לנקודת חשמל, מים, אמצעי חימום/קירור, חדר שירותים לא תקין וכיסא לעבודה בישיבה. הוא תבע פיצוי בגין הפרת תנאי העבודה ומשך זמן העבודה בתנאים לא הולמים.</a:t>
            </a:r>
          </a:p>
          <a:p>
            <a:pPr marL="0" indent="0">
              <a:buNone/>
            </a:pPr>
            <a:endParaRPr lang="he-IL" sz="2400" dirty="0"/>
          </a:p>
          <a:p>
            <a:endParaRPr lang="he-IL" sz="2400" dirty="0"/>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61847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fontScale="90000"/>
          </a:bodyPr>
          <a:lstStyle/>
          <a:p>
            <a:pPr algn="ctr"/>
            <a:r>
              <a:rPr lang="he-IL" dirty="0"/>
              <a:t>פיצוי עובד עקב תנאי עבודה לא הולמים </a:t>
            </a:r>
            <a:br>
              <a:rPr lang="he-IL" dirty="0"/>
            </a:br>
            <a:r>
              <a:rPr lang="he-IL" dirty="0"/>
              <a:t>ושימוע שלא נערך</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81616" y="1896893"/>
            <a:ext cx="10028767" cy="3727111"/>
          </a:xfrm>
        </p:spPr>
        <p:txBody>
          <a:bodyPr>
            <a:normAutofit fontScale="85000" lnSpcReduction="20000"/>
          </a:bodyPr>
          <a:lstStyle/>
          <a:p>
            <a:r>
              <a:rPr lang="he-IL" b="1" u="sng" dirty="0"/>
              <a:t>טענות העובד-</a:t>
            </a:r>
          </a:p>
          <a:p>
            <a:r>
              <a:rPr lang="he-IL" dirty="0"/>
              <a:t>העובד טוען כי תנאי העבודה היו בלתי הולמים לאורך כל תקופת העסקתו. הוא לא קיבל כיסא לעבודה בישיבה, לא היו לו אמצעי נוחות בסיסיים (כגון גישה למים, חשמל, חדר שירותים תקין), והיה עליו לעבוד בתנאים קשים ללא פיקוח או טיפול מהותי מצד המעסיק.</a:t>
            </a:r>
          </a:p>
          <a:p>
            <a:r>
              <a:rPr lang="he-IL" dirty="0"/>
              <a:t>העובד טוען כי הוא לא הוזמן לשימוע על ידי רשת החנויות, למרות שהעסקתו הופסקה בעקבות סיום התקשרות חברת האבטחה עם הרשת.</a:t>
            </a:r>
          </a:p>
          <a:p>
            <a:endParaRPr lang="he-IL" b="1" dirty="0"/>
          </a:p>
          <a:p>
            <a:r>
              <a:rPr lang="he-IL" b="1" u="sng" dirty="0"/>
              <a:t>טענות המעסיק-</a:t>
            </a:r>
          </a:p>
          <a:p>
            <a:r>
              <a:rPr lang="he-IL" dirty="0"/>
              <a:t>המעסיק טוען כי לא הייתה לו אחריות ישירה על תנאי העבודה של המאבטח, מכיוון שהוא הועסק על ידי ספק חיצוני – חברת האבטחה.</a:t>
            </a:r>
          </a:p>
          <a:p>
            <a:r>
              <a:rPr lang="he-IL" dirty="0"/>
              <a:t>המעסיק טוען כי לא הייתה כל חובה לערוך שימוע, שכן המאבטח היה עובד קבלן.</a:t>
            </a:r>
          </a:p>
          <a:p>
            <a:r>
              <a:rPr lang="he-IL" dirty="0"/>
              <a:t>המעסיק טוען כי לא הייתה מניעה שמאבטח יעבוד בתנאים קשים, כל עוד הוא לא התלונן באופן רשמי עליהם.</a:t>
            </a:r>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25734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fontScale="90000"/>
          </a:bodyPr>
          <a:lstStyle/>
          <a:p>
            <a:pPr algn="ctr"/>
            <a:r>
              <a:rPr lang="he-IL" dirty="0"/>
              <a:t>פיצוי עובד עקב תנאי עבודה לא הולמים </a:t>
            </a:r>
            <a:br>
              <a:rPr lang="he-IL" dirty="0"/>
            </a:br>
            <a:r>
              <a:rPr lang="he-IL" dirty="0"/>
              <a:t>ושימוע שלא נערך</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132556"/>
          </a:xfrm>
        </p:spPr>
        <p:txBody>
          <a:bodyPr>
            <a:normAutofit fontScale="92500" lnSpcReduction="10000"/>
          </a:bodyPr>
          <a:lstStyle/>
          <a:p>
            <a:r>
              <a:rPr lang="he-IL" b="1" u="sng" dirty="0"/>
              <a:t>התייחסות בית הדין</a:t>
            </a:r>
          </a:p>
          <a:p>
            <a:r>
              <a:rPr lang="he-IL" b="1" dirty="0"/>
              <a:t>תנאי עבודה הולמים:</a:t>
            </a:r>
            <a:endParaRPr lang="he-IL" dirty="0"/>
          </a:p>
          <a:p>
            <a:pPr marL="0" indent="0">
              <a:buNone/>
            </a:pPr>
            <a:r>
              <a:rPr lang="he-IL" dirty="0"/>
              <a:t>בית הדין קבע כי תנאי העבודה של המאבטח היו בלתי הולמים, במיוחד לאור העובדה שהוא עבד במשך שנים רבות בתנאים שאינם תואמים את הדרישות הבסיסיות של העבודה, כגון גישה למי שתייה, חשמל, חדר שירותים תקין, וכן לא הוקצה לו כיסא מתאים לעבודת השמירה.</a:t>
            </a:r>
          </a:p>
          <a:p>
            <a:r>
              <a:rPr lang="he-IL" b="1" dirty="0"/>
              <a:t>היעדר שימוע:</a:t>
            </a:r>
            <a:br>
              <a:rPr lang="he-IL" dirty="0"/>
            </a:br>
            <a:r>
              <a:rPr lang="he-IL" dirty="0"/>
              <a:t>בית הדין פסק כי על אף שמדובר במאבטח שהועסק על ידי ספק חיצוני, הרשת הייתה חייבת לערוך לו שימוע לפני סיום העסקתו, בהתאם להלכת התאמה משנת 2020. בית הדין חייב את הרשת לשלם פיצוי בסך 5,000 שקל בגין היעדר שימוע.</a:t>
            </a:r>
          </a:p>
          <a:p>
            <a:r>
              <a:rPr lang="he-IL" b="1" dirty="0"/>
              <a:t>שיקולים להחמרה ולהקלות בגובה הפיצוי:</a:t>
            </a:r>
            <a:br>
              <a:rPr lang="he-IL" dirty="0"/>
            </a:br>
            <a:r>
              <a:rPr lang="he-IL" dirty="0"/>
              <a:t>בית הדין שקל את תקופת העסקה הארוכה של המאבטח (8 שנים) בעד שיקול להחמרת הפיצוי. מצד שני, הוא גם שקל את העובדה שהמאבטח לא התלונן באופן רשמי על תנאי העבודה הקשים במהלך תקופת העסקתו, ובכך הפחית מעט את גובה הפיצוי. כמו כן, העובד לא הוכיח את טענתו בנוגע לכיסא שאינו מתאים לו בשל מצבו הרפואי.</a:t>
            </a:r>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96971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fontScale="90000"/>
          </a:bodyPr>
          <a:lstStyle/>
          <a:p>
            <a:pPr algn="ctr"/>
            <a:r>
              <a:rPr lang="he-IL" dirty="0"/>
              <a:t>פיצוי עובד עקב תנאי עבודה לא הולמים </a:t>
            </a:r>
            <a:br>
              <a:rPr lang="he-IL" dirty="0"/>
            </a:br>
            <a:r>
              <a:rPr lang="he-IL" dirty="0"/>
              <a:t>ושימוע שלא נערך</a:t>
            </a:r>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11" name="Rectangle 6">
            <a:extLst>
              <a:ext uri="{FF2B5EF4-FFF2-40B4-BE49-F238E27FC236}">
                <a16:creationId xmlns:a16="http://schemas.microsoft.com/office/drawing/2014/main" id="{E0E2B095-D64E-425F-85B4-E478AEB6CFAE}"/>
              </a:ext>
            </a:extLst>
          </p:cNvPr>
          <p:cNvSpPr>
            <a:spLocks noGrp="1" noChangeArrowheads="1"/>
          </p:cNvSpPr>
          <p:nvPr>
            <p:ph idx="1"/>
          </p:nvPr>
        </p:nvSpPr>
        <p:spPr bwMode="auto">
          <a:xfrm>
            <a:off x="563382" y="1903537"/>
            <a:ext cx="10720136" cy="2594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he-IL" sz="1800" b="1" u="sng" dirty="0"/>
              <a:t>הכרעת בית הדין-</a:t>
            </a:r>
          </a:p>
          <a:p>
            <a:pPr marL="0" marR="0" lvl="0" indent="0" algn="r" defTabSz="914400" eaLnBrk="0" fontAlgn="base" latinLnBrk="0" hangingPunct="0">
              <a:lnSpc>
                <a:spcPct val="100000"/>
              </a:lnSpc>
              <a:spcBef>
                <a:spcPct val="0"/>
              </a:spcBef>
              <a:spcAft>
                <a:spcPct val="0"/>
              </a:spcAft>
              <a:buClrTx/>
              <a:buSzTx/>
              <a:buNone/>
              <a:tabLst/>
            </a:pPr>
            <a:endParaRPr lang="he-IL" altLang="he-IL" sz="1800" b="1" u="sng" dirty="0">
              <a:solidFill>
                <a:schemeClr val="tx1"/>
              </a:solidFill>
              <a:latin typeface="Arial" panose="020B0604020202020204" pitchFamily="34" charset="0"/>
            </a:endParaRPr>
          </a:p>
          <a:p>
            <a:pPr marL="0" marR="0" lvl="0" indent="0" algn="r" defTabSz="914400" eaLnBrk="0" fontAlgn="base" latinLnBrk="0" hangingPunct="0">
              <a:lnSpc>
                <a:spcPct val="100000"/>
              </a:lnSpc>
              <a:spcBef>
                <a:spcPct val="0"/>
              </a:spcBef>
              <a:spcAft>
                <a:spcPct val="0"/>
              </a:spcAft>
              <a:buClrTx/>
              <a:buSzTx/>
              <a:buNone/>
              <a:tabLst/>
            </a:pPr>
            <a:r>
              <a:rPr kumimoji="0" lang="he-IL" altLang="he-IL" sz="1800" b="1" i="0" u="sng" strike="noStrike" cap="none" normalizeH="0" baseline="0" dirty="0">
                <a:ln>
                  <a:noFill/>
                </a:ln>
                <a:solidFill>
                  <a:schemeClr val="tx1"/>
                </a:solidFill>
                <a:effectLst/>
                <a:latin typeface="Arial" panose="020B0604020202020204" pitchFamily="34" charset="0"/>
              </a:rPr>
              <a:t>פיצוי בגין תנאי עבודה בלתי הולמים-</a:t>
            </a:r>
            <a:r>
              <a:rPr kumimoji="0" lang="he-IL" altLang="he-IL" sz="1800" b="0" i="0" u="none" strike="noStrike" cap="none" normalizeH="0" baseline="0" dirty="0">
                <a:ln>
                  <a:noFill/>
                </a:ln>
                <a:solidFill>
                  <a:schemeClr val="tx1"/>
                </a:solidFill>
                <a:effectLst/>
                <a:latin typeface="Arial" panose="020B0604020202020204" pitchFamily="34" charset="0"/>
              </a:rPr>
              <a:t> הרשת חויבה לשלם 30,000 שקל פיצוי בגין תנאי עבודה לא הולמים.</a:t>
            </a:r>
          </a:p>
          <a:p>
            <a:pPr marL="0" marR="0" lvl="0" indent="0" algn="r" defTabSz="914400" eaLnBrk="0" fontAlgn="base" latinLnBrk="0" hangingPunct="0">
              <a:lnSpc>
                <a:spcPct val="100000"/>
              </a:lnSpc>
              <a:spcBef>
                <a:spcPct val="0"/>
              </a:spcBef>
              <a:spcAft>
                <a:spcPct val="0"/>
              </a:spcAft>
              <a:buClrTx/>
              <a:buSzTx/>
              <a:buFontTx/>
              <a:buChar char="•"/>
              <a:tabLst/>
            </a:pPr>
            <a:endParaRPr kumimoji="0" lang="he-IL" altLang="he-IL" sz="1800" b="0" i="0" u="none" strike="noStrike" cap="none" normalizeH="0" baseline="0" dirty="0">
              <a:ln>
                <a:noFill/>
              </a:ln>
              <a:solidFill>
                <a:schemeClr val="tx1"/>
              </a:solidFill>
              <a:effectLst/>
              <a:latin typeface="Arial" panose="020B0604020202020204" pitchFamily="34" charset="0"/>
            </a:endParaRPr>
          </a:p>
          <a:p>
            <a:pPr marL="0" marR="0" lvl="0" indent="0" algn="r" defTabSz="914400" eaLnBrk="0" fontAlgn="base" latinLnBrk="0" hangingPunct="0">
              <a:lnSpc>
                <a:spcPct val="100000"/>
              </a:lnSpc>
              <a:spcBef>
                <a:spcPct val="0"/>
              </a:spcBef>
              <a:spcAft>
                <a:spcPct val="0"/>
              </a:spcAft>
              <a:buClrTx/>
              <a:buSzTx/>
              <a:buNone/>
              <a:tabLst/>
            </a:pPr>
            <a:r>
              <a:rPr kumimoji="0" lang="he-IL" altLang="he-IL" sz="1800" b="1" i="0" u="sng" strike="noStrike" cap="none" normalizeH="0" baseline="0" dirty="0">
                <a:ln>
                  <a:noFill/>
                </a:ln>
                <a:solidFill>
                  <a:schemeClr val="tx1"/>
                </a:solidFill>
                <a:effectLst/>
                <a:latin typeface="Arial" panose="020B0604020202020204" pitchFamily="34" charset="0"/>
              </a:rPr>
              <a:t>פיצוי בגין היעדר שימוע-</a:t>
            </a:r>
            <a:r>
              <a:rPr kumimoji="0" lang="he-IL" altLang="he-IL" sz="1800" b="0" i="0" u="none" strike="noStrike" cap="none" normalizeH="0" baseline="0" dirty="0">
                <a:ln>
                  <a:noFill/>
                </a:ln>
                <a:solidFill>
                  <a:schemeClr val="tx1"/>
                </a:solidFill>
                <a:effectLst/>
                <a:latin typeface="Arial" panose="020B0604020202020204" pitchFamily="34" charset="0"/>
              </a:rPr>
              <a:t> הרשת חויבה לשלם פיצוי נוסף בסך 5,000 שקל בגין היעדר שימוע לפני הפסקת העבודה.</a:t>
            </a:r>
            <a:endParaRPr kumimoji="0" lang="en-US" altLang="he-IL" sz="1800" b="0" i="0" u="none" strike="noStrike" cap="none" normalizeH="0" baseline="0" dirty="0">
              <a:ln>
                <a:noFill/>
              </a:ln>
              <a:solidFill>
                <a:schemeClr val="tx1"/>
              </a:solidFill>
              <a:effectLst/>
              <a:latin typeface="Arial" panose="020B0604020202020204" pitchFamily="34" charset="0"/>
            </a:endParaRPr>
          </a:p>
          <a:p>
            <a:pPr marL="0" marR="0" lvl="0" indent="0" algn="r" defTabSz="914400" eaLnBrk="0" fontAlgn="base" latinLnBrk="0" hangingPunct="0">
              <a:lnSpc>
                <a:spcPct val="100000"/>
              </a:lnSpc>
              <a:spcBef>
                <a:spcPct val="0"/>
              </a:spcBef>
              <a:spcAft>
                <a:spcPct val="0"/>
              </a:spcAft>
              <a:buClrTx/>
              <a:buSzTx/>
              <a:buFontTx/>
              <a:buChar char="•"/>
              <a:tabLst/>
            </a:pPr>
            <a:endParaRPr kumimoji="0" lang="he-IL" altLang="he-IL" sz="1800" b="0" i="0" u="none" strike="noStrike" cap="none" normalizeH="0" baseline="0" dirty="0">
              <a:ln>
                <a:noFill/>
              </a:ln>
              <a:solidFill>
                <a:schemeClr val="tx1"/>
              </a:solidFill>
              <a:effectLst/>
              <a:latin typeface="Arial" panose="020B0604020202020204" pitchFamily="34" charset="0"/>
            </a:endParaRPr>
          </a:p>
          <a:p>
            <a:pPr marL="0" marR="0" lvl="0" indent="0" algn="r" defTabSz="914400" eaLnBrk="0" fontAlgn="base" latinLnBrk="0" hangingPunct="0">
              <a:lnSpc>
                <a:spcPct val="100000"/>
              </a:lnSpc>
              <a:spcBef>
                <a:spcPct val="0"/>
              </a:spcBef>
              <a:spcAft>
                <a:spcPct val="0"/>
              </a:spcAft>
              <a:buClrTx/>
              <a:buSzTx/>
              <a:buNone/>
              <a:tabLst/>
            </a:pPr>
            <a:r>
              <a:rPr kumimoji="0" lang="he-IL" altLang="he-IL" sz="1800" b="1" i="0" u="sng" strike="noStrike" cap="none" normalizeH="0" baseline="0" dirty="0">
                <a:ln>
                  <a:noFill/>
                </a:ln>
                <a:solidFill>
                  <a:schemeClr val="tx1"/>
                </a:solidFill>
                <a:effectLst/>
                <a:latin typeface="Arial" panose="020B0604020202020204" pitchFamily="34" charset="0"/>
              </a:rPr>
              <a:t>שיקולי פיצוי-</a:t>
            </a:r>
            <a:r>
              <a:rPr kumimoji="0" lang="he-IL" altLang="he-IL" sz="1800" b="0" i="0" u="none" strike="noStrike" cap="none" normalizeH="0" baseline="0" dirty="0">
                <a:ln>
                  <a:noFill/>
                </a:ln>
                <a:solidFill>
                  <a:schemeClr val="tx1"/>
                </a:solidFill>
                <a:effectLst/>
                <a:latin typeface="Arial" panose="020B0604020202020204" pitchFamily="34" charset="0"/>
              </a:rPr>
              <a:t> תקופת העסקה הארוכה הייתה שיקול להחמרת הפיצוי, אך העובדה שהעובד לא פנה לתלונות רשמיות הפחיתה את הפיצוי. </a:t>
            </a:r>
            <a:endParaRPr kumimoji="0" lang="en-US" altLang="he-IL"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he-IL" altLang="he-IL"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695286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דין פיצויים על רקע גניבה </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190625"/>
            <a:ext cx="10028767" cy="5032621"/>
          </a:xfrm>
        </p:spPr>
        <p:txBody>
          <a:bodyPr>
            <a:normAutofit/>
          </a:bodyPr>
          <a:lstStyle/>
          <a:p>
            <a:r>
              <a:rPr lang="he-IL" b="0" i="0" dirty="0" err="1">
                <a:solidFill>
                  <a:srgbClr val="54595F"/>
                </a:solidFill>
                <a:effectLst/>
                <a:latin typeface="-apple-system"/>
              </a:rPr>
              <a:t>סע”ש</a:t>
            </a:r>
            <a:r>
              <a:rPr lang="he-IL" b="0" i="0" dirty="0">
                <a:solidFill>
                  <a:srgbClr val="54595F"/>
                </a:solidFill>
                <a:effectLst/>
                <a:latin typeface="-apple-system"/>
              </a:rPr>
              <a:t> 5676-07-19 </a:t>
            </a:r>
          </a:p>
          <a:p>
            <a:r>
              <a:rPr lang="he-IL" u="sng" dirty="0"/>
              <a:t>תשתית עובדתית-</a:t>
            </a:r>
          </a:p>
          <a:p>
            <a:r>
              <a:rPr lang="he-IL" dirty="0"/>
              <a:t>התובע הועסק כפועל בחברה המספקת שירותי הובלות ואחסון במשך כ-26 שנים.</a:t>
            </a:r>
          </a:p>
          <a:p>
            <a:r>
              <a:rPr lang="he-IL" dirty="0"/>
              <a:t>לטענת התובע, מנהל העבודה היה שבע רצון מעבודתו בכל תקופת העסקתו.</a:t>
            </a:r>
          </a:p>
          <a:p>
            <a:r>
              <a:rPr lang="he-IL" dirty="0"/>
              <a:t> ביום 3.4.2019 התובע עבד כנהג משאית עם 2 עובדים נוספים. שלושתם פינו ציוד ישן מקריית הממשלה בחיפה ואחד העובדים העביר לידיו של התובע גרוטאות ברזל אשר לטענת העובדים נמצאו על מכולת הזבל, ולכן החליטו למכור את הגרוטאות למחסן ברזל בחיפה. </a:t>
            </a:r>
          </a:p>
          <a:p>
            <a:r>
              <a:rPr lang="he-IL" dirty="0"/>
              <a:t>כאשר מנהל העבודה התקשר לשאול את התובע האם הם לקחו תעלות אוורור, שנמצאו חסרים התובע לא הבין במה  מדובר ומסר כי לא נלקח דבר. לאחר בדיקות ובירורים התברר  כי הגרוטאות שנמכרו על ידי התובע והעובדים הם בעצם תעלות האוורור אשר היו שייכות לקריית הממשלה ולא היו מיועדות לזריקה אלא לשימוש.</a:t>
            </a:r>
          </a:p>
          <a:p>
            <a:r>
              <a:rPr lang="he-IL" dirty="0"/>
              <a:t>כאשר התובע והעובדים גילו זאת הצטערו על הטעות, ונסעו בחזרה למחסן הברזל לטובת רכישת תעלות הברזל והשבתם לאיש התחזוקה בקריית הממשלה.</a:t>
            </a:r>
          </a:p>
          <a:p>
            <a:r>
              <a:rPr lang="he-IL" dirty="0"/>
              <a:t>בהמשך לזאת, התובע זומן ל</a:t>
            </a:r>
            <a:r>
              <a:rPr lang="he-IL" dirty="0">
                <a:hlinkClick r:id="rId2">
                  <a:extLst>
                    <a:ext uri="{A12FA001-AC4F-418D-AE19-62706E023703}">
                      <ahyp:hlinkClr xmlns:ahyp="http://schemas.microsoft.com/office/drawing/2018/hyperlinkcolor" val="tx"/>
                    </a:ext>
                  </a:extLst>
                </a:hlinkClick>
              </a:rPr>
              <a:t>שימוע</a:t>
            </a:r>
            <a:r>
              <a:rPr lang="he-IL" dirty="0"/>
              <a:t> ו</a:t>
            </a:r>
            <a:r>
              <a:rPr lang="he-IL" sz="2100" dirty="0"/>
              <a:t>ל</a:t>
            </a:r>
            <a:r>
              <a:rPr lang="he-IL" dirty="0"/>
              <a:t>אחר מכן פוטר.</a:t>
            </a:r>
          </a:p>
          <a:p>
            <a:endParaRPr lang="he-IL" dirty="0"/>
          </a:p>
          <a:p>
            <a:endParaRPr lang="he-IL" dirty="0"/>
          </a:p>
          <a:p>
            <a:endParaRPr lang="he-IL" dirty="0"/>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5116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4761"/>
            <a:ext cx="10028767" cy="1108568"/>
          </a:xfrm>
        </p:spPr>
        <p:txBody>
          <a:bodyPr>
            <a:normAutofit/>
          </a:bodyPr>
          <a:lstStyle/>
          <a:p>
            <a:pPr algn="ctr"/>
            <a:r>
              <a:rPr lang="he-IL" dirty="0"/>
              <a:t>דין פיצויים על רקע גניבה </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366427"/>
          </a:xfrm>
        </p:spPr>
        <p:txBody>
          <a:bodyPr>
            <a:normAutofit/>
          </a:bodyPr>
          <a:lstStyle/>
          <a:p>
            <a:r>
              <a:rPr lang="he-IL" sz="2400" u="sng" dirty="0"/>
              <a:t>טענת המעסיק-</a:t>
            </a:r>
          </a:p>
          <a:p>
            <a:r>
              <a:rPr lang="he-IL" sz="2400" dirty="0"/>
              <a:t>המעסיק האשים את העובד בגניבה ובעקבות זאת שלל ממנו את מלוא פיצויי הפיטורים</a:t>
            </a:r>
          </a:p>
          <a:p>
            <a:r>
              <a:rPr lang="he-IL" sz="2400" dirty="0"/>
              <a:t>המעסיק טען כי העובד הפר את נהלי העבודה וחובת תום הלב שלו כלפי החברה בה  עבד כ26 שנה, בכך שהחליט על דעת עצמו לקחת ציוד ולמכור אותו. לכן, הפיטורים ואי תשלום הפיצויים נעשו לטענת החברה כדין.</a:t>
            </a:r>
          </a:p>
          <a:p>
            <a:endParaRPr lang="he-IL" sz="2400" u="sng" dirty="0"/>
          </a:p>
          <a:p>
            <a:r>
              <a:rPr lang="he-IL" sz="2400" u="sng" dirty="0"/>
              <a:t>טענת העובד-</a:t>
            </a:r>
            <a:endParaRPr lang="en-US" sz="2400" u="sng" dirty="0"/>
          </a:p>
          <a:p>
            <a:r>
              <a:rPr lang="he-IL" sz="2400" dirty="0"/>
              <a:t>העובד הגיש תביעה כנגד החברה בגין זכויות סוציאליות שמגיעות לו ובייחוד פיצויי הפיטורים שלא שולמו לו בעקבות פיטורין שלא כדין</a:t>
            </a:r>
            <a:endParaRPr lang="he-IL" sz="2400" u="sng"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5869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דין פיצויים על רקע גניבה </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9"/>
            <a:ext cx="10028767" cy="4623602"/>
          </a:xfrm>
        </p:spPr>
        <p:txBody>
          <a:bodyPr>
            <a:normAutofit lnSpcReduction="10000"/>
          </a:bodyPr>
          <a:lstStyle/>
          <a:p>
            <a:r>
              <a:rPr lang="he-IL" u="sng" dirty="0"/>
              <a:t>הכרעת בין הדין-</a:t>
            </a:r>
          </a:p>
          <a:p>
            <a:r>
              <a:rPr lang="he-IL" dirty="0"/>
              <a:t>בית הדין התייחס להאשמת הגניבה וציין כי לא הוכח כי התובע גנב והיה על החברה לבדוק האם התובע ביצע את העבירה על פי כללי המשפט הקיימים בדיני העונשין ולוודא מעבר לכל ספק סביר שאכן התובע  ביצע את העבירה על מנת לקבוע שלילת </a:t>
            </a:r>
            <a:r>
              <a:rPr lang="he-IL" dirty="0">
                <a:hlinkClick r:id="rId2">
                  <a:extLst>
                    <a:ext uri="{A12FA001-AC4F-418D-AE19-62706E023703}">
                      <ahyp:hlinkClr xmlns:ahyp="http://schemas.microsoft.com/office/drawing/2018/hyperlinkcolor" val="tx"/>
                    </a:ext>
                  </a:extLst>
                </a:hlinkClick>
              </a:rPr>
              <a:t>פיצויי פיטורים</a:t>
            </a:r>
            <a:r>
              <a:rPr lang="he-IL" dirty="0"/>
              <a:t> לעובד. </a:t>
            </a:r>
          </a:p>
          <a:p>
            <a:r>
              <a:rPr lang="he-IL" dirty="0"/>
              <a:t>בנוסף, החברה לא הגישה תלונה למשטרה ולא התקבלה קביעה של רשות מוסמכת שהתובע אכן ביצע עבירה.</a:t>
            </a:r>
          </a:p>
          <a:p>
            <a:r>
              <a:rPr lang="he-IL" dirty="0"/>
              <a:t>כמו כן, בית הדין התייחס לכך כי תעלות האוורור נלקחו בשוגג, במחשבה שהן חלק מהאשפה המיועדת לפינוי. וברגע שהתובע והעובדים ידעו על כך הם השיבו אותן לאיש האחזקה בקריית הממשלה. אי לכך, לא ניתן לקבוע כי התובע והעובדים עשו זאת בניגוד להסכמת המעסיק ובמרמה מתוך כוונת גניבה.  על אף טענותיו של המעסיק, הנ”ל לא נכח באירוע ואף לא הציג כמעסיק כל ראיה המוכיחה כי בוצעה עבירת גניבה ע”י העובד.</a:t>
            </a:r>
          </a:p>
          <a:p>
            <a:r>
              <a:rPr lang="he-IL" dirty="0"/>
              <a:t>יחד עם זאת, ציין בית הדין כי הוא מבין את הנזק התדמיתי והמבוכה שגרם האירוע לחברה, אך אין זו הצדקה להחלטה לשלול מהתובע את מלוא הפיצויים וכל שכן, לאחר 26 שנות עבודה.</a:t>
            </a:r>
          </a:p>
          <a:p>
            <a:r>
              <a:rPr lang="he-IL" dirty="0"/>
              <a:t>בהתאם לעיל, בית הדין קיבל את תביעתו של התובע בכל הקשור לזכותו לקבל את  המלוא פיצויי הפיטורים ולדמי </a:t>
            </a:r>
            <a:r>
              <a:rPr lang="he-IL" dirty="0">
                <a:hlinkClick r:id="rId3">
                  <a:extLst>
                    <a:ext uri="{A12FA001-AC4F-418D-AE19-62706E023703}">
                      <ahyp:hlinkClr xmlns:ahyp="http://schemas.microsoft.com/office/drawing/2018/hyperlinkcolor" val="tx"/>
                    </a:ext>
                  </a:extLst>
                </a:hlinkClick>
              </a:rPr>
              <a:t>הודעה מוקדמת</a:t>
            </a:r>
            <a:r>
              <a:rPr lang="he-IL" dirty="0"/>
              <a:t> וזאת מאחר  ונקבע כי פיטוריו נעשו שלא כדין וכי על המעסיק לפצות את התובע בסך 368,595 ₪.</a:t>
            </a:r>
          </a:p>
          <a:p>
            <a:endParaRPr lang="he-IL" u="sng"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70814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fontScale="90000"/>
          </a:bodyPr>
          <a:lstStyle/>
          <a:p>
            <a:pPr algn="ctr"/>
            <a:r>
              <a:rPr lang="he-IL" dirty="0"/>
              <a:t>הפליה על רקע דת, לאום ומוצא</a:t>
            </a:r>
            <a:br>
              <a:rPr lang="he-IL" dirty="0"/>
            </a:br>
            <a:endParaRPr lang="he-IL" dirty="0"/>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3817399"/>
          </a:xfrm>
        </p:spPr>
        <p:txBody>
          <a:bodyPr>
            <a:normAutofit/>
          </a:bodyPr>
          <a:lstStyle/>
          <a:p>
            <a:r>
              <a:rPr lang="he-IL" sz="2400" b="1" i="0" dirty="0" err="1">
                <a:solidFill>
                  <a:srgbClr val="54595F"/>
                </a:solidFill>
                <a:effectLst/>
                <a:latin typeface="-apple-system"/>
              </a:rPr>
              <a:t>סע”ש</a:t>
            </a:r>
            <a:r>
              <a:rPr lang="he-IL" sz="2400" b="1" i="0" dirty="0">
                <a:solidFill>
                  <a:srgbClr val="54595F"/>
                </a:solidFill>
                <a:effectLst/>
                <a:latin typeface="-apple-system"/>
              </a:rPr>
              <a:t> (חיפה) 47027-04-22</a:t>
            </a:r>
          </a:p>
          <a:p>
            <a:endParaRPr lang="he-IL" sz="2400" u="sng" dirty="0"/>
          </a:p>
          <a:p>
            <a:r>
              <a:rPr lang="he-IL" sz="2400" u="sng" dirty="0"/>
              <a:t>תשתית עובדתית-</a:t>
            </a:r>
          </a:p>
          <a:p>
            <a:r>
              <a:rPr lang="he-IL" sz="2400" dirty="0"/>
              <a:t>התובע, בחור ערבי ישראלי, מורה לאזרחות בעל תואר שני בהצטיינות מאוניברסיטת חיפה במדעי המדינה. הגיש מועמדותו לעבודה בחברה לייצור מאפים.</a:t>
            </a:r>
          </a:p>
          <a:p>
            <a:r>
              <a:rPr lang="he-IL" sz="2400" dirty="0"/>
              <a:t>התובע הגיע למשרדי החברה, במהלך הריאיון פקידת ההשמה ומנהל החברה שוחחו בטלפון והוחלט לא לקבלו לעבודה.</a:t>
            </a:r>
          </a:p>
          <a:p>
            <a:endParaRPr lang="he-IL" u="sng"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5283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fontScale="90000"/>
          </a:bodyPr>
          <a:lstStyle/>
          <a:p>
            <a:pPr algn="ctr"/>
            <a:r>
              <a:rPr lang="he-IL" dirty="0"/>
              <a:t>חיוב עובד בהשבת כספים ששולמו בטעות: פסיקה עם הבחנות חשובות</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3188501"/>
          </a:xfrm>
        </p:spPr>
        <p:txBody>
          <a:bodyPr>
            <a:normAutofit fontScale="92500" lnSpcReduction="10000"/>
          </a:bodyPr>
          <a:lstStyle/>
          <a:p>
            <a:r>
              <a:rPr lang="he-IL" dirty="0"/>
              <a:t>התנהלות הצדדים:</a:t>
            </a:r>
          </a:p>
          <a:p>
            <a:endParaRPr lang="he-IL" dirty="0"/>
          </a:p>
          <a:p>
            <a:r>
              <a:rPr lang="he-IL" dirty="0"/>
              <a:t>ניכוי חד-צדדי:</a:t>
            </a:r>
          </a:p>
          <a:p>
            <a:r>
              <a:rPr lang="he-IL" dirty="0"/>
              <a:t>המעסיק ניכה משכרו של העובד סך של 1,500 ש"ח מדי חודש, זאת מבלי להסכים לכך עם העובד וללא קבלת הסכמתו מראש. בית הדין קבע כי מדובר בהפרה של חוק הגנת השכר, שכן כל ניכוי משכרו של עובד חייב בהסכמה מראש.</a:t>
            </a:r>
          </a:p>
          <a:p>
            <a:r>
              <a:rPr lang="he-IL" dirty="0"/>
              <a:t>הפנייה של העובד להתפטרות:</a:t>
            </a:r>
          </a:p>
          <a:p>
            <a:r>
              <a:rPr lang="he-IL" dirty="0"/>
              <a:t>לאחר חודשיים של ניכויים, העובד טען כי לא היה מודע לכך שהסכומים ששולמו לו אינם משקפים את שכרו הרשמי, ובחר להתפטר מהעבודה ללא הודעה מוקדמת, וטען כי המעסיק הבטיח לו כי אם יתפטר, יימחק החוב המגיע לו.</a:t>
            </a:r>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7824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הפליה על רקע דת, לאום ומוצא</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376692"/>
          </a:xfrm>
        </p:spPr>
        <p:txBody>
          <a:bodyPr>
            <a:normAutofit fontScale="92500"/>
          </a:bodyPr>
          <a:lstStyle/>
          <a:p>
            <a:r>
              <a:rPr lang="he-IL" sz="2400" u="sng" dirty="0"/>
              <a:t>טענת העובד-</a:t>
            </a:r>
          </a:p>
          <a:p>
            <a:r>
              <a:rPr lang="he-IL" sz="2400" dirty="0"/>
              <a:t>העובד טוען ששמע את השיחה בין הפקידה לבין מנהל החברה ברמקול של הטלפון ובמסגרתה נאמר על ידי המנהל כי זה מסרב לקבלו מכיוון שהוא אינו מעוניין להעסיק עובדים ערבים.</a:t>
            </a:r>
          </a:p>
          <a:p>
            <a:r>
              <a:rPr lang="he-IL" sz="2400" dirty="0"/>
              <a:t>התובע הגיש תביעה </a:t>
            </a:r>
            <a:r>
              <a:rPr lang="he-IL" sz="2400" dirty="0" err="1"/>
              <a:t>מכח</a:t>
            </a:r>
            <a:r>
              <a:rPr lang="he-IL" sz="2400" dirty="0"/>
              <a:t> חוק שוויון הזדמנויות בעבודה.</a:t>
            </a:r>
          </a:p>
          <a:p>
            <a:pPr marL="0" indent="0">
              <a:buNone/>
            </a:pPr>
            <a:endParaRPr lang="he-IL" sz="2400" dirty="0"/>
          </a:p>
          <a:p>
            <a:r>
              <a:rPr lang="he-IL" sz="2400" u="sng" dirty="0"/>
              <a:t>טענת המעסיק-</a:t>
            </a:r>
          </a:p>
          <a:p>
            <a:r>
              <a:rPr lang="he-IL" sz="2400" dirty="0"/>
              <a:t>החברה טענה כי זה לא נכון, וכי העובד לא שמע את השיחה בין הפקידה למנהל החברה.</a:t>
            </a:r>
          </a:p>
          <a:p>
            <a:r>
              <a:rPr lang="he-IL" sz="2400" dirty="0"/>
              <a:t>החברה טענה שהעובד לא הוזמן למקום העבודה מאחר והתובע מוכשר יתר על המידה בשביל לעבוד אצלם במפעל אפייה. מדובר במורה ותיק בעל תואר שני בהצטיינות במדעי המדינה. כמו כן, החברה הוסיפה כי הם מעסיקים עובדים ערבים ולכן זו אינה הסיבה לאי קבלתו.</a:t>
            </a:r>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3421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4E605D9-734A-4429-AB29-BC3A03656303}"/>
              </a:ext>
            </a:extLst>
          </p:cNvPr>
          <p:cNvSpPr>
            <a:spLocks noGrp="1"/>
          </p:cNvSpPr>
          <p:nvPr>
            <p:ph type="title"/>
          </p:nvPr>
        </p:nvSpPr>
        <p:spPr/>
        <p:txBody>
          <a:bodyPr/>
          <a:lstStyle/>
          <a:p>
            <a:pPr algn="ctr"/>
            <a:r>
              <a:rPr lang="he-IL" dirty="0"/>
              <a:t>הפליה על רקע דת, לאום ומוצא</a:t>
            </a:r>
          </a:p>
        </p:txBody>
      </p:sp>
      <p:sp>
        <p:nvSpPr>
          <p:cNvPr id="3" name="מציין מיקום תוכן 2">
            <a:extLst>
              <a:ext uri="{FF2B5EF4-FFF2-40B4-BE49-F238E27FC236}">
                <a16:creationId xmlns:a16="http://schemas.microsoft.com/office/drawing/2014/main" id="{2E5A79E9-BE9D-4CB8-B59D-50D35D064BBA}"/>
              </a:ext>
            </a:extLst>
          </p:cNvPr>
          <p:cNvSpPr>
            <a:spLocks noGrp="1"/>
          </p:cNvSpPr>
          <p:nvPr>
            <p:ph idx="1"/>
          </p:nvPr>
        </p:nvSpPr>
        <p:spPr>
          <a:xfrm>
            <a:off x="1371600" y="1526959"/>
            <a:ext cx="9601200" cy="4721441"/>
          </a:xfrm>
        </p:spPr>
        <p:txBody>
          <a:bodyPr>
            <a:normAutofit/>
          </a:bodyPr>
          <a:lstStyle/>
          <a:p>
            <a:r>
              <a:rPr lang="he-IL" sz="2400" b="1" u="sng" dirty="0"/>
              <a:t>הכרעת בית הדין-</a:t>
            </a:r>
          </a:p>
          <a:p>
            <a:r>
              <a:rPr lang="he-IL" sz="2400" b="1" dirty="0"/>
              <a:t>בית הדין דחה את טענות החברה. וביניהן התייחס לטענות כלהלן:</a:t>
            </a:r>
            <a:endParaRPr lang="he-IL" sz="2400" dirty="0"/>
          </a:p>
          <a:p>
            <a:r>
              <a:rPr lang="he-IL" sz="2400" b="1" dirty="0"/>
              <a:t>שמיעת השיחה בין הפקידה למנהל החברה</a:t>
            </a:r>
            <a:r>
              <a:rPr lang="he-IL" sz="2400" dirty="0"/>
              <a:t>: בית הדין ציין כי התובע עמד בסמוך לפקידה וגם אם השיחה לא התקיימה ברמקול הייתה יכולת לתובע לשמוע את חילופי הדברים בין השניים. </a:t>
            </a:r>
            <a:br>
              <a:rPr lang="he-IL" sz="2400" dirty="0"/>
            </a:br>
            <a:r>
              <a:rPr lang="he-IL" sz="2400" dirty="0"/>
              <a:t>נקבע כי החברה לא הצליחה להוכיח כי התובע לא שמע את הדברים.</a:t>
            </a:r>
          </a:p>
          <a:p>
            <a:r>
              <a:rPr lang="he-IL" sz="2400" b="1" dirty="0"/>
              <a:t>התובע מוכשר יתר על המידה</a:t>
            </a:r>
            <a:r>
              <a:rPr lang="he-IL" sz="2400" dirty="0"/>
              <a:t>: טענה זו אף היא נדחתה וזאת מאחר וטענה זו לא הועלתה בכתב הטענות והועלתה לראשונה רק בזמן חקירתו הנגדית של מנהל החברה.</a:t>
            </a:r>
          </a:p>
          <a:p>
            <a:r>
              <a:rPr lang="he-IL" sz="2400" b="1" dirty="0"/>
              <a:t>החברה מעסיקה עובדים ערבים אחרים</a:t>
            </a:r>
            <a:r>
              <a:rPr lang="he-IL" sz="2400" dirty="0"/>
              <a:t>: בית הדין התייחס לטענה זו כלא רלוונטית. שכן, טענת אפליית המוצא היא התייחסות פרטנית לתובע והתובע הוכיח ממכסת הראיות כי הופלה לרעה על רקע גזעני.</a:t>
            </a:r>
          </a:p>
          <a:p>
            <a:endParaRPr lang="he-IL" dirty="0"/>
          </a:p>
        </p:txBody>
      </p:sp>
      <p:pic>
        <p:nvPicPr>
          <p:cNvPr id="4" name="תמונה 3">
            <a:extLst>
              <a:ext uri="{FF2B5EF4-FFF2-40B4-BE49-F238E27FC236}">
                <a16:creationId xmlns:a16="http://schemas.microsoft.com/office/drawing/2014/main" id="{D3FC2C5E-03AE-49E1-B595-544A58494F1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5" name="Picture 6">
            <a:extLst>
              <a:ext uri="{FF2B5EF4-FFF2-40B4-BE49-F238E27FC236}">
                <a16:creationId xmlns:a16="http://schemas.microsoft.com/office/drawing/2014/main" id="{720F6A0A-1CF2-42A0-8D0B-2BF214F35E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61684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CF23DE-C093-5543-E1A3-1BDE78F04C03}"/>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D335E8A4-AB9F-1BBD-0444-81D31595E7CB}"/>
              </a:ext>
            </a:extLst>
          </p:cNvPr>
          <p:cNvSpPr>
            <a:spLocks noGrp="1"/>
          </p:cNvSpPr>
          <p:nvPr>
            <p:ph type="title"/>
          </p:nvPr>
        </p:nvSpPr>
        <p:spPr/>
        <p:txBody>
          <a:bodyPr/>
          <a:lstStyle/>
          <a:p>
            <a:pPr algn="ctr"/>
            <a:r>
              <a:rPr lang="he-IL" dirty="0"/>
              <a:t>הפליה על רקע דת, לאום ומוצא</a:t>
            </a:r>
          </a:p>
        </p:txBody>
      </p:sp>
      <p:sp>
        <p:nvSpPr>
          <p:cNvPr id="3" name="מציין מיקום תוכן 2">
            <a:extLst>
              <a:ext uri="{FF2B5EF4-FFF2-40B4-BE49-F238E27FC236}">
                <a16:creationId xmlns:a16="http://schemas.microsoft.com/office/drawing/2014/main" id="{DA50BF95-9379-6319-A0C8-7D650455BD89}"/>
              </a:ext>
            </a:extLst>
          </p:cNvPr>
          <p:cNvSpPr>
            <a:spLocks noGrp="1"/>
          </p:cNvSpPr>
          <p:nvPr>
            <p:ph idx="1"/>
          </p:nvPr>
        </p:nvSpPr>
        <p:spPr>
          <a:xfrm>
            <a:off x="1371600" y="1526959"/>
            <a:ext cx="9601200" cy="4340441"/>
          </a:xfrm>
        </p:spPr>
        <p:txBody>
          <a:bodyPr>
            <a:normAutofit lnSpcReduction="10000"/>
          </a:bodyPr>
          <a:lstStyle/>
          <a:p>
            <a:r>
              <a:rPr lang="he-IL" sz="2400" dirty="0"/>
              <a:t>כמו כן, הפקידה העידה כי המנהל שאל אותה האם מי שעומד מולה הוא ערבי. וזאת ניתן ללמוד מהתכתבות </a:t>
            </a:r>
            <a:r>
              <a:rPr lang="he-IL" sz="2400" dirty="0" err="1"/>
              <a:t>הוואטסאפ</a:t>
            </a:r>
            <a:r>
              <a:rPr lang="he-IL" sz="2400" dirty="0"/>
              <a:t> בין המנהל לפקידה אשר הביע בפניה את אי רצונו בהעסקת עובדים מהמגזר הערבי. הפקידה הייתה נבוכה מדבריו של המנהל ולאחר שסיימה את השיחה, התובע הביע את מורת רוחו מהדברים וציין שמצב זה השפיע קשות על נפשו.</a:t>
            </a:r>
          </a:p>
          <a:p>
            <a:r>
              <a:rPr lang="he-IL" sz="2400" dirty="0"/>
              <a:t>בית הדין קבע כי בהתחשב במכלול הראיות, יחד עם עדותה של הפקידה, הוכחה הטענה לאפליה מחמת מוצאו של התובע.</a:t>
            </a:r>
          </a:p>
          <a:p>
            <a:r>
              <a:rPr lang="he-IL" sz="2400" b="1" dirty="0"/>
              <a:t>מטרת פיצוי העובד היא פיצוי על נזק ממשי והן פיצוי עונשי והמטרה היא למנוע התנהגות מפלה על רקע השתייכות לאומית שיש בה פגיעה משמעותית בכבודו של התובע כאדם</a:t>
            </a:r>
            <a:r>
              <a:rPr lang="he-IL" sz="2400" dirty="0"/>
              <a:t>. </a:t>
            </a:r>
          </a:p>
          <a:p>
            <a:r>
              <a:rPr lang="he-IL" sz="2400" dirty="0"/>
              <a:t>בית הדין פסק בשל הנסיבות כי דינה של התביעה להתקבל וכי על החברה לפצות את התובע בסך של 62,000 ₪ </a:t>
            </a:r>
          </a:p>
          <a:p>
            <a:endParaRPr lang="he-IL" dirty="0"/>
          </a:p>
        </p:txBody>
      </p:sp>
      <p:pic>
        <p:nvPicPr>
          <p:cNvPr id="4" name="תמונה 3">
            <a:extLst>
              <a:ext uri="{FF2B5EF4-FFF2-40B4-BE49-F238E27FC236}">
                <a16:creationId xmlns:a16="http://schemas.microsoft.com/office/drawing/2014/main" id="{7096CDC0-65B1-EB5F-6460-A780E168336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5" name="Picture 6">
            <a:extLst>
              <a:ext uri="{FF2B5EF4-FFF2-40B4-BE49-F238E27FC236}">
                <a16:creationId xmlns:a16="http://schemas.microsoft.com/office/drawing/2014/main" id="{E5D43882-352D-61C8-FD9B-AC5C3DE926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10736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דין פרמיה המשולמת על רקע תפוקת סניף או מפעל</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487321"/>
          </a:xfrm>
        </p:spPr>
        <p:txBody>
          <a:bodyPr>
            <a:normAutofit/>
          </a:bodyPr>
          <a:lstStyle/>
          <a:p>
            <a:r>
              <a:rPr lang="he-IL" sz="2400" b="1" dirty="0"/>
              <a:t>הרקע העובדתי:</a:t>
            </a:r>
            <a:endParaRPr lang="he-IL" sz="2400" dirty="0"/>
          </a:p>
          <a:p>
            <a:r>
              <a:rPr lang="he-IL" sz="2400" dirty="0"/>
              <a:t>מר גלעד הוכמן (להלן: "התובע") הועסק על ידי חברת </a:t>
            </a:r>
            <a:r>
              <a:rPr lang="he-IL" sz="2400" dirty="0" err="1"/>
              <a:t>יוניטקס</a:t>
            </a:r>
            <a:r>
              <a:rPr lang="he-IL" sz="2400" dirty="0"/>
              <a:t> בע"מ (להלן: "הנתבעת") כמנהל מערך מכירות בחטיבת מיקור חוץ מיום 25.06.2015 ועד לפיטוריו ביום 30.11.2019.</a:t>
            </a:r>
          </a:p>
          <a:p>
            <a:r>
              <a:rPr lang="he-IL" sz="2400" dirty="0"/>
              <a:t>הנתבעת, הינה חברה המעניקה שירותי יישום והטמעה של מערכות מידע בתחום השמת כוח אדם.</a:t>
            </a:r>
          </a:p>
          <a:p>
            <a:r>
              <a:rPr lang="he-IL" sz="2400" dirty="0"/>
              <a:t>לטענת התובע, הפרמיות אשר שולמו לו במהלך תקופת העבודה, מהוות חלק מהשכר הקובע לצורך חישוב זכויותיו הסוציאליות וההפרשות הפנסיוניות. מנגד, טענה הנתבעת כי התשלום אשר שולם לו לא נבע מיגיעה אישית של התובע אלא של כלל העובדים בצוות ולכן הוא אינו חלק מהשכר הקובע להפרשות סוציאליות.</a:t>
            </a:r>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10922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דין פרמיה המשולמת על רקע תפוקת סניף או מפעל</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534214"/>
          </a:xfrm>
        </p:spPr>
        <p:txBody>
          <a:bodyPr>
            <a:normAutofit/>
          </a:bodyPr>
          <a:lstStyle/>
          <a:p>
            <a:r>
              <a:rPr lang="he-IL" sz="2400" b="1" dirty="0"/>
              <a:t>פרמיות כחלק מהשכר הקובע:</a:t>
            </a:r>
            <a:endParaRPr lang="he-IL" sz="2400" dirty="0"/>
          </a:p>
          <a:p>
            <a:r>
              <a:rPr lang="he-IL" sz="2400" dirty="0"/>
              <a:t>ההלכה קובעת, כי נטל השכנוע כי תשלום מסוים המכונה "תוספת" הוא חלק מן השכר ה"רגיל", מוטל על העובד. מעמדה של תוספת אינו נגזר מתוך שמה או בהתאם להגדרתה אשר נקבעה על ידי הצדדים, ולכן יש לבחון אותה על פי מהותה, כלומר, על מנת להכריע בשאלה האם התוספת הינה חלק מהשכר הקובע, יש לבחון האם מדובר ברכיב שכר אשר שולם לתובע בגין עבודתו הרגילה או שהתשלום היה מותנה בקיומו של תנאי אשר התממש בזכות אדם אחד או קבוצה, וכן, האם אותו רכיב משולם דרך קבע או לא.  </a:t>
            </a:r>
          </a:p>
          <a:p>
            <a:r>
              <a:rPr lang="he-IL" sz="2400" dirty="0"/>
              <a:t>בפס"ד ע"ע ארצי 291/09 נקבע מהו מרכיב שכר המהווה "תוספת" ולא חלק מהשכר ה"רגיל". לפי פס"ד זה, כאשר מדובר במרכיב אשר מותנה בקיומו של תנאי או בגורם מיוחד והתנאי או הגורם מתקיים, אזי מדובר בתוספת.</a:t>
            </a:r>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92024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דין פרמיה המשולמת על רקע תפוקת סניף או מפעל</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428706"/>
          </a:xfrm>
        </p:spPr>
        <p:txBody>
          <a:bodyPr>
            <a:normAutofit lnSpcReduction="10000"/>
          </a:bodyPr>
          <a:lstStyle/>
          <a:p>
            <a:r>
              <a:rPr lang="he-IL" sz="2400" b="1" dirty="0"/>
              <a:t>החלטת בית הדין האזורי:</a:t>
            </a:r>
            <a:endParaRPr lang="he-IL" sz="2400" dirty="0"/>
          </a:p>
          <a:p>
            <a:r>
              <a:rPr lang="he-IL" sz="2400" dirty="0"/>
              <a:t>בהתאם לאמור לעיל, בית הדין עמד על הקביעה כי כאשר התנאי או הגורם תלוי במי שמקבל את התשלום, מדובר בתוספת שאינה חלק מהשכר הרגיל.</a:t>
            </a:r>
          </a:p>
          <a:p>
            <a:r>
              <a:rPr lang="he-IL" sz="2400" dirty="0"/>
              <a:t>מעיון בתלושי השכר של העובד, עלה כי העובד לא קיבל תשלום פרמיה בכל חודש. בנוסף, הפרמיה ששולמה לתובע בגין "השמת עובדים" לא שולמה עבור עבדותו של התובע בלבד, אלא בגין הישגים של המחלקה כולה.</a:t>
            </a:r>
          </a:p>
          <a:p>
            <a:r>
              <a:rPr lang="he-IL" sz="2400" dirty="0"/>
              <a:t>על כן, בהתאם לפסיקת בית הדין הארצי (ע"ע 300327/98) עליו הסתמך בית  הדין האזורי, ובהתאם לראיות אשר הוצגו על ידי שני הצדדים, נקבע כי התובע לא טיפל לבדו בהשמת עובדים ולא מדובר בהישג אישי שלו אלא של כלל עובדי המחלקה.</a:t>
            </a:r>
          </a:p>
          <a:p>
            <a:r>
              <a:rPr lang="he-IL" sz="2400" dirty="0"/>
              <a:t>בהתאם לכל האמור קבע בית הדין כי הגמול ששולם לתובע אינו מהווה שכר עבודה ולפיכך תביעת התובע נדחתה.</a:t>
            </a:r>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4092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b="1" dirty="0">
                <a:solidFill>
                  <a:schemeClr val="tx1"/>
                </a:solidFill>
                <a:hlinkClick r:id="rId2">
                  <a:extLst>
                    <a:ext uri="{A12FA001-AC4F-418D-AE19-62706E023703}">
                      <ahyp:hlinkClr xmlns:ahyp="http://schemas.microsoft.com/office/drawing/2018/hyperlinkcolor" val="tx"/>
                    </a:ext>
                  </a:extLst>
                </a:hlinkClick>
              </a:rPr>
              <a:t>אחריות מעסיק בגין הטרדה מינית </a:t>
            </a:r>
            <a:endParaRPr lang="he-IL" dirty="0">
              <a:solidFill>
                <a:schemeClr val="tx1"/>
              </a:solidFill>
            </a:endParaRP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216894"/>
          </a:xfrm>
        </p:spPr>
        <p:txBody>
          <a:bodyPr>
            <a:normAutofit/>
          </a:bodyPr>
          <a:lstStyle/>
          <a:p>
            <a:r>
              <a:rPr lang="he-IL" dirty="0" err="1"/>
              <a:t>סע”ש</a:t>
            </a:r>
            <a:r>
              <a:rPr lang="he-IL" dirty="0"/>
              <a:t> 2195-11-18 פלונית אלמונית</a:t>
            </a:r>
          </a:p>
          <a:p>
            <a:pPr algn="r"/>
            <a:r>
              <a:rPr lang="he-IL" b="0" i="0" dirty="0">
                <a:effectLst/>
                <a:latin typeface="-apple-system"/>
              </a:rPr>
              <a:t>הרקע העובדתי</a:t>
            </a:r>
          </a:p>
          <a:p>
            <a:pPr algn="r"/>
            <a:r>
              <a:rPr lang="he-IL" b="0" i="0" dirty="0">
                <a:solidFill>
                  <a:srgbClr val="54595F"/>
                </a:solidFill>
                <a:effectLst/>
                <a:latin typeface="-apple-system"/>
              </a:rPr>
              <a:t>התובעת (להלן: “התובעת”) החלה לעבוד בעירייה (להלן: “העירייה”/ “הנתבעת” ) בשנת 2008 כמנהלת אדמיניסטרטיבית. התובעת סובלת מאפילפסיה והתקבלה לעבודה במסגרת תוכנית עידוד אנשים עם מוגבלויות. בשנת 2015 הגיע היקף משרתה להיקף של משרה מלאה.</a:t>
            </a:r>
          </a:p>
          <a:p>
            <a:pPr algn="r"/>
            <a:r>
              <a:rPr lang="he-IL" b="0" i="0" dirty="0">
                <a:solidFill>
                  <a:srgbClr val="54595F"/>
                </a:solidFill>
                <a:effectLst/>
                <a:latin typeface="-apple-system"/>
              </a:rPr>
              <a:t>לתובעת  2 נתבעים – העירייה היא הנתבעת הראשונה, והמעסיק של התובעת שנכון למתן פסק דין נפטר הוא הנתבע השני (להלן: “המנוח”).</a:t>
            </a:r>
          </a:p>
          <a:p>
            <a:pPr algn="r"/>
            <a:r>
              <a:rPr lang="he-IL" b="0" i="0" dirty="0">
                <a:solidFill>
                  <a:srgbClr val="54595F"/>
                </a:solidFill>
                <a:effectLst/>
                <a:latin typeface="-apple-system"/>
              </a:rPr>
              <a:t>לטענת התובעת היא הוטרדה באופן קבוע על ידי המנוח, ואילו העירייה לא עמדה בחובתה כמעסיק למנוע את הדבר, לא פרסמה תקנון כנדרש ולא דאגה לסביבת עבודה נטולת הטרדות מיניות. מאז מועד הגשת התלונה, התובעת לא שבה לעבוד באגף בו עבדה, ובהתאם לבקשתה שימשה כמנהלת במשרדו של המנוח, אשר היה מנהלה הישיר.</a:t>
            </a:r>
          </a:p>
          <a:p>
            <a:endParaRPr lang="he-IL" dirty="0"/>
          </a:p>
          <a:p>
            <a:endParaRPr lang="en-US" dirty="0"/>
          </a:p>
          <a:p>
            <a:endParaRPr lang="en-US" dirty="0"/>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25936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D61BB0-C1AD-D122-5F91-D7A4A6988B87}"/>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6C872691-F68F-2ECC-CAF0-EFEF12BBBE9C}"/>
              </a:ext>
            </a:extLst>
          </p:cNvPr>
          <p:cNvSpPr>
            <a:spLocks noGrp="1"/>
          </p:cNvSpPr>
          <p:nvPr>
            <p:ph type="title"/>
          </p:nvPr>
        </p:nvSpPr>
        <p:spPr>
          <a:xfrm>
            <a:off x="1096434" y="382881"/>
            <a:ext cx="10028767" cy="1108568"/>
          </a:xfrm>
        </p:spPr>
        <p:txBody>
          <a:bodyPr>
            <a:normAutofit/>
          </a:bodyPr>
          <a:lstStyle/>
          <a:p>
            <a:pPr algn="ctr"/>
            <a:r>
              <a:rPr lang="he-IL" b="1" dirty="0">
                <a:solidFill>
                  <a:schemeClr val="tx1"/>
                </a:solidFill>
                <a:hlinkClick r:id="rId2">
                  <a:extLst>
                    <a:ext uri="{A12FA001-AC4F-418D-AE19-62706E023703}">
                      <ahyp:hlinkClr xmlns:ahyp="http://schemas.microsoft.com/office/drawing/2018/hyperlinkcolor" val="tx"/>
                    </a:ext>
                  </a:extLst>
                </a:hlinkClick>
              </a:rPr>
              <a:t>אחריות מעסיק בגין הטרדה מינית </a:t>
            </a:r>
            <a:endParaRPr lang="he-IL" dirty="0">
              <a:solidFill>
                <a:schemeClr val="tx1"/>
              </a:solidFill>
            </a:endParaRPr>
          </a:p>
        </p:txBody>
      </p:sp>
      <p:sp>
        <p:nvSpPr>
          <p:cNvPr id="3" name="מציין מיקום תוכן 2">
            <a:extLst>
              <a:ext uri="{FF2B5EF4-FFF2-40B4-BE49-F238E27FC236}">
                <a16:creationId xmlns:a16="http://schemas.microsoft.com/office/drawing/2014/main" id="{84E57296-4287-EAE3-2E94-3C55C2EAA6F1}"/>
              </a:ext>
            </a:extLst>
          </p:cNvPr>
          <p:cNvSpPr>
            <a:spLocks noGrp="1"/>
          </p:cNvSpPr>
          <p:nvPr>
            <p:ph idx="1"/>
          </p:nvPr>
        </p:nvSpPr>
        <p:spPr>
          <a:xfrm>
            <a:off x="1096434" y="1491448"/>
            <a:ext cx="10028767" cy="4216894"/>
          </a:xfrm>
        </p:spPr>
        <p:txBody>
          <a:bodyPr>
            <a:normAutofit fontScale="92500" lnSpcReduction="20000"/>
          </a:bodyPr>
          <a:lstStyle/>
          <a:p>
            <a:pPr algn="just"/>
            <a:r>
              <a:rPr lang="he-IL" b="0" i="0" dirty="0">
                <a:effectLst/>
                <a:latin typeface="-apple-system"/>
              </a:rPr>
              <a:t>טענות התובעת וטענות העירייה</a:t>
            </a:r>
          </a:p>
          <a:p>
            <a:pPr algn="just"/>
            <a:r>
              <a:rPr lang="he-IL" b="0" i="0" dirty="0">
                <a:solidFill>
                  <a:srgbClr val="54595F"/>
                </a:solidFill>
                <a:effectLst/>
                <a:latin typeface="-apple-system"/>
              </a:rPr>
              <a:t>התובעת טענה, כי לכל אורך תקופת עבודתה, העירייה לא פרסמה במשרדי האגף תקנון למניעת הטרדה מינית, המפרט את הוראות החוק למניעת הטרדה מינית תשנ”ח 1998. יש לציין כי התובעת טענה כי האגף שלה היה ממוקם רחוק מבניין העירייה עצמו, וכי מדובר באגף נפרד לחלוטין במרחק הליכה. העירייה לא הביאה לידיעת את התובעת את קיומו של תקנון שכזה, הוא מעולם לא צורף לתלושי השכר ולא התקיימה שום הרצאה או כנס מטעם העירייה העוסק בנושא. אפילו לאחר הגשת התביעה לא נמסר לתובעת שום מידע מעמיק בנושא ההטרדות המיניות. טענות אלה מתווספות לטענתה העיקרית בגין הטרדה מינית הן מילולית והן פיזית.</a:t>
            </a:r>
          </a:p>
          <a:p>
            <a:pPr algn="just"/>
            <a:r>
              <a:rPr lang="he-IL" b="0" i="0" dirty="0">
                <a:solidFill>
                  <a:srgbClr val="54595F"/>
                </a:solidFill>
                <a:effectLst/>
                <a:latin typeface="-apple-system"/>
              </a:rPr>
              <a:t>הנתבעת טוענת, כי המנוח לא ביצע דבר מהמיוחס לו, ובחודשים האחרונים לעבודתה של התובעת יחסיהם הפכו לעכורים בשל כשל התובעת בתפקידה. טענת התובעת לא עלתה בקנה אחד עם גרסתה של התובעת, אשר נהגה לנסוע עם המנוח לעיתים תכופות ברכבו, ולעניין הטרדות מילוליות והתייחסות מבזה של המנוח לגופה של התובעת טענה הנתבעת כי מדובר בבדיחות “בעלות גוון גס בלבד” וזאת במסגרת תקשורת חופשית בה לקחו חלק כלל עובדי האגף בו עבדה התובעת.</a:t>
            </a:r>
          </a:p>
          <a:p>
            <a:pPr algn="just"/>
            <a:r>
              <a:rPr lang="he-IL" b="0" i="0" dirty="0">
                <a:solidFill>
                  <a:srgbClr val="54595F"/>
                </a:solidFill>
                <a:effectLst/>
                <a:latin typeface="-apple-system"/>
              </a:rPr>
              <a:t>לעניין טענת התובעת בדבר אי קיומו של תקנון הטרדה מינית ואי קיומן של הדרכות בנושא, הנתבעת טענה כי יש לדחות טענות אלה שכן אכן התקיימו הדרכות ופורסם תקנון בסמוך לשעון הנוכחות. לעניין אופן הטיפול בפנייה, טענה הנתבעת כי טיפלה בתביעות ביעילות ונמרצות ואף סיימה את העסקתו של המנוח על ידי הוצאתו לפרישה מוקדמת.</a:t>
            </a:r>
          </a:p>
          <a:p>
            <a:endParaRPr lang="en-US" dirty="0"/>
          </a:p>
          <a:p>
            <a:endParaRPr lang="en-US" dirty="0"/>
          </a:p>
          <a:p>
            <a:endParaRPr lang="he-IL" dirty="0"/>
          </a:p>
        </p:txBody>
      </p:sp>
      <p:pic>
        <p:nvPicPr>
          <p:cNvPr id="4" name="Picture 6">
            <a:extLst>
              <a:ext uri="{FF2B5EF4-FFF2-40B4-BE49-F238E27FC236}">
                <a16:creationId xmlns:a16="http://schemas.microsoft.com/office/drawing/2014/main" id="{C1E441B9-14B8-5E57-2577-7BBEF403C6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FF51619A-B87D-355E-0050-BADF2DEB199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43714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FA3297-4722-3098-14BF-C58446A77FE9}"/>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BE2C436C-BD01-2A7C-6D80-288A2ECF27EB}"/>
              </a:ext>
            </a:extLst>
          </p:cNvPr>
          <p:cNvSpPr>
            <a:spLocks noGrp="1"/>
          </p:cNvSpPr>
          <p:nvPr>
            <p:ph type="title"/>
          </p:nvPr>
        </p:nvSpPr>
        <p:spPr>
          <a:xfrm>
            <a:off x="1096434" y="382881"/>
            <a:ext cx="10028767" cy="1108568"/>
          </a:xfrm>
        </p:spPr>
        <p:txBody>
          <a:bodyPr>
            <a:normAutofit/>
          </a:bodyPr>
          <a:lstStyle/>
          <a:p>
            <a:pPr algn="ctr"/>
            <a:r>
              <a:rPr lang="he-IL" b="1" dirty="0">
                <a:solidFill>
                  <a:schemeClr val="tx1"/>
                </a:solidFill>
                <a:hlinkClick r:id="rId2">
                  <a:extLst>
                    <a:ext uri="{A12FA001-AC4F-418D-AE19-62706E023703}">
                      <ahyp:hlinkClr xmlns:ahyp="http://schemas.microsoft.com/office/drawing/2018/hyperlinkcolor" val="tx"/>
                    </a:ext>
                  </a:extLst>
                </a:hlinkClick>
              </a:rPr>
              <a:t>אחריות מעסיק בגין הטרדה מינית </a:t>
            </a:r>
            <a:endParaRPr lang="he-IL" dirty="0">
              <a:solidFill>
                <a:schemeClr val="tx1"/>
              </a:solidFill>
            </a:endParaRPr>
          </a:p>
        </p:txBody>
      </p:sp>
      <p:sp>
        <p:nvSpPr>
          <p:cNvPr id="3" name="מציין מיקום תוכן 2">
            <a:extLst>
              <a:ext uri="{FF2B5EF4-FFF2-40B4-BE49-F238E27FC236}">
                <a16:creationId xmlns:a16="http://schemas.microsoft.com/office/drawing/2014/main" id="{B29339A6-A77C-AF80-CF75-B5C5611130F2}"/>
              </a:ext>
            </a:extLst>
          </p:cNvPr>
          <p:cNvSpPr>
            <a:spLocks noGrp="1"/>
          </p:cNvSpPr>
          <p:nvPr>
            <p:ph idx="1"/>
          </p:nvPr>
        </p:nvSpPr>
        <p:spPr>
          <a:xfrm>
            <a:off x="1096434" y="1491448"/>
            <a:ext cx="10028767" cy="4216894"/>
          </a:xfrm>
        </p:spPr>
        <p:txBody>
          <a:bodyPr>
            <a:normAutofit/>
          </a:bodyPr>
          <a:lstStyle/>
          <a:p>
            <a:pPr algn="just"/>
            <a:r>
              <a:rPr lang="he-IL" b="0" i="0" dirty="0">
                <a:effectLst/>
                <a:latin typeface="-apple-system"/>
              </a:rPr>
              <a:t>דיון והכרעה</a:t>
            </a:r>
          </a:p>
          <a:p>
            <a:pPr algn="just"/>
            <a:r>
              <a:rPr lang="he-IL" b="0" i="0" dirty="0">
                <a:solidFill>
                  <a:srgbClr val="54595F"/>
                </a:solidFill>
                <a:effectLst/>
                <a:latin typeface="-apple-system"/>
              </a:rPr>
              <a:t>החוק למניעת הטרדה מינית מגדיר מהי הטרדה מינית, אוסר על קיומה, מגדיר אותה כעוולה נזיקית וקובע אילו צעדים יש לנקוט על מנת למנוע ולמגר את התופעה. על יסוד התרשמותו של בית הדין מהעדויות והראיות שהוצגו, הגענו למסקנה כי דין חלק מטענות התובעות להתקבל. המנוח אכן הפנה הצעות בעלות אופי מיני כגון מתן מחמאות על גופה של התובעת. המנוח התייחס בצורה מבזה ומשפילה ביחס לגופה של התובעת וכן ביצע מעשים מגונים אשר התובעת הוכיחה את התרחשותם. עדותה של התובעת הייתה אמינה שכן ניתן היה לראות את המצוקה הנפשית וסערת הרגשות בה היא שרויה.</a:t>
            </a:r>
          </a:p>
          <a:p>
            <a:pPr algn="just"/>
            <a:r>
              <a:rPr lang="he-IL" b="0" i="0" dirty="0">
                <a:solidFill>
                  <a:srgbClr val="54595F"/>
                </a:solidFill>
                <a:effectLst/>
                <a:latin typeface="-apple-system"/>
              </a:rPr>
              <a:t>בסעיף 7 לחוק הטרדה מינית, נקבעה אחריות המעסיק וחובותיו במטרה למנוע קיומן של הטרדות מיניות במקום העבודה. אחת מן הדרכים היא חובת המעסיק לקבוע תקנון בו יהיו עיקרי הוראות החוק ודרכי הגשת תלונות. בפס”ד ע”ע (ארצי) 51504-01-14 אלמונית פלונית, נפסק כי הפרת החובה לפרסום תקנון מטילה אחריות הפרה על המעסיק גם ללא קשר להוכחת אירוע הטרדה מינית בפועל. עוד נפסק כי על המעסיק לפעול באופן אקטיבי על מנת למנוע הטרדה במקום העבודה.</a:t>
            </a:r>
          </a:p>
          <a:p>
            <a:endParaRPr lang="en-US" dirty="0"/>
          </a:p>
          <a:p>
            <a:endParaRPr lang="en-US" dirty="0"/>
          </a:p>
          <a:p>
            <a:endParaRPr lang="he-IL" dirty="0"/>
          </a:p>
        </p:txBody>
      </p:sp>
      <p:pic>
        <p:nvPicPr>
          <p:cNvPr id="4" name="Picture 6">
            <a:extLst>
              <a:ext uri="{FF2B5EF4-FFF2-40B4-BE49-F238E27FC236}">
                <a16:creationId xmlns:a16="http://schemas.microsoft.com/office/drawing/2014/main" id="{4FD20E48-F373-6B5E-8C06-E1079B4D32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47B7A423-9F90-2707-85D8-5C8E5464521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49259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55CE14-7A58-801C-E98B-13C39FBE9BBD}"/>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02CA933D-BAD8-839F-AF7A-49F996E11F8E}"/>
              </a:ext>
            </a:extLst>
          </p:cNvPr>
          <p:cNvSpPr>
            <a:spLocks noGrp="1"/>
          </p:cNvSpPr>
          <p:nvPr>
            <p:ph type="title"/>
          </p:nvPr>
        </p:nvSpPr>
        <p:spPr>
          <a:xfrm>
            <a:off x="1096434" y="382881"/>
            <a:ext cx="10028767" cy="1108568"/>
          </a:xfrm>
        </p:spPr>
        <p:txBody>
          <a:bodyPr>
            <a:normAutofit/>
          </a:bodyPr>
          <a:lstStyle/>
          <a:p>
            <a:pPr algn="ctr"/>
            <a:r>
              <a:rPr lang="he-IL" b="1" dirty="0">
                <a:solidFill>
                  <a:schemeClr val="tx1"/>
                </a:solidFill>
                <a:hlinkClick r:id="rId2">
                  <a:extLst>
                    <a:ext uri="{A12FA001-AC4F-418D-AE19-62706E023703}">
                      <ahyp:hlinkClr xmlns:ahyp="http://schemas.microsoft.com/office/drawing/2018/hyperlinkcolor" val="tx"/>
                    </a:ext>
                  </a:extLst>
                </a:hlinkClick>
              </a:rPr>
              <a:t>אחריות מעסיק בגין הטרדה מינית </a:t>
            </a:r>
            <a:endParaRPr lang="he-IL" dirty="0">
              <a:solidFill>
                <a:schemeClr val="tx1"/>
              </a:solidFill>
            </a:endParaRPr>
          </a:p>
        </p:txBody>
      </p:sp>
      <p:sp>
        <p:nvSpPr>
          <p:cNvPr id="3" name="מציין מיקום תוכן 2">
            <a:extLst>
              <a:ext uri="{FF2B5EF4-FFF2-40B4-BE49-F238E27FC236}">
                <a16:creationId xmlns:a16="http://schemas.microsoft.com/office/drawing/2014/main" id="{BD60D74B-662C-F46A-8B98-0FABB6195321}"/>
              </a:ext>
            </a:extLst>
          </p:cNvPr>
          <p:cNvSpPr>
            <a:spLocks noGrp="1"/>
          </p:cNvSpPr>
          <p:nvPr>
            <p:ph idx="1"/>
          </p:nvPr>
        </p:nvSpPr>
        <p:spPr>
          <a:xfrm>
            <a:off x="1096434" y="1491448"/>
            <a:ext cx="10028767" cy="4216894"/>
          </a:xfrm>
        </p:spPr>
        <p:txBody>
          <a:bodyPr>
            <a:normAutofit/>
          </a:bodyPr>
          <a:lstStyle/>
          <a:p>
            <a:endParaRPr lang="en-US" dirty="0"/>
          </a:p>
          <a:p>
            <a:pPr algn="just"/>
            <a:r>
              <a:rPr lang="he-IL" b="0" i="0" dirty="0">
                <a:solidFill>
                  <a:srgbClr val="54595F"/>
                </a:solidFill>
                <a:effectLst/>
                <a:latin typeface="-apple-system"/>
              </a:rPr>
              <a:t>ניכר כי סביבת העבודה של התובעת הייתה מטרידה ופוגענית. בנוסף, האגף בו עבדה התובעת היה ממוקם במקום מרוחק מבניין העירייה המרכזי, ומעולם לא נראה שם פרסום תקנון הטרדות מיניות מה שמהווה הפרה מהותית של החוק (על בסיס עדות מהימנה מטעם התובעת). בנוסף, בניגוד לטענת הנתבעת, התקנון מעולם לא צורף לתלושי השכר ולא עלה בידי הנתבעת להוכיח טענה זו.</a:t>
            </a:r>
          </a:p>
          <a:p>
            <a:pPr algn="just"/>
            <a:r>
              <a:rPr lang="he-IL" b="0" i="0" dirty="0">
                <a:solidFill>
                  <a:srgbClr val="54595F"/>
                </a:solidFill>
                <a:effectLst/>
                <a:latin typeface="-apple-system"/>
              </a:rPr>
              <a:t>בתקנה 2 לתקנות הטרדה מינית, נקבע כי יש לבצע הסברה בעניין הטרדות מיניות “בתכיפות סבירה”, ועל כן אין בהדרכה בודדת במהלך כל שנות עבודתה של התובעת כדי למלא חובה זו. לאור האמור לעיל פסק בית הדין כי תביעת התובעת לעניין הטרדה מינית התקבלה, ונפסקו לה פיצויים בגובה 234,000 ₪.</a:t>
            </a:r>
          </a:p>
          <a:p>
            <a:endParaRPr lang="he-IL" dirty="0"/>
          </a:p>
        </p:txBody>
      </p:sp>
      <p:pic>
        <p:nvPicPr>
          <p:cNvPr id="4" name="Picture 6">
            <a:extLst>
              <a:ext uri="{FF2B5EF4-FFF2-40B4-BE49-F238E27FC236}">
                <a16:creationId xmlns:a16="http://schemas.microsoft.com/office/drawing/2014/main" id="{C8D046CE-91FC-A272-AD44-DE1FF6A271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03C61F22-F256-C84D-1CCB-07704252451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4862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75D44F-BCA9-DFCB-648A-3DBF893A5909}"/>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EF585EBA-2A53-687C-C19C-29C6C81B7C9C}"/>
              </a:ext>
            </a:extLst>
          </p:cNvPr>
          <p:cNvSpPr>
            <a:spLocks noGrp="1"/>
          </p:cNvSpPr>
          <p:nvPr>
            <p:ph type="title"/>
          </p:nvPr>
        </p:nvSpPr>
        <p:spPr>
          <a:xfrm>
            <a:off x="1096434" y="382881"/>
            <a:ext cx="10028767" cy="1108568"/>
          </a:xfrm>
        </p:spPr>
        <p:txBody>
          <a:bodyPr>
            <a:normAutofit fontScale="90000"/>
          </a:bodyPr>
          <a:lstStyle/>
          <a:p>
            <a:pPr algn="ctr"/>
            <a:r>
              <a:rPr lang="he-IL" dirty="0"/>
              <a:t>חיוב עובד בהשבת כספים ששולמו בטעות: פסיקה עם הבחנות חשובות</a:t>
            </a:r>
          </a:p>
        </p:txBody>
      </p:sp>
      <p:sp>
        <p:nvSpPr>
          <p:cNvPr id="3" name="מציין מיקום תוכן 2">
            <a:extLst>
              <a:ext uri="{FF2B5EF4-FFF2-40B4-BE49-F238E27FC236}">
                <a16:creationId xmlns:a16="http://schemas.microsoft.com/office/drawing/2014/main" id="{84A8FCD5-D83C-FA1D-2EEF-AE322079B95F}"/>
              </a:ext>
            </a:extLst>
          </p:cNvPr>
          <p:cNvSpPr>
            <a:spLocks noGrp="1"/>
          </p:cNvSpPr>
          <p:nvPr>
            <p:ph idx="1"/>
          </p:nvPr>
        </p:nvSpPr>
        <p:spPr>
          <a:xfrm>
            <a:off x="1096434" y="1491448"/>
            <a:ext cx="10028767" cy="4701962"/>
          </a:xfrm>
        </p:spPr>
        <p:txBody>
          <a:bodyPr>
            <a:normAutofit fontScale="77500" lnSpcReduction="20000"/>
          </a:bodyPr>
          <a:lstStyle/>
          <a:p>
            <a:r>
              <a:rPr lang="he-IL" dirty="0"/>
              <a:t>הבחנות בית הדין - ארבעת המבחנים:</a:t>
            </a:r>
          </a:p>
          <a:p>
            <a:r>
              <a:rPr lang="he-IL" dirty="0"/>
              <a:t>בית הדין האזורי לעבודה הפנה לפסיקה קודמת ויישם את ארבעת המבחנים שהיו ידועים לו לצורך הכרעה במקרה בו עובד נדרש להחזיר כספים ששולמו לו בטעות. ארבעת המבחנים הם:</a:t>
            </a:r>
          </a:p>
          <a:p>
            <a:r>
              <a:rPr lang="he-IL" dirty="0"/>
              <a:t>האם הייתה טעות בתשלום?</a:t>
            </a:r>
          </a:p>
          <a:p>
            <a:r>
              <a:rPr lang="he-IL" dirty="0"/>
              <a:t>במקרה זה, בית הדין קבע באופן חד משמעי כי הייתה טעות בתשלום השכר, כאשר העובד קיבל תשלום גבוה מהסכום שהוסכם עליו, ובסופו של דבר צבר חוב של 18,000 ש"ח.</a:t>
            </a:r>
          </a:p>
          <a:p>
            <a:r>
              <a:rPr lang="he-IL" dirty="0"/>
              <a:t>האם העובד ידע או היה עליו לדעת על הטעות?</a:t>
            </a:r>
          </a:p>
          <a:p>
            <a:r>
              <a:rPr lang="he-IL" dirty="0"/>
              <a:t>כאן, בית הדין קבע כי העובד לא היה מודע לכך ששולם לו שכר גבוה מהסכום המגיע לו, אלא טען בתום לב כי סבר שהסכומים הנוספים ששולמו לו היו עבור שעות נוספות. בית הדין ציין כי העובד היה עובר תהליך של הסתגלות לעבודה, כעולה חדש, וייתכן כי לא הבין את תלושי השכר באופן מוחלט.</a:t>
            </a:r>
          </a:p>
          <a:p>
            <a:r>
              <a:rPr lang="he-IL" dirty="0"/>
              <a:t>האם הייתה התנהגות בתום לב של העובד?</a:t>
            </a:r>
          </a:p>
          <a:p>
            <a:r>
              <a:rPr lang="he-IL" dirty="0"/>
              <a:t>בית הדין קיבל את גרסת העובד כי לא היה מודע לשגיאה, והכיר בכך שהעובד לא פעל במזיד או מתוך כוונה להרוויח כספים שלא היה זכאי להם. בית הדין עמד על כך שעמדת העובד הייתה כנה.</a:t>
            </a:r>
          </a:p>
          <a:p>
            <a:r>
              <a:rPr lang="he-IL" dirty="0"/>
              <a:t>מהו היקף השיבוש שנגרם עקב הטעות?</a:t>
            </a:r>
          </a:p>
          <a:p>
            <a:r>
              <a:rPr lang="he-IL" dirty="0"/>
              <a:t>כאן, בית הדין הבחין בין הסכומים ששולמו ישירות לעובד לבין אלה שהועברו לחשבון קרן הפנסיה של העובד. בנוגע לסכומים שהועברו לקרן הפנסיה, קבע בית הדין כי אין מקום לחייב את העובד בהשבתם. לעומת זאת, הסכום ששולם לעובד באופן ישיר היה החיוב שנדרש להחזיר, ובית הדין צמצם את הסכום מ-18,000 ש"ח ל-11,000 ש"ח לאחר חישוב מחדש של ניכויים לא מדויקים.</a:t>
            </a:r>
          </a:p>
          <a:p>
            <a:endParaRPr lang="he-IL" dirty="0"/>
          </a:p>
          <a:p>
            <a:endParaRPr lang="he-IL" dirty="0"/>
          </a:p>
        </p:txBody>
      </p:sp>
      <p:pic>
        <p:nvPicPr>
          <p:cNvPr id="4" name="Picture 6">
            <a:extLst>
              <a:ext uri="{FF2B5EF4-FFF2-40B4-BE49-F238E27FC236}">
                <a16:creationId xmlns:a16="http://schemas.microsoft.com/office/drawing/2014/main" id="{57D6791D-07D4-0C2B-E275-786AA7EB03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187847BF-5BE3-7F27-21B6-F804FE834E3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03678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ביטול הוראה לא חוקית בהסכם העסקה </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3188501"/>
          </a:xfrm>
        </p:spPr>
        <p:txBody>
          <a:bodyPr>
            <a:noAutofit/>
          </a:bodyPr>
          <a:lstStyle/>
          <a:p>
            <a:r>
              <a:rPr lang="he-IL" sz="2400" dirty="0" err="1"/>
              <a:t>סע”ש</a:t>
            </a:r>
            <a:r>
              <a:rPr lang="he-IL" sz="2400" dirty="0"/>
              <a:t> 12699-02-21זובאס </a:t>
            </a:r>
            <a:r>
              <a:rPr lang="he-IL" sz="2400" dirty="0" err="1"/>
              <a:t>אמיליוס</a:t>
            </a:r>
            <a:r>
              <a:rPr lang="he-IL" sz="2400" dirty="0"/>
              <a:t> נ' בני יהודה </a:t>
            </a:r>
          </a:p>
          <a:p>
            <a:r>
              <a:rPr lang="he-IL" sz="2400" b="1" dirty="0"/>
              <a:t>רקע העובדתי:</a:t>
            </a:r>
            <a:endParaRPr lang="he-IL" sz="2400" dirty="0"/>
          </a:p>
          <a:p>
            <a:r>
              <a:rPr lang="he-IL" sz="2400" dirty="0"/>
              <a:t>מר </a:t>
            </a:r>
            <a:r>
              <a:rPr lang="he-IL" sz="2400" dirty="0" err="1"/>
              <a:t>זובאס</a:t>
            </a:r>
            <a:r>
              <a:rPr lang="he-IL" sz="2400" dirty="0"/>
              <a:t> </a:t>
            </a:r>
            <a:r>
              <a:rPr lang="he-IL" sz="2400" dirty="0" err="1"/>
              <a:t>אמיליוס</a:t>
            </a:r>
            <a:r>
              <a:rPr lang="he-IL" sz="2400" dirty="0"/>
              <a:t> (להלן: “התובע”) הינו שוער כדורגל אשר הועסק בקבוצת הכדורגל בני יהודה תל-אביב (להלן: “הנתבעת”).</a:t>
            </a:r>
          </a:p>
          <a:p>
            <a:r>
              <a:rPr lang="he-IL" sz="2400" dirty="0"/>
              <a:t>התובע, החל את עבודתו אצל הנתבעת בחודש אוגוסט של שנת 2016, ובין הצדדים נחתם הסכם עבודה לתקופה קצובה למשך 4 עונות. </a:t>
            </a:r>
          </a:p>
          <a:p>
            <a:r>
              <a:rPr lang="he-IL" sz="2400" dirty="0"/>
              <a:t>התובע עבד עד לסיום התקופה הקצובה – יוני 2020.  </a:t>
            </a:r>
          </a:p>
          <a:p>
            <a:r>
              <a:rPr lang="he-IL" sz="2400" dirty="0"/>
              <a:t>עם פרוץ מגפת הקורונה והשבתת המשק הישראלי, חתמו הצדדים בחודש אפריל 2020 על הסכם נוסף, הנוגע להפחתת שכרו של התובע. בהסכם נקבע כי במקרה של תביעה יחושבו זכויות העובד על בסיס שכר המינימום שלו.</a:t>
            </a:r>
          </a:p>
          <a:p>
            <a:endParaRPr lang="he-IL" sz="2400"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32401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ביטול הוראה לא חוקית בהסכם העסקה </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3188501"/>
          </a:xfrm>
        </p:spPr>
        <p:txBody>
          <a:bodyPr>
            <a:noAutofit/>
          </a:bodyPr>
          <a:lstStyle/>
          <a:p>
            <a:r>
              <a:rPr lang="he-IL" sz="2400" b="1" dirty="0"/>
              <a:t>טענות הצדדים:</a:t>
            </a:r>
            <a:endParaRPr lang="he-IL" sz="2400" dirty="0"/>
          </a:p>
          <a:p>
            <a:r>
              <a:rPr lang="he-IL" sz="2400" dirty="0"/>
              <a:t>לטענת התובע, הנתבעת ניצלה את היותו אזרח זר שאינו שולט בשפה העברית. הנתבעת חייבה אותו לחתום על הסכם המפחית את שכרו רטרואקטיבית כתנאי לתשלום השכר. במשך תקופת עבודתו הנתבעת לא הפקידה עבור התובע לפנסיה ולפיצויים, שכר התובע פוצל לרכיבים פיקטיביים ותלוש השכר לא שיקף את תנאי עבודתו.</a:t>
            </a:r>
          </a:p>
          <a:p>
            <a:r>
              <a:rPr lang="he-IL" sz="2400" dirty="0"/>
              <a:t>לטענת הנתבעת, מדובר בהסכם העסקה סטנדרטי ומחייב העולה בקנה אחד עם תקנוני ההתאחדות ומסדיר את תנאי העסקת כל שחקני הכדורגל בישראל.</a:t>
            </a:r>
          </a:p>
          <a:p>
            <a:r>
              <a:rPr lang="he-IL" sz="2400" dirty="0"/>
              <a:t>ההסכם קובע, כי שכרו של התובע כולל </a:t>
            </a:r>
            <a:r>
              <a:rPr lang="he-IL" sz="2400" dirty="0">
                <a:hlinkClick r:id="rId2">
                  <a:extLst>
                    <a:ext uri="{A12FA001-AC4F-418D-AE19-62706E023703}">
                      <ahyp:hlinkClr xmlns:ahyp="http://schemas.microsoft.com/office/drawing/2018/hyperlinkcolor" val="tx"/>
                    </a:ext>
                  </a:extLst>
                </a:hlinkClick>
              </a:rPr>
              <a:t>פיצויי פיטורים</a:t>
            </a:r>
            <a:r>
              <a:rPr lang="he-IL" sz="2400" dirty="0"/>
              <a:t> ומלוא התנאים הסוציאליים של התובע. בנוסף, נקבע בהסכם כי במידה והתובע יתבע את המעסיק מסיבה כלשהי ויקבע כי התובע נמצא זכאי לזכויות סוציאליות מעבר לשכרו, הרי שהכר הקובע לחישוב זכויותיו יהא </a:t>
            </a:r>
            <a:r>
              <a:rPr lang="he-IL" sz="2400" dirty="0">
                <a:hlinkClick r:id="rId3">
                  <a:extLst>
                    <a:ext uri="{A12FA001-AC4F-418D-AE19-62706E023703}">
                      <ahyp:hlinkClr xmlns:ahyp="http://schemas.microsoft.com/office/drawing/2018/hyperlinkcolor" val="tx"/>
                    </a:ext>
                  </a:extLst>
                </a:hlinkClick>
              </a:rPr>
              <a:t>שכר מינימום</a:t>
            </a:r>
            <a:r>
              <a:rPr lang="he-IL" sz="2400" dirty="0"/>
              <a:t>. התובע הסכים לשינוי בשכרו וחתם על הסכם העסקה חדש.</a:t>
            </a:r>
          </a:p>
          <a:p>
            <a:endParaRPr lang="he-IL" sz="2400"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09393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ביטול הוראה לא חוקית בהסכם העסקה </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031632"/>
            <a:ext cx="10028767" cy="3648318"/>
          </a:xfrm>
        </p:spPr>
        <p:txBody>
          <a:bodyPr>
            <a:noAutofit/>
          </a:bodyPr>
          <a:lstStyle/>
          <a:p>
            <a:r>
              <a:rPr lang="he-IL" sz="2400" b="1" dirty="0"/>
              <a:t>החלטת בית הדין: </a:t>
            </a:r>
            <a:r>
              <a:rPr lang="he-IL" sz="2400" dirty="0"/>
              <a:t>בית הדין האזורי קבע כי יש לקבל את תביעת התובע. לדברי בית הדין, הסכם העסקתו של התובע אינו כולל הסכמה מפורשת להכללת הזכויות הסוציאליות של התובע בשכר עבודתו והוא נוקט בלשון כוללת בעניין זה, שכן, ההסכם משקף את עלות השכר הכוללת של המועדון.</a:t>
            </a:r>
          </a:p>
          <a:p>
            <a:r>
              <a:rPr lang="he-IL" sz="2400" dirty="0"/>
              <a:t>בהתאם לפס”ד </a:t>
            </a:r>
            <a:r>
              <a:rPr lang="he-IL" sz="2400" dirty="0" err="1"/>
              <a:t>דב”ע</a:t>
            </a:r>
            <a:r>
              <a:rPr lang="he-IL" sz="2400" dirty="0"/>
              <a:t> (ארצי) 3-32 מרלן </a:t>
            </a:r>
            <a:r>
              <a:rPr lang="he-IL" sz="2400" dirty="0" err="1"/>
              <a:t>פרוימוביץ</a:t>
            </a:r>
            <a:r>
              <a:rPr lang="he-IL" sz="2400" dirty="0"/>
              <a:t> נ’ ישראל בר אדון, אחד מאבני היסוד של משפט העבודה המגן היא החובה המוטלת על מעסיק לפעול בשקיפות בכל הנוגע לתנאי עבודתו ושכרו של התובע. על המעסיק ישנן חובות שמטרתן ליצור וודאות ושקיפות בכל הנוגע לתנאי העבודה וזכויותיו של העובד. הוראות הסכם עבודה, הקובעות כי ההסכם משקף את עלות השכר הכוללת של המועדון, וכי במקרה של תביעה בבית הדין מצד העובד, יחושבו זכויותיו על בסיס שכר המינימום, למעשה חותרת תחת תכלית משפט העבודה ויוצרת פגיעה בזכויות העובד.</a:t>
            </a:r>
          </a:p>
          <a:p>
            <a:r>
              <a:rPr lang="he-IL" sz="2400" dirty="0"/>
              <a:t>לאור כל האמור לעיל התקבלה תביעתו של התובע ונפסקו לו פיצויים בסך 500,000 אלף ₪.</a:t>
            </a:r>
          </a:p>
          <a:p>
            <a:endParaRPr lang="he-IL" sz="2400"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89710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פירוש צו הרחבה בענף השמירה</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592829"/>
          </a:xfrm>
        </p:spPr>
        <p:txBody>
          <a:bodyPr>
            <a:normAutofit/>
          </a:bodyPr>
          <a:lstStyle/>
          <a:p>
            <a:pPr algn="just"/>
            <a:r>
              <a:rPr lang="he-IL" sz="2400" dirty="0"/>
              <a:t>ע”ע 11801-02-23 </a:t>
            </a:r>
            <a:r>
              <a:rPr lang="he-IL" sz="2000" dirty="0"/>
              <a:t>מוקד אמון-סביון (1981) בע"מ נ' ראובן נח </a:t>
            </a:r>
            <a:endParaRPr lang="he-IL" sz="2400" dirty="0"/>
          </a:p>
          <a:p>
            <a:pPr algn="just"/>
            <a:r>
              <a:rPr lang="he-IL" sz="2400" b="1" dirty="0"/>
              <a:t>הרקע העובדתי:</a:t>
            </a:r>
            <a:endParaRPr lang="he-IL" sz="2400" dirty="0"/>
          </a:p>
          <a:p>
            <a:pPr algn="just"/>
            <a:r>
              <a:rPr lang="he-IL" sz="2400" dirty="0"/>
              <a:t>חברת מוקד אמון (להלן : "המערערת”) עוסקת במתן שירותי מוקד, סיור, תכנון והתקנת מערכות מיגון מתקדמות. לחברה אין רישיון קבלן שירות בענף השמירה לפי חוק הקבלנים.</a:t>
            </a:r>
          </a:p>
          <a:p>
            <a:pPr algn="just"/>
            <a:r>
              <a:rPr lang="he-IL" sz="2400" dirty="0"/>
              <a:t>מר ראובן נוח (להלן: “המשיב”) הועסק על ידי המערערת מחודש אוקטובר 2015 בתפקיד סייר אבטחה לילי כאשר תפקידו היה לסייר באמצעות רכב מטעם המעסיק במספר אזורים גאוגרפיים מוגדרים מראש.</a:t>
            </a:r>
          </a:p>
          <a:p>
            <a:pPr algn="just"/>
            <a:r>
              <a:rPr lang="he-IL" sz="2400" dirty="0"/>
              <a:t>המשיב פוטר מעבודתו ויחסי העבודה בין הצדדים הסתיימו בחודש מאי 2020.</a:t>
            </a:r>
          </a:p>
          <a:p>
            <a:pPr algn="just"/>
            <a:r>
              <a:rPr lang="he-IL" sz="2400" dirty="0"/>
              <a:t>במסגרת תביעתו בבית הדין האזורי, תבע המשיב בין היתר לחייב את החברה לשלם לו תשלומים שונים מכוח צו הרחבה בענף השמירה והאבטחה 2014 (להלן: “הצו”).</a:t>
            </a:r>
          </a:p>
          <a:p>
            <a:pPr algn="just"/>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29853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פירוש צו הרחבה בענף השמירה</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803844"/>
          </a:xfrm>
        </p:spPr>
        <p:txBody>
          <a:bodyPr>
            <a:normAutofit/>
          </a:bodyPr>
          <a:lstStyle/>
          <a:p>
            <a:r>
              <a:rPr lang="he-IL" sz="2800" b="1" dirty="0"/>
              <a:t>טענת המערערת:</a:t>
            </a:r>
            <a:endParaRPr lang="he-IL" sz="2800" dirty="0"/>
          </a:p>
          <a:p>
            <a:pPr algn="just"/>
            <a:r>
              <a:rPr lang="he-IL" sz="2800" dirty="0"/>
              <a:t>המערערת טענה כי הצו לא חל על עליה במסדרת יחסי עובד מעסיק עם המשיב. לדבריה, היא אינה מעסיקה בענף השמירה והאבטחה כהגדרתו של מונח זה, אלא משמשת כחברת מוקד. פעילותה אינה טעונה רישוי לפי חוק הקבלנים ואין לה רישיון שמירה כהגדרתו בחוק הקבלנים. כמו כן, טענה כי המשיב שימש בתפקיד של סייר בלבד ואף הוסכם בין המערערת לבין הסתדרות העובדים הכללית כי הסכם השמירה 2014 לא יחול על חברות מוקד מאחר ולא מדובר במעסיק שמספק שירותי שמירה ואבטחה.</a:t>
            </a:r>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44124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פירוש צו הרחבה בענף השמירה</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241137"/>
          </a:xfrm>
        </p:spPr>
        <p:txBody>
          <a:bodyPr>
            <a:normAutofit/>
          </a:bodyPr>
          <a:lstStyle/>
          <a:p>
            <a:pPr algn="just"/>
            <a:r>
              <a:rPr lang="he-IL" sz="2400" b="1" dirty="0"/>
              <a:t>ההחלטה בבית הדין האזורי:</a:t>
            </a:r>
            <a:endParaRPr lang="he-IL" sz="2400" dirty="0"/>
          </a:p>
          <a:p>
            <a:pPr algn="just"/>
            <a:r>
              <a:rPr lang="he-IL" sz="2400" dirty="0"/>
              <a:t>בית הדין האזורי קבע, כי הצו אכן חל על המערערת, בניגוד לטענתה כי מאחר והיא חברת מוקד הצו לא חל עליה, בין היתר, מאחר והעובד הוגדר “סייר” וביצע בפועל תפקיד של שמירה ואבטחה. בקביעתו הסתמך בית הדין גם על פס”ד ע”ב (אזורי) 912691-99 </a:t>
            </a:r>
            <a:r>
              <a:rPr lang="he-IL" sz="2400" dirty="0" err="1"/>
              <a:t>תרב</a:t>
            </a:r>
            <a:r>
              <a:rPr lang="he-IL" sz="2400" dirty="0"/>
              <a:t> ניר נ’ חברת אמון בע”מ אשר בו נקבע, כי שירותי סיור או מוקד סיור נחשבים לעבודת שמירה ואבטחה ובהתאם למסמכי סיווג של משרד הכלכלה שירותי סיור נכללים בתת ענף של שירותי שמירה ואבטחה.</a:t>
            </a:r>
          </a:p>
          <a:p>
            <a:pPr algn="just"/>
            <a:r>
              <a:rPr lang="he-IL" sz="2400" dirty="0"/>
              <a:t>לאור זאת, נדחתה טענת המערערת לפיה מאחר והיא חברת מוקד, הצו לא חל עליה.</a:t>
            </a:r>
          </a:p>
          <a:p>
            <a:pPr algn="just"/>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55541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פירוש צו הרחבה בענף השמירה</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557660"/>
          </a:xfrm>
        </p:spPr>
        <p:txBody>
          <a:bodyPr>
            <a:normAutofit/>
          </a:bodyPr>
          <a:lstStyle/>
          <a:p>
            <a:pPr algn="just"/>
            <a:r>
              <a:rPr lang="he-IL" sz="2400" b="1" dirty="0"/>
              <a:t>הכרעת בית הדין הארצי:</a:t>
            </a:r>
            <a:endParaRPr lang="he-IL" sz="2400" dirty="0"/>
          </a:p>
          <a:p>
            <a:pPr algn="just"/>
            <a:r>
              <a:rPr lang="he-IL" sz="2400" dirty="0"/>
              <a:t>בהתאם לס’ 28(א) לחוק הסכמים קיבוציים, נכתב כי יפורטו בצו ההוראות אשר הורחבו וסוגי העובדים והמעסיקים עליהם חל הצו.</a:t>
            </a:r>
          </a:p>
          <a:p>
            <a:pPr algn="just"/>
            <a:r>
              <a:rPr lang="he-IL" sz="2400" dirty="0"/>
              <a:t>לפיכך, על מנת להכריע האם הצו חל על הצדדים, יש לבדוק על איזה סוג עובדים ואיזה סוג מעסיקים הוא חל.</a:t>
            </a:r>
          </a:p>
          <a:p>
            <a:pPr algn="just"/>
            <a:r>
              <a:rPr lang="he-IL" sz="2400" dirty="0"/>
              <a:t>מצו ההרחבה בענף השמירה עולה, כי סייר (מי שתפקידו להסתובב בניידת </a:t>
            </a:r>
            <a:r>
              <a:rPr lang="he-IL" sz="2400" dirty="0" err="1"/>
              <a:t>באיזור</a:t>
            </a:r>
            <a:r>
              <a:rPr lang="he-IL" sz="2400" dirty="0"/>
              <a:t> גאוגרפי כדי להיות זמין לקריאה) אינו עולה על הגדרת “עובד” ע”פ הצו מהסיבה שהסיור בניידת לא מבוצע אצל מי שהזמין את השירות או בחצרות המזמין, אלא מחוצה לו. הסייר, אינו כבול למקום אחד ספציפי שאליו הוזמן השירות.</a:t>
            </a:r>
          </a:p>
          <a:p>
            <a:pPr algn="just"/>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05946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פירוש צו הרחבה בענף השמירה</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375952"/>
          </a:xfrm>
        </p:spPr>
        <p:txBody>
          <a:bodyPr>
            <a:normAutofit/>
          </a:bodyPr>
          <a:lstStyle/>
          <a:p>
            <a:pPr algn="just"/>
            <a:r>
              <a:rPr lang="he-IL" sz="2800" dirty="0"/>
              <a:t>בנוסף, המשיב לא ביצע את המוטל עליו ולא הוכיח כי אכן ביצע את העבודה בחצרות המזמין אלא הסתפק בטענה כי ביצע עבודות שמירה. מרכיב אחד אינו מספיק על מנת להוכיח כי העובד אכן עונה להגדרת עובד כמשמעותו בצו.</a:t>
            </a:r>
          </a:p>
          <a:p>
            <a:pPr algn="just"/>
            <a:r>
              <a:rPr lang="he-IL" sz="2800" dirty="0"/>
              <a:t>זאת ועוד, מעסיק אשר מספק שירותי מוקד הוא איננו מעסיק המספק שירותי שמירה מכיוון שתחום עיסוקו הינו שירותי מוקד, ומשלא הוכח כי יש למערערת עיסוק נוסף שהינו שמירה, הרי שדין הערעור להתקבל ושירותי מוקד הם אינם שירותי שמירה המזכים את העובדים בתנאי הצו.</a:t>
            </a:r>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91999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טכנולוגיית מעקב</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756952"/>
          </a:xfrm>
        </p:spPr>
        <p:txBody>
          <a:bodyPr>
            <a:normAutofit/>
          </a:bodyPr>
          <a:lstStyle/>
          <a:p>
            <a:pPr algn="just"/>
            <a:r>
              <a:rPr lang="he-IL" sz="2400" dirty="0"/>
              <a:t>בג”צ 5332/23 כהן נ’ בית הדין הארצי לעבודה </a:t>
            </a:r>
            <a:r>
              <a:rPr lang="he-IL" sz="2400" dirty="0" err="1"/>
              <a:t>ואלעל</a:t>
            </a:r>
            <a:r>
              <a:rPr lang="he-IL" sz="2400" dirty="0"/>
              <a:t> נתיבי אוויר לישראל בע”מ</a:t>
            </a:r>
          </a:p>
          <a:p>
            <a:pPr algn="just"/>
            <a:r>
              <a:rPr lang="he-IL" sz="2400" b="1" dirty="0"/>
              <a:t>הרקע העובדתי:</a:t>
            </a:r>
            <a:endParaRPr lang="he-IL" sz="2400" dirty="0"/>
          </a:p>
          <a:p>
            <a:pPr algn="just"/>
            <a:r>
              <a:rPr lang="he-IL" sz="2400" dirty="0"/>
              <a:t>הגב’ גליה כהן (להלן: “העותרת”) הועסקה כדיילת בחברת אל-על נתיבי אוויר לישראל בע”מ (להלן: “המשיבה 2”) למעלה מ-20 שנה במספר תפקידים שונים, וזאת עד לפיטוריה ביום 10.03.2018 בעקבות הליך משמעתי שנערך בעניינה. בבסיס ההליך המשמעתי עמדו טענותיה של המשיבה להגשה שיטתית של דיווחי נוכחות כוזבים מצד העותרת. טענות אלה נשענו בין היתר על צילומים ממצלמות שהוצבו בחצרי המשיבה וברחבי כבישי הגישה לנתב”ג, אשר תיעדו את כניסתה של העותרת ברכבה לחניה במקום העבודה ויציאתה ממנו כעבור דקות ספורות. בתביעתה, העותרת טענה להתנכלות מצד המשיבה 2, אי תשלום שכר ותנאים סוציאליים, פיטורין שלא כדין ופגיעה בפרטיותה.</a:t>
            </a:r>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48331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טכנולוגיית מעקב</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852202"/>
          </a:xfrm>
        </p:spPr>
        <p:txBody>
          <a:bodyPr>
            <a:normAutofit/>
          </a:bodyPr>
          <a:lstStyle/>
          <a:p>
            <a:pPr algn="just"/>
            <a:r>
              <a:rPr lang="he-IL" sz="2400" b="1" dirty="0"/>
              <a:t>החלטת בית הדין האזורי:</a:t>
            </a:r>
            <a:endParaRPr lang="he-IL" sz="2400" dirty="0"/>
          </a:p>
          <a:p>
            <a:pPr algn="just"/>
            <a:r>
              <a:rPr lang="he-IL" sz="2400" dirty="0"/>
              <a:t>בית הדין האזורי דחה את תביעתה של העותרת לאחר בחינות מכלול העובדות. בית הדין הגיע למסקנה כי אין מקום להורות על פסילת הראיות אשר נאספו בעניינה ונקבע כי הזכות לפרטיות במקום עבודה היא איננה מוחלטת וכי יש לאזנה מול הזכות לקניין של המעסיק והפררוגטיבה הניהולית הנתונה לו, בגדרה הוא רשאי לעשות שימוש במצלמות במקום העבודה לטובת הגנה על אינטרסים לגיטימיים. זכות זו כפופה לדרישת הסבירות, המידתיות, תום הלב וההגינות. באשר לשימוש במצלמות במרחב הציבורי נקבע כי חלה על המעסיק חובת יידוע כלפי עובדיו בדבר קיומן של המצלמות ותכלית השימוש בהן. במקרה דנן, המשיבה עמדה בקריטריונים הנ”ל שכן הצילום בוצע ברשות הרבים, באופן גלוי כאשר לצד המצלמות שילוט ויידוע העובדים בדבר קיומן של מצלמות ובהתאם לנהלים.</a:t>
            </a:r>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9218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DAF3F9-3161-EEDF-E0FA-569796B0875B}"/>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4A226B99-2DEB-A5F0-7AD7-942CE1395E49}"/>
              </a:ext>
            </a:extLst>
          </p:cNvPr>
          <p:cNvSpPr>
            <a:spLocks noGrp="1"/>
          </p:cNvSpPr>
          <p:nvPr>
            <p:ph type="title"/>
          </p:nvPr>
        </p:nvSpPr>
        <p:spPr>
          <a:xfrm>
            <a:off x="1096434" y="382881"/>
            <a:ext cx="10028767" cy="1108568"/>
          </a:xfrm>
        </p:spPr>
        <p:txBody>
          <a:bodyPr>
            <a:normAutofit fontScale="90000"/>
          </a:bodyPr>
          <a:lstStyle/>
          <a:p>
            <a:pPr algn="ctr"/>
            <a:r>
              <a:rPr lang="he-IL" dirty="0"/>
              <a:t>חיוב עובד בהשבת כספים ששולמו בטעות: פסיקה עם הבחנות חשובות</a:t>
            </a:r>
          </a:p>
        </p:txBody>
      </p:sp>
      <p:sp>
        <p:nvSpPr>
          <p:cNvPr id="3" name="מציין מיקום תוכן 2">
            <a:extLst>
              <a:ext uri="{FF2B5EF4-FFF2-40B4-BE49-F238E27FC236}">
                <a16:creationId xmlns:a16="http://schemas.microsoft.com/office/drawing/2014/main" id="{B2EF30A0-E6DF-993E-0D9F-80339A785AC5}"/>
              </a:ext>
            </a:extLst>
          </p:cNvPr>
          <p:cNvSpPr>
            <a:spLocks noGrp="1"/>
          </p:cNvSpPr>
          <p:nvPr>
            <p:ph idx="1"/>
          </p:nvPr>
        </p:nvSpPr>
        <p:spPr>
          <a:xfrm>
            <a:off x="1096434" y="1491448"/>
            <a:ext cx="10028767" cy="4598267"/>
          </a:xfrm>
        </p:spPr>
        <p:txBody>
          <a:bodyPr>
            <a:normAutofit lnSpcReduction="10000"/>
          </a:bodyPr>
          <a:lstStyle/>
          <a:p>
            <a:r>
              <a:rPr lang="he-IL" dirty="0"/>
              <a:t>פסק הדין:</a:t>
            </a:r>
          </a:p>
          <a:p>
            <a:r>
              <a:rPr lang="he-IL" dirty="0"/>
              <a:t>תום לב העובד:</a:t>
            </a:r>
          </a:p>
          <a:p>
            <a:r>
              <a:rPr lang="he-IL" dirty="0"/>
              <a:t>בית הדין קיבל את טענת העובד לגבי קשייו בהבנת השפה העברית, אך ציין כי טענתו שהסכומים שולם לו עבור שעות נוספות סותרת את תלושי השכר בהם צוינו הסכומים הנפרדים עבור שעות נוספות. עם זאת, העובד זכה להתייחסות חיובית על כך שסבר בכנות כי מדובר בשעות נוספות.</a:t>
            </a:r>
          </a:p>
          <a:p>
            <a:r>
              <a:rPr lang="he-IL" dirty="0"/>
              <a:t>השבת כספים:</a:t>
            </a:r>
          </a:p>
          <a:p>
            <a:r>
              <a:rPr lang="he-IL" dirty="0"/>
              <a:t>בית הדין קבע כי העובד ישיב את הסכום ששולם לו ביתר, אך לא את מלוא הסכום. בסופו של דבר, החוב שצומצם עמד על כ-11,000 ש"ח בלבד, לאחר שנמצא כי המעסיק לא ניכה את הסכומים בצורה מדויקת, תוך הפרת חוק הגנת השכר.</a:t>
            </a:r>
          </a:p>
          <a:p>
            <a:r>
              <a:rPr lang="he-IL" dirty="0"/>
              <a:t>פטור מהודעה מוקדמת:</a:t>
            </a:r>
          </a:p>
          <a:p>
            <a:r>
              <a:rPr lang="he-IL" dirty="0"/>
              <a:t>בית הדין קבע כי העובד היה זכאי להתפטר ללא הודעה מוקדמת, משום שבמהלך ניכוי השכר לא קיבל אישור מהעובד והוא לא הסכים לניכוי. המעסיק גם לא קיזז את דמי ההודעה המוקדמת, דבר שמצביע על כך שגם המעסיק סבר כי אין מקום לניכוי.</a:t>
            </a:r>
          </a:p>
        </p:txBody>
      </p:sp>
      <p:pic>
        <p:nvPicPr>
          <p:cNvPr id="4" name="Picture 6">
            <a:extLst>
              <a:ext uri="{FF2B5EF4-FFF2-40B4-BE49-F238E27FC236}">
                <a16:creationId xmlns:a16="http://schemas.microsoft.com/office/drawing/2014/main" id="{01F304B9-DB89-B354-A24E-40268CB8B2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C59EC7E4-4E3C-1D53-48AC-E652243C32C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98861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טכנולוגיית מעקב</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756952"/>
          </a:xfrm>
        </p:spPr>
        <p:txBody>
          <a:bodyPr>
            <a:normAutofit/>
          </a:bodyPr>
          <a:lstStyle/>
          <a:p>
            <a:pPr algn="just"/>
            <a:r>
              <a:rPr lang="he-IL" sz="2800" b="1" dirty="0"/>
              <a:t>החלטת בית הדין הארצי:</a:t>
            </a:r>
            <a:endParaRPr lang="he-IL" sz="2800" dirty="0"/>
          </a:p>
          <a:p>
            <a:pPr algn="just"/>
            <a:r>
              <a:rPr lang="he-IL" sz="2800" dirty="0"/>
              <a:t>העותרת הגישה ערעור על פסק הדין של בית הדין האזורי. בית הדין הארצי דחה את הערעור מאותם הטעמים של בית הדין האזורי. נקבע, כי פסק דינו של בית הדין האזורי הוא רחב יריעה, מבוסס היטב בקביעותיו העובדתיות ובמסקנותיו ולא נמצא טעם להתערבות. עוד טען בית הדין הארצי כי מדובר במצלמות שהוצבו במרחב ציבורי והותקנו בידיעת העובדים ובידיעת העותרת, ומכאן לא מצא בית הדין כי יש מקום להתערב בפסיקת בית הדין האזורי, ומכאן פנתה העותרת </a:t>
            </a:r>
            <a:r>
              <a:rPr lang="he-IL" sz="2800" dirty="0" err="1"/>
              <a:t>לבג”צ</a:t>
            </a:r>
            <a:r>
              <a:rPr lang="he-IL" sz="2800" dirty="0"/>
              <a:t>.</a:t>
            </a:r>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9794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טכנולוגיית מעקב</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639721"/>
          </a:xfrm>
        </p:spPr>
        <p:txBody>
          <a:bodyPr>
            <a:normAutofit fontScale="92500"/>
          </a:bodyPr>
          <a:lstStyle/>
          <a:p>
            <a:pPr algn="just"/>
            <a:r>
              <a:rPr lang="he-IL" sz="2400" b="1" dirty="0"/>
              <a:t>החלטת בית הדין הגבוה לצדק:</a:t>
            </a:r>
            <a:endParaRPr lang="he-IL" sz="2400" dirty="0"/>
          </a:p>
          <a:p>
            <a:pPr algn="just"/>
            <a:r>
              <a:rPr lang="he-IL" sz="2400" dirty="0"/>
              <a:t>לטענת העותרת, היה מקום לפסול את תוצרי השימוש במצלמות שצולמו בכבישי הגישה למקום העבודה תוך פגיעה בפרטיותה. לטענתה, ההחלטות בבית הדין האזורי והארצי היו שגויות שכן מדובר בנושא משפטי בעל השלכות לעניין אופן השימוש בטכנולוגיות מעקב במקום העבודה. עוד מוסיפה העותרת, כי הדבר עומד בניגוד גמור </a:t>
            </a:r>
            <a:r>
              <a:rPr lang="he-IL" sz="2400" dirty="0" err="1"/>
              <a:t>ל”הלכת</a:t>
            </a:r>
            <a:r>
              <a:rPr lang="he-IL" sz="2400" dirty="0"/>
              <a:t> </a:t>
            </a:r>
            <a:r>
              <a:rPr lang="he-IL" sz="2400" dirty="0" err="1"/>
              <a:t>איסקוב</a:t>
            </a:r>
            <a:r>
              <a:rPr lang="he-IL" sz="2400" dirty="0"/>
              <a:t>” ולפיה, שימוש בטכנולוגיית מעקב מחייב את הסכמתו המודעת והחופשית של עובד ואין די בהסכמה כוללת. הדבר חוטא לתכלית שלשמו הוצבה שכן המצלמה נועדה למנוע פגיעות, השחתות, גניבות ואירועים ביטחוניים במקום ולא לבצע מעקב אחרי העובדים.</a:t>
            </a:r>
          </a:p>
          <a:p>
            <a:pPr algn="just"/>
            <a:r>
              <a:rPr lang="he-IL" sz="2400" dirty="0"/>
              <a:t>בית המשפט דחה את העתירה וקבע כי התערבותו בפסק דינו של בית הדין הארצי לעבודה, שמורה למקרים חריגים בהם נפלה טעות משפטית מהותית וכאשר שיקולי הצדק מחייבים זאת. נקודת המוצא היא כי במערכת הגומלין שבין בית משפט זה לבית הדין הארצי לעבודה, יש לראות בבית הדין הארצי כבעל המומחיות בתחום משפט העבודה, ובהתאם לאמות המידה אמורות, המקרה שלפנינו אינו בא בגדרם של אותם מקרים חריגים המצדיקים התערבות. </a:t>
            </a:r>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33324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שימוש בסוד מסחרי </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983671"/>
          </a:xfrm>
        </p:spPr>
        <p:txBody>
          <a:bodyPr>
            <a:normAutofit/>
          </a:bodyPr>
          <a:lstStyle/>
          <a:p>
            <a:pPr fontAlgn="base">
              <a:spcBef>
                <a:spcPts val="1125"/>
              </a:spcBef>
            </a:pPr>
            <a:r>
              <a:rPr lang="he-IL" sz="2400" b="1" i="0" dirty="0" err="1">
                <a:solidFill>
                  <a:schemeClr val="tx1"/>
                </a:solidFill>
                <a:effectLst/>
                <a:latin typeface="Assistant" pitchFamily="2" charset="-79"/>
                <a:cs typeface="+mj-cs"/>
              </a:rPr>
              <a:t>סעש</a:t>
            </a:r>
            <a:r>
              <a:rPr lang="he-IL" sz="2400" b="1" i="0" dirty="0">
                <a:solidFill>
                  <a:schemeClr val="tx1"/>
                </a:solidFill>
                <a:effectLst/>
                <a:latin typeface="Assistant" pitchFamily="2" charset="-79"/>
                <a:cs typeface="+mj-cs"/>
              </a:rPr>
              <a:t> (ת"א) 45633-04-18 חומה סוכנות לביטוח בע"מ – אילנה סוטו</a:t>
            </a:r>
          </a:p>
          <a:p>
            <a:pPr algn="just"/>
            <a:r>
              <a:rPr lang="he-IL" sz="2400" dirty="0"/>
              <a:t>העובדות</a:t>
            </a:r>
          </a:p>
          <a:p>
            <a:pPr algn="just"/>
            <a:r>
              <a:rPr lang="he-IL" sz="2400" dirty="0"/>
              <a:t>חברה לסוכנות ביטוח, הגישה תביעה לפיצוי כנגד העובדת שלה שעניינה גזל סוד מסחרי, מאחר ולטענת החברה העובדת עשתה שימוש אסור בסודותיה המסחריים של החברה, בכך שלקחה רשימת לקוחות- מסמכים ופרטים של לקוחות ללא רשות המעסיק וללא ידיעתו.</a:t>
            </a:r>
          </a:p>
          <a:p>
            <a:pPr algn="just"/>
            <a:r>
              <a:rPr lang="he-IL" sz="2400" dirty="0"/>
              <a:t>הנתבעת מנגד הגישה תביעה לתשלומים סוציאליים שונים אשר לא שולמה לה לטענתה במהלך יחסי עובד – מעביד שהיה בין הצדדים.</a:t>
            </a:r>
          </a:p>
          <a:p>
            <a:pPr algn="just"/>
            <a:r>
              <a:rPr lang="he-IL" sz="2400" dirty="0"/>
              <a:t>מאמר זה יעסוק בתביעה הראשית אשר בליבה שאלת הגזל המסחרי – האם פרטי הלקוחות והמסמכים הקשורים אליהם הם בגדר סודות מסחר?</a:t>
            </a:r>
          </a:p>
          <a:p>
            <a:pPr algn="just"/>
            <a:r>
              <a:rPr lang="he-IL" sz="2400" dirty="0"/>
              <a:t>והאם הנתבעת פעלה נכון בכך שנטלה את פרטיהם של העובדים והעבירה אותם לצד שלישי?</a:t>
            </a:r>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24982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שימוש בסוד מסחרי </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214027"/>
          </a:xfrm>
        </p:spPr>
        <p:txBody>
          <a:bodyPr>
            <a:normAutofit/>
          </a:bodyPr>
          <a:lstStyle/>
          <a:p>
            <a:pPr algn="just"/>
            <a:r>
              <a:rPr lang="he-IL" sz="2400" dirty="0"/>
              <a:t>הכרעת בית הדין</a:t>
            </a:r>
          </a:p>
          <a:p>
            <a:pPr algn="just"/>
            <a:r>
              <a:rPr lang="he-IL" sz="2400" dirty="0"/>
              <a:t>בית הדין ציין כי על פי הפסיקה הנטל להוכיח דבר קיומו של סוד מסחר הוא על המעסיק. כאשר “רשימת לקוחות” עשויה להיות סוד מסחרי וזאת בהתאם לנסיבות המקרה הספציפי שכן לא כל “רשימת לקוחות” מהווה סוד מסחרי, כלומר, לא מדובר בקביעה גורפת.</a:t>
            </a:r>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91373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שימוש בסוד מסחרי </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823627"/>
          </a:xfrm>
        </p:spPr>
        <p:txBody>
          <a:bodyPr>
            <a:normAutofit lnSpcReduction="10000"/>
          </a:bodyPr>
          <a:lstStyle/>
          <a:p>
            <a:pPr algn="just"/>
            <a:r>
              <a:rPr lang="he-IL" sz="2400" dirty="0"/>
              <a:t>במקרה דנן, הוכח כי מדובר במידע שאינו נגיש לכלל הציבור ואינו ניתן לגילוי בקלות. הנתבעת אשר עבדה בחברת הסוכנות נטלה את הפרטים והעבירה אותם לצד שלישי וזאת בהיעדר </a:t>
            </a:r>
            <a:r>
              <a:rPr lang="he-IL" sz="2400" b="1" dirty="0"/>
              <a:t>הסכמה</a:t>
            </a:r>
            <a:r>
              <a:rPr lang="he-IL" sz="2400" dirty="0"/>
              <a:t> </a:t>
            </a:r>
            <a:r>
              <a:rPr lang="he-IL" sz="2400" b="1" dirty="0"/>
              <a:t>מפורשת</a:t>
            </a:r>
            <a:r>
              <a:rPr lang="he-IL" sz="2400" dirty="0"/>
              <a:t> של המעסיק, יתרה מזאת הנתבעת ביצעה זאת לאחר שסיימה לעבוד באותה חברה. הנתבעת נכנסה למערכות החברה באמצעות מייל של עובדת אחרת (שפרטיו היו ידועים לה בעקבות העבודה השוטפת בו הייתה משתמשת בכפוף לאישור הממונים לטובת צרכי העבודה) ושלפה זאת מהמערכת. כמו כן, הוכח כי מדובר במידע שהוא בעל יתרון מסחרי לחברה, מאחר ובאמצעות רשימה זו ניתן לפנות ללקוחות קיימים ממשיים על מנת שיחדשו את הפוליסות שלהם. החברה נקטה באמצעים כדי להבטיח את שמירת פרטי הלקוחות בסוד, שכן הם  היו מצויים בספר מיוחד ויצירת הרשימה הייתה כרוכה בהשקעה של מאמץ זמן וממון.</a:t>
            </a:r>
          </a:p>
          <a:p>
            <a:pPr algn="just"/>
            <a:r>
              <a:rPr lang="he-IL" sz="2400" dirty="0"/>
              <a:t>פסק דין</a:t>
            </a:r>
          </a:p>
          <a:p>
            <a:pPr algn="just"/>
            <a:r>
              <a:rPr lang="he-IL" sz="2400" dirty="0"/>
              <a:t>בהתאם לאמור לעיל, ביה”ד האזורי לעבודה חייב את העובדת בתשלום פיצוי  לחברה בסך 60,000 ₪ בגין הפרת חוק עוולות מסחריות.</a:t>
            </a:r>
          </a:p>
          <a:p>
            <a:endParaRPr lang="he-IL" dirty="0"/>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88041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פרסום לשון הרע בהזמנה לשימוע</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614077"/>
          </a:xfrm>
        </p:spPr>
        <p:txBody>
          <a:bodyPr>
            <a:normAutofit/>
          </a:bodyPr>
          <a:lstStyle/>
          <a:p>
            <a:pPr algn="just"/>
            <a:r>
              <a:rPr lang="he-IL" sz="2400" dirty="0" err="1"/>
              <a:t>סעש</a:t>
            </a:r>
            <a:r>
              <a:rPr lang="he-IL" sz="2400" dirty="0"/>
              <a:t> 37904-07-21 אלעד </a:t>
            </a:r>
            <a:r>
              <a:rPr lang="he-IL" sz="2400" dirty="0" err="1"/>
              <a:t>זגורי</a:t>
            </a:r>
            <a:r>
              <a:rPr lang="he-IL" sz="2400" dirty="0"/>
              <a:t> נ' עיריית ראשון לציון </a:t>
            </a:r>
          </a:p>
          <a:p>
            <a:pPr algn="just"/>
            <a:r>
              <a:rPr lang="he-IL" sz="2400" dirty="0"/>
              <a:t>מר אלעד </a:t>
            </a:r>
            <a:r>
              <a:rPr lang="he-IL" sz="2400" dirty="0" err="1"/>
              <a:t>זגורי</a:t>
            </a:r>
            <a:r>
              <a:rPr lang="he-IL" sz="2400" dirty="0"/>
              <a:t> (להלן: “התובע”), עבד במשך 6 שנים כמנהל מרכז הנוער בעיריית ראשון לציון (להלן: “הנתבעת”).</a:t>
            </a:r>
          </a:p>
          <a:p>
            <a:pPr algn="just"/>
            <a:r>
              <a:rPr lang="he-IL" sz="2400" dirty="0"/>
              <a:t> ביום 10.12.2019, קיבל התובע זימון ל</a:t>
            </a:r>
            <a:r>
              <a:rPr lang="he-IL" sz="2400" dirty="0">
                <a:hlinkClick r:id="rId2">
                  <a:extLst>
                    <a:ext uri="{A12FA001-AC4F-418D-AE19-62706E023703}">
                      <ahyp:hlinkClr xmlns:ahyp="http://schemas.microsoft.com/office/drawing/2018/hyperlinkcolor" val="tx"/>
                    </a:ext>
                  </a:extLst>
                </a:hlinkClick>
              </a:rPr>
              <a:t>שימוע</a:t>
            </a:r>
            <a:r>
              <a:rPr lang="he-IL" sz="2400" dirty="0"/>
              <a:t> אשר היה ממוען למספר רב של גומרים (9 ממוענים). מבין שלל טענות התובע, נטען כי נוסח מכתב ה</a:t>
            </a:r>
            <a:r>
              <a:rPr lang="he-IL" sz="2400" dirty="0">
                <a:hlinkClick r:id="rId2">
                  <a:extLst>
                    <a:ext uri="{A12FA001-AC4F-418D-AE19-62706E023703}">
                      <ahyp:hlinkClr xmlns:ahyp="http://schemas.microsoft.com/office/drawing/2018/hyperlinkcolor" val="tx"/>
                    </a:ext>
                  </a:extLst>
                </a:hlinkClick>
              </a:rPr>
              <a:t>שימוע</a:t>
            </a:r>
            <a:r>
              <a:rPr lang="he-IL" sz="2400" dirty="0"/>
              <a:t> שקיבל כבר חרץ את דינו של העובד, נכתב בלשון משתלחת והופץ בתפוצה רחבה. במכתב נכתב כי “נראה כי התנהגותך החצופה והמזלזלת עוברת כחוט השני בתקופת עבודתך ולא תוכל העירייה לתת יד וזאת חרף אזהרות שניתנו לך לא אחת, ניראה כי לא השכלת ליישר התנהגותך ולשונך”. ביום 14.09.2020, קיבל התובע הודעה על סיום עבודתו בנתבעת. התובע הוסיף בכתב תביעתו כי גם מכתב סיום העסקתו מהווה עילה ללשון הרע שכן נמתחה ביקורת קשה על התנהגותו והתנהלותו, אשר כללה מילים כגון “התנהגותך אינה מכבדת”, “זו אינה דרך התנהלות מקובלת של מנהל מרכז הנוער”.</a:t>
            </a:r>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39905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פרסום לשון הרע בהזמנה לשימוע</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076326"/>
            <a:ext cx="10028767" cy="4781550"/>
          </a:xfrm>
        </p:spPr>
        <p:txBody>
          <a:bodyPr>
            <a:normAutofit lnSpcReduction="10000"/>
          </a:bodyPr>
          <a:lstStyle/>
          <a:p>
            <a:pPr algn="just"/>
            <a:r>
              <a:rPr lang="he-IL" sz="2400" dirty="0"/>
              <a:t>טענת הצדדים</a:t>
            </a:r>
          </a:p>
          <a:p>
            <a:pPr algn="just"/>
            <a:r>
              <a:rPr lang="he-IL" sz="2400" dirty="0"/>
              <a:t>לטענת התובע, כבר מראשית עבודתו קיבל יחס משפיל ומתעמר מצד הנתבעת. הנתבעת דאגה להוציא דיבתו הן בזימון ל</a:t>
            </a:r>
            <a:r>
              <a:rPr lang="he-IL" sz="2400" dirty="0">
                <a:hlinkClick r:id="rId2">
                  <a:extLst>
                    <a:ext uri="{A12FA001-AC4F-418D-AE19-62706E023703}">
                      <ahyp:hlinkClr xmlns:ahyp="http://schemas.microsoft.com/office/drawing/2018/hyperlinkcolor" val="tx"/>
                    </a:ext>
                  </a:extLst>
                </a:hlinkClick>
              </a:rPr>
              <a:t>שימוע</a:t>
            </a:r>
            <a:r>
              <a:rPr lang="he-IL" sz="2400" dirty="0"/>
              <a:t> והן במכתב סיום העסקתו והכל במטרה ללעוג לו ולהשפילו, בפרט שהטענות אינן רלוונטיות ואינן נכונות. בנוסף, לא ברור מדוע הופץ מכתב ה</a:t>
            </a:r>
            <a:r>
              <a:rPr lang="he-IL" sz="2400" dirty="0">
                <a:hlinkClick r:id="rId2">
                  <a:extLst>
                    <a:ext uri="{A12FA001-AC4F-418D-AE19-62706E023703}">
                      <ahyp:hlinkClr xmlns:ahyp="http://schemas.microsoft.com/office/drawing/2018/hyperlinkcolor" val="tx"/>
                    </a:ext>
                  </a:extLst>
                </a:hlinkClick>
              </a:rPr>
              <a:t>שימוע</a:t>
            </a:r>
            <a:r>
              <a:rPr lang="he-IL" sz="2400" dirty="0"/>
              <a:t> בתפוצה כה נרחבת ועל כן הנתבעת צריכה לשאת באחריות להוצאות לשון הרע משום האופן בו נוסחו המכתבים.</a:t>
            </a:r>
          </a:p>
          <a:p>
            <a:pPr algn="just"/>
            <a:r>
              <a:rPr lang="he-IL" sz="2400" dirty="0"/>
              <a:t>הנתבעת טענה, כי דין התביעה להידחות במלואה. התובע היה עובד בעייתי וכוחני, ואף עבר מספר תפקידים בגין התנהלותו עד לתפקיד הנוכחי שמילא. מעבר לכך, נערכו לתובע שלושה </a:t>
            </a:r>
            <a:r>
              <a:rPr lang="he-IL" sz="2400" dirty="0">
                <a:hlinkClick r:id="rId2">
                  <a:extLst>
                    <a:ext uri="{A12FA001-AC4F-418D-AE19-62706E023703}">
                      <ahyp:hlinkClr xmlns:ahyp="http://schemas.microsoft.com/office/drawing/2018/hyperlinkcolor" val="tx"/>
                    </a:ext>
                  </a:extLst>
                </a:hlinkClick>
              </a:rPr>
              <a:t>שימוע</a:t>
            </a:r>
            <a:r>
              <a:rPr lang="he-IL" sz="2400" dirty="0"/>
              <a:t>ים שנפרסו במהלך תקופות שונות ואשר נועדו להזהירו לאור התנהגותו הבעייתית. התובע אינו זכאי לפיצוי בגין לשון הרע מכיוון שלנתבעת עומדות </a:t>
            </a:r>
            <a:r>
              <a:rPr lang="he-IL" sz="2400" dirty="0" err="1"/>
              <a:t>ההגנות</a:t>
            </a:r>
            <a:r>
              <a:rPr lang="he-IL" sz="2400" dirty="0"/>
              <a:t> הקבועות בחוק איסור לשון הרע וזאת לפי ס’ 13(9) לחוק איסור לשון הרע שעניינה “פרסום שהמפרסם חייב לעשות עפ”י דין או עפ”י הוראה של רשות המוסמכת לכך כדין או שהוא רשאי לעשות עפ”י היתר של הרשות כאמור”. בפועל, בוועדת משמעת, טענה הנתבעת כי עומדת לצידה גם הגנת פרסום לבעל סמכות שיפוטית או מעין שיפוטית שהינן תוך כדי דיון.</a:t>
            </a:r>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38476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פרסום לשון הרע בהזמנה לשימוע</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795052"/>
          </a:xfrm>
        </p:spPr>
        <p:txBody>
          <a:bodyPr>
            <a:normAutofit fontScale="92500"/>
          </a:bodyPr>
          <a:lstStyle/>
          <a:p>
            <a:pPr algn="just"/>
            <a:r>
              <a:rPr lang="he-IL" sz="2400" dirty="0"/>
              <a:t>החלטת בין הדין האזורי</a:t>
            </a:r>
          </a:p>
          <a:p>
            <a:pPr algn="just"/>
            <a:r>
              <a:rPr lang="he-IL" sz="2400" dirty="0"/>
              <a:t>בית הדין טען, כי נקבע בפסיקה (</a:t>
            </a:r>
            <a:r>
              <a:rPr lang="he-IL" sz="2400" dirty="0" err="1"/>
              <a:t>סע”ש</a:t>
            </a:r>
            <a:r>
              <a:rPr lang="he-IL" sz="2400" dirty="0"/>
              <a:t> יצחק </a:t>
            </a:r>
            <a:r>
              <a:rPr lang="he-IL" sz="2400" dirty="0" err="1"/>
              <a:t>קופפרמן</a:t>
            </a:r>
            <a:r>
              <a:rPr lang="he-IL" sz="2400" dirty="0"/>
              <a:t> נ’ </a:t>
            </a:r>
            <a:r>
              <a:rPr lang="he-IL" sz="2400" dirty="0" err="1"/>
              <a:t>אוויה</a:t>
            </a:r>
            <a:r>
              <a:rPr lang="he-IL" sz="2400" dirty="0"/>
              <a:t> תקשורת) כי טענת לשון הרע נבחנת לאורך ארבעה שלבים, תחילה מה משמעות הדברים שפורסמו, שנית האם הפרסום מהווה לשון הרע, שלישית האם למפרסם עומדת אחת מהגנות החוק ורביעית שאלת הפיצוי ההולם.</a:t>
            </a:r>
          </a:p>
          <a:p>
            <a:pPr algn="just"/>
            <a:r>
              <a:rPr lang="he-IL" sz="2400" dirty="0"/>
              <a:t>לשון מכתב הזימון ל</a:t>
            </a:r>
            <a:r>
              <a:rPr lang="he-IL" sz="2400" dirty="0">
                <a:hlinkClick r:id="rId2">
                  <a:extLst>
                    <a:ext uri="{A12FA001-AC4F-418D-AE19-62706E023703}">
                      <ahyp:hlinkClr xmlns:ahyp="http://schemas.microsoft.com/office/drawing/2018/hyperlinkcolor" val="tx"/>
                    </a:ext>
                  </a:extLst>
                </a:hlinkClick>
              </a:rPr>
              <a:t>שימוע</a:t>
            </a:r>
            <a:r>
              <a:rPr lang="he-IL" sz="2400" dirty="0"/>
              <a:t> הייתה אכן נחרצת וצופה פני עבר. במקום לגלול בפני התובע את הטענות שהועלו כלפיו, קבעה הנתבעת נחרצות ואף הוסיפה התייחסות ערכית למשמעותן של העובדות שיוחסו לתובע. לעניין </a:t>
            </a:r>
            <a:r>
              <a:rPr lang="he-IL" sz="2400" dirty="0" err="1"/>
              <a:t>ההגנות</a:t>
            </a:r>
            <a:r>
              <a:rPr lang="he-IL" sz="2400" dirty="0"/>
              <a:t> להן טוענת הנתבעת, בית הדין דחה טענותיה מכיוון שלטענתו הנתבעת התבססה על הגנה של “רשות מוסמכת” לפי ס’ 13(9) לחוק איסור לשון הרע וזאת בהתאם לפס”ד שניתן בדעת מיעוט (פס”ד </a:t>
            </a:r>
            <a:r>
              <a:rPr lang="he-IL" sz="2400" dirty="0" err="1"/>
              <a:t>פליטמן</a:t>
            </a:r>
            <a:r>
              <a:rPr lang="he-IL" sz="2400" dirty="0"/>
              <a:t> נ’ רוזנברג). כרשות ציבורית, הציפייה היא כי על העירייה לעמוד בסטנדרט גבוה של הקפדה על קיום הליך </a:t>
            </a:r>
            <a:r>
              <a:rPr lang="he-IL" sz="2400" dirty="0">
                <a:hlinkClick r:id="rId2">
                  <a:extLst>
                    <a:ext uri="{A12FA001-AC4F-418D-AE19-62706E023703}">
                      <ahyp:hlinkClr xmlns:ahyp="http://schemas.microsoft.com/office/drawing/2018/hyperlinkcolor" val="tx"/>
                    </a:ext>
                  </a:extLst>
                </a:hlinkClick>
              </a:rPr>
              <a:t>שימוע</a:t>
            </a:r>
            <a:r>
              <a:rPr lang="he-IL" sz="2400" dirty="0"/>
              <a:t> ופיטורים תקני. הבעת מורח רוח וביקורת על מעשים טרם קיומו של הליך </a:t>
            </a:r>
            <a:r>
              <a:rPr lang="he-IL" sz="2400" dirty="0">
                <a:hlinkClick r:id="rId2">
                  <a:extLst>
                    <a:ext uri="{A12FA001-AC4F-418D-AE19-62706E023703}">
                      <ahyp:hlinkClr xmlns:ahyp="http://schemas.microsoft.com/office/drawing/2018/hyperlinkcolor" val="tx"/>
                    </a:ext>
                  </a:extLst>
                </a:hlinkClick>
              </a:rPr>
              <a:t>שימוע</a:t>
            </a:r>
            <a:r>
              <a:rPr lang="he-IL" sz="2400" dirty="0"/>
              <a:t> ומתן הזדמנות לעובד להשמיע טענותיו היא איננה התנהלות תקינה של רשות מקומית, ולאור כל האמור לעיל הדברים אכן עולים בגדר לשון הרע.  לאור קביעה זו, נפסקו לתובע פיצויים על סך 20,000 ₪.</a:t>
            </a:r>
          </a:p>
          <a:p>
            <a:endParaRPr lang="he-IL" sz="2400"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779425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חובת החתימה על גבי תנאי העסקה </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845978"/>
          </a:xfrm>
        </p:spPr>
        <p:txBody>
          <a:bodyPr>
            <a:normAutofit/>
          </a:bodyPr>
          <a:lstStyle/>
          <a:p>
            <a:r>
              <a:rPr lang="he-IL" dirty="0"/>
              <a:t>[</a:t>
            </a:r>
            <a:r>
              <a:rPr lang="he-IL" dirty="0" err="1"/>
              <a:t>סע"ש</a:t>
            </a:r>
            <a:r>
              <a:rPr lang="he-IL" dirty="0"/>
              <a:t> 47667-06-21]</a:t>
            </a:r>
          </a:p>
          <a:p>
            <a:r>
              <a:rPr lang="he-IL" dirty="0"/>
              <a:t>לאחר 4 שנות עבודה, הוגשה תביעה נגד החברה שבה טען העובד כי בתחילת דרכו לא קיבל הודעה על תנאי העסקתו כפי שמחייב החוק, וכי החתימה המופיעה על חוזה העבודה אינה חתימתו. המעסיק טען כי העובד חתם על חוזה העבודה בנוכחות המנכ"ל.</a:t>
            </a:r>
          </a:p>
          <a:p>
            <a:r>
              <a:rPr lang="he-IL" dirty="0"/>
              <a:t>פסק הדין שניתן בבית הדין האזורי לעבודה בחיפה מהווה תזכורת חשובה למעסיקים, ולפיה לא כדאי להסתפק בהחתמת עובדים על חוזה עבודה בפני נציג מחלקת משאבי אנוש, שיכולים להתחלף במהלך הזמן.</a:t>
            </a:r>
          </a:p>
          <a:p>
            <a:r>
              <a:rPr lang="he-IL" dirty="0"/>
              <a:t>ההחלטה מתבססת על הלכת קפלן ו-לוי שנפסקה ביוני 2022 על ידי בית הדין הארצי, שקובעת כי כאשר עובד מכחיש את חתימתו על חוזה העבודה, לא מוטל עליו להוכיח שהחתימה זויפה. במקום זאת, על המעסיק להוכיח כי העובד הוא זה שחתם על החוזה. אם לא ניתן לקבוע אם החתימה אמיתית או מזויפת, יש להחשיב את המסמך כנטול חתימה.</a:t>
            </a:r>
          </a:p>
          <a:p>
            <a:r>
              <a:rPr lang="he-IL" dirty="0"/>
              <a:t>לכן, חשוב מאוד להבטיח הוכחה שהחוזה אכן נחתם על ידי העובד. אפשר לעשות זאת על ידי נוכחות של גורם בכיר שצפוי להישאר בחברה לאורך זמן, ושיוכל להעיד כי החוזה נחתם בפניו. ראיה חזקה אף יותר תהיה קבלת החוזה החתום מהעובד באמצעות דואר אלקטרוני.</a:t>
            </a:r>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6361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חובת החתימה על גבי תנאי העסקה </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3188501"/>
          </a:xfrm>
        </p:spPr>
        <p:txBody>
          <a:bodyPr>
            <a:normAutofit fontScale="92500" lnSpcReduction="10000"/>
          </a:bodyPr>
          <a:lstStyle/>
          <a:p>
            <a:r>
              <a:rPr lang="he-IL" dirty="0"/>
              <a:t>בנוגע לחוק הודעה לעובד, הוא מחייב את המעסיק למסור לעובד הודעה בכתב על תנאי העסקתו בתוך 30 ימים ממועד תחילת עבודתו. על ההודעה לכלול לפחות תשעה תנאים של עבודה. אם ישנו חוזה עבודה חתום המפרט את כל התנאים הללו, הרי שהמעסיק עמד בדרישות החוק.</a:t>
            </a:r>
          </a:p>
          <a:p>
            <a:r>
              <a:rPr lang="he-IL" dirty="0"/>
              <a:t>פסק דין משנת 2011 (ע"א 154/10) בבית הדין הארצי הדגיש את חשיבות הודעת התנאים לעובד, ומדובר בדרישה מהותית ולא טכנית. דרישה זו מבטיחה שקיפות מלאה לגבי תנאי העבודה ומפחיתה את הסיכון למחלוקות משפטיות.</a:t>
            </a:r>
          </a:p>
          <a:p>
            <a:r>
              <a:rPr lang="he-IL" dirty="0"/>
              <a:t>הובהר כי אם החוק לא יעמוד, ייתכן שהעובד יהיה זכאי לפיצוי על נזק לא ממוני, גם אם לא הוכיח נזק כספי ממשי.</a:t>
            </a:r>
          </a:p>
          <a:p>
            <a:r>
              <a:rPr lang="he-IL" dirty="0"/>
              <a:t>במקרה הנוכחי, לאחר בדיקת טענות הצדדים, עדויותיהם והראיות שהוצגו, פסק בית הדין האזורי כי המעסיק הצליח להוכיח שהעובד אכן חתם על חוזה העבודה. ההחלטה התבססה על גרסה עקבית של המעסיק שנשענה על אסמכתאות בכתב, לעומת עדות לא עקבית של העובד. כמו כן, בוצעה השוואה בין חתימות העובד על חוזה העבודה ועל מסמכים נוספים, מה שהצביע על כך שחתימתו הייתה זהה.</a:t>
            </a:r>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817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97D16A-8627-3F21-D3DC-FE1304D1E3A1}"/>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2167885A-0DEA-BC03-4FD1-7E557C80721C}"/>
              </a:ext>
            </a:extLst>
          </p:cNvPr>
          <p:cNvSpPr>
            <a:spLocks noGrp="1"/>
          </p:cNvSpPr>
          <p:nvPr>
            <p:ph type="title"/>
          </p:nvPr>
        </p:nvSpPr>
        <p:spPr>
          <a:xfrm>
            <a:off x="1096434" y="382881"/>
            <a:ext cx="10028767" cy="1108568"/>
          </a:xfrm>
        </p:spPr>
        <p:txBody>
          <a:bodyPr>
            <a:normAutofit fontScale="90000"/>
          </a:bodyPr>
          <a:lstStyle/>
          <a:p>
            <a:pPr algn="ctr"/>
            <a:r>
              <a:rPr lang="he-IL" dirty="0"/>
              <a:t>חיוב עובד בהשבת כספים ששולמו בטעות: פסיקה עם הבחנות חשובות</a:t>
            </a:r>
          </a:p>
        </p:txBody>
      </p:sp>
      <p:sp>
        <p:nvSpPr>
          <p:cNvPr id="3" name="מציין מיקום תוכן 2">
            <a:extLst>
              <a:ext uri="{FF2B5EF4-FFF2-40B4-BE49-F238E27FC236}">
                <a16:creationId xmlns:a16="http://schemas.microsoft.com/office/drawing/2014/main" id="{4BCB957A-5202-2098-F345-056757C39DE9}"/>
              </a:ext>
            </a:extLst>
          </p:cNvPr>
          <p:cNvSpPr>
            <a:spLocks noGrp="1"/>
          </p:cNvSpPr>
          <p:nvPr>
            <p:ph idx="1"/>
          </p:nvPr>
        </p:nvSpPr>
        <p:spPr>
          <a:xfrm>
            <a:off x="1096434" y="1491448"/>
            <a:ext cx="10028767" cy="3188501"/>
          </a:xfrm>
        </p:spPr>
        <p:txBody>
          <a:bodyPr>
            <a:normAutofit/>
          </a:bodyPr>
          <a:lstStyle/>
          <a:p>
            <a:r>
              <a:rPr lang="he-IL" b="1" i="0" dirty="0">
                <a:solidFill>
                  <a:srgbClr val="222222"/>
                </a:solidFill>
                <a:effectLst/>
                <a:latin typeface="Arial" panose="020B0604020202020204" pitchFamily="34" charset="0"/>
              </a:rPr>
              <a:t>משמעות הפסיקה:</a:t>
            </a:r>
            <a:br>
              <a:rPr lang="he-IL" dirty="0"/>
            </a:br>
            <a:r>
              <a:rPr lang="he-IL" b="0" i="0" dirty="0">
                <a:solidFill>
                  <a:srgbClr val="222222"/>
                </a:solidFill>
                <a:effectLst/>
                <a:latin typeface="Arial" panose="020B0604020202020204" pitchFamily="34" charset="0"/>
              </a:rPr>
              <a:t>פסק הדין מציין את האיזון הנדרש בין תום הלב של העובד לבין אחריות המעסיק לניהול תקין ומדויק של השכר. גם אם חל טעות בתשלומים, לא תמיד יש לחייב את העובד בהשבה מוחלטת של הכספים, במיוחד אם ישנה סיבה מוצדקת או טעות בתהליך הניכוי או ביצוע ההסכמים. פסק הדין גם מדגיש את חשיבות השמירה על זכויות העובד בעבודתו, במיוחד בנוגע לניכויים משכרו ולתנאים הקשורים להתפטרות.</a:t>
            </a:r>
            <a:endParaRPr lang="he-IL" dirty="0"/>
          </a:p>
        </p:txBody>
      </p:sp>
      <p:pic>
        <p:nvPicPr>
          <p:cNvPr id="4" name="Picture 6">
            <a:extLst>
              <a:ext uri="{FF2B5EF4-FFF2-40B4-BE49-F238E27FC236}">
                <a16:creationId xmlns:a16="http://schemas.microsoft.com/office/drawing/2014/main" id="{89A94327-80D1-C1D6-A109-A8E2BF8F84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FC27BA6C-4D42-D2F8-F28A-72C3CABDA92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860261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חובת מעסיק בעניין הטרדה מינית</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81616" y="1491449"/>
            <a:ext cx="10028767" cy="3188501"/>
          </a:xfrm>
        </p:spPr>
        <p:txBody>
          <a:bodyPr>
            <a:normAutofit fontScale="85000" lnSpcReduction="10000"/>
          </a:bodyPr>
          <a:lstStyle/>
          <a:p>
            <a:r>
              <a:rPr lang="he-IL" dirty="0"/>
              <a:t>[</a:t>
            </a:r>
            <a:r>
              <a:rPr lang="he-IL" dirty="0" err="1"/>
              <a:t>סע"ש</a:t>
            </a:r>
            <a:r>
              <a:rPr lang="he-IL" dirty="0"/>
              <a:t> 2195-11-18]</a:t>
            </a:r>
          </a:p>
          <a:p>
            <a:r>
              <a:rPr lang="he-IL" dirty="0"/>
              <a:t>בית הדין האזורי לעבודה בחיפה פסק לאחרונה פיצוי בסך כ-250,000 שקל לעובדת שעברה הטרדות מיניות מצד הממונה עליה, וקבע כי העירייה בה הועסקו השניים לא עשתה די כדי למנוע את המעשים, בניגוד לחובותיה לפי החוק.</a:t>
            </a:r>
          </a:p>
          <a:p>
            <a:r>
              <a:rPr lang="he-IL" dirty="0"/>
              <a:t>העובדים עבדו במתחם מרוחק מבניין העירייה המרכזי, בו היה קרוואן עם שני חדרי משרד. כדי להיכנס למשרדו של הממונה, שהיה מנהל האגף באותה תקופה, היה על העובדת לעבור בחדר בו עבדה, וזו הייתה האישה היחידה במתחם.</a:t>
            </a:r>
          </a:p>
          <a:p>
            <a:r>
              <a:rPr lang="he-IL" dirty="0"/>
              <a:t>העובדת טענה כי במשך תקופה ארוכה היא סבלה מהטרדות מילוליות, התייחסויות מבזות לגופה ואף ממעשים מגונים מצד הממונה. הממונה הכחיש את הטענות, וטען כי במהלך השנים היחסים ביניהם היו תקינים, וכי רק בחודשים האחרונים, לפני פרישתו, היחסים עכורים לאחר שהעובדת לא הצליחה בתפקידה.</a:t>
            </a:r>
          </a:p>
          <a:p>
            <a:r>
              <a:rPr lang="he-IL" dirty="0"/>
              <a:t>הממונה טען גם כי העובדת ממציאה את הטענות במטרה לפגוע בשמו, וכי למרות ההתבטאויות הגסות מצידו, אלו היו אמורות להיות בדיחות בלבד, ושהעובדת הייתה נוכחת, שמעה וצחקה יחד עם שאר העובדים.</a:t>
            </a:r>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52332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חובת מעסיק בעניין הטרדה מינית</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3188501"/>
          </a:xfrm>
        </p:spPr>
        <p:txBody>
          <a:bodyPr>
            <a:normAutofit fontScale="92500" lnSpcReduction="20000"/>
          </a:bodyPr>
          <a:lstStyle/>
          <a:p>
            <a:r>
              <a:rPr lang="he-IL" dirty="0"/>
              <a:t>לאחר שנבחן את העדויות והראיות שהוצגו, פסק בית הדין כי העובדת הצליחה להוכיח כי חלק מההטרדות המיניות אכן התרחשו. בית הדין לקח בחשבון את הקושי בהוכחת הטרדה מינית, במיוחד כשהאירועים התרחשו ביחידות. גם הקושי הנפשי שבמסירת המידע על המעשים והחשש מהתוצאות המשפחתיות והחברתיות של הצעד נלקחו בחשבון.</a:t>
            </a:r>
          </a:p>
          <a:p>
            <a:r>
              <a:rPr lang="he-IL" dirty="0"/>
              <a:t>בית הדין פסק כי הממונה אכן פנה לעובדת בהצעות והתייחסויות בעלות אופי מיני, והגיב בצורה מבזה כלפי גופה. בנוסף, הממונה ביצע בה מעשה מגונה. עם זאת, אפילו אם לא הוכח כל פרט ממעשי ההטרדה שנזכרו בכתב התביעה, לא הייתה ספק בכך שהעובדת הייתה חשופה לסביבת עבודה מטרידה, שבה הייתה נוכחת אווירה מינית.</a:t>
            </a:r>
          </a:p>
          <a:p>
            <a:r>
              <a:rPr lang="he-IL" dirty="0"/>
              <a:t>בית הדין קבע כי העירייה כשלה במילוי שלושה חובות: לא יידעה את עובדיה על האיסור להטריד מינית, לא הציגה את התקנון באגף המרוחק, ולא קיימה פעילות הסברה והדרכה בתדירות מספקת. העירייה לא קיימה את הדרכות ההסברה "בתכיפות סבירה", כפי שנדרש לפי תקנות החוק.</a:t>
            </a:r>
          </a:p>
          <a:p>
            <a:r>
              <a:rPr lang="he-IL" dirty="0"/>
              <a:t>לאור זאת, חויב הממונה המטריד והעירייה לשלם לעובדת פיצויים בסך 100,000 שקל על כאב וסבל, כ-134,000 שקל בגין הפסדי השתכרות עתידיים, כ-17,000 שקל בגין הפסדי פנסיה עתידיים, 8,000 שקל בגין הוצאות רפואיות, וכן הוצאות משפט ושכר טרחת עו"ד בסך כ-27,000 שקל.</a:t>
            </a:r>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47727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כללים להעסקת עובד לתקופה קצובה </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3188501"/>
          </a:xfrm>
        </p:spPr>
        <p:txBody>
          <a:bodyPr>
            <a:normAutofit/>
          </a:bodyPr>
          <a:lstStyle/>
          <a:p>
            <a:r>
              <a:rPr lang="he-IL" dirty="0"/>
              <a:t>ע"ע 21140-03-23 </a:t>
            </a:r>
            <a:r>
              <a:rPr lang="en-US" dirty="0"/>
              <a:t>NEGESTY GEBRE</a:t>
            </a:r>
            <a:r>
              <a:rPr lang="he-IL" dirty="0"/>
              <a:t> נ' </a:t>
            </a:r>
            <a:r>
              <a:rPr lang="he-IL" dirty="0" err="1"/>
              <a:t>גראונדוורק</a:t>
            </a:r>
            <a:r>
              <a:rPr lang="he-IL" dirty="0"/>
              <a:t> </a:t>
            </a:r>
            <a:r>
              <a:rPr lang="he-IL" dirty="0" err="1"/>
              <a:t>ביואג</a:t>
            </a:r>
            <a:r>
              <a:rPr lang="he-IL" dirty="0"/>
              <a:t> בע"מ ואח'</a:t>
            </a:r>
          </a:p>
          <a:p>
            <a:r>
              <a:rPr lang="he-IL" u="sng" dirty="0"/>
              <a:t>תשתית עובדתית </a:t>
            </a:r>
          </a:p>
          <a:p>
            <a:r>
              <a:rPr lang="he-IL" dirty="0"/>
              <a:t>העובדת הועסקה אצל מעסיק בפועל באמצעות השמה על ידי קבלן </a:t>
            </a:r>
            <a:r>
              <a:rPr lang="he-IL" dirty="0" err="1"/>
              <a:t>כח</a:t>
            </a:r>
            <a:r>
              <a:rPr lang="he-IL" dirty="0"/>
              <a:t> אדם. </a:t>
            </a:r>
          </a:p>
          <a:p>
            <a:r>
              <a:rPr lang="he-IL" dirty="0"/>
              <a:t>הסכם העבודה נחתם </a:t>
            </a:r>
            <a:r>
              <a:rPr lang="he-IL" dirty="0" err="1"/>
              <a:t>עימה</a:t>
            </a:r>
            <a:r>
              <a:rPr lang="he-IL" dirty="0"/>
              <a:t> לתקופה קצובה של 9 חודשים. </a:t>
            </a:r>
          </a:p>
          <a:p>
            <a:r>
              <a:rPr lang="he-IL" dirty="0"/>
              <a:t>בסמוך לתום התקופה הקצובה העובדת נמצאת בהיריון מתקדם, ובאותו הזמן המעסיק מודיע לה שמסתיימת העסקתה בהתאם למועד הקצוב מראש. </a:t>
            </a:r>
          </a:p>
          <a:p>
            <a:r>
              <a:rPr lang="he-IL" dirty="0"/>
              <a:t>בנסיבות הללו, העובדת מוצאת עצמה בהיריון מתקדם, כשהיא ללא עבודה וללא יכולת להשתכר.</a:t>
            </a:r>
          </a:p>
          <a:p>
            <a:endParaRPr lang="he-IL" u="sng" dirty="0"/>
          </a:p>
          <a:p>
            <a:endParaRPr lang="he-IL" u="sng" dirty="0"/>
          </a:p>
          <a:p>
            <a:endParaRPr lang="he-IL" u="sng"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36516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כללים להעסקת עובד לתקופה קצובה </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3188501"/>
          </a:xfrm>
        </p:spPr>
        <p:txBody>
          <a:bodyPr>
            <a:normAutofit fontScale="92500"/>
          </a:bodyPr>
          <a:lstStyle/>
          <a:p>
            <a:r>
              <a:rPr lang="he-IL" u="sng" dirty="0"/>
              <a:t>טענת העובדת </a:t>
            </a:r>
          </a:p>
          <a:p>
            <a:r>
              <a:rPr lang="he-IL" dirty="0"/>
              <a:t>סיום העסקה נעשה שלא כדין, ללא שימוע, בניגוד לחוק עבודת נשים וללא קבלת היתר מהממונה על עבודת נשים.</a:t>
            </a:r>
          </a:p>
          <a:p>
            <a:r>
              <a:rPr lang="he-IL" u="sng" dirty="0"/>
              <a:t>טענת המעסיק  </a:t>
            </a:r>
            <a:endParaRPr lang="he-IL" dirty="0"/>
          </a:p>
          <a:p>
            <a:r>
              <a:rPr lang="he-IL" dirty="0"/>
              <a:t>מדובר בעובדת המועסקת על ידי קבלן כוח אדם לתקופה קצובה מראש שקבועה על פי דין למשך 9 חודשים. לא ניתן להעסיק מעבר ל- 9 חודשים ולכן פעלתי לפי החובה לסיים את ההעסקה כדי לא לחרוג מהעסקה מעל 9 חודשים.</a:t>
            </a:r>
          </a:p>
          <a:p>
            <a:r>
              <a:rPr lang="he-IL" dirty="0"/>
              <a:t>בנוסף, טען המעסיק כי הסכם ההתקשרות נחתם מראש לתקופה קצובה של 9 חודשים, ולכן העסקתה למעשה הגיעה אל סיומה וזאת ללא הצורך בביצוע שימוע. </a:t>
            </a:r>
          </a:p>
          <a:p>
            <a:r>
              <a:rPr lang="he-IL" dirty="0"/>
              <a:t>כמו כן, העובדת ידעה מראש מתי תסתיים העסקתה, ולמעשה הייתה צריכה להיערך לכך מראש.</a:t>
            </a:r>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004175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כללים להעסקת עובד לתקופה קצובה </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412202"/>
          </a:xfrm>
        </p:spPr>
        <p:txBody>
          <a:bodyPr>
            <a:normAutofit fontScale="92500" lnSpcReduction="10000"/>
          </a:bodyPr>
          <a:lstStyle/>
          <a:p>
            <a:r>
              <a:rPr lang="he-IL" u="sng" dirty="0"/>
              <a:t>התייחסות בית הדין </a:t>
            </a:r>
          </a:p>
          <a:p>
            <a:r>
              <a:rPr lang="he-IL" dirty="0"/>
              <a:t>בית הדין קובע כללים ברורים שרק בעת קיומם, החוזה לתקופה קצובה יהא תקף על פי דין, כדלקמן: </a:t>
            </a:r>
          </a:p>
          <a:p>
            <a:r>
              <a:rPr lang="he-IL" dirty="0"/>
              <a:t>תנאי העסקה או הסכם עבודה המכילים הסכמה כתובה של הצדדים להעסקה לתקופה קצובה </a:t>
            </a:r>
          </a:p>
          <a:p>
            <a:r>
              <a:rPr lang="he-IL" dirty="0"/>
              <a:t>הגדרת תוקף החוזה ותנאי סיומו – יש לפרט את משך ההעסקה, התאריך המדויק שבו ההסכם מתחיל ומסתיים</a:t>
            </a:r>
          </a:p>
          <a:p>
            <a:r>
              <a:rPr lang="he-IL" dirty="0"/>
              <a:t>יש לציין מיהו המעסיק בפועל אצלו יוצב העובד</a:t>
            </a:r>
          </a:p>
          <a:p>
            <a:r>
              <a:rPr lang="he-IL" dirty="0"/>
              <a:t>יש לציין כי בעת הגעה למועד סיום החוזה הקצוב, יסתיימו יחסי העבודה מאליהם, ללא צורך בעריכת שימוע ו/או מתן התראה מראש </a:t>
            </a:r>
          </a:p>
          <a:p>
            <a:r>
              <a:rPr lang="he-IL" dirty="0"/>
              <a:t>הגדרת התנאים לסיום העסקה לפני תום התקופה (כגון בשל הפרת משמעת חמורה, הפרה של תנאי ההסכם)</a:t>
            </a:r>
          </a:p>
          <a:p>
            <a:r>
              <a:rPr lang="he-IL" dirty="0"/>
              <a:t>התייחסות למקרה של המשך העסקה לאחר תום התקופה הקצובה – אם הכוונה היא להאריך את החוזה, יש לציין כי הוא עשוי להימשך, ואם לא – יש להבהיר שהעובד אינו מחויב להמשך העסקה ושאין זכות אוטומטית להארכה</a:t>
            </a:r>
          </a:p>
          <a:p>
            <a:r>
              <a:rPr lang="he-IL" dirty="0"/>
              <a:t>הודעה מוקדמת – במקרים שבהם החוזה מסתיים לפני המועד שנקבע, יש לפרט את פרטי ההודעה המוקדמת הנדרשת מהמעסיק ומהעובד לפי חוק, וכן האם החוזה מאפשר הפסקה מוקדמת בתנאים מסוימים</a:t>
            </a:r>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526307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כללים להעסקת עובד לתקופה קצובה </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3188501"/>
          </a:xfrm>
        </p:spPr>
        <p:txBody>
          <a:bodyPr>
            <a:normAutofit/>
          </a:bodyPr>
          <a:lstStyle/>
          <a:p>
            <a:r>
              <a:rPr lang="he-IL" u="sng" dirty="0"/>
              <a:t>הכרעת בית הדין </a:t>
            </a:r>
          </a:p>
          <a:p>
            <a:r>
              <a:rPr lang="he-IL" dirty="0"/>
              <a:t>קבלן </a:t>
            </a:r>
            <a:r>
              <a:rPr lang="he-IL" dirty="0" err="1"/>
              <a:t>כח</a:t>
            </a:r>
            <a:r>
              <a:rPr lang="he-IL" dirty="0"/>
              <a:t> האדם וגם המעסיק בפועל </a:t>
            </a:r>
            <a:r>
              <a:rPr lang="he-IL" dirty="0" err="1"/>
              <a:t>חוייבו</a:t>
            </a:r>
            <a:r>
              <a:rPr lang="he-IL" dirty="0"/>
              <a:t> בתשלום פיצוי לעובדת, כדלקמן: </a:t>
            </a:r>
          </a:p>
          <a:p>
            <a:r>
              <a:rPr lang="he-IL" dirty="0"/>
              <a:t> 49,000 ₪ עבור פיטורים שלא כדין של עובדת בהיריון, היעדר הודעה מוקדמת ואובדן הכנסה בזמן התקופה המוגנת שלאחר הלידה</a:t>
            </a:r>
          </a:p>
          <a:p>
            <a:r>
              <a:rPr lang="he-IL" dirty="0"/>
              <a:t>25,000 ₪ עבור נזק לא ממוני (עוגמת נפש) </a:t>
            </a:r>
          </a:p>
          <a:p>
            <a:r>
              <a:rPr lang="he-IL" dirty="0"/>
              <a:t>13,000 ₪ עבור הוצאות משפט </a:t>
            </a:r>
          </a:p>
          <a:p>
            <a:endParaRPr lang="he-IL" u="sng"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363963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כללים להעסקת עובד לתקופה קצובה </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003177"/>
            <a:ext cx="10028767" cy="5069149"/>
          </a:xfrm>
        </p:spPr>
        <p:txBody>
          <a:bodyPr>
            <a:normAutofit fontScale="92500" lnSpcReduction="20000"/>
          </a:bodyPr>
          <a:lstStyle/>
          <a:p>
            <a:r>
              <a:rPr lang="he-IL" u="sng" dirty="0"/>
              <a:t>הרחבה ודגשים חשובים כאשר מדובר בעובדת הרה </a:t>
            </a:r>
          </a:p>
          <a:p>
            <a:r>
              <a:rPr lang="he-IL" dirty="0"/>
              <a:t>אי חידוש הסכם לתקופה קצובה משמעותו בנסיבות </a:t>
            </a:r>
            <a:r>
              <a:rPr lang="he-IL" dirty="0" err="1"/>
              <a:t>מסויימות</a:t>
            </a:r>
            <a:r>
              <a:rPr lang="he-IL" dirty="0"/>
              <a:t> כדין פיטורים ולכן, ישנם מצבים שהמעסיק יהא חייב לקבל היתר מהממונה על עבודת נשים, הגם שמדובר בהסכם לתקופה קצובה.</a:t>
            </a:r>
          </a:p>
          <a:p>
            <a:r>
              <a:rPr lang="he-IL" dirty="0"/>
              <a:t>למשל -  </a:t>
            </a:r>
          </a:p>
          <a:p>
            <a:r>
              <a:rPr lang="he-IL" dirty="0"/>
              <a:t>חוזה לתקופה של שנה ויותר – סיום העסקה לתקופה קצובה מחייב קבלת היתר מהממונה </a:t>
            </a:r>
          </a:p>
          <a:p>
            <a:r>
              <a:rPr lang="he-IL" dirty="0"/>
              <a:t>חוזה לתקופה של פחות משנה – סיום העסקה לתקופה קצובה אינו מצריך קבלת היתר מהממונה</a:t>
            </a:r>
          </a:p>
          <a:p>
            <a:r>
              <a:rPr lang="he-IL" dirty="0"/>
              <a:t>חוזה לתקופה קצובה של פחות משנה, </a:t>
            </a:r>
            <a:r>
              <a:rPr lang="he-IL" u="sng" dirty="0"/>
              <a:t>אשר הוארך לתקופה נוספת </a:t>
            </a:r>
            <a:r>
              <a:rPr lang="he-IL" dirty="0"/>
              <a:t>– יש לבחון מהן נסיבות הארכה </a:t>
            </a:r>
          </a:p>
          <a:p>
            <a:r>
              <a:rPr lang="he-IL" dirty="0"/>
              <a:t>למשל מעסיק שמתקשר עם עובדת לתקופה קצובה של חודשיים, ואז מאריך ל חודשיים נוספים, ואז מאריך לחודשיים נוספים. בנקודת זמן הזו, העובדת מודיעה על הריונה, וכעת המעסיק כבר לא מאריך את ההסכם</a:t>
            </a:r>
          </a:p>
          <a:p>
            <a:r>
              <a:rPr lang="he-IL" dirty="0"/>
              <a:t>במצב כזה ההנחה היא שהמעסיק החתים מראש כל פעם לתקופה קצרה על מנת שאם העובדת תודיע על היותה בהיריון, אזי שממש אוטוטו החוזה ממילא אמור לפקוע מאליו, ובכך הוא יוכל למעשה לסיים את ההסכם בעת הקרובה שבו עתיד להסתיים נוכח הגדרת הזמן הקצרה מפעם לפעם, ובטרם צבירת ותק של שנה</a:t>
            </a:r>
          </a:p>
          <a:p>
            <a:r>
              <a:rPr lang="he-IL" dirty="0"/>
              <a:t>אולם לא תמיד כך. למשל – עובדת מועסקת לתקופה קצובה של 3.5 חודשים לצורך מילוי מקום של עובדת שיצאה לחופשת לידה. העסקתה מוארכת למשך חודש וחצי נוספים מאחר והעובדת </a:t>
            </a:r>
            <a:r>
              <a:rPr lang="he-IL" dirty="0" err="1"/>
              <a:t>שבחל"ד</a:t>
            </a:r>
            <a:r>
              <a:rPr lang="he-IL" dirty="0"/>
              <a:t> ביקשה להמשיך את חופשת </a:t>
            </a:r>
            <a:r>
              <a:rPr lang="he-IL" dirty="0" err="1"/>
              <a:t>הלידה.במצב</a:t>
            </a:r>
            <a:r>
              <a:rPr lang="he-IL" dirty="0"/>
              <a:t> כזה זמן העסקה הקצוב מראש הוא לגיטימי כי נגזר מהצורך בתקופת הזמן המוערכת לצורך החלפת עובדת </a:t>
            </a:r>
            <a:r>
              <a:rPr lang="he-IL" dirty="0" err="1"/>
              <a:t>בחל"ד</a:t>
            </a:r>
            <a:r>
              <a:rPr lang="he-IL" dirty="0"/>
              <a:t>. כמו כן הארכת התקופה כאמור, לגיטימית גם היא. במצב כזה לא תהא החובה לפנות לקבלת היתר ממונה. </a:t>
            </a:r>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371633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AAE8E9-2A88-EEFF-6CF1-DC520A91104B}"/>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29059C6A-FCB6-7F16-9D49-84EF82A6565B}"/>
              </a:ext>
            </a:extLst>
          </p:cNvPr>
          <p:cNvSpPr>
            <a:spLocks noGrp="1"/>
          </p:cNvSpPr>
          <p:nvPr>
            <p:ph type="title"/>
          </p:nvPr>
        </p:nvSpPr>
        <p:spPr/>
        <p:txBody>
          <a:bodyPr>
            <a:normAutofit/>
          </a:bodyPr>
          <a:lstStyle/>
          <a:p>
            <a:pPr algn="ctr"/>
            <a:r>
              <a:rPr lang="he-IL" dirty="0"/>
              <a:t>הפסקה "על הדרך" ≠ הפסקה חוקית</a:t>
            </a:r>
            <a:endParaRPr lang="en-IL" dirty="0"/>
          </a:p>
        </p:txBody>
      </p:sp>
      <p:sp>
        <p:nvSpPr>
          <p:cNvPr id="3" name="מציין מיקום תוכן 2">
            <a:extLst>
              <a:ext uri="{FF2B5EF4-FFF2-40B4-BE49-F238E27FC236}">
                <a16:creationId xmlns:a16="http://schemas.microsoft.com/office/drawing/2014/main" id="{FB7E2600-5993-8653-A396-6BADC37AC473}"/>
              </a:ext>
            </a:extLst>
          </p:cNvPr>
          <p:cNvSpPr>
            <a:spLocks noGrp="1"/>
          </p:cNvSpPr>
          <p:nvPr>
            <p:ph idx="1"/>
          </p:nvPr>
        </p:nvSpPr>
        <p:spPr>
          <a:xfrm>
            <a:off x="1371600" y="1799303"/>
            <a:ext cx="9601200" cy="4068097"/>
          </a:xfrm>
        </p:spPr>
        <p:txBody>
          <a:bodyPr>
            <a:normAutofit fontScale="92500" lnSpcReduction="20000"/>
          </a:bodyPr>
          <a:lstStyle/>
          <a:p>
            <a:r>
              <a:rPr lang="he-IL" dirty="0" err="1"/>
              <a:t>סע”ש</a:t>
            </a:r>
            <a:r>
              <a:rPr lang="he-IL" dirty="0"/>
              <a:t> 2135-10-21 | בית הדין האזורי לעבודה ת"א | 11.12.2023</a:t>
            </a:r>
          </a:p>
          <a:p>
            <a:r>
              <a:rPr lang="he-IL" dirty="0"/>
              <a:t>רקע: עובד טען כי במהלך עבודתו לא קיבל הפסקה כנדרש, למרות שלפי תלושי השכר – בוצע קיזוז אוטומטי של הפסקות (למשל, הפחתת חצי שעה ביום לאחר 7 שעות עבודה).המעסיקה </a:t>
            </a:r>
            <a:r>
              <a:rPr lang="he-IL" dirty="0" err="1"/>
              <a:t>טענה:"ברור</a:t>
            </a:r>
            <a:r>
              <a:rPr lang="he-IL" dirty="0"/>
              <a:t> שהעובד לא עבד 10 שעות ברצף – הוא בוודאי אכל ודיבר בטלפון."</a:t>
            </a:r>
          </a:p>
          <a:p>
            <a:r>
              <a:rPr lang="he-IL" dirty="0"/>
              <a:t>בית הדין האזורי קבע: גם אם העובד אכל או שוחח בטלפון – </a:t>
            </a:r>
            <a:r>
              <a:rPr lang="he-IL" b="1" dirty="0"/>
              <a:t>אין בכך כדי להעיד שניתנה הפסקה מסודרת</a:t>
            </a:r>
            <a:r>
              <a:rPr lang="he-IL" dirty="0"/>
              <a:t>.</a:t>
            </a:r>
          </a:p>
          <a:p>
            <a:pPr>
              <a:buNone/>
            </a:pPr>
            <a:r>
              <a:rPr lang="he-IL" b="1" dirty="0"/>
              <a:t>🔍 הכרעת בית הדין:</a:t>
            </a:r>
          </a:p>
          <a:p>
            <a:pPr>
              <a:buNone/>
            </a:pPr>
            <a:r>
              <a:rPr lang="he-IL" dirty="0"/>
              <a:t>🏛️ </a:t>
            </a:r>
            <a:r>
              <a:rPr lang="he-IL" b="1" dirty="0"/>
              <a:t>לא די בעצם זה שהעובד אכל או שוחח בטלפון</a:t>
            </a:r>
            <a:r>
              <a:rPr lang="he-IL" dirty="0"/>
              <a:t> – כדי לקבוע שניתנה לו הפסקה לפי החוק.</a:t>
            </a:r>
            <a:br>
              <a:rPr lang="he-IL" dirty="0"/>
            </a:br>
            <a:r>
              <a:rPr lang="he-IL" dirty="0"/>
              <a:t>✅ </a:t>
            </a:r>
            <a:r>
              <a:rPr lang="he-IL" b="1" dirty="0"/>
              <a:t>הפסקה חוקית חייבת להיות מסודרת, ברורה, ומתועדת</a:t>
            </a:r>
            <a:r>
              <a:rPr lang="he-IL" dirty="0"/>
              <a:t> – ולא משהו "שקורה על הדרך".</a:t>
            </a:r>
          </a:p>
          <a:p>
            <a:pPr>
              <a:buNone/>
            </a:pPr>
            <a:r>
              <a:rPr lang="he-IL" dirty="0"/>
              <a:t>בית הדין הבהיר:</a:t>
            </a:r>
          </a:p>
          <a:p>
            <a:pPr>
              <a:buFont typeface="Arial" panose="020B0604020202020204" pitchFamily="34" charset="0"/>
              <a:buChar char="•"/>
            </a:pPr>
            <a:r>
              <a:rPr lang="he-IL" dirty="0"/>
              <a:t>סעיף 20(א) לחוק קובע כי עובד ביום עבודה מעל 6 שעות זכאי ל-</a:t>
            </a:r>
            <a:r>
              <a:rPr lang="he-IL" b="1" dirty="0"/>
              <a:t>45 דקות הפסקה</a:t>
            </a:r>
            <a:r>
              <a:rPr lang="he-IL" dirty="0"/>
              <a:t>, מתוכן </a:t>
            </a:r>
            <a:r>
              <a:rPr lang="he-IL" b="1" dirty="0"/>
              <a:t>לפחות 30 דקות רצופות</a:t>
            </a:r>
            <a:r>
              <a:rPr lang="he-IL" dirty="0"/>
              <a:t>.</a:t>
            </a:r>
          </a:p>
          <a:p>
            <a:pPr>
              <a:buFont typeface="Arial" panose="020B0604020202020204" pitchFamily="34" charset="0"/>
              <a:buChar char="•"/>
            </a:pPr>
            <a:r>
              <a:rPr lang="he-IL" dirty="0"/>
              <a:t>לפי סעיף 20(ג) – במהלך החצי שעה הרצופה, העובד רשאי </a:t>
            </a:r>
            <a:r>
              <a:rPr lang="he-IL" b="1" dirty="0"/>
              <a:t>לעזוב את מקום העבודה</a:t>
            </a:r>
            <a:r>
              <a:rPr lang="he-IL" dirty="0"/>
              <a:t>, אלא אם נוכחותו חיונית לעבודה.</a:t>
            </a:r>
          </a:p>
          <a:p>
            <a:endParaRPr lang="en-IL" dirty="0"/>
          </a:p>
        </p:txBody>
      </p:sp>
    </p:spTree>
    <p:extLst>
      <p:ext uri="{BB962C8B-B14F-4D97-AF65-F5344CB8AC3E}">
        <p14:creationId xmlns:p14="http://schemas.microsoft.com/office/powerpoint/2010/main" val="408974966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268ECB-090A-BE8E-71CD-6A2BDF677803}"/>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ECCAEB60-6D5F-640A-76C4-4D3A89038242}"/>
              </a:ext>
            </a:extLst>
          </p:cNvPr>
          <p:cNvSpPr>
            <a:spLocks noGrp="1"/>
          </p:cNvSpPr>
          <p:nvPr>
            <p:ph type="title"/>
          </p:nvPr>
        </p:nvSpPr>
        <p:spPr/>
        <p:txBody>
          <a:bodyPr>
            <a:normAutofit/>
          </a:bodyPr>
          <a:lstStyle/>
          <a:p>
            <a:pPr algn="ctr"/>
            <a:r>
              <a:rPr lang="he-IL" dirty="0"/>
              <a:t>הפסקה "על הדרך" ≠ הפסקה חוקית</a:t>
            </a:r>
            <a:endParaRPr lang="en-IL" dirty="0"/>
          </a:p>
        </p:txBody>
      </p:sp>
      <p:sp>
        <p:nvSpPr>
          <p:cNvPr id="3" name="מציין מיקום תוכן 2">
            <a:extLst>
              <a:ext uri="{FF2B5EF4-FFF2-40B4-BE49-F238E27FC236}">
                <a16:creationId xmlns:a16="http://schemas.microsoft.com/office/drawing/2014/main" id="{873B6E57-8C75-C4C7-C4E7-E1A6FEE805D8}"/>
              </a:ext>
            </a:extLst>
          </p:cNvPr>
          <p:cNvSpPr>
            <a:spLocks noGrp="1"/>
          </p:cNvSpPr>
          <p:nvPr>
            <p:ph idx="1"/>
          </p:nvPr>
        </p:nvSpPr>
        <p:spPr>
          <a:xfrm>
            <a:off x="1371600" y="1799303"/>
            <a:ext cx="9601200" cy="4068097"/>
          </a:xfrm>
        </p:spPr>
        <p:txBody>
          <a:bodyPr>
            <a:normAutofit lnSpcReduction="10000"/>
          </a:bodyPr>
          <a:lstStyle/>
          <a:p>
            <a:pPr>
              <a:buNone/>
            </a:pPr>
            <a:r>
              <a:rPr lang="he-IL" b="1" dirty="0"/>
              <a:t>🧭 מה בית הדין קבע בפועל?</a:t>
            </a:r>
          </a:p>
          <a:p>
            <a:pPr>
              <a:buNone/>
            </a:pPr>
            <a:r>
              <a:rPr lang="he-IL" dirty="0"/>
              <a:t>❌ </a:t>
            </a:r>
            <a:r>
              <a:rPr lang="he-IL" b="1" dirty="0"/>
              <a:t>לא הוכח שהמעסיקה נתנה הפסקה מסודרת</a:t>
            </a:r>
            <a:br>
              <a:rPr lang="he-IL" dirty="0"/>
            </a:br>
            <a:r>
              <a:rPr lang="he-IL" dirty="0"/>
              <a:t>❌ לא הוצג נוהל, הסכם או תיעוד שמסדיר את ההפסקות</a:t>
            </a:r>
            <a:br>
              <a:rPr lang="he-IL" dirty="0"/>
            </a:br>
            <a:r>
              <a:rPr lang="he-IL" dirty="0"/>
              <a:t>❌ לא הוכח שהעובד ידע שהוא רשאי להתנתק מעבודתו למשך 30 דקות</a:t>
            </a:r>
            <a:br>
              <a:rPr lang="he-IL" dirty="0"/>
            </a:br>
            <a:r>
              <a:rPr lang="he-IL" dirty="0"/>
              <a:t>⚠️ </a:t>
            </a:r>
            <a:r>
              <a:rPr lang="he-IL" b="1" dirty="0"/>
              <a:t>קיזוז אוטומטי של הפסקות</a:t>
            </a:r>
            <a:r>
              <a:rPr lang="he-IL" dirty="0"/>
              <a:t> – אינו ראיה לכך שהן ניתנו בפועל</a:t>
            </a:r>
          </a:p>
          <a:p>
            <a:r>
              <a:rPr lang="he-IL" b="1" dirty="0"/>
              <a:t>המעסיקה צדקה בטענה שהעובד ככל הנראה אכל</a:t>
            </a:r>
            <a:r>
              <a:rPr lang="he-IL" dirty="0"/>
              <a:t> – אך זה אינו עומד בדרישות החוק להפסקה מסודרת.</a:t>
            </a:r>
          </a:p>
          <a:p>
            <a:pPr>
              <a:buNone/>
            </a:pPr>
            <a:r>
              <a:rPr lang="he-IL" b="1" dirty="0"/>
              <a:t>🧾 עיקרי הקביעה:</a:t>
            </a:r>
          </a:p>
          <a:p>
            <a:r>
              <a:rPr lang="he-IL" dirty="0"/>
              <a:t>✔ הפסקה תקינה = </a:t>
            </a:r>
            <a:r>
              <a:rPr lang="he-IL" b="1" dirty="0"/>
              <a:t>מסודרת, מוגדרת, ומתועדת</a:t>
            </a:r>
            <a:br>
              <a:rPr lang="he-IL" dirty="0"/>
            </a:br>
            <a:r>
              <a:rPr lang="he-IL" dirty="0"/>
              <a:t>✔ הפסקה "על הדרך" או "בין לבין" אינה נחשבת</a:t>
            </a:r>
            <a:br>
              <a:rPr lang="he-IL" dirty="0"/>
            </a:br>
            <a:r>
              <a:rPr lang="he-IL" dirty="0"/>
              <a:t>✔ לא ניתן לקזז הפסקה שלא ניתנה בפועל</a:t>
            </a:r>
            <a:br>
              <a:rPr lang="he-IL" dirty="0"/>
            </a:br>
            <a:r>
              <a:rPr lang="he-IL" dirty="0"/>
              <a:t>✔ קיזוז אוטומטי לאחר 7 שעות – לא מעיד על קיומה של הפסקה אמיתית</a:t>
            </a:r>
            <a:br>
              <a:rPr lang="he-IL" dirty="0"/>
            </a:br>
            <a:r>
              <a:rPr lang="he-IL" dirty="0"/>
              <a:t>✔ על המעסיק החובה להוכיח שניתנה לעובד </a:t>
            </a:r>
            <a:r>
              <a:rPr lang="he-IL" b="1" dirty="0"/>
              <a:t>הפסקה ממשית של חצי שעה לפחות</a:t>
            </a:r>
            <a:br>
              <a:rPr lang="he-IL" dirty="0"/>
            </a:br>
            <a:r>
              <a:rPr lang="he-IL" dirty="0"/>
              <a:t>✔ גם אם ברור שהעובד אכל – אין זה מוכיח כי קיבל הפסקה כנדרש בחוק</a:t>
            </a:r>
          </a:p>
          <a:p>
            <a:endParaRPr lang="en-IL" dirty="0"/>
          </a:p>
        </p:txBody>
      </p:sp>
    </p:spTree>
    <p:extLst>
      <p:ext uri="{BB962C8B-B14F-4D97-AF65-F5344CB8AC3E}">
        <p14:creationId xmlns:p14="http://schemas.microsoft.com/office/powerpoint/2010/main" val="254859775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B50743-D003-461C-4EAE-39AE22EB9F1F}"/>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93CE9113-6470-F41A-E238-424A6E845069}"/>
              </a:ext>
            </a:extLst>
          </p:cNvPr>
          <p:cNvSpPr>
            <a:spLocks noGrp="1"/>
          </p:cNvSpPr>
          <p:nvPr>
            <p:ph type="title"/>
          </p:nvPr>
        </p:nvSpPr>
        <p:spPr/>
        <p:txBody>
          <a:bodyPr>
            <a:normAutofit/>
          </a:bodyPr>
          <a:lstStyle/>
          <a:p>
            <a:pPr algn="ctr"/>
            <a:r>
              <a:rPr lang="he-IL" dirty="0"/>
              <a:t>הפסקה "על הדרך" ≠ הפסקה חוקית</a:t>
            </a:r>
            <a:endParaRPr lang="en-IL" dirty="0"/>
          </a:p>
        </p:txBody>
      </p:sp>
      <p:sp>
        <p:nvSpPr>
          <p:cNvPr id="3" name="מציין מיקום תוכן 2">
            <a:extLst>
              <a:ext uri="{FF2B5EF4-FFF2-40B4-BE49-F238E27FC236}">
                <a16:creationId xmlns:a16="http://schemas.microsoft.com/office/drawing/2014/main" id="{E9AD19F7-7009-2D0E-9B00-F3A7DACF1E86}"/>
              </a:ext>
            </a:extLst>
          </p:cNvPr>
          <p:cNvSpPr>
            <a:spLocks noGrp="1"/>
          </p:cNvSpPr>
          <p:nvPr>
            <p:ph idx="1"/>
          </p:nvPr>
        </p:nvSpPr>
        <p:spPr>
          <a:xfrm>
            <a:off x="1371600" y="1799303"/>
            <a:ext cx="9601200" cy="4068097"/>
          </a:xfrm>
        </p:spPr>
        <p:txBody>
          <a:bodyPr>
            <a:normAutofit/>
          </a:bodyPr>
          <a:lstStyle/>
          <a:p>
            <a:pPr>
              <a:buNone/>
            </a:pPr>
            <a:r>
              <a:rPr lang="he-IL" b="1" dirty="0"/>
              <a:t>💰 התוצאה:</a:t>
            </a:r>
          </a:p>
          <a:p>
            <a:r>
              <a:rPr lang="he-IL" dirty="0"/>
              <a:t>💡 </a:t>
            </a:r>
            <a:r>
              <a:rPr lang="he-IL" b="1" dirty="0"/>
              <a:t>העובד זכאי לתשלום שכר עבור ההפסקות שקוזזו</a:t>
            </a:r>
            <a:br>
              <a:rPr lang="he-IL" dirty="0"/>
            </a:br>
            <a:r>
              <a:rPr lang="he-IL" dirty="0"/>
              <a:t>💡 הפסקות לא ניתנו כדין = זמן עבודה לכל דבר</a:t>
            </a:r>
          </a:p>
          <a:p>
            <a:pPr>
              <a:buNone/>
            </a:pPr>
            <a:r>
              <a:rPr lang="he-IL" b="1" dirty="0"/>
              <a:t>📌 דגשים לחשבי שכר:</a:t>
            </a:r>
          </a:p>
          <a:p>
            <a:r>
              <a:rPr lang="he-IL" dirty="0"/>
              <a:t>✔ אל תקזזו הפסקות באופן אוטומטי, אלא אם הן ניתנות בפועל</a:t>
            </a:r>
            <a:br>
              <a:rPr lang="he-IL" dirty="0"/>
            </a:br>
            <a:r>
              <a:rPr lang="he-IL" dirty="0"/>
              <a:t>✔ ודאו קיום נוהל ברור להפסקות – בהתאם לסעיף 20 לחוק</a:t>
            </a:r>
            <a:br>
              <a:rPr lang="he-IL" dirty="0"/>
            </a:br>
            <a:r>
              <a:rPr lang="he-IL" dirty="0"/>
              <a:t>✔ כשעובד נדרש להישאר בעמדתו או להיות זמין – ההפסקה היא על חשבון המעסיק</a:t>
            </a:r>
            <a:br>
              <a:rPr lang="he-IL" dirty="0"/>
            </a:br>
            <a:r>
              <a:rPr lang="he-IL" dirty="0"/>
              <a:t>✔ כל הפסקה שאינה "מנותקת" מעבודה – </a:t>
            </a:r>
            <a:r>
              <a:rPr lang="he-IL" b="1" dirty="0"/>
              <a:t>נחשבת זמן עבודה</a:t>
            </a:r>
            <a:endParaRPr lang="he-IL" dirty="0"/>
          </a:p>
          <a:p>
            <a:endParaRPr lang="en-IL" dirty="0"/>
          </a:p>
        </p:txBody>
      </p:sp>
    </p:spTree>
    <p:extLst>
      <p:ext uri="{BB962C8B-B14F-4D97-AF65-F5344CB8AC3E}">
        <p14:creationId xmlns:p14="http://schemas.microsoft.com/office/powerpoint/2010/main" val="3266326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fontScale="90000"/>
          </a:bodyPr>
          <a:lstStyle/>
          <a:p>
            <a:pPr algn="ctr"/>
            <a:r>
              <a:rPr lang="he-IL" dirty="0"/>
              <a:t>החזר כספים שהתקבלו בטעות והגנת העובד בתום לב</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132556"/>
          </a:xfrm>
        </p:spPr>
        <p:txBody>
          <a:bodyPr>
            <a:normAutofit/>
          </a:bodyPr>
          <a:lstStyle/>
          <a:p>
            <a:r>
              <a:rPr lang="he-IL" sz="2800" b="1" u="sng" dirty="0"/>
              <a:t>תשתית עובדתית-</a:t>
            </a:r>
            <a:r>
              <a:rPr lang="he-IL" sz="2800" b="1" dirty="0"/>
              <a:t>		</a:t>
            </a:r>
          </a:p>
          <a:p>
            <a:r>
              <a:rPr lang="he-IL" sz="2800" dirty="0"/>
              <a:t>העובד קיבל תשלום יתר עבור שכרו, לאחר שזוהתה טעות בשכר ששולם לו, והסכום המיותר הצטבר לסך של 18 אלף שקל. המעסיק גילה את הטעות לאחר תקופה והדריך את העובד להשיב את הסכום ששולם ביתר. העובד טוען, כי לא היה לו את הסכום להחזיר את הכספים, ומסר כי הוא מתקשה בהבנת השפה העברית, ולכן לא הבין את תלוש השכר כראוי. לאחר דרישת המעסיק להחזיר את הסכום בתשלומים נושאי ריבית, העובד לא שיתף פעולה והתפטר ללא מתן הודעה מוקדמת.</a:t>
            </a:r>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147526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הליך פונדקאות בחו"ל </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3188501"/>
          </a:xfrm>
        </p:spPr>
        <p:txBody>
          <a:bodyPr>
            <a:normAutofit fontScale="92500" lnSpcReduction="10000"/>
          </a:bodyPr>
          <a:lstStyle/>
          <a:p>
            <a:r>
              <a:rPr lang="he-IL" dirty="0"/>
              <a:t>בית הדין מברך על עמדת המדינה שהוצגה בפניו, לפיה חוק עבודת נשים, שנועד להעניק הגנה לעובדים במהלך היריון, לידה והורות, יחול גם במקרה של הליך פונדקאות שמבוצע מחוץ לגבולות המדינה.</a:t>
            </a:r>
          </a:p>
          <a:p>
            <a:r>
              <a:rPr lang="he-IL" dirty="0"/>
              <a:t>בית הדין הבהיר כי מדובר בשינוי מדיניות משמעותי, ועל המדינה להיערך לשינויים הצפויים בחודשים הקרובים, וליידע את המגזר העסקי והציבורי בנוגע להם.</a:t>
            </a:r>
          </a:p>
          <a:p>
            <a:r>
              <a:rPr lang="he-IL" dirty="0"/>
              <a:t>החלטה זו מהווה תוצאה של שני ערעורים שהגישו גברים מקהילת הלהט"ב לבית הדין לעבודה, בעקבות החלטת הממונה על חוק עבודת נשים, שקבעה כי הליך פונדקאות בחו"ל לא נכלל בהגדרה בחוק ולכן אין לה סמכות לדון בעניינם.</a:t>
            </a:r>
          </a:p>
          <a:p>
            <a:r>
              <a:rPr lang="he-IL" dirty="0"/>
              <a:t>המערערים טענו בפני בית הדין כי החלטת הממונה שגויה, שכן היא לא מתיישבת עם עקרונות השוויון ועם פסקי הדין של בית המשפט העליון בנוגע לזוגות להט"בים בתהליכי פונדקאות. מאחר שמדובר בסוגיה משפטית דומה, הוחלט לדון בשני הערעורים יחד.</a:t>
            </a:r>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482596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13E526-002F-938A-D080-C9F8450FB849}"/>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85C6348E-A27D-584C-1C39-5CB84E65619C}"/>
              </a:ext>
            </a:extLst>
          </p:cNvPr>
          <p:cNvSpPr>
            <a:spLocks noGrp="1"/>
          </p:cNvSpPr>
          <p:nvPr>
            <p:ph type="title"/>
          </p:nvPr>
        </p:nvSpPr>
        <p:spPr>
          <a:xfrm>
            <a:off x="1096434" y="382881"/>
            <a:ext cx="10028767" cy="1108568"/>
          </a:xfrm>
        </p:spPr>
        <p:txBody>
          <a:bodyPr>
            <a:normAutofit/>
          </a:bodyPr>
          <a:lstStyle/>
          <a:p>
            <a:pPr algn="ctr"/>
            <a:r>
              <a:rPr lang="he-IL" dirty="0"/>
              <a:t>הליך פונדקאות בחו"ל </a:t>
            </a:r>
          </a:p>
        </p:txBody>
      </p:sp>
      <p:sp>
        <p:nvSpPr>
          <p:cNvPr id="3" name="מציין מיקום תוכן 2">
            <a:extLst>
              <a:ext uri="{FF2B5EF4-FFF2-40B4-BE49-F238E27FC236}">
                <a16:creationId xmlns:a16="http://schemas.microsoft.com/office/drawing/2014/main" id="{D6621387-610E-91B4-F8D3-BF9B9B0F3C15}"/>
              </a:ext>
            </a:extLst>
          </p:cNvPr>
          <p:cNvSpPr>
            <a:spLocks noGrp="1"/>
          </p:cNvSpPr>
          <p:nvPr>
            <p:ph idx="1"/>
          </p:nvPr>
        </p:nvSpPr>
        <p:spPr>
          <a:xfrm>
            <a:off x="1096434" y="1491448"/>
            <a:ext cx="10028767" cy="3750508"/>
          </a:xfrm>
        </p:spPr>
        <p:txBody>
          <a:bodyPr>
            <a:normAutofit lnSpcReduction="10000"/>
          </a:bodyPr>
          <a:lstStyle/>
          <a:p>
            <a:r>
              <a:rPr lang="he-IL" dirty="0"/>
              <a:t>גם גברים זכאים להגנות בחוק לאחר קבלת הערעורים, ביצעה המדינה בחינה מעמיקה של </a:t>
            </a:r>
            <a:r>
              <a:rPr lang="he-IL" dirty="0" err="1"/>
              <a:t>הסוגיה</a:t>
            </a:r>
            <a:r>
              <a:rPr lang="he-IL" dirty="0"/>
              <a:t> העקרונית, שכללה שיתוף פעולה עם נציגי משרד העבודה, פרקליטות המדינה ומשרד המשפטים.</a:t>
            </a:r>
          </a:p>
          <a:p>
            <a:r>
              <a:rPr lang="he-IL" dirty="0"/>
              <a:t>לאחר הבדיקה, הוחלט, על פי דעת המשנה ליועץ המשפטי לממשלה, כי קיימת חלופה פרשנית המתאימה לתכלית החקיקה, לפיה ניתן להחיל את הסעיף בחוק הנוגע להגבלת פיטורים גם על עובדים שעוברים הליך פונדקאות בחו"ל.</a:t>
            </a:r>
          </a:p>
          <a:p>
            <a:r>
              <a:rPr lang="he-IL" dirty="0"/>
              <a:t>המדינה הבהירה כי אמנם היא לא בהכרח מסכימה עם כל נימוקי המערערים, אך היא מסכימה כי יש לפרש את החוק באופן מרחיב ותכליתי.</a:t>
            </a:r>
          </a:p>
          <a:p>
            <a:r>
              <a:rPr lang="he-IL" dirty="0"/>
              <a:t>בית הדין בירך על החלטת המדינה, והדגיש כי בשנים האחרונות התגבשה ההבנה שגם גברים זכאים להגנות שמספק חוק עבודת נשים, כולל זכויות הקשורות להיריון, טיפולי פוריות וחופשת לידה.</a:t>
            </a:r>
          </a:p>
          <a:p>
            <a:r>
              <a:rPr lang="he-IL" dirty="0"/>
              <a:t>בהתאם לכך, הוחלט להחזיר את עניינם של המערערים לדיון נוסף אצל הממונה, שתבחן אם יש מקום להתיר את פיטוריהם, לאחר שתקבל את עמדת המעסיק.</a:t>
            </a:r>
          </a:p>
          <a:p>
            <a:endParaRPr lang="he-IL" dirty="0"/>
          </a:p>
        </p:txBody>
      </p:sp>
      <p:pic>
        <p:nvPicPr>
          <p:cNvPr id="4" name="Picture 6">
            <a:extLst>
              <a:ext uri="{FF2B5EF4-FFF2-40B4-BE49-F238E27FC236}">
                <a16:creationId xmlns:a16="http://schemas.microsoft.com/office/drawing/2014/main" id="{F6BB4F51-72D8-01AF-2ED7-9FAF332C9E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26352C32-CE8F-C960-7C89-4733997900F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776604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fontScale="90000"/>
          </a:bodyPr>
          <a:lstStyle/>
          <a:p>
            <a:pPr algn="ctr"/>
            <a:r>
              <a:rPr lang="he-IL" dirty="0"/>
              <a:t>שימוש לרעה במכתב פיטורים: האם עובד שהתפטר זכאי לפיצויי פיטורים?</a:t>
            </a:r>
            <a:br>
              <a:rPr lang="he-IL" dirty="0"/>
            </a:br>
            <a:endParaRPr lang="he-IL" dirty="0"/>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5241123"/>
          </a:xfrm>
        </p:spPr>
        <p:txBody>
          <a:bodyPr>
            <a:normAutofit/>
          </a:bodyPr>
          <a:lstStyle/>
          <a:p>
            <a:r>
              <a:rPr lang="he-IL" dirty="0" err="1"/>
              <a:t>סע"ש</a:t>
            </a:r>
            <a:r>
              <a:rPr lang="he-IL" dirty="0"/>
              <a:t> 54547-03-19 פלונית נ' מעסיקהּ</a:t>
            </a:r>
          </a:p>
          <a:p>
            <a:r>
              <a:rPr lang="he-IL" dirty="0"/>
              <a:t>תקציר המקרה:</a:t>
            </a:r>
          </a:p>
          <a:p>
            <a:r>
              <a:rPr lang="he-IL" dirty="0"/>
              <a:t>עובדת שהועסקה במשך כ-14 שנים בתחום השיווק והמכירות תבעה את מעסיקהּ בסכום של כ-420 אלף ש"ח. היא טענה שפוטרה ללא שימוע, ללא הודעה מוקדמת, וללא תשלום פיצויי פיטורים.</a:t>
            </a:r>
          </a:p>
          <a:p>
            <a:r>
              <a:rPr lang="he-IL" dirty="0"/>
              <a:t>המעסיק טען מנגד שהעובדת התפטרה מיוזמתה וביקשה מכתב פיטורים לצורך קבלת דמי אבטלה.</a:t>
            </a:r>
          </a:p>
          <a:p>
            <a:endParaRPr lang="he-IL" dirty="0"/>
          </a:p>
          <a:p>
            <a:r>
              <a:rPr lang="he-IL" dirty="0"/>
              <a:t>רקע עובדתי:</a:t>
            </a:r>
          </a:p>
          <a:p>
            <a:r>
              <a:rPr lang="he-IL" dirty="0"/>
              <a:t>העובדת ביססה את טענותיה על מכתב פיטורים שמסר לה המעסיק.</a:t>
            </a:r>
          </a:p>
          <a:p>
            <a:r>
              <a:rPr lang="he-IL" dirty="0"/>
              <a:t>סכומי התביעה כללו:</a:t>
            </a:r>
          </a:p>
          <a:p>
            <a:r>
              <a:rPr lang="he-IL" dirty="0"/>
              <a:t>פיצויי פיטורים: כ-330 אלף ש"ח.</a:t>
            </a:r>
          </a:p>
          <a:p>
            <a:r>
              <a:rPr lang="he-IL" dirty="0"/>
              <a:t>פיצוי בגין אי מתן הודעה מוקדמת: כ-20 אלף ש"ח.</a:t>
            </a:r>
          </a:p>
          <a:p>
            <a:r>
              <a:rPr lang="he-IL" dirty="0"/>
              <a:t>פיצוי בגין היעדר שימוע: כ-70 אלף ש"ח.</a:t>
            </a:r>
          </a:p>
          <a:p>
            <a:endParaRPr lang="he-IL" dirty="0"/>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993289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B095B3-E727-576D-29FA-DFF255861BEA}"/>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0F7429A8-5502-F6E0-6697-BF4468E782BD}"/>
              </a:ext>
            </a:extLst>
          </p:cNvPr>
          <p:cNvSpPr>
            <a:spLocks noGrp="1"/>
          </p:cNvSpPr>
          <p:nvPr>
            <p:ph type="title"/>
          </p:nvPr>
        </p:nvSpPr>
        <p:spPr>
          <a:xfrm>
            <a:off x="1096434" y="382881"/>
            <a:ext cx="10028767" cy="1108568"/>
          </a:xfrm>
        </p:spPr>
        <p:txBody>
          <a:bodyPr>
            <a:normAutofit fontScale="90000"/>
          </a:bodyPr>
          <a:lstStyle/>
          <a:p>
            <a:pPr algn="ctr"/>
            <a:r>
              <a:rPr lang="he-IL" dirty="0"/>
              <a:t>שימוש לרעה במכתב פיטורים: האם עובד שהתפטר זכאי לפיצויי פיטורים?</a:t>
            </a:r>
          </a:p>
        </p:txBody>
      </p:sp>
      <p:sp>
        <p:nvSpPr>
          <p:cNvPr id="3" name="מציין מיקום תוכן 2">
            <a:extLst>
              <a:ext uri="{FF2B5EF4-FFF2-40B4-BE49-F238E27FC236}">
                <a16:creationId xmlns:a16="http://schemas.microsoft.com/office/drawing/2014/main" id="{1189B28C-199D-2393-2674-2D66A2A151C4}"/>
              </a:ext>
            </a:extLst>
          </p:cNvPr>
          <p:cNvSpPr>
            <a:spLocks noGrp="1"/>
          </p:cNvSpPr>
          <p:nvPr>
            <p:ph idx="1"/>
          </p:nvPr>
        </p:nvSpPr>
        <p:spPr>
          <a:xfrm>
            <a:off x="1096434" y="1491448"/>
            <a:ext cx="10028767" cy="4983671"/>
          </a:xfrm>
        </p:spPr>
        <p:txBody>
          <a:bodyPr>
            <a:normAutofit fontScale="55000" lnSpcReduction="20000"/>
          </a:bodyPr>
          <a:lstStyle/>
          <a:p>
            <a:r>
              <a:rPr lang="he-IL" dirty="0"/>
              <a:t>המסגרת המשפטית:</a:t>
            </a:r>
          </a:p>
          <a:p>
            <a:r>
              <a:rPr lang="he-IL" dirty="0"/>
              <a:t>ע"ע 65/99: מכתב פיטורים יוצר חזקה עובדתית לפיה העובד פוטר. נטל ההוכחה להפרכת החזקה הוא על המעסיק.</a:t>
            </a:r>
          </a:p>
          <a:p>
            <a:r>
              <a:rPr lang="he-IL" dirty="0"/>
              <a:t>ע"ע 1354/01: המעסיק נדרש לעמוד בנטל ראייתי מוגבר כשהוא טוען שהתפטרות הוצגה כפיטורים.</a:t>
            </a:r>
          </a:p>
          <a:p>
            <a:r>
              <a:rPr lang="he-IL" dirty="0"/>
              <a:t>דוגמאות מהפסיקה:</a:t>
            </a:r>
          </a:p>
          <a:p>
            <a:endParaRPr lang="he-IL" dirty="0"/>
          </a:p>
          <a:p>
            <a:r>
              <a:rPr lang="he-IL" dirty="0"/>
              <a:t>דצמבר 2018: מעסיק חויב בפיצויי פיטורים לאחר שהעניק מכתב פיטורים לעובדת לצורך קבלת דמי אבטלה.</a:t>
            </a:r>
          </a:p>
          <a:p>
            <a:r>
              <a:rPr lang="he-IL" dirty="0"/>
              <a:t>אוקטובר 2019: עובד זכה בפיצויי פיטורים לאחר שבית הדין דחה טענת מעסיק שמסר את המכתב רק לעזרה בקבלת דמי אבטלה.</a:t>
            </a:r>
          </a:p>
          <a:p>
            <a:r>
              <a:rPr lang="he-IL" dirty="0"/>
              <a:t>פברואר 2020: תביעה נדחתה לאחר שבית הדין התרשם שמדובר בהסכמה הדדית לסיום ההעסקה, ולא בפיטורים.</a:t>
            </a:r>
          </a:p>
          <a:p>
            <a:r>
              <a:rPr lang="he-IL" dirty="0"/>
              <a:t>הכרעת בית הדין במקרה זה:</a:t>
            </a:r>
          </a:p>
          <a:p>
            <a:endParaRPr lang="he-IL" dirty="0"/>
          </a:p>
          <a:p>
            <a:r>
              <a:rPr lang="he-IL" dirty="0"/>
              <a:t>המעסיק הציג הודעות </a:t>
            </a:r>
            <a:r>
              <a:rPr lang="he-IL" dirty="0" err="1"/>
              <a:t>ווטסאפ</a:t>
            </a:r>
            <a:r>
              <a:rPr lang="he-IL" dirty="0"/>
              <a:t> מהעובדת בהן היא הודיעה על כוונתה להתפטר וביקשה מכתב פיטורים לדמי אבטלה.</a:t>
            </a:r>
          </a:p>
          <a:p>
            <a:r>
              <a:rPr lang="he-IL" dirty="0"/>
              <a:t>העובדת טענה שהמעסיק שלח את ההודעות לעצמו, אך טענה זו נדחתה לאחר שהוצגו ראיות שסתרו אותה.</a:t>
            </a:r>
          </a:p>
          <a:p>
            <a:r>
              <a:rPr lang="he-IL" dirty="0"/>
              <a:t>בית הדין קבע:</a:t>
            </a:r>
          </a:p>
          <a:p>
            <a:r>
              <a:rPr lang="he-IL" dirty="0"/>
              <a:t>"אין במכתב המעסיק כדי להוות ראיה לפיטורים."</a:t>
            </a:r>
          </a:p>
          <a:p>
            <a:r>
              <a:rPr lang="he-IL" dirty="0"/>
              <a:t>הוכח שהעובדת הודיעה שלא תשוב לעבודה.</a:t>
            </a:r>
          </a:p>
          <a:p>
            <a:r>
              <a:rPr lang="he-IL" dirty="0"/>
              <a:t>סיכום פסק הדין:</a:t>
            </a:r>
          </a:p>
          <a:p>
            <a:r>
              <a:rPr lang="he-IL" dirty="0"/>
              <a:t>בית הדין דחה את התביעה וקבע שהעובדת התפטרה ולא פוטרה. המעסיק לא חויב בתשלום פיצויי פיטורים, הודעה מוקדמת או פיצויים בגין שימוע.</a:t>
            </a:r>
          </a:p>
          <a:p>
            <a:endParaRPr lang="he-IL" dirty="0"/>
          </a:p>
          <a:p>
            <a:endParaRPr lang="he-IL" dirty="0"/>
          </a:p>
        </p:txBody>
      </p:sp>
      <p:pic>
        <p:nvPicPr>
          <p:cNvPr id="4" name="Picture 6">
            <a:extLst>
              <a:ext uri="{FF2B5EF4-FFF2-40B4-BE49-F238E27FC236}">
                <a16:creationId xmlns:a16="http://schemas.microsoft.com/office/drawing/2014/main" id="{BD5AD500-F0C8-BB82-85DA-AB26FF1D25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C7882C81-1596-1213-7B1B-B19922BBF2F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768075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fontScale="90000"/>
          </a:bodyPr>
          <a:lstStyle/>
          <a:p>
            <a:pPr algn="ctr"/>
            <a:r>
              <a:rPr lang="he-IL" dirty="0"/>
              <a:t>מאבטח הוצב בחברה על ידי ספק חיצוני ללא תנאים הולמים, והיא חויבה בפיצוי גבוה</a:t>
            </a:r>
            <a:br>
              <a:rPr lang="he-IL" dirty="0"/>
            </a:br>
            <a:endParaRPr lang="he-IL" dirty="0"/>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501946"/>
          </a:xfrm>
        </p:spPr>
        <p:txBody>
          <a:bodyPr>
            <a:normAutofit/>
          </a:bodyPr>
          <a:lstStyle/>
          <a:p>
            <a:pPr marL="0" indent="0">
              <a:buNone/>
            </a:pPr>
            <a:endParaRPr lang="he-IL" dirty="0"/>
          </a:p>
          <a:p>
            <a:r>
              <a:rPr lang="he-IL" dirty="0"/>
              <a:t>מס' הליך: </a:t>
            </a:r>
            <a:r>
              <a:rPr lang="he-IL" dirty="0" err="1"/>
              <a:t>סע"ש</a:t>
            </a:r>
            <a:r>
              <a:rPr lang="he-IL" dirty="0"/>
              <a:t> 61048-11-22</a:t>
            </a:r>
          </a:p>
          <a:p>
            <a:r>
              <a:rPr lang="he-IL" dirty="0"/>
              <a:t>עובדות המקרה: תובע, מאבטח ששימש בתפקיד שישה ימים בשבוע על בסיס שכר מינימום שעתי, הוצב במשך כ-8 שנים בסניף של רשת חנויות, בהעסקה מתחלפת על ידי חברות שמירה שונות. בעבודתו, התבצעו בעיקר בשעות הלילה לשם מניעת פריצות וגניבה, והמאבטח נדרש לשמור על סחורה שהגיעה לאחר שעות העבודה ונותרה מחוץ לסניף.</a:t>
            </a:r>
          </a:p>
          <a:p>
            <a:r>
              <a:rPr lang="he-IL" dirty="0"/>
              <a:t>הפרת הזכויות: התובע טוען כי הועמד בתנאים לא הולמים, בהם העדר גישה לנקודת חשמל, מים, מקום להניח חפצים אישיים, אמצעי חימום וקירור ראויים, חדר שירותים תקין </a:t>
            </a:r>
            <a:r>
              <a:rPr lang="he-IL" dirty="0" err="1"/>
              <a:t>ויעודיות</a:t>
            </a:r>
            <a:r>
              <a:rPr lang="he-IL" dirty="0"/>
              <a:t> המשרה לעבוד בישיבה ללא כיסא מתאים.</a:t>
            </a:r>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779505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1884AF-04A0-1D1A-9C71-C056BEEFF850}"/>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F5162A2C-9E7F-6760-E9DA-82C61D1A2C22}"/>
              </a:ext>
            </a:extLst>
          </p:cNvPr>
          <p:cNvSpPr>
            <a:spLocks noGrp="1"/>
          </p:cNvSpPr>
          <p:nvPr>
            <p:ph type="title"/>
          </p:nvPr>
        </p:nvSpPr>
        <p:spPr>
          <a:xfrm>
            <a:off x="1096434" y="382881"/>
            <a:ext cx="10028767" cy="1108568"/>
          </a:xfrm>
        </p:spPr>
        <p:txBody>
          <a:bodyPr>
            <a:normAutofit fontScale="90000"/>
          </a:bodyPr>
          <a:lstStyle/>
          <a:p>
            <a:pPr algn="ctr"/>
            <a:r>
              <a:rPr lang="he-IL" dirty="0"/>
              <a:t>מאבטח הוצב בחברה על ידי ספק חיצוני ללא תנאים הולמים, והיא חויבה בפיצוי גבוה</a:t>
            </a:r>
            <a:br>
              <a:rPr lang="he-IL" dirty="0"/>
            </a:br>
            <a:endParaRPr lang="he-IL" dirty="0"/>
          </a:p>
        </p:txBody>
      </p:sp>
      <p:sp>
        <p:nvSpPr>
          <p:cNvPr id="3" name="מציין מיקום תוכן 2">
            <a:extLst>
              <a:ext uri="{FF2B5EF4-FFF2-40B4-BE49-F238E27FC236}">
                <a16:creationId xmlns:a16="http://schemas.microsoft.com/office/drawing/2014/main" id="{38B2C23F-A9AD-F493-7FD7-ED05FA6BBA73}"/>
              </a:ext>
            </a:extLst>
          </p:cNvPr>
          <p:cNvSpPr>
            <a:spLocks noGrp="1"/>
          </p:cNvSpPr>
          <p:nvPr>
            <p:ph idx="1"/>
          </p:nvPr>
        </p:nvSpPr>
        <p:spPr>
          <a:xfrm>
            <a:off x="1096434" y="1491448"/>
            <a:ext cx="10028767" cy="4983671"/>
          </a:xfrm>
        </p:spPr>
        <p:txBody>
          <a:bodyPr>
            <a:normAutofit/>
          </a:bodyPr>
          <a:lstStyle/>
          <a:p>
            <a:r>
              <a:rPr lang="he-IL" dirty="0"/>
              <a:t>הפסיקה: בית הדין האזורי לעבודה בחיפה פסק כי רשת החנויות תשלם פיצוי בסך 30,000 ש"ח למאבטח. זאת, לאור העובדה כי לא הועמדו לרשותו תנאים הולמים על פי חוק הזכות לעבודה בישיבה.</a:t>
            </a:r>
          </a:p>
          <a:p>
            <a:r>
              <a:rPr lang="he-IL" dirty="0"/>
              <a:t>פיצוי ללא הוכחת נזק: החוק מעניק סמכות לבית הדין לפסוק פיצויים לדוגמה גם ללא הוכחת נזק, כאשר הסכום המקסימלי עומד על 20,000 ש"ח במקרים רגילים, ו-200,000 ש"ח במקרים של הפרות חמורות.</a:t>
            </a:r>
          </a:p>
          <a:p>
            <a:endParaRPr lang="he-IL" dirty="0"/>
          </a:p>
          <a:p>
            <a:r>
              <a:rPr lang="he-IL" dirty="0"/>
              <a:t>חומרת ההפרה: בית הדין ציין שהחברה לא סיפקה לתובע את התנאים הבסיסיים, כמו גישה לחשמל ומים, וכן לא מסרה כיסא עבודה ראוי. נוסף על כך, לא וידאה חדר שירותים תקין בסמוך לאזור עבודתו.</a:t>
            </a:r>
          </a:p>
          <a:p>
            <a:endParaRPr lang="he-IL" dirty="0"/>
          </a:p>
          <a:p>
            <a:r>
              <a:rPr lang="he-IL" dirty="0"/>
              <a:t>הקלה בגובה הפיצוי: באשר להתנהלותה של החברה, בית הדין שקל את העובדה שהתובע לא הוכיח כי פנה אל נציגי הרשת </a:t>
            </a:r>
            <a:r>
              <a:rPr lang="he-IL" dirty="0" err="1"/>
              <a:t>לתלונן</a:t>
            </a:r>
            <a:r>
              <a:rPr lang="he-IL" dirty="0"/>
              <a:t> על היעדר תנאים הולמים. בנוסף, לא נמצא כי סופק לו כיסא לא מתאים בעקביות, למרות שמצבו הרפואי והגופני הצדיק זאת.</a:t>
            </a:r>
          </a:p>
        </p:txBody>
      </p:sp>
      <p:pic>
        <p:nvPicPr>
          <p:cNvPr id="4" name="Picture 6">
            <a:extLst>
              <a:ext uri="{FF2B5EF4-FFF2-40B4-BE49-F238E27FC236}">
                <a16:creationId xmlns:a16="http://schemas.microsoft.com/office/drawing/2014/main" id="{4223D066-80EF-F5F4-D445-F0304E4BBC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B69004A4-8DF3-0338-BCBD-43E2C8550D6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384226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4FA07A-ECCC-71BF-B41E-959063249FA5}"/>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32BBEA56-A574-0459-E72C-7550620A0BBF}"/>
              </a:ext>
            </a:extLst>
          </p:cNvPr>
          <p:cNvSpPr>
            <a:spLocks noGrp="1"/>
          </p:cNvSpPr>
          <p:nvPr>
            <p:ph type="title"/>
          </p:nvPr>
        </p:nvSpPr>
        <p:spPr>
          <a:xfrm>
            <a:off x="1096434" y="382881"/>
            <a:ext cx="10028767" cy="1108568"/>
          </a:xfrm>
        </p:spPr>
        <p:txBody>
          <a:bodyPr>
            <a:normAutofit fontScale="90000"/>
          </a:bodyPr>
          <a:lstStyle/>
          <a:p>
            <a:pPr algn="ctr"/>
            <a:r>
              <a:rPr lang="he-IL" dirty="0"/>
              <a:t>מאבטח הוצב בחברה על ידי ספק חיצוני ללא תנאים הולמים, והיא חויבה בפיצוי גבוה</a:t>
            </a:r>
            <a:br>
              <a:rPr lang="he-IL" dirty="0"/>
            </a:br>
            <a:endParaRPr lang="he-IL" dirty="0"/>
          </a:p>
        </p:txBody>
      </p:sp>
      <p:sp>
        <p:nvSpPr>
          <p:cNvPr id="3" name="מציין מיקום תוכן 2">
            <a:extLst>
              <a:ext uri="{FF2B5EF4-FFF2-40B4-BE49-F238E27FC236}">
                <a16:creationId xmlns:a16="http://schemas.microsoft.com/office/drawing/2014/main" id="{31E58BDD-E94E-A9F1-B6D1-610255DC0384}"/>
              </a:ext>
            </a:extLst>
          </p:cNvPr>
          <p:cNvSpPr>
            <a:spLocks noGrp="1"/>
          </p:cNvSpPr>
          <p:nvPr>
            <p:ph idx="1"/>
          </p:nvPr>
        </p:nvSpPr>
        <p:spPr>
          <a:xfrm>
            <a:off x="1096434" y="1491448"/>
            <a:ext cx="10028767" cy="4438572"/>
          </a:xfrm>
        </p:spPr>
        <p:txBody>
          <a:bodyPr>
            <a:normAutofit/>
          </a:bodyPr>
          <a:lstStyle/>
          <a:p>
            <a:endParaRPr lang="he-IL" dirty="0"/>
          </a:p>
          <a:p>
            <a:r>
              <a:rPr lang="he-IL" dirty="0"/>
              <a:t>תקופת העסקה ממושכת: בית הדין מציין ש-8 שנים עשויות להוות תקופה ארוכה מספיק כך שיכולה להוות שיקול להחמרת הפיצוי, אך יחד עם זאת לא ניתן להתעלם מכך שהתובע עבד כל אותה תקופה בתנאים הלא הולמים, מה שמעורר תמיהה אם היה עורך את העבודה במקום עבודה אחר תחת אותם התנאים. בית הדין ציין כי ייתכן שגילו של התובע היווה גורם להעדפת הישארותו בסניף.</a:t>
            </a:r>
          </a:p>
          <a:p>
            <a:endParaRPr lang="he-IL" dirty="0"/>
          </a:p>
          <a:p>
            <a:r>
              <a:rPr lang="he-IL" dirty="0"/>
              <a:t>היעדר שימוע: בנוגע לדרישת התובע לפיצוי בגין היעדר שימוע, השופט קבע כי נוכח הלכת התאמה משנת 2020, יש חובה לערוך שימוע לעובדי מיקור חוץ קבועים. מאחר והתובע הוצב בסניף למשך תקופה ממושכת, נקבע כי על החברה לערוך לו שימוע, וזו לא עשתה כן. כתוצאה מכך, נקבע פיצוי נוסף בסך 5,000 ש"ח.</a:t>
            </a:r>
          </a:p>
          <a:p>
            <a:endParaRPr lang="he-IL" dirty="0"/>
          </a:p>
          <a:p>
            <a:endParaRPr lang="he-IL" dirty="0"/>
          </a:p>
        </p:txBody>
      </p:sp>
      <p:pic>
        <p:nvPicPr>
          <p:cNvPr id="4" name="Picture 6">
            <a:extLst>
              <a:ext uri="{FF2B5EF4-FFF2-40B4-BE49-F238E27FC236}">
                <a16:creationId xmlns:a16="http://schemas.microsoft.com/office/drawing/2014/main" id="{3ACD78AE-52C0-9587-E820-9EB03AFE81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49D1F9E6-9001-A346-6951-772F32D5B70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612973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fontScale="90000"/>
          </a:bodyPr>
          <a:lstStyle/>
          <a:p>
            <a:pPr algn="ctr"/>
            <a:r>
              <a:rPr lang="he-IL" dirty="0"/>
              <a:t>יחסי עובד-מעביד או שמא עזרה משפחתית בלבד</a:t>
            </a:r>
            <a:br>
              <a:rPr lang="he-IL" dirty="0"/>
            </a:br>
            <a:endParaRPr lang="he-IL" dirty="0"/>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655855"/>
          </a:xfrm>
        </p:spPr>
        <p:txBody>
          <a:bodyPr>
            <a:normAutofit/>
          </a:bodyPr>
          <a:lstStyle/>
          <a:p>
            <a:r>
              <a:rPr lang="he-IL" dirty="0"/>
              <a:t>ע"ע 23131-05-23</a:t>
            </a:r>
          </a:p>
          <a:p>
            <a:r>
              <a:rPr lang="he-IL" dirty="0"/>
              <a:t>רקע עובדתי:</a:t>
            </a:r>
          </a:p>
          <a:p>
            <a:r>
              <a:rPr lang="he-IL" dirty="0"/>
              <a:t>התובע עבד במשך תקופה ארוכה בבית דפוס שהיה בבעלות משותפת של אביו. העבודה לא בוצעה באופן מסודר תחת מחויבויות רגילות של עובד, אלא כמסגרת של סיוע משפחתי בעסק המשפחתי. התובע טוען כי הועסק שם בתור עובד לכל דבר ועניין, וקיבל תלושי שכר עבור עבודתו, אך החברה טוענת כי מדובר בסיוע לא מסודר ומבוזר ללא זכויות עובד.</a:t>
            </a:r>
          </a:p>
          <a:p>
            <a:r>
              <a:rPr lang="he-IL" dirty="0"/>
              <a:t>טענות הצדדים:</a:t>
            </a:r>
          </a:p>
          <a:p>
            <a:r>
              <a:rPr lang="he-IL" dirty="0"/>
              <a:t>התובע טוען כי במשך 20 חודשים עבד בבית הדפוס של אביו, ולאור תלושי השכר שהונפקו לו, הוא זכאי לשכר וזכויות סוציאליות. הוא טוען שהעבודה </a:t>
            </a:r>
            <a:r>
              <a:rPr lang="he-IL" dirty="0" err="1"/>
              <a:t>היתה</a:t>
            </a:r>
            <a:r>
              <a:rPr lang="he-IL" dirty="0"/>
              <a:t> סדירה ומלאה.</a:t>
            </a:r>
          </a:p>
          <a:p>
            <a:r>
              <a:rPr lang="he-IL" dirty="0"/>
              <a:t>החברה, מנגד, טוענת כי העבודה שביצע התובע הייתה רק סיוע משפחתי ולא עבודה סדירה במסגרת יחסי עובד-מעביד. היא מציינת כי השכר שניתן לו היה סכומים קטנים ומשתנים, לא עקביים, שלא ניתן לראות בהם שכר רגיל, וכי לא התקיימו יחסי עבודה פורמליים.</a:t>
            </a:r>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764174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a:bodyPr>
          <a:lstStyle/>
          <a:p>
            <a:pPr algn="ctr"/>
            <a:r>
              <a:rPr lang="he-IL" dirty="0"/>
              <a:t>יחסי עובד-מעביד או שמא עזרה משפחתית בלבד</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583427"/>
          </a:xfrm>
        </p:spPr>
        <p:txBody>
          <a:bodyPr>
            <a:normAutofit/>
          </a:bodyPr>
          <a:lstStyle/>
          <a:p>
            <a:r>
              <a:rPr lang="he-IL" dirty="0"/>
              <a:t>התייחסות בית הדין:</a:t>
            </a:r>
          </a:p>
          <a:p>
            <a:r>
              <a:rPr lang="he-IL" dirty="0"/>
              <a:t>בית הדין הארצי ציין כי אף שהנפקת תלושי שכר עשויה להוות אינדיקציה לקיום יחסי עבודה, מדובר רק בראיה לכאורה שאינה בהכרח מספקת. בית הדין התרשם כי התובע לא עבד במסגרת מחויבות של עובד רגיל אלא שיתף פעולה בעסק המשפחתי על פי רצונו ובתנאים גמישים.</a:t>
            </a:r>
          </a:p>
          <a:p>
            <a:r>
              <a:rPr lang="he-IL" dirty="0"/>
              <a:t>בנוסף, נלקחה בחשבון העובדה שהתובע עבד במקביל במקומות אחרים במשרה מלאה, דבר שמלמד כי לא ראה בעבודתו בעסק המשפחתי כעבודה מחייבת.</a:t>
            </a:r>
          </a:p>
          <a:p>
            <a:endParaRPr lang="he-IL" dirty="0"/>
          </a:p>
          <a:p>
            <a:r>
              <a:rPr lang="he-IL" dirty="0"/>
              <a:t>הכרעת בית הדין:</a:t>
            </a:r>
          </a:p>
          <a:p>
            <a:r>
              <a:rPr lang="he-IL" dirty="0"/>
              <a:t>לאור הנסיבות, פסק בית הדין הארצי כי לא התקיימו יחסי עובד-מעביד בין הצדדים. העבודה שביצע התובע בעסק המשפחתי נתפסה כעזרה משפחתית בלבד, ולא כעבודה רשמית ומחייבת. בית הדין הדגיש כי התייחסות אליו כ"עובד" בדיעבד היא מלאכותית ומאולצת.</a:t>
            </a:r>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697122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B3824E-7AEA-B2D2-3FB1-37EAD3193168}"/>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0125C587-E441-185A-4D1B-0E406D0A6957}"/>
              </a:ext>
            </a:extLst>
          </p:cNvPr>
          <p:cNvSpPr>
            <a:spLocks noGrp="1"/>
          </p:cNvSpPr>
          <p:nvPr>
            <p:ph type="title"/>
          </p:nvPr>
        </p:nvSpPr>
        <p:spPr>
          <a:xfrm>
            <a:off x="1096434" y="382881"/>
            <a:ext cx="10028767" cy="1108568"/>
          </a:xfrm>
        </p:spPr>
        <p:txBody>
          <a:bodyPr>
            <a:normAutofit/>
          </a:bodyPr>
          <a:lstStyle/>
          <a:p>
            <a:pPr algn="ctr"/>
            <a:r>
              <a:rPr lang="he-IL" dirty="0"/>
              <a:t>הלכת המבחן המקדמי בבחינת יחסי עבודה </a:t>
            </a:r>
          </a:p>
        </p:txBody>
      </p:sp>
      <p:sp>
        <p:nvSpPr>
          <p:cNvPr id="3" name="מציין מיקום תוכן 2">
            <a:extLst>
              <a:ext uri="{FF2B5EF4-FFF2-40B4-BE49-F238E27FC236}">
                <a16:creationId xmlns:a16="http://schemas.microsoft.com/office/drawing/2014/main" id="{504787DD-BD28-895E-9237-C7345B055B8E}"/>
              </a:ext>
            </a:extLst>
          </p:cNvPr>
          <p:cNvSpPr>
            <a:spLocks noGrp="1"/>
          </p:cNvSpPr>
          <p:nvPr>
            <p:ph idx="1"/>
          </p:nvPr>
        </p:nvSpPr>
        <p:spPr>
          <a:xfrm>
            <a:off x="1096434" y="1491448"/>
            <a:ext cx="10028767" cy="4583427"/>
          </a:xfrm>
        </p:spPr>
        <p:txBody>
          <a:bodyPr>
            <a:normAutofit/>
          </a:bodyPr>
          <a:lstStyle/>
          <a:p>
            <a:r>
              <a:rPr lang="he-IL" b="0" i="0" dirty="0">
                <a:solidFill>
                  <a:srgbClr val="222222"/>
                </a:solidFill>
                <a:effectLst/>
                <a:latin typeface="Arial" panose="020B0604020202020204" pitchFamily="34" charset="0"/>
              </a:rPr>
              <a:t>ע"ע 17833-10-23</a:t>
            </a:r>
          </a:p>
          <a:p>
            <a:br>
              <a:rPr lang="he-IL" dirty="0"/>
            </a:br>
            <a:r>
              <a:rPr lang="he-IL" b="1" i="0" dirty="0">
                <a:solidFill>
                  <a:srgbClr val="222222"/>
                </a:solidFill>
                <a:effectLst/>
                <a:latin typeface="Arial" panose="020B0604020202020204" pitchFamily="34" charset="0"/>
              </a:rPr>
              <a:t>רקע עובדתי:</a:t>
            </a:r>
            <a:br>
              <a:rPr lang="he-IL" dirty="0"/>
            </a:br>
            <a:r>
              <a:rPr lang="he-IL" b="0" i="0" dirty="0">
                <a:solidFill>
                  <a:srgbClr val="222222"/>
                </a:solidFill>
                <a:effectLst/>
                <a:latin typeface="Arial" panose="020B0604020202020204" pitchFamily="34" charset="0"/>
              </a:rPr>
              <a:t>התובע עבד במשך כשנה וחצי בעסק קטן לייצור מצבות, כאשר במסגרת עבודתו טיפל בעובדים, ערך מסמכים, ותקשר עם ספקים. העבודה לא הייתה בהסכם פורמלי, והתובע טוען כי היה מועסק על ידי הנתבע, בעוד שהנתבע טוען כי מדובר בהסכמים חבריים, כשהתמורה הייתה בילויים משותפים במימון מלא של הנתבע.</a:t>
            </a:r>
          </a:p>
          <a:p>
            <a:r>
              <a:rPr lang="he-IL" dirty="0"/>
              <a:t>טענות הצדדים:</a:t>
            </a:r>
          </a:p>
          <a:p>
            <a:r>
              <a:rPr lang="he-IL" dirty="0"/>
              <a:t>תובע: טוען כי הועסק בעסק במשרה של 20% מהזמן והיה זכאי לשכר וזכויות סוציאליות.</a:t>
            </a:r>
          </a:p>
          <a:p>
            <a:r>
              <a:rPr lang="he-IL" dirty="0"/>
              <a:t>נתבע: טוען כי לא התקיימו יחסי עובד-מעביד, אלא מדובר במערכת יחסים חברית, שבה תמורת סיוע בעסק, מימן את הבילויים המשותפים.</a:t>
            </a:r>
          </a:p>
        </p:txBody>
      </p:sp>
      <p:pic>
        <p:nvPicPr>
          <p:cNvPr id="4" name="Picture 6">
            <a:extLst>
              <a:ext uri="{FF2B5EF4-FFF2-40B4-BE49-F238E27FC236}">
                <a16:creationId xmlns:a16="http://schemas.microsoft.com/office/drawing/2014/main" id="{19F4EBDC-D62B-EA6A-C187-47C664C895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D48C4297-1A22-1685-2D5E-055F5008C35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3954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fontScale="90000"/>
          </a:bodyPr>
          <a:lstStyle/>
          <a:p>
            <a:pPr algn="ctr"/>
            <a:r>
              <a:rPr lang="he-IL" dirty="0"/>
              <a:t>החזר כספים שהתקבלו בטעות והגנת העובד בתום לב</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132556"/>
          </a:xfrm>
        </p:spPr>
        <p:txBody>
          <a:bodyPr>
            <a:normAutofit fontScale="92500" lnSpcReduction="10000"/>
          </a:bodyPr>
          <a:lstStyle/>
          <a:p>
            <a:r>
              <a:rPr lang="he-IL" b="1" u="sng" dirty="0"/>
              <a:t>טענות העובד-</a:t>
            </a:r>
          </a:p>
          <a:p>
            <a:r>
              <a:rPr lang="he-IL" dirty="0"/>
              <a:t>העובד טוען כי הסכום שנשלם לו היה עבור שעות נוספות שביצע, ושלא היה מודע לכך ששולם לו שכר יתר.</a:t>
            </a:r>
          </a:p>
          <a:p>
            <a:r>
              <a:rPr lang="he-IL" dirty="0"/>
              <a:t>העובד טוען כי לא הבין את תלוש השכר, בשל קשיי שפה, ולכן לא ידע על הטעות בתשלום.</a:t>
            </a:r>
          </a:p>
          <a:p>
            <a:r>
              <a:rPr lang="he-IL" dirty="0"/>
              <a:t>בנוסף, טען העובד כי החברה הציעה לו כי אם יתפטר, יימחק החוב.</a:t>
            </a:r>
          </a:p>
          <a:p>
            <a:endParaRPr lang="he-IL" dirty="0"/>
          </a:p>
          <a:p>
            <a:r>
              <a:rPr lang="he-IL" b="1" u="sng" dirty="0"/>
              <a:t>טענות המעסיק-</a:t>
            </a:r>
          </a:p>
          <a:p>
            <a:r>
              <a:rPr lang="he-IL" dirty="0"/>
              <a:t>המעסיק טוען כי הוא גילה את הטעות לאחר תקופה, ושדרש מהעובד להחזיר את הסכומים ששולמו לו ביתר.</a:t>
            </a:r>
          </a:p>
          <a:p>
            <a:r>
              <a:rPr lang="he-IL" dirty="0"/>
              <a:t>המעסיק טוען כי העובד לא הסכים להשיב את הכספים בתשלומים, ולכן החליט לנכות 1,500 שקל בכל חודש משכרו של העובד.</a:t>
            </a:r>
          </a:p>
          <a:p>
            <a:r>
              <a:rPr lang="he-IL" dirty="0"/>
              <a:t>כאשר העובד התפטר, המעסיק טוען כי הוא לא נתן הודעה מוקדמת, ולכן יש לקזז את דמי ההודעה המוקדמת מהפיצויים.</a:t>
            </a:r>
          </a:p>
          <a:p>
            <a:endParaRPr lang="he-IL" dirty="0"/>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771802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E34946-0A89-EEE8-26CC-D790A53F1312}"/>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BF716678-89E5-682F-A577-BE4877AD677C}"/>
              </a:ext>
            </a:extLst>
          </p:cNvPr>
          <p:cNvSpPr>
            <a:spLocks noGrp="1"/>
          </p:cNvSpPr>
          <p:nvPr>
            <p:ph type="title"/>
          </p:nvPr>
        </p:nvSpPr>
        <p:spPr>
          <a:xfrm>
            <a:off x="1096434" y="382881"/>
            <a:ext cx="10028767" cy="1108568"/>
          </a:xfrm>
        </p:spPr>
        <p:txBody>
          <a:bodyPr>
            <a:normAutofit/>
          </a:bodyPr>
          <a:lstStyle/>
          <a:p>
            <a:pPr algn="ctr"/>
            <a:r>
              <a:rPr lang="he-IL" dirty="0"/>
              <a:t>הלכת המבחן המקדמי בבחינת יחסי עבודה </a:t>
            </a:r>
          </a:p>
        </p:txBody>
      </p:sp>
      <p:sp>
        <p:nvSpPr>
          <p:cNvPr id="3" name="מציין מיקום תוכן 2">
            <a:extLst>
              <a:ext uri="{FF2B5EF4-FFF2-40B4-BE49-F238E27FC236}">
                <a16:creationId xmlns:a16="http://schemas.microsoft.com/office/drawing/2014/main" id="{A2AD2B18-EF53-CC0A-B385-44C775E5D615}"/>
              </a:ext>
            </a:extLst>
          </p:cNvPr>
          <p:cNvSpPr>
            <a:spLocks noGrp="1"/>
          </p:cNvSpPr>
          <p:nvPr>
            <p:ph idx="1"/>
          </p:nvPr>
        </p:nvSpPr>
        <p:spPr>
          <a:xfrm>
            <a:off x="1096434" y="1491448"/>
            <a:ext cx="10028767" cy="4583427"/>
          </a:xfrm>
        </p:spPr>
        <p:txBody>
          <a:bodyPr>
            <a:normAutofit/>
          </a:bodyPr>
          <a:lstStyle/>
          <a:p>
            <a:r>
              <a:rPr lang="he-IL" dirty="0"/>
              <a:t>ההתייחסות של בית הדין:</a:t>
            </a:r>
          </a:p>
          <a:p>
            <a:endParaRPr lang="he-IL" dirty="0"/>
          </a:p>
          <a:p>
            <a:r>
              <a:rPr lang="he-IL" dirty="0"/>
              <a:t>בית הדין האזורי קבע כי התקיימו יחסי עובד-מעביד, בהתבסס על כך שהתובע ביצע עבודות בעלות ערך כלכלי, וחלקן היו עבודות שחזרו על עצמן מדי חודש. בהכרעתו, הוא אף קבע שהיקף המשרה עמד על 20% ממשרה מלאה.</a:t>
            </a:r>
          </a:p>
          <a:p>
            <a:endParaRPr lang="he-IL" dirty="0"/>
          </a:p>
          <a:p>
            <a:r>
              <a:rPr lang="he-IL" dirty="0"/>
              <a:t>בית הדין הארצי, לעומת זאת, לא קיבל את הקביעה הזו והפנה להלכה חדשה, שנקבעה לאחרונה, לפיה יש לעבור קודם כל דרך המבחן המקדמי לפני שבודקים אם מתקיימים יחסי עובד-מעביד. המבחן המקדמי בודק אם המטרה העיקרית של ההתקשרות הייתה ביצוע עבודה בתמורה לשכר, או אם מדובר בעזרה או התנדבות. במקרה זה, המבחן המקדמי לא התקיים משום שהקשר היה חברי, ולא נועדה להתבצע עבודה תמורת שכר.</a:t>
            </a:r>
          </a:p>
        </p:txBody>
      </p:sp>
      <p:pic>
        <p:nvPicPr>
          <p:cNvPr id="4" name="Picture 6">
            <a:extLst>
              <a:ext uri="{FF2B5EF4-FFF2-40B4-BE49-F238E27FC236}">
                <a16:creationId xmlns:a16="http://schemas.microsoft.com/office/drawing/2014/main" id="{1D2FAF1B-F764-6F1F-4C48-4FA2AAC4D2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DA0383F7-7653-4112-63A6-533338898B2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35811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7EA9DE-5668-483F-9EA1-8085264DCFC2}"/>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C5A68C1B-8599-F077-29D7-F54A8FAC9F79}"/>
              </a:ext>
            </a:extLst>
          </p:cNvPr>
          <p:cNvSpPr>
            <a:spLocks noGrp="1"/>
          </p:cNvSpPr>
          <p:nvPr>
            <p:ph type="title"/>
          </p:nvPr>
        </p:nvSpPr>
        <p:spPr>
          <a:xfrm>
            <a:off x="1096434" y="382881"/>
            <a:ext cx="10028767" cy="1108568"/>
          </a:xfrm>
        </p:spPr>
        <p:txBody>
          <a:bodyPr>
            <a:normAutofit/>
          </a:bodyPr>
          <a:lstStyle/>
          <a:p>
            <a:pPr algn="ctr"/>
            <a:r>
              <a:rPr lang="he-IL" dirty="0"/>
              <a:t>הלכת המבחן המקדמי בבחינת יחסי עבודה </a:t>
            </a:r>
          </a:p>
        </p:txBody>
      </p:sp>
      <p:sp>
        <p:nvSpPr>
          <p:cNvPr id="3" name="מציין מיקום תוכן 2">
            <a:extLst>
              <a:ext uri="{FF2B5EF4-FFF2-40B4-BE49-F238E27FC236}">
                <a16:creationId xmlns:a16="http://schemas.microsoft.com/office/drawing/2014/main" id="{B53EF197-9317-A7C9-734D-B245E42621A3}"/>
              </a:ext>
            </a:extLst>
          </p:cNvPr>
          <p:cNvSpPr>
            <a:spLocks noGrp="1"/>
          </p:cNvSpPr>
          <p:nvPr>
            <p:ph idx="1"/>
          </p:nvPr>
        </p:nvSpPr>
        <p:spPr>
          <a:xfrm>
            <a:off x="1096434" y="1491448"/>
            <a:ext cx="10028767" cy="4583427"/>
          </a:xfrm>
        </p:spPr>
        <p:txBody>
          <a:bodyPr>
            <a:normAutofit/>
          </a:bodyPr>
          <a:lstStyle/>
          <a:p>
            <a:r>
              <a:rPr lang="he-IL" dirty="0"/>
              <a:t>הכרעה:</a:t>
            </a:r>
          </a:p>
          <a:p>
            <a:endParaRPr lang="he-IL" dirty="0"/>
          </a:p>
          <a:p>
            <a:r>
              <a:rPr lang="he-IL" dirty="0"/>
              <a:t>בפסק הדין של בית הדין הארצי, נקבע כי אין מדובר בייחוס יחסי עובד-מעביד בין הצדדים, מאחר שלא התקיים המבחן המקדמי. היקף המשרה, שהיה 20% משרה, לא שינה את ההכרעה, שכן לא הייתה כוונה עסקית או פורמלית לשלם תמורת העבודה. בית הדין ביטל את פסק דינו של בית הדין האזורי, אשר קבע אחרת, ולקח בחשבון את המערכת החברית שבה סייע התובע בעסק בתמורה לבילויים משותפים.</a:t>
            </a:r>
          </a:p>
          <a:p>
            <a:endParaRPr lang="he-IL" dirty="0"/>
          </a:p>
          <a:p>
            <a:r>
              <a:rPr lang="he-IL" dirty="0"/>
              <a:t>הערעור של התובע נדחה, והערעור של הנתבע התקבל. בנוסף, הוטל על התובע לשלם שכר טרחת עו"ד בסך 8,000 שקל לנתבע.</a:t>
            </a:r>
          </a:p>
          <a:p>
            <a:endParaRPr lang="he-IL" dirty="0"/>
          </a:p>
          <a:p>
            <a:endParaRPr lang="he-IL" dirty="0"/>
          </a:p>
        </p:txBody>
      </p:sp>
      <p:pic>
        <p:nvPicPr>
          <p:cNvPr id="4" name="Picture 6">
            <a:extLst>
              <a:ext uri="{FF2B5EF4-FFF2-40B4-BE49-F238E27FC236}">
                <a16:creationId xmlns:a16="http://schemas.microsoft.com/office/drawing/2014/main" id="{F2933AEE-FFBE-DA92-25E6-893A062DDA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466AFF25-05DF-1712-4402-F57EC533B84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229555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1C5353-0E04-2040-A45E-D73B3720474D}"/>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9A0E4B32-63A3-ABDB-B207-1B851929EB9A}"/>
              </a:ext>
            </a:extLst>
          </p:cNvPr>
          <p:cNvSpPr>
            <a:spLocks noGrp="1"/>
          </p:cNvSpPr>
          <p:nvPr>
            <p:ph type="title"/>
          </p:nvPr>
        </p:nvSpPr>
        <p:spPr>
          <a:xfrm>
            <a:off x="1096434" y="382881"/>
            <a:ext cx="10028767" cy="1108568"/>
          </a:xfrm>
        </p:spPr>
        <p:txBody>
          <a:bodyPr>
            <a:normAutofit/>
          </a:bodyPr>
          <a:lstStyle/>
          <a:p>
            <a:pPr algn="ctr"/>
            <a:r>
              <a:rPr lang="he-IL" dirty="0"/>
              <a:t>משיכה של כספי פיצויים שהופקדו על ידי המעסיק</a:t>
            </a:r>
          </a:p>
        </p:txBody>
      </p:sp>
      <p:sp>
        <p:nvSpPr>
          <p:cNvPr id="3" name="מציין מיקום תוכן 2">
            <a:extLst>
              <a:ext uri="{FF2B5EF4-FFF2-40B4-BE49-F238E27FC236}">
                <a16:creationId xmlns:a16="http://schemas.microsoft.com/office/drawing/2014/main" id="{E4D3D077-338B-4E10-4413-344DAC2E395F}"/>
              </a:ext>
            </a:extLst>
          </p:cNvPr>
          <p:cNvSpPr>
            <a:spLocks noGrp="1"/>
          </p:cNvSpPr>
          <p:nvPr>
            <p:ph idx="1"/>
          </p:nvPr>
        </p:nvSpPr>
        <p:spPr>
          <a:xfrm>
            <a:off x="1096434" y="1491448"/>
            <a:ext cx="10028767" cy="4583427"/>
          </a:xfrm>
        </p:spPr>
        <p:txBody>
          <a:bodyPr>
            <a:normAutofit/>
          </a:bodyPr>
          <a:lstStyle/>
          <a:p>
            <a:r>
              <a:rPr lang="he-IL" b="1" dirty="0"/>
              <a:t>רקע עובדתי:</a:t>
            </a:r>
          </a:p>
          <a:p>
            <a:r>
              <a:rPr lang="he-IL" dirty="0"/>
              <a:t>בית הדין האזורי לעבודה בתל אביב דחה בקשת מעסיק למתן פסק דין הצהרתי לפיו כספי פיצויי הפיטורים של שני עובדים שהתפטרו ומופקדים בביטוחי מנהלים שייכים לו. בנוסף, נדחתה תביעתו להחזר כספים שהעובדים כבר משכו מביטוחי המנהלים, בסך כחצי מיליון שקל. המחלוקת הועברה קודם לכן להכרעת בורר, שקבע כי העובדים אינם זכאים לפיצויי פיטורים.</a:t>
            </a:r>
          </a:p>
          <a:p>
            <a:r>
              <a:rPr lang="he-IL" b="1" dirty="0"/>
              <a:t>הטענות של המעסיק:</a:t>
            </a:r>
          </a:p>
          <a:p>
            <a:r>
              <a:rPr lang="he-IL" dirty="0"/>
              <a:t>המעסיק טען כי הוא זכאי למשוך את כספי הפיצויים שנמצאים בביטוחי המנהלים של העובדים, שכן הוא ראה בכך כספים ששייכים לו, במיוחד לאור העובדה כי העובדים התפטרו.</a:t>
            </a:r>
          </a:p>
          <a:p>
            <a:r>
              <a:rPr lang="he-IL" b="1" dirty="0"/>
              <a:t>הטענות של העובדים:</a:t>
            </a:r>
          </a:p>
          <a:p>
            <a:r>
              <a:rPr lang="he-IL" dirty="0"/>
              <a:t>העובדים טענו כי כספי הפיצויים לא יכולים להיות מוחזרים למעסיק, שכן הם הופקדו במסגרת ביטוחי מנהלים המיועדים לקצבה, והם זכאים למשוך את כספי הפיצויים בהתאם להסכמים והוראות החוק.</a:t>
            </a:r>
          </a:p>
          <a:p>
            <a:endParaRPr lang="he-IL" dirty="0"/>
          </a:p>
        </p:txBody>
      </p:sp>
      <p:pic>
        <p:nvPicPr>
          <p:cNvPr id="4" name="Picture 6">
            <a:extLst>
              <a:ext uri="{FF2B5EF4-FFF2-40B4-BE49-F238E27FC236}">
                <a16:creationId xmlns:a16="http://schemas.microsoft.com/office/drawing/2014/main" id="{93A8E635-63BE-44D1-BB86-B9193571BE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8EBA2C3-C8BD-32FC-E52A-5478E3E5ACF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191685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D452FE-0ABC-704D-96C5-7057E3127FCF}"/>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C97EE3E1-6C9D-53FD-A8A6-FA34ADD23BD9}"/>
              </a:ext>
            </a:extLst>
          </p:cNvPr>
          <p:cNvSpPr>
            <a:spLocks noGrp="1"/>
          </p:cNvSpPr>
          <p:nvPr>
            <p:ph type="title"/>
          </p:nvPr>
        </p:nvSpPr>
        <p:spPr>
          <a:xfrm>
            <a:off x="1096434" y="382881"/>
            <a:ext cx="10028767" cy="1108568"/>
          </a:xfrm>
        </p:spPr>
        <p:txBody>
          <a:bodyPr>
            <a:normAutofit/>
          </a:bodyPr>
          <a:lstStyle/>
          <a:p>
            <a:pPr algn="ctr"/>
            <a:r>
              <a:rPr lang="he-IL" dirty="0"/>
              <a:t>משיכה של כספי פיצויים שהופקדו על ידי המעסיק</a:t>
            </a:r>
          </a:p>
        </p:txBody>
      </p:sp>
      <p:sp>
        <p:nvSpPr>
          <p:cNvPr id="3" name="מציין מיקום תוכן 2">
            <a:extLst>
              <a:ext uri="{FF2B5EF4-FFF2-40B4-BE49-F238E27FC236}">
                <a16:creationId xmlns:a16="http://schemas.microsoft.com/office/drawing/2014/main" id="{5CF8F13B-DCE4-4D17-832B-AA13E34EB998}"/>
              </a:ext>
            </a:extLst>
          </p:cNvPr>
          <p:cNvSpPr>
            <a:spLocks noGrp="1"/>
          </p:cNvSpPr>
          <p:nvPr>
            <p:ph idx="1"/>
          </p:nvPr>
        </p:nvSpPr>
        <p:spPr>
          <a:xfrm>
            <a:off x="1096434" y="1491448"/>
            <a:ext cx="10028767" cy="4583427"/>
          </a:xfrm>
        </p:spPr>
        <p:txBody>
          <a:bodyPr>
            <a:normAutofit/>
          </a:bodyPr>
          <a:lstStyle/>
          <a:p>
            <a:r>
              <a:rPr lang="he-IL" b="1" dirty="0"/>
              <a:t>הכרעת בית הדין:</a:t>
            </a:r>
          </a:p>
          <a:p>
            <a:r>
              <a:rPr lang="he-IL" dirty="0"/>
              <a:t>בית הדין האזורי פסק כי מאחר שהוכח כי פוליסות המנהלים של העובדים מיועדות לקצבה, כספי הפיצויים אינם ניתנים להחזרה למעסיק. בית הדין הדגיש כי, לפי חוק הפיקוח על שירותים פיננסיים, כספים שמיועדים לפנסיה וקצבה אינם ניתנים להחזרה למעסיק, אלא אם נקבע אחרת בהסכם קיבוצי או בהסכם אחר עם העובד.</a:t>
            </a:r>
          </a:p>
          <a:p>
            <a:r>
              <a:rPr lang="he-IL" dirty="0"/>
              <a:t>בנוסף, מצא בית הדין כי קיימת הוראה בפוליסות המנהלים שכוללת העברה אוטומטית של הכספים לעובד בסיום יחסי העבודה, ללא קשר לנסיבות הסיום. בית הדין פסק כי הוראה זו גוברת על הסייגים הקבועים בחוק, והכספים שייכים לעובד ללא קשר למצב זכאותו לפיצויי פיטורים.</a:t>
            </a:r>
          </a:p>
          <a:p>
            <a:r>
              <a:rPr lang="he-IL" b="1" dirty="0"/>
              <a:t>פסקי דין רלוונטיים:</a:t>
            </a:r>
          </a:p>
          <a:p>
            <a:r>
              <a:rPr lang="he-IL" dirty="0"/>
              <a:t>הפסיקה נשענת על החלטות קודמות, ביניהן פסק דין מ-2016 [ק"ג 28213-11-15], שבו הובהר כי כאשר מדובר בפוליסות המיועדות לקצבה, המעסיק לא יכול למשוך את הכספים גם אם לא קיימת זכאות לפיצויי פיטורים. הפסיקה מחזקת את העקרון שביטוח המנהלים מהווה חיסכון עבור העובד ונותר בידיו בסיום יחסי העבודה.</a:t>
            </a:r>
          </a:p>
          <a:p>
            <a:endParaRPr lang="he-IL" dirty="0"/>
          </a:p>
        </p:txBody>
      </p:sp>
      <p:pic>
        <p:nvPicPr>
          <p:cNvPr id="4" name="Picture 6">
            <a:extLst>
              <a:ext uri="{FF2B5EF4-FFF2-40B4-BE49-F238E27FC236}">
                <a16:creationId xmlns:a16="http://schemas.microsoft.com/office/drawing/2014/main" id="{DECC3F9E-AEFA-333E-51F8-7299019DCD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06898F81-75DE-5C4E-0092-3213B60EE53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892204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9DD136-B51A-2E0E-B58C-EF5001B82493}"/>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9C607F70-3B28-DE6E-23FF-85911AD40F20}"/>
              </a:ext>
            </a:extLst>
          </p:cNvPr>
          <p:cNvSpPr>
            <a:spLocks noGrp="1"/>
          </p:cNvSpPr>
          <p:nvPr>
            <p:ph type="title"/>
          </p:nvPr>
        </p:nvSpPr>
        <p:spPr>
          <a:xfrm>
            <a:off x="1096434" y="382881"/>
            <a:ext cx="10028767" cy="1108568"/>
          </a:xfrm>
        </p:spPr>
        <p:txBody>
          <a:bodyPr>
            <a:normAutofit/>
          </a:bodyPr>
          <a:lstStyle/>
          <a:p>
            <a:pPr algn="ctr"/>
            <a:r>
              <a:rPr lang="he-IL" dirty="0"/>
              <a:t>משיכה של כספי פיצויים שהופקדו על ידי המעסיק</a:t>
            </a:r>
          </a:p>
        </p:txBody>
      </p:sp>
      <p:sp>
        <p:nvSpPr>
          <p:cNvPr id="3" name="מציין מיקום תוכן 2">
            <a:extLst>
              <a:ext uri="{FF2B5EF4-FFF2-40B4-BE49-F238E27FC236}">
                <a16:creationId xmlns:a16="http://schemas.microsoft.com/office/drawing/2014/main" id="{E08B2A7F-1BC2-3FEC-DD7A-C8ECADD6AA8C}"/>
              </a:ext>
            </a:extLst>
          </p:cNvPr>
          <p:cNvSpPr>
            <a:spLocks noGrp="1"/>
          </p:cNvSpPr>
          <p:nvPr>
            <p:ph idx="1"/>
          </p:nvPr>
        </p:nvSpPr>
        <p:spPr>
          <a:xfrm>
            <a:off x="1096434" y="1491448"/>
            <a:ext cx="10028767" cy="4583427"/>
          </a:xfrm>
        </p:spPr>
        <p:txBody>
          <a:bodyPr>
            <a:normAutofit/>
          </a:bodyPr>
          <a:lstStyle/>
          <a:p>
            <a:r>
              <a:rPr lang="he-IL" b="1" dirty="0"/>
              <a:t>הוצאות ושכר טרחת עורך דין:</a:t>
            </a:r>
          </a:p>
          <a:p>
            <a:r>
              <a:rPr lang="he-IL" dirty="0"/>
              <a:t>למרות דחיית התביעה, בית הדין פסק כי העובדים ישלמו הוצאות משפט ושכר טרחת עו"ד בסך 15,000 שקל למעסיק. זאת, בשל התנהלותם בעורמה ובחוסר תום לב – העובדים משכו את כספי הפיצויים מאחורי גבו של המעסיק ושל הבורר, ולא עדכנו אותו בכך שבפועל כבר קיבלו את כספי הפיצויים.</a:t>
            </a:r>
          </a:p>
          <a:p>
            <a:r>
              <a:rPr lang="he-IL" b="1" dirty="0"/>
              <a:t>פסק דין:</a:t>
            </a:r>
          </a:p>
          <a:p>
            <a:r>
              <a:rPr lang="he-IL" dirty="0"/>
              <a:t>סוגיית המעסיקים וכספי פיצויי הפיטורים כאשר הם מופקדים בפוליסות ביטוח קצבה היא בעייתית, במיוחד כשיש סכסוך סביב זכויות העובדים לפיצויים. פסיקה זו מחזקת את עקרון שייכות הכספים לעובד במקרה של ביטוחי מנהלים המיועדים לקצבה, תוך שמירה על זכויות העובד בפני המעסיק.</a:t>
            </a:r>
          </a:p>
          <a:p>
            <a:endParaRPr lang="he-IL" dirty="0"/>
          </a:p>
        </p:txBody>
      </p:sp>
      <p:pic>
        <p:nvPicPr>
          <p:cNvPr id="4" name="Picture 6">
            <a:extLst>
              <a:ext uri="{FF2B5EF4-FFF2-40B4-BE49-F238E27FC236}">
                <a16:creationId xmlns:a16="http://schemas.microsoft.com/office/drawing/2014/main" id="{4CA3E124-B7AC-29E0-CCA6-95BBC086F3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0B450F89-A191-2C32-A0D0-4ED7C28A69C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276135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927DF-54E6-8101-7D68-B6DBFBF2DF82}"/>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F5CEB85F-93DE-D236-4ADD-CA6107BAB565}"/>
              </a:ext>
            </a:extLst>
          </p:cNvPr>
          <p:cNvSpPr>
            <a:spLocks noGrp="1"/>
          </p:cNvSpPr>
          <p:nvPr>
            <p:ph type="title"/>
          </p:nvPr>
        </p:nvSpPr>
        <p:spPr>
          <a:xfrm>
            <a:off x="1096434" y="382881"/>
            <a:ext cx="10028767" cy="1108568"/>
          </a:xfrm>
        </p:spPr>
        <p:txBody>
          <a:bodyPr>
            <a:normAutofit/>
          </a:bodyPr>
          <a:lstStyle/>
          <a:p>
            <a:pPr algn="ctr"/>
            <a:r>
              <a:rPr lang="he-IL" dirty="0"/>
              <a:t>גמול גלובאלי עבור שעות נוספות</a:t>
            </a:r>
          </a:p>
        </p:txBody>
      </p:sp>
      <p:sp>
        <p:nvSpPr>
          <p:cNvPr id="3" name="מציין מיקום תוכן 2">
            <a:extLst>
              <a:ext uri="{FF2B5EF4-FFF2-40B4-BE49-F238E27FC236}">
                <a16:creationId xmlns:a16="http://schemas.microsoft.com/office/drawing/2014/main" id="{9BE9EC8D-D8A7-9511-902B-02F43E0413AD}"/>
              </a:ext>
            </a:extLst>
          </p:cNvPr>
          <p:cNvSpPr>
            <a:spLocks noGrp="1"/>
          </p:cNvSpPr>
          <p:nvPr>
            <p:ph idx="1"/>
          </p:nvPr>
        </p:nvSpPr>
        <p:spPr>
          <a:xfrm>
            <a:off x="1096434" y="1491448"/>
            <a:ext cx="10028767" cy="4583427"/>
          </a:xfrm>
        </p:spPr>
        <p:txBody>
          <a:bodyPr>
            <a:normAutofit/>
          </a:bodyPr>
          <a:lstStyle/>
          <a:p>
            <a:r>
              <a:rPr lang="he-IL" b="0" i="0" dirty="0">
                <a:solidFill>
                  <a:srgbClr val="191919"/>
                </a:solidFill>
                <a:effectLst/>
                <a:latin typeface="Open Sans Hebrew"/>
              </a:rPr>
              <a:t>[ע"ע 25953-05-23]</a:t>
            </a:r>
          </a:p>
          <a:p>
            <a:r>
              <a:rPr lang="he-IL" b="1" dirty="0"/>
              <a:t>רקע עובדתי:</a:t>
            </a:r>
          </a:p>
          <a:p>
            <a:r>
              <a:rPr lang="he-IL" dirty="0"/>
              <a:t>בית הדין הארצי לעבודה ביטל לאחרונה תשלום שנפסק למעסיק בסך כ-150,000 שקל בגין גמול שעות נוספות. המחלוקת התעוררה על רקע הסדר השכר הגלובלי שנקבע בהסכם העבודה של העובד, שבו לא בוצע פיצול בתלושי השכר בין שעות עבודה רגילות לבין שעות נוספות. טיעון שהעלה העובד עצמו בנוגע להסדר השכר הוביל את בית הדין למסקנה כי ההסדר אותנטי ולא פיקטיבי.</a:t>
            </a:r>
          </a:p>
          <a:p>
            <a:r>
              <a:rPr lang="he-IL" b="1" dirty="0"/>
              <a:t>הטענות של העובד:</a:t>
            </a:r>
          </a:p>
          <a:p>
            <a:r>
              <a:rPr lang="he-IL" dirty="0"/>
              <a:t>העובד טען כי היה זכאי לתשלום גמול שעות נוספות בגין שעות נוספות שביצע במשרד, ואילו השעות שביצע ככונן ועבודתו מהבית לא היו זכאיות לגמול שעות נוספות. העובד טען כי התשלום עבור שעות נוספות לא היה מפולג בתלושי השכר, ולכן יש לראותו כהסדר פיקטיבי.</a:t>
            </a:r>
          </a:p>
          <a:p>
            <a:endParaRPr lang="he-IL" dirty="0"/>
          </a:p>
        </p:txBody>
      </p:sp>
      <p:pic>
        <p:nvPicPr>
          <p:cNvPr id="4" name="Picture 6">
            <a:extLst>
              <a:ext uri="{FF2B5EF4-FFF2-40B4-BE49-F238E27FC236}">
                <a16:creationId xmlns:a16="http://schemas.microsoft.com/office/drawing/2014/main" id="{90DF1476-A18C-1301-DB0C-6A4BFA4421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CEB40AFA-1BE6-3E81-1ABC-D84F3505C48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146812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D46656-6B61-8E57-E7F4-656ABE68B1F1}"/>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8A27F921-174B-C065-46C2-F7D671626E7E}"/>
              </a:ext>
            </a:extLst>
          </p:cNvPr>
          <p:cNvSpPr>
            <a:spLocks noGrp="1"/>
          </p:cNvSpPr>
          <p:nvPr>
            <p:ph type="title"/>
          </p:nvPr>
        </p:nvSpPr>
        <p:spPr>
          <a:xfrm>
            <a:off x="1096434" y="382881"/>
            <a:ext cx="10028767" cy="1108568"/>
          </a:xfrm>
        </p:spPr>
        <p:txBody>
          <a:bodyPr>
            <a:normAutofit/>
          </a:bodyPr>
          <a:lstStyle/>
          <a:p>
            <a:pPr algn="ctr"/>
            <a:r>
              <a:rPr lang="he-IL" dirty="0"/>
              <a:t>גמול גלובאלי עבור שעות נוספות</a:t>
            </a:r>
          </a:p>
        </p:txBody>
      </p:sp>
      <p:sp>
        <p:nvSpPr>
          <p:cNvPr id="3" name="מציין מיקום תוכן 2">
            <a:extLst>
              <a:ext uri="{FF2B5EF4-FFF2-40B4-BE49-F238E27FC236}">
                <a16:creationId xmlns:a16="http://schemas.microsoft.com/office/drawing/2014/main" id="{8C15EBB8-D6F2-C9C7-2BCA-C06C0544ABFE}"/>
              </a:ext>
            </a:extLst>
          </p:cNvPr>
          <p:cNvSpPr>
            <a:spLocks noGrp="1"/>
          </p:cNvSpPr>
          <p:nvPr>
            <p:ph idx="1"/>
          </p:nvPr>
        </p:nvSpPr>
        <p:spPr>
          <a:xfrm>
            <a:off x="1096434" y="1491448"/>
            <a:ext cx="10028767" cy="4583427"/>
          </a:xfrm>
        </p:spPr>
        <p:txBody>
          <a:bodyPr>
            <a:normAutofit/>
          </a:bodyPr>
          <a:lstStyle/>
          <a:p>
            <a:r>
              <a:rPr lang="he-IL" b="1" dirty="0"/>
              <a:t>הטענות של המעסיק:</a:t>
            </a:r>
          </a:p>
          <a:p>
            <a:r>
              <a:rPr lang="he-IL" dirty="0"/>
              <a:t>המעסיק טען כי הסדר השכר הגלובלי הוסכם עליו מראש וכולל את כל שעות העבודה, כולל שעות נוספות, שהעובד היה נדרש לבצע, גם בשבתות ובחגים. המעסיק הצביע על העובדה שההסדר פורסם בהסכם העבודה והוסכם בין הצדדים מראש.</a:t>
            </a:r>
          </a:p>
          <a:p>
            <a:r>
              <a:rPr lang="he-IL" b="1" dirty="0"/>
              <a:t>הכרעת בית הדין:</a:t>
            </a:r>
          </a:p>
          <a:p>
            <a:r>
              <a:rPr lang="he-IL" dirty="0"/>
              <a:t>בית הדין הארצי קבע כי בנסיבות המקרה, שבו טען העובד שהסדר השכר הגלובלי שולי ומובן לו, יש לראות בהסדר השכר ככזה שעומד בדרישות החוק. בית הדין ציין כי העובד, שהיה מנוסה ובעל תפקיד בכיר, היה מודע להסכם וחתם עליו מרצונו.</a:t>
            </a:r>
          </a:p>
          <a:p>
            <a:r>
              <a:rPr lang="he-IL" dirty="0"/>
              <a:t>בנוסף, בית הדין התייחס לכך שהעובד לא דרש גמול שעות נוספות עבור עבודתו מהבית, וראה בכך כעדות להסכמתו לכך ששכרו כלל את גמול שעות נוספות גם עבור עבודה זו. בכך, נקבע כי ההסדר לא היה פיקטיבי אלא אותנטי ומובן לעובד.</a:t>
            </a:r>
          </a:p>
          <a:p>
            <a:endParaRPr lang="he-IL" dirty="0"/>
          </a:p>
        </p:txBody>
      </p:sp>
      <p:pic>
        <p:nvPicPr>
          <p:cNvPr id="4" name="Picture 6">
            <a:extLst>
              <a:ext uri="{FF2B5EF4-FFF2-40B4-BE49-F238E27FC236}">
                <a16:creationId xmlns:a16="http://schemas.microsoft.com/office/drawing/2014/main" id="{518BAF55-E3AA-D3D8-A9F6-0FECA3B69C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15572DCB-4D68-D13C-9EBC-ED8A8ACFB9E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44373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6D0EF1-707F-A6A2-5778-934F7BEE618D}"/>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A507E475-E1EA-5440-82AB-B6D0B2F77656}"/>
              </a:ext>
            </a:extLst>
          </p:cNvPr>
          <p:cNvSpPr>
            <a:spLocks noGrp="1"/>
          </p:cNvSpPr>
          <p:nvPr>
            <p:ph type="title"/>
          </p:nvPr>
        </p:nvSpPr>
        <p:spPr>
          <a:xfrm>
            <a:off x="1096434" y="382881"/>
            <a:ext cx="10028767" cy="1108568"/>
          </a:xfrm>
        </p:spPr>
        <p:txBody>
          <a:bodyPr>
            <a:normAutofit/>
          </a:bodyPr>
          <a:lstStyle/>
          <a:p>
            <a:pPr algn="ctr"/>
            <a:r>
              <a:rPr lang="he-IL" dirty="0"/>
              <a:t>גמול גלובאלי עבור שעות נוספות</a:t>
            </a:r>
          </a:p>
        </p:txBody>
      </p:sp>
      <p:sp>
        <p:nvSpPr>
          <p:cNvPr id="3" name="מציין מיקום תוכן 2">
            <a:extLst>
              <a:ext uri="{FF2B5EF4-FFF2-40B4-BE49-F238E27FC236}">
                <a16:creationId xmlns:a16="http://schemas.microsoft.com/office/drawing/2014/main" id="{3FB138F8-5E69-8DEC-2347-A4987CB92432}"/>
              </a:ext>
            </a:extLst>
          </p:cNvPr>
          <p:cNvSpPr>
            <a:spLocks noGrp="1"/>
          </p:cNvSpPr>
          <p:nvPr>
            <p:ph idx="1"/>
          </p:nvPr>
        </p:nvSpPr>
        <p:spPr>
          <a:xfrm>
            <a:off x="1096434" y="1491448"/>
            <a:ext cx="10028767" cy="4583427"/>
          </a:xfrm>
        </p:spPr>
        <p:txBody>
          <a:bodyPr>
            <a:normAutofit/>
          </a:bodyPr>
          <a:lstStyle/>
          <a:p>
            <a:r>
              <a:rPr lang="he-IL" b="1" dirty="0"/>
              <a:t>פסקי דין רלוונטיים:</a:t>
            </a:r>
          </a:p>
          <a:p>
            <a:r>
              <a:rPr lang="he-IL" dirty="0"/>
              <a:t>בית הדין ציין כי פסיקה קודמת (הלכת ברד – ע"ע 23402-09-15) קובעת כי גמול שעות נוספות גלובלי ניתן בתנאים מסוימים, אך יש לוודא שההסכם הוא אותנטי ומובן לעובד. במקרה זה, העובד לא הוכיח כי ההסדר היה פיקטיבי.</a:t>
            </a:r>
          </a:p>
          <a:p>
            <a:r>
              <a:rPr lang="he-IL" b="1" dirty="0"/>
              <a:t>הוצאות ושכר טרחת עורך דין:</a:t>
            </a:r>
          </a:p>
          <a:p>
            <a:r>
              <a:rPr lang="he-IL" dirty="0"/>
              <a:t>לא צוינו הוצאות בתיק, אך חשוב לציין את משמעות ההסדר החוקי והמשפטי בנוגע להסכמים גלובליים עם עובדים.</a:t>
            </a:r>
          </a:p>
          <a:p>
            <a:r>
              <a:rPr lang="he-IL" b="1" dirty="0"/>
              <a:t>פסק דין:</a:t>
            </a:r>
          </a:p>
          <a:p>
            <a:r>
              <a:rPr lang="he-IL" dirty="0"/>
              <a:t>לאור טיעונו של העובד ובחינת הסכמתו המפורשת להסדר הגלובלי, פסק בית הדין הארצי כי המעסיק אינו חייב בתשלום נוסף בגין גמול שעות נוספות, והשכר הגלובלי היה הסדר אותנטי, שנמסר לעובד בצורה ברורה ומובנת.</a:t>
            </a:r>
          </a:p>
          <a:p>
            <a:endParaRPr lang="he-IL" dirty="0"/>
          </a:p>
        </p:txBody>
      </p:sp>
      <p:pic>
        <p:nvPicPr>
          <p:cNvPr id="4" name="Picture 6">
            <a:extLst>
              <a:ext uri="{FF2B5EF4-FFF2-40B4-BE49-F238E27FC236}">
                <a16:creationId xmlns:a16="http://schemas.microsoft.com/office/drawing/2014/main" id="{B0D11453-3A69-1DB5-B93C-9F10C1506E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14E342E9-C2BA-35B1-A10C-F8A5C43689E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236679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8E24199-4C80-F895-8406-8F571558770B}"/>
              </a:ext>
            </a:extLst>
          </p:cNvPr>
          <p:cNvSpPr>
            <a:spLocks noGrp="1"/>
          </p:cNvSpPr>
          <p:nvPr>
            <p:ph type="title"/>
          </p:nvPr>
        </p:nvSpPr>
        <p:spPr>
          <a:xfrm>
            <a:off x="1371600" y="676746"/>
            <a:ext cx="9601200" cy="1485900"/>
          </a:xfrm>
        </p:spPr>
        <p:txBody>
          <a:bodyPr/>
          <a:lstStyle/>
          <a:p>
            <a:pPr algn="ctr"/>
            <a:r>
              <a:rPr lang="he-IL" dirty="0"/>
              <a:t>תשלום בדיעבד של שעות נוספות עבור עובד שהועסק בגדר משרת אמון </a:t>
            </a:r>
            <a:endParaRPr lang="en-IL" dirty="0"/>
          </a:p>
        </p:txBody>
      </p:sp>
      <p:sp>
        <p:nvSpPr>
          <p:cNvPr id="3" name="מציין מיקום תוכן 2">
            <a:extLst>
              <a:ext uri="{FF2B5EF4-FFF2-40B4-BE49-F238E27FC236}">
                <a16:creationId xmlns:a16="http://schemas.microsoft.com/office/drawing/2014/main" id="{D26D9E30-772B-D11C-EDA8-9997B065AAE9}"/>
              </a:ext>
            </a:extLst>
          </p:cNvPr>
          <p:cNvSpPr>
            <a:spLocks noGrp="1"/>
          </p:cNvSpPr>
          <p:nvPr>
            <p:ph idx="1"/>
          </p:nvPr>
        </p:nvSpPr>
        <p:spPr/>
        <p:txBody>
          <a:bodyPr>
            <a:normAutofit lnSpcReduction="10000"/>
          </a:bodyPr>
          <a:lstStyle/>
          <a:p>
            <a:r>
              <a:rPr lang="he-IL" b="0" i="0" dirty="0" err="1">
                <a:solidFill>
                  <a:srgbClr val="191919"/>
                </a:solidFill>
                <a:effectLst/>
                <a:latin typeface="Open Sans Hebrew" panose="00000500000000000000"/>
              </a:rPr>
              <a:t>סע"ש</a:t>
            </a:r>
            <a:r>
              <a:rPr lang="he-IL" b="0" i="0" dirty="0">
                <a:solidFill>
                  <a:srgbClr val="191919"/>
                </a:solidFill>
                <a:effectLst/>
                <a:latin typeface="Open Sans Hebrew" panose="00000500000000000000"/>
              </a:rPr>
              <a:t> 32976-10-21</a:t>
            </a:r>
          </a:p>
          <a:p>
            <a:r>
              <a:rPr lang="he-IL" i="1" dirty="0"/>
              <a:t>תפישת העובד את משרתו כ"נדרשת אחריות ואמון אישי" אינה משנה את העובדה כי ניתן היה לפקח על שעות עבודתו.</a:t>
            </a:r>
            <a:endParaRPr lang="he-IL" dirty="0"/>
          </a:p>
          <a:p>
            <a:r>
              <a:rPr lang="he-IL" dirty="0"/>
              <a:t>בית הדין האזורי לעבודה בתל אביב פסק לאחרונה כי עובד, שלדבריו הועסק במשרת אמון ודיווח על עבודה ללא פיקוח, זכאי לקבל גמול שעות נוספות בסך כ-80 אלף שקל. פסק הדין מדגיש כי אף העובדה שהעובד סבר כי עבודתו דורשת אחריות או אמון אישי, אין בה כשלעצמה כדי להוציא אותו מתחולת החוק.</a:t>
            </a:r>
          </a:p>
          <a:p>
            <a:r>
              <a:rPr lang="he-IL" dirty="0"/>
              <a:t>העובד עבד בחברת טכנולוגיה במשך מספר שנים בתפקיד שלא היה ניהולי. הוא היה אחראי על מתן שירותי תמיכה טכנית ללקוחות החברה, בתפקיד שמרבית זמנו היה עובר מחוץ למשרד, עם מעט פיקוח מצד המעסיק. הוא ציין בעדותו כי עבד מסביב לשעון ובתנאים של אחריות אישית, אך לא היה עליו ניהול שעות עבודה או רישום נוכחות מסודר.</a:t>
            </a:r>
          </a:p>
          <a:p>
            <a:endParaRPr lang="en-IL" dirty="0"/>
          </a:p>
        </p:txBody>
      </p:sp>
    </p:spTree>
    <p:extLst>
      <p:ext uri="{BB962C8B-B14F-4D97-AF65-F5344CB8AC3E}">
        <p14:creationId xmlns:p14="http://schemas.microsoft.com/office/powerpoint/2010/main" val="15471131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C5EAA94-B61F-8D7D-3CF1-5959AB15F467}"/>
              </a:ext>
            </a:extLst>
          </p:cNvPr>
          <p:cNvSpPr>
            <a:spLocks noGrp="1"/>
          </p:cNvSpPr>
          <p:nvPr>
            <p:ph type="title"/>
          </p:nvPr>
        </p:nvSpPr>
        <p:spPr/>
        <p:txBody>
          <a:bodyPr/>
          <a:lstStyle/>
          <a:p>
            <a:pPr algn="ctr"/>
            <a:r>
              <a:rPr lang="he-IL" dirty="0"/>
              <a:t>תשלום בדיעבד של שעות נוספות עבור עובד שהועסק בגדר משרת אמון </a:t>
            </a:r>
            <a:endParaRPr lang="en-IL" dirty="0"/>
          </a:p>
        </p:txBody>
      </p:sp>
      <p:sp>
        <p:nvSpPr>
          <p:cNvPr id="3" name="מציין מיקום תוכן 2">
            <a:extLst>
              <a:ext uri="{FF2B5EF4-FFF2-40B4-BE49-F238E27FC236}">
                <a16:creationId xmlns:a16="http://schemas.microsoft.com/office/drawing/2014/main" id="{00A65AC2-1E8C-85C1-8682-18F9E35774FE}"/>
              </a:ext>
            </a:extLst>
          </p:cNvPr>
          <p:cNvSpPr>
            <a:spLocks noGrp="1"/>
          </p:cNvSpPr>
          <p:nvPr>
            <p:ph idx="1"/>
          </p:nvPr>
        </p:nvSpPr>
        <p:spPr/>
        <p:txBody>
          <a:bodyPr/>
          <a:lstStyle/>
          <a:p>
            <a:r>
              <a:rPr lang="he-IL" b="1" dirty="0"/>
              <a:t>תפקיד העובד והחברה בה עבד</a:t>
            </a:r>
            <a:br>
              <a:rPr lang="he-IL" dirty="0"/>
            </a:br>
            <a:r>
              <a:rPr lang="he-IL" dirty="0"/>
              <a:t>החברה בה עבד העובד עוסקת בתחום הטכנולוגיה ומתמחה במתן פתרונות תמיכה טכנית ללקוחות. תפקידו של העובד היה לאספקת שירותים אלה בצורה מקצועית. בהמשך התברר כי הוא לא היה בתפקיד ניהולי ולא השתכר שכר גבוה, ולא היה לו מעמד של מנהל. לכן, לא התקיימו התנאים להחרגת גמול שעות נוספות במקרה זה, והוא זכאי לגמול שעות נוספות.</a:t>
            </a:r>
          </a:p>
          <a:p>
            <a:r>
              <a:rPr lang="he-IL" b="1" dirty="0"/>
              <a:t>הסיבה לפסק הדין</a:t>
            </a:r>
            <a:br>
              <a:rPr lang="he-IL" dirty="0"/>
            </a:br>
            <a:r>
              <a:rPr lang="he-IL" dirty="0"/>
              <a:t>במהלך עדותו בבית הדין, העיד העובד כי משרתו דורשת אחריות ואמון אישי וכי עבד ללא פיקוח מצד המעסיק, תוך שהוא מציין כי עבד מסביב לשעון. אולם, בית הדין קבע כי מדובר בתפקיד שאינו ניהולי או בתפקיד המנוגד לקריטריונים שיכולים להוציא את העובד מתחולת חוק שעות עבודה ומנוחה, תוך שהוא מדגיש כי המעסיק היה יכול לפקח על שעות העבודה באמצעות אמצעים טכניים פשוטים, כמו החתמת כרטיס נוכחות.</a:t>
            </a:r>
          </a:p>
          <a:p>
            <a:endParaRPr lang="en-IL" dirty="0"/>
          </a:p>
        </p:txBody>
      </p:sp>
    </p:spTree>
    <p:extLst>
      <p:ext uri="{BB962C8B-B14F-4D97-AF65-F5344CB8AC3E}">
        <p14:creationId xmlns:p14="http://schemas.microsoft.com/office/powerpoint/2010/main" val="2157651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EB05C8-47FE-45A2-8779-75F6FC851618}"/>
              </a:ext>
            </a:extLst>
          </p:cNvPr>
          <p:cNvSpPr>
            <a:spLocks noGrp="1"/>
          </p:cNvSpPr>
          <p:nvPr>
            <p:ph type="title"/>
          </p:nvPr>
        </p:nvSpPr>
        <p:spPr>
          <a:xfrm>
            <a:off x="1096434" y="382881"/>
            <a:ext cx="10028767" cy="1108568"/>
          </a:xfrm>
        </p:spPr>
        <p:txBody>
          <a:bodyPr>
            <a:normAutofit fontScale="90000"/>
          </a:bodyPr>
          <a:lstStyle/>
          <a:p>
            <a:pPr algn="ctr"/>
            <a:r>
              <a:rPr lang="he-IL" dirty="0"/>
              <a:t>החזר כספים שהתקבלו בטעות והגנת העובד בתום לב</a:t>
            </a:r>
          </a:p>
        </p:txBody>
      </p:sp>
      <p:sp>
        <p:nvSpPr>
          <p:cNvPr id="3" name="מציין מיקום תוכן 2">
            <a:extLst>
              <a:ext uri="{FF2B5EF4-FFF2-40B4-BE49-F238E27FC236}">
                <a16:creationId xmlns:a16="http://schemas.microsoft.com/office/drawing/2014/main" id="{0DE1084D-22BD-4F97-AE63-DDB0DF00E301}"/>
              </a:ext>
            </a:extLst>
          </p:cNvPr>
          <p:cNvSpPr>
            <a:spLocks noGrp="1"/>
          </p:cNvSpPr>
          <p:nvPr>
            <p:ph idx="1"/>
          </p:nvPr>
        </p:nvSpPr>
        <p:spPr>
          <a:xfrm>
            <a:off x="1096434" y="1491448"/>
            <a:ext cx="10028767" cy="4740676"/>
          </a:xfrm>
        </p:spPr>
        <p:txBody>
          <a:bodyPr>
            <a:normAutofit fontScale="25000" lnSpcReduction="20000"/>
          </a:bodyPr>
          <a:lstStyle/>
          <a:p>
            <a:r>
              <a:rPr lang="he-IL" sz="6400" b="1" u="sng" dirty="0"/>
              <a:t>הכרעת בית הדין-</a:t>
            </a:r>
          </a:p>
          <a:p>
            <a:r>
              <a:rPr lang="he-IL" sz="6400" b="1" dirty="0"/>
              <a:t>החזר הסכומים ששולמו ביתר:</a:t>
            </a:r>
            <a:br>
              <a:rPr lang="he-IL" sz="6400" dirty="0"/>
            </a:br>
            <a:r>
              <a:rPr lang="he-IL" sz="6400" dirty="0"/>
              <a:t>בית הדין קבע כי על העובד להשיב את הסכומים ששולמו לו ביתר, בסך כ-11,000 שקל, בצירוף ריבית והצמדה. יחד עם זאת, בית הדין הבחין בין סכומים ששולמו ישירות לעובד לבין סכומים שהועברו לקרן הפנסיה, והחליט שאין מקום לחייב את העובד בהשבת הסכומים ששולמו לפנסיה.</a:t>
            </a:r>
          </a:p>
          <a:p>
            <a:r>
              <a:rPr lang="he-IL" sz="6400" b="1" dirty="0"/>
              <a:t>הגנת העובד (קשיי שפה ותום לב):</a:t>
            </a:r>
            <a:br>
              <a:rPr lang="he-IL" sz="6400" dirty="0"/>
            </a:br>
            <a:r>
              <a:rPr lang="he-IL" sz="6400" dirty="0"/>
              <a:t>בית הדין קיבל את עדות העובד כי עקב היותו עולה חדש ולא בהכרח מבין את השפה העברית, סבר בטעות כי השכר ששולם לו היה עבור שעות נוספות שביצע. יחד עם זאת, קבע בית הדין כי מדובר בטעות שהייתה יכולה להימנע לו היה העובד בודק את תלושי השכר, אך משום שהעובד פעל בתום לב, לא הושם עליו אשם כבד.</a:t>
            </a:r>
          </a:p>
          <a:p>
            <a:r>
              <a:rPr lang="he-IL" sz="6400" b="1" dirty="0"/>
              <a:t>התפטרות ללא הודעה מוקדמת:</a:t>
            </a:r>
            <a:br>
              <a:rPr lang="he-IL" sz="6400" dirty="0"/>
            </a:br>
            <a:r>
              <a:rPr lang="he-IL" sz="6400" dirty="0"/>
              <a:t>בית הדין קבע כי העובד היה זכאי להתפטר ללא הודעה מוקדמת, וזאת בשל העובדה שהחברה ניכתה סכומים משכרו של העובד בניגוד להסכמתו וללא תיאום </a:t>
            </a:r>
            <a:r>
              <a:rPr lang="he-IL" sz="6400" dirty="0" err="1"/>
              <a:t>איתו</a:t>
            </a:r>
            <a:r>
              <a:rPr lang="he-IL" sz="6400" dirty="0"/>
              <a:t>. בית הדין ציין כי לא </a:t>
            </a:r>
            <a:r>
              <a:rPr lang="he-IL" sz="6400" dirty="0" err="1"/>
              <a:t>הוקיזזו</a:t>
            </a:r>
            <a:r>
              <a:rPr lang="he-IL" sz="6400" dirty="0"/>
              <a:t> דמי הודעה מוקדמת משכרו של העובד, מה שמעיד כי גם החברה סברה שאין מקום לקזזם.</a:t>
            </a:r>
          </a:p>
          <a:p>
            <a:r>
              <a:rPr lang="he-IL" sz="6400" b="1" dirty="0"/>
              <a:t>חובת המעסיק לבדוק את השכר:</a:t>
            </a:r>
            <a:br>
              <a:rPr lang="he-IL" sz="6400" dirty="0"/>
            </a:br>
            <a:r>
              <a:rPr lang="he-IL" sz="6400" dirty="0"/>
              <a:t>בית הדין הדגיש כי המעסיק מצופה לבצע בדיקות שוטפות על מנת למנוע טעויות בתשלום השכר, אך במקרה זה טעות התגלתה רק לאחר תקופה, ולאחר שזוהתה דרש המעסיק את ההחזר.</a:t>
            </a:r>
          </a:p>
          <a:p>
            <a:r>
              <a:rPr lang="he-IL" sz="6400" b="1" u="sng" dirty="0"/>
              <a:t>סיכום-</a:t>
            </a:r>
          </a:p>
          <a:p>
            <a:r>
              <a:rPr lang="he-IL" sz="6400" dirty="0"/>
              <a:t>העובד חויב להחזיר את הסכומים ששולמו לו ביתר (כ-11,000 שקל), אך טענותיו לגבי קשיי השפה וטעויות בתלוש השכר התקבלו בחלקן. המעסיק לא הצליח להוכיח כי יש להחזיר את הסכומים ששולמו לקרן הפנסיה, ובית הדין גם קבע כי העובד זכאי להתפטר ללא הודעה מוקדמת בעקבות ניכוי שכר שלא היה בהסכמתו.</a:t>
            </a:r>
          </a:p>
          <a:p>
            <a:endParaRPr lang="he-IL" dirty="0"/>
          </a:p>
        </p:txBody>
      </p:sp>
      <p:pic>
        <p:nvPicPr>
          <p:cNvPr id="4" name="Picture 6">
            <a:extLst>
              <a:ext uri="{FF2B5EF4-FFF2-40B4-BE49-F238E27FC236}">
                <a16:creationId xmlns:a16="http://schemas.microsoft.com/office/drawing/2014/main" id="{9AFDFD58-A835-4548-895A-E1597E7D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CC69ED4-CEDF-4E3D-BBFD-490DACAB0D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557281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C57591-8020-84E5-BDF7-A66308E111A2}"/>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43A81AC6-0E21-0404-83F9-8EA4DE09E976}"/>
              </a:ext>
            </a:extLst>
          </p:cNvPr>
          <p:cNvSpPr>
            <a:spLocks noGrp="1"/>
          </p:cNvSpPr>
          <p:nvPr>
            <p:ph type="title"/>
          </p:nvPr>
        </p:nvSpPr>
        <p:spPr/>
        <p:txBody>
          <a:bodyPr/>
          <a:lstStyle/>
          <a:p>
            <a:pPr algn="ctr"/>
            <a:r>
              <a:rPr lang="he-IL" dirty="0"/>
              <a:t>תשלום בדיעבד של שעות נוספות עבור עובד שהועסק בגדר משרת אמון </a:t>
            </a:r>
            <a:endParaRPr lang="en-IL" dirty="0"/>
          </a:p>
        </p:txBody>
      </p:sp>
      <p:sp>
        <p:nvSpPr>
          <p:cNvPr id="3" name="מציין מיקום תוכן 2">
            <a:extLst>
              <a:ext uri="{FF2B5EF4-FFF2-40B4-BE49-F238E27FC236}">
                <a16:creationId xmlns:a16="http://schemas.microsoft.com/office/drawing/2014/main" id="{808D7BA5-0936-CED1-A6FA-114D8F70E551}"/>
              </a:ext>
            </a:extLst>
          </p:cNvPr>
          <p:cNvSpPr>
            <a:spLocks noGrp="1"/>
          </p:cNvSpPr>
          <p:nvPr>
            <p:ph idx="1"/>
          </p:nvPr>
        </p:nvSpPr>
        <p:spPr/>
        <p:txBody>
          <a:bodyPr/>
          <a:lstStyle/>
          <a:p>
            <a:r>
              <a:rPr lang="he-IL" b="1" dirty="0"/>
              <a:t>תפקיד העובד והחברה בה עבד</a:t>
            </a:r>
            <a:br>
              <a:rPr lang="he-IL" dirty="0"/>
            </a:br>
            <a:r>
              <a:rPr lang="he-IL" dirty="0"/>
              <a:t>החברה בה עבד העובד עוסקת בתחום הטכנולוגיה ומתמחה במתן פתרונות תמיכה טכנית ללקוחות. תפקידו של העובד היה לאספקת שירותים אלה בצורה מקצועית. בהמשך התברר כי הוא לא היה בתפקיד ניהולי ולא השתכר שכר גבוה, ולא היה לו מעמד של מנהל. לכן, לא התקיימו התנאים להחרגת גמול שעות נוספות במקרה זה, והוא זכאי לגמול שעות נוספות.</a:t>
            </a:r>
          </a:p>
          <a:p>
            <a:r>
              <a:rPr lang="he-IL" b="1" dirty="0"/>
              <a:t>הסיבה לפסק הדין</a:t>
            </a:r>
            <a:br>
              <a:rPr lang="he-IL" dirty="0"/>
            </a:br>
            <a:r>
              <a:rPr lang="he-IL" dirty="0"/>
              <a:t>במהלך עדותו בבית הדין, העיד העובד כי משרתו דורשת אחריות ואמון אישי וכי עבד ללא פיקוח מצד המעסיק, תוך שהוא מציין כי עבד מסביב לשעון. אולם, בית הדין קבע כי מדובר בתפקיד שאינו ניהולי או בתפקיד המנוגד לקריטריונים שיכולים להוציא את העובד מתחולת חוק שעות עבודה ומנוחה, תוך שהוא מדגיש כי המעסיק היה יכול לפקח על שעות העבודה באמצעות אמצעים טכניים פשוטים, כמו החתמת כרטיס נוכחות.</a:t>
            </a:r>
          </a:p>
          <a:p>
            <a:endParaRPr lang="en-IL" dirty="0"/>
          </a:p>
        </p:txBody>
      </p:sp>
    </p:spTree>
    <p:extLst>
      <p:ext uri="{BB962C8B-B14F-4D97-AF65-F5344CB8AC3E}">
        <p14:creationId xmlns:p14="http://schemas.microsoft.com/office/powerpoint/2010/main" val="120325684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C441FA-780C-996D-2A55-E900CA42AC50}"/>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928CB5A3-031B-B2BE-F4C6-94EFBA3AA333}"/>
              </a:ext>
            </a:extLst>
          </p:cNvPr>
          <p:cNvSpPr>
            <a:spLocks noGrp="1"/>
          </p:cNvSpPr>
          <p:nvPr>
            <p:ph type="title"/>
          </p:nvPr>
        </p:nvSpPr>
        <p:spPr/>
        <p:txBody>
          <a:bodyPr/>
          <a:lstStyle/>
          <a:p>
            <a:pPr algn="ctr"/>
            <a:r>
              <a:rPr lang="he-IL" dirty="0"/>
              <a:t>תשלום בדיעבד של שעות נוספות עבור עובד שהועסק בגדר משרת אמון </a:t>
            </a:r>
            <a:endParaRPr lang="en-IL" dirty="0"/>
          </a:p>
        </p:txBody>
      </p:sp>
      <p:sp>
        <p:nvSpPr>
          <p:cNvPr id="3" name="מציין מיקום תוכן 2">
            <a:extLst>
              <a:ext uri="{FF2B5EF4-FFF2-40B4-BE49-F238E27FC236}">
                <a16:creationId xmlns:a16="http://schemas.microsoft.com/office/drawing/2014/main" id="{693106B5-A410-6CFA-75AE-DF214C9D7543}"/>
              </a:ext>
            </a:extLst>
          </p:cNvPr>
          <p:cNvSpPr>
            <a:spLocks noGrp="1"/>
          </p:cNvSpPr>
          <p:nvPr>
            <p:ph idx="1"/>
          </p:nvPr>
        </p:nvSpPr>
        <p:spPr/>
        <p:txBody>
          <a:bodyPr/>
          <a:lstStyle/>
          <a:p>
            <a:r>
              <a:rPr lang="he-IL" b="1" dirty="0"/>
              <a:t>חוק שעות עבודה ומנוחה והחרגות גמול שעות נוספות</a:t>
            </a:r>
            <a:br>
              <a:rPr lang="he-IL" dirty="0"/>
            </a:br>
            <a:r>
              <a:rPr lang="he-IL" dirty="0"/>
              <a:t>החוק מחריג מהזכאות לגמול שעות נוספות עובדים בתפקידי הנהלה, בתפקידים הדורשים מידה מיוחדת של אמון אישי, ועובדים שתנאי עבודתם לא מאפשרים פיקוח עליהם. אולם, בית הדין הארצי לעבודה ציין כי המבחן במקרה זה הוא אפשרות הפיקוח ולא בהכרח פיקוח בפועל על שעות העבודה, וזאת גם כאשר העובד עובד מחוץ למתחם המעסיק.</a:t>
            </a:r>
            <a:endParaRPr lang="en-IL" dirty="0"/>
          </a:p>
        </p:txBody>
      </p:sp>
    </p:spTree>
    <p:extLst>
      <p:ext uri="{BB962C8B-B14F-4D97-AF65-F5344CB8AC3E}">
        <p14:creationId xmlns:p14="http://schemas.microsoft.com/office/powerpoint/2010/main" val="372854720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59E188-DFF1-960D-857A-6539017CABC0}"/>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2BA3FFF8-BB14-00FC-7A39-9B91C94EB1D9}"/>
              </a:ext>
            </a:extLst>
          </p:cNvPr>
          <p:cNvSpPr>
            <a:spLocks noGrp="1"/>
          </p:cNvSpPr>
          <p:nvPr>
            <p:ph type="title"/>
          </p:nvPr>
        </p:nvSpPr>
        <p:spPr/>
        <p:txBody>
          <a:bodyPr/>
          <a:lstStyle/>
          <a:p>
            <a:pPr algn="ctr"/>
            <a:r>
              <a:rPr lang="he-IL" dirty="0"/>
              <a:t>תשלום בדיעבד של שעות נוספות עבור עובד שהועסק בגדר משרת אמון </a:t>
            </a:r>
            <a:endParaRPr lang="en-IL" dirty="0"/>
          </a:p>
        </p:txBody>
      </p:sp>
      <p:sp>
        <p:nvSpPr>
          <p:cNvPr id="3" name="מציין מיקום תוכן 2">
            <a:extLst>
              <a:ext uri="{FF2B5EF4-FFF2-40B4-BE49-F238E27FC236}">
                <a16:creationId xmlns:a16="http://schemas.microsoft.com/office/drawing/2014/main" id="{347F6C34-5091-378E-25EB-1BFAC03F2BFB}"/>
              </a:ext>
            </a:extLst>
          </p:cNvPr>
          <p:cNvSpPr>
            <a:spLocks noGrp="1"/>
          </p:cNvSpPr>
          <p:nvPr>
            <p:ph idx="1"/>
          </p:nvPr>
        </p:nvSpPr>
        <p:spPr/>
        <p:txBody>
          <a:bodyPr/>
          <a:lstStyle/>
          <a:p>
            <a:r>
              <a:rPr lang="he-IL" b="1" dirty="0"/>
              <a:t>מהם התנאים לכך שעובד יקבע כ"עובד במשרת אמון"?</a:t>
            </a:r>
            <a:br>
              <a:rPr lang="he-IL" dirty="0"/>
            </a:br>
            <a:r>
              <a:rPr lang="he-IL" dirty="0"/>
              <a:t>על פי הפסיקה, עובד ייחשב כעובד במשרת אמון אם מתקיימים מספר תנאים:</a:t>
            </a:r>
          </a:p>
          <a:p>
            <a:pPr>
              <a:buFont typeface="+mj-lt"/>
              <a:buAutoNum type="arabicPeriod"/>
            </a:pPr>
            <a:r>
              <a:rPr lang="he-IL" dirty="0"/>
              <a:t>מיקומו של העובד בהיררכיה הארגונית, כלומר האם מדובר בתפקיד מרכזי במערכת או עם אחריות ניהולית.</a:t>
            </a:r>
          </a:p>
          <a:p>
            <a:pPr>
              <a:buFont typeface="+mj-lt"/>
              <a:buAutoNum type="arabicPeriod"/>
            </a:pPr>
            <a:r>
              <a:rPr lang="he-IL" dirty="0"/>
              <a:t>גובה השכר, במיוחד אם מדובר בשכר גבוה הכולל בונוסים.</a:t>
            </a:r>
          </a:p>
          <a:p>
            <a:pPr>
              <a:buFont typeface="+mj-lt"/>
              <a:buAutoNum type="arabicPeriod"/>
            </a:pPr>
            <a:r>
              <a:rPr lang="he-IL" dirty="0"/>
              <a:t>סמכותו של העובד לקבל החלטות באופן עצמאי.</a:t>
            </a:r>
          </a:p>
          <a:p>
            <a:pPr>
              <a:buFont typeface="+mj-lt"/>
              <a:buAutoNum type="arabicPeriod"/>
            </a:pPr>
            <a:r>
              <a:rPr lang="he-IL" dirty="0"/>
              <a:t>חשיפת העובד למידע רגיש.</a:t>
            </a:r>
          </a:p>
          <a:p>
            <a:r>
              <a:rPr lang="he-IL" dirty="0"/>
              <a:t>לכן, העובד בתיק הנדון לא עמד בתנאים אלו – הוא לא היה בתפקיד ניהולי, לא השתכר שכר גבוה, ולא היה לו תפקיד שדרש קבלת החלטות עצמאיות. לפיכך, לא ניתן היה להוציא אותו מהחוק המחייב תשלום גמול שעות נוספות.</a:t>
            </a:r>
          </a:p>
          <a:p>
            <a:endParaRPr lang="en-IL" dirty="0"/>
          </a:p>
        </p:txBody>
      </p:sp>
    </p:spTree>
    <p:extLst>
      <p:ext uri="{BB962C8B-B14F-4D97-AF65-F5344CB8AC3E}">
        <p14:creationId xmlns:p14="http://schemas.microsoft.com/office/powerpoint/2010/main" val="405300391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92B887-8EDA-96E6-411D-AB3C734C262C}"/>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A3246E58-0025-7F5D-D1AE-57B785E8A9CC}"/>
              </a:ext>
            </a:extLst>
          </p:cNvPr>
          <p:cNvSpPr>
            <a:spLocks noGrp="1"/>
          </p:cNvSpPr>
          <p:nvPr>
            <p:ph type="title"/>
          </p:nvPr>
        </p:nvSpPr>
        <p:spPr/>
        <p:txBody>
          <a:bodyPr/>
          <a:lstStyle/>
          <a:p>
            <a:pPr algn="ctr"/>
            <a:r>
              <a:rPr lang="he-IL" dirty="0"/>
              <a:t>תשלום בדיעבד של שעות נוספות עבור עובד שהועסק בגדר משרת אמון </a:t>
            </a:r>
            <a:endParaRPr lang="en-IL" dirty="0"/>
          </a:p>
        </p:txBody>
      </p:sp>
      <p:sp>
        <p:nvSpPr>
          <p:cNvPr id="3" name="מציין מיקום תוכן 2">
            <a:extLst>
              <a:ext uri="{FF2B5EF4-FFF2-40B4-BE49-F238E27FC236}">
                <a16:creationId xmlns:a16="http://schemas.microsoft.com/office/drawing/2014/main" id="{20FEED67-01C6-8C17-B7B7-E1D137DF0BFC}"/>
              </a:ext>
            </a:extLst>
          </p:cNvPr>
          <p:cNvSpPr>
            <a:spLocks noGrp="1"/>
          </p:cNvSpPr>
          <p:nvPr>
            <p:ph idx="1"/>
          </p:nvPr>
        </p:nvSpPr>
        <p:spPr/>
        <p:txBody>
          <a:bodyPr/>
          <a:lstStyle/>
          <a:p>
            <a:r>
              <a:rPr lang="he-IL" b="1" dirty="0"/>
              <a:t>הפסיקה הרלוונטית</a:t>
            </a:r>
            <a:br>
              <a:rPr lang="he-IL" dirty="0"/>
            </a:br>
            <a:r>
              <a:rPr lang="he-IL" dirty="0"/>
              <a:t>לגבי תפקידים הדורשים מידה מיוחדת של אמון אישי, בית הדין הארצי פסק ב-2018 [ע"ע 61148-08-16] כי על המעסיק להוכיח כי מדובר בתפקיד מרכזי, במקביל למידת האחריות המוטלת עליו, גובה השכר, הסמכות והיכולת לקבל החלטות באופן עצמאי, וחשיפה למידע רגיש.</a:t>
            </a:r>
          </a:p>
          <a:p>
            <a:r>
              <a:rPr lang="he-IL" b="1" dirty="0"/>
              <a:t>המגמה בפסיקה</a:t>
            </a:r>
            <a:br>
              <a:rPr lang="he-IL" dirty="0"/>
            </a:br>
            <a:r>
              <a:rPr lang="he-IL" dirty="0"/>
              <a:t>המגמה בפסיקת בית הדין היא לתת פירוש מצמצם להחרגות בחוק שעות עבודה ומנוחה, כך שהחוק יחול גם על עובדים העובדים מחוץ למתחם המעסיק, אך בהנחה שהפיקוח עליהם עדיין אפשרי בדרכים טכנולוגיות או באמצעות אמצעים ניהוליים אחרים.</a:t>
            </a:r>
          </a:p>
          <a:p>
            <a:endParaRPr lang="en-IL" dirty="0"/>
          </a:p>
        </p:txBody>
      </p:sp>
    </p:spTree>
    <p:extLst>
      <p:ext uri="{BB962C8B-B14F-4D97-AF65-F5344CB8AC3E}">
        <p14:creationId xmlns:p14="http://schemas.microsoft.com/office/powerpoint/2010/main" val="386422069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65A4BC-34AE-CEAD-80C9-85D0C02A3725}"/>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D5C38BA1-BEB3-A558-C1B8-BC2BA3763A7E}"/>
              </a:ext>
            </a:extLst>
          </p:cNvPr>
          <p:cNvSpPr>
            <a:spLocks noGrp="1"/>
          </p:cNvSpPr>
          <p:nvPr>
            <p:ph type="title"/>
          </p:nvPr>
        </p:nvSpPr>
        <p:spPr/>
        <p:txBody>
          <a:bodyPr/>
          <a:lstStyle/>
          <a:p>
            <a:pPr algn="ctr"/>
            <a:r>
              <a:rPr lang="he-IL" dirty="0"/>
              <a:t>היעדר ביטוח פנסיוני – כל ההשלכות</a:t>
            </a:r>
            <a:endParaRPr lang="en-IL" dirty="0"/>
          </a:p>
        </p:txBody>
      </p:sp>
      <p:sp>
        <p:nvSpPr>
          <p:cNvPr id="3" name="מציין מיקום תוכן 2">
            <a:extLst>
              <a:ext uri="{FF2B5EF4-FFF2-40B4-BE49-F238E27FC236}">
                <a16:creationId xmlns:a16="http://schemas.microsoft.com/office/drawing/2014/main" id="{B564E16A-51F7-E7C5-2E6D-33ABDC01D59B}"/>
              </a:ext>
            </a:extLst>
          </p:cNvPr>
          <p:cNvSpPr>
            <a:spLocks noGrp="1"/>
          </p:cNvSpPr>
          <p:nvPr>
            <p:ph idx="1"/>
          </p:nvPr>
        </p:nvSpPr>
        <p:spPr>
          <a:xfrm>
            <a:off x="1389707" y="1620569"/>
            <a:ext cx="9601200" cy="5377759"/>
          </a:xfrm>
        </p:spPr>
        <p:txBody>
          <a:bodyPr>
            <a:normAutofit/>
          </a:bodyPr>
          <a:lstStyle/>
          <a:p>
            <a:r>
              <a:rPr lang="he-IL" dirty="0"/>
              <a:t>פסק דין ע"ע 1342-01-24 מאיר בן שטון נגד רפאל תורג'מן</a:t>
            </a:r>
          </a:p>
          <a:p>
            <a:r>
              <a:rPr lang="he-IL" b="1" dirty="0"/>
              <a:t>רקע עובדתי:</a:t>
            </a:r>
            <a:r>
              <a:rPr lang="he-IL" dirty="0"/>
              <a:t> המערער, מאיר בן שטון, עבד אצל המשיב, רפאל תורג'מן, ולטענתו לא צורף על ידי המעסיק לקרן פנסיה על אף שמדובר בזכות המוקנית לו במסגרת ההסכם הקיבוצי וצו הרחבה לפנסיה חובה. כתוצאה ממחדל זה, המערער לא היה מבוטח בפנסיית נכות, ומאוחר יותר הותירו אותו בעיה בריאותית קשה אשר יכלה להיחשב לזכאות לקצבאות נכות. המערער טוען כי אילו היה מבוטח בצורה תקינה, היה יכול לקבל קצבת נכות מלאה או חלקית והמצב הכלכלי שלו היה משתפר באופן משמעותי.</a:t>
            </a:r>
          </a:p>
          <a:p>
            <a:r>
              <a:rPr lang="he-IL" b="1" dirty="0"/>
              <a:t>טענות המערער:</a:t>
            </a:r>
            <a:r>
              <a:rPr lang="he-IL" dirty="0"/>
              <a:t> המערער טוען כי עקב אי צירופו לקרן הפנסיה הוא לא היה זכאי לקצבת נכות כאשר עבר תקופה קשה מבחינה בריאותית, וכתוצאה מכך הוא זכאי לפיצוי על הפסד קצבאות נכות שהיו ניתנות לו אילו היה מבוטח. כמו כן, המערער טוען כי המעסיק התרשל במילוי חובתו לצרף אותו לקרן הפנסיה.</a:t>
            </a:r>
          </a:p>
          <a:p>
            <a:r>
              <a:rPr lang="he-IL" b="1" dirty="0"/>
              <a:t>טענות המשיב:</a:t>
            </a:r>
            <a:r>
              <a:rPr lang="he-IL" dirty="0"/>
              <a:t> המשיב טוען כי המערער לא הציג את המסמכים הנדרשים בתביעתו, לרבות חוות דעת רפואית שתצביע על כך שמצבו הרפואי של המערער היה כזה שהוא היה זכאי לקצבת נכות. כמו כן, המעסיק טוען כי לא ניתן להוכיח את היקף הנזק שנגרם למערער עקב המחדל.</a:t>
            </a:r>
          </a:p>
          <a:p>
            <a:r>
              <a:rPr lang="he-IL" b="1" dirty="0"/>
              <a:t>פסק דין של בית הדין האזורי:</a:t>
            </a:r>
            <a:r>
              <a:rPr lang="he-IL" dirty="0"/>
              <a:t> בית הדין האזורי דחה את תביעת המערער בטענה כי הוא לא הציג את הראיות הנדרשות, ושהחישוב של הפסד הקצבאות היה ספקולטיבי מדי ולא מספיק מבוסס. המערער פנה לערעור.</a:t>
            </a:r>
          </a:p>
          <a:p>
            <a:endParaRPr lang="en-IL" dirty="0"/>
          </a:p>
        </p:txBody>
      </p:sp>
    </p:spTree>
    <p:extLst>
      <p:ext uri="{BB962C8B-B14F-4D97-AF65-F5344CB8AC3E}">
        <p14:creationId xmlns:p14="http://schemas.microsoft.com/office/powerpoint/2010/main" val="22109288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CB8CD5-36B4-BB5D-F5BE-9FD404410E36}"/>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73718C36-C3FB-277A-F8C8-8CE724AE57AA}"/>
              </a:ext>
            </a:extLst>
          </p:cNvPr>
          <p:cNvSpPr>
            <a:spLocks noGrp="1"/>
          </p:cNvSpPr>
          <p:nvPr>
            <p:ph type="title"/>
          </p:nvPr>
        </p:nvSpPr>
        <p:spPr/>
        <p:txBody>
          <a:bodyPr/>
          <a:lstStyle/>
          <a:p>
            <a:pPr algn="ctr"/>
            <a:r>
              <a:rPr lang="he-IL" dirty="0"/>
              <a:t>היעדר ביטוח פנסיוני – כל ההשלכות</a:t>
            </a:r>
            <a:endParaRPr lang="en-IL" dirty="0"/>
          </a:p>
        </p:txBody>
      </p:sp>
      <p:sp>
        <p:nvSpPr>
          <p:cNvPr id="3" name="מציין מיקום תוכן 2">
            <a:extLst>
              <a:ext uri="{FF2B5EF4-FFF2-40B4-BE49-F238E27FC236}">
                <a16:creationId xmlns:a16="http://schemas.microsoft.com/office/drawing/2014/main" id="{90481F49-A677-7BD9-DBDF-9D09F942E6EF}"/>
              </a:ext>
            </a:extLst>
          </p:cNvPr>
          <p:cNvSpPr>
            <a:spLocks noGrp="1"/>
          </p:cNvSpPr>
          <p:nvPr>
            <p:ph idx="1"/>
          </p:nvPr>
        </p:nvSpPr>
        <p:spPr>
          <a:xfrm>
            <a:off x="1389707" y="1620569"/>
            <a:ext cx="9601200" cy="5377759"/>
          </a:xfrm>
        </p:spPr>
        <p:txBody>
          <a:bodyPr>
            <a:normAutofit/>
          </a:bodyPr>
          <a:lstStyle/>
          <a:p>
            <a:r>
              <a:rPr lang="he-IL" b="1" dirty="0"/>
              <a:t>החלטת בית הדין הארצי:</a:t>
            </a:r>
            <a:r>
              <a:rPr lang="he-IL" dirty="0"/>
              <a:t> בית הדין הארצי, בראשות השופטת ס' דוידוב-</a:t>
            </a:r>
            <a:r>
              <a:rPr lang="he-IL" dirty="0" err="1"/>
              <a:t>מוטולה</a:t>
            </a:r>
            <a:r>
              <a:rPr lang="he-IL" dirty="0"/>
              <a:t>, פסק כי יש להחזיר את ההליך לבית הדין האזורי על מנת לאפשר למערער להוכיח את תביעתו. עם זאת, נפסק כי המערער ייאלץ לשאת בהוצאות שנגרמו למשיב בבית הדין האזורי עקב מחדליו הדיוניים.</a:t>
            </a:r>
          </a:p>
          <a:p>
            <a:r>
              <a:rPr lang="he-IL" b="1" dirty="0"/>
              <a:t>הרציונל של בית הדין הארצי:</a:t>
            </a:r>
            <a:r>
              <a:rPr lang="he-IL" dirty="0"/>
              <a:t> </a:t>
            </a:r>
            <a:r>
              <a:rPr lang="he-IL" dirty="0" err="1"/>
              <a:t>הסוגיה</a:t>
            </a:r>
            <a:r>
              <a:rPr lang="he-IL" dirty="0"/>
              <a:t> המרכזית בפסק הדין היא שאלת ההוכחה של הנזק שנגרם למערער בעקבות המחדל של המעסיק. בית הדין הארצי ציין כי על המערער להגיש את כל הראיות הנדרשות, כולל את מקור </a:t>
            </a:r>
            <a:r>
              <a:rPr lang="he-IL" dirty="0" err="1"/>
              <a:t>הזכאותו</a:t>
            </a:r>
            <a:r>
              <a:rPr lang="he-IL" dirty="0"/>
              <a:t> לפנסיית נכות (הסכם קיבוצי, צו הרחבה או הסכם אישי), וכן חוות דעת רפואית שתצביע על מצבו הרפואי בהתאם להוראות התקנון הרלוונטי.</a:t>
            </a:r>
          </a:p>
          <a:p>
            <a:r>
              <a:rPr lang="he-IL" dirty="0"/>
              <a:t>הפסיקה הבהירה כי למרות שהתמודדות עם חישוב הפסד קצבאות נכות עתידיות יכולה להיות ספקולטיבית, יש מקום לבחון את הנושא באופן יסודי וממצה בתביעות מסוג זה, כפי שמבוצע בתביעות נזיקין או בתביעות לנפגעי תאונות דרכים.</a:t>
            </a:r>
          </a:p>
          <a:p>
            <a:r>
              <a:rPr lang="he-IL" b="1" dirty="0"/>
              <a:t>תוצאות ההליך:</a:t>
            </a:r>
            <a:r>
              <a:rPr lang="he-IL" dirty="0"/>
              <a:t> על פי ההחלטה, המערער יוכל להגיש את הראיות המלאות על מנת להוכיח את תביעתו, אך ייאלץ לשאת בהוצאות המשפטיות שנגרמו למשיב עקב מחדליו הדיוניים בתביעה הראשונה.</a:t>
            </a:r>
          </a:p>
          <a:p>
            <a:endParaRPr lang="en-IL" dirty="0"/>
          </a:p>
        </p:txBody>
      </p:sp>
    </p:spTree>
    <p:extLst>
      <p:ext uri="{BB962C8B-B14F-4D97-AF65-F5344CB8AC3E}">
        <p14:creationId xmlns:p14="http://schemas.microsoft.com/office/powerpoint/2010/main" val="195752233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3395F2-C36F-3420-52AE-8498B2F768AA}"/>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F8D1C245-928B-E0B7-6553-F55B043C3946}"/>
              </a:ext>
            </a:extLst>
          </p:cNvPr>
          <p:cNvSpPr>
            <a:spLocks noGrp="1"/>
          </p:cNvSpPr>
          <p:nvPr>
            <p:ph type="title"/>
          </p:nvPr>
        </p:nvSpPr>
        <p:spPr/>
        <p:txBody>
          <a:bodyPr/>
          <a:lstStyle/>
          <a:p>
            <a:pPr algn="ctr"/>
            <a:r>
              <a:rPr lang="he-IL" dirty="0"/>
              <a:t>היעדר ביטוח פנסיוני – כל ההשלכות</a:t>
            </a:r>
            <a:endParaRPr lang="en-IL" dirty="0"/>
          </a:p>
        </p:txBody>
      </p:sp>
      <p:sp>
        <p:nvSpPr>
          <p:cNvPr id="3" name="מציין מיקום תוכן 2">
            <a:extLst>
              <a:ext uri="{FF2B5EF4-FFF2-40B4-BE49-F238E27FC236}">
                <a16:creationId xmlns:a16="http://schemas.microsoft.com/office/drawing/2014/main" id="{E83FCE2C-C8A2-2610-DD56-126A5C65B890}"/>
              </a:ext>
            </a:extLst>
          </p:cNvPr>
          <p:cNvSpPr>
            <a:spLocks noGrp="1"/>
          </p:cNvSpPr>
          <p:nvPr>
            <p:ph idx="1"/>
          </p:nvPr>
        </p:nvSpPr>
        <p:spPr/>
        <p:txBody>
          <a:bodyPr/>
          <a:lstStyle/>
          <a:p>
            <a:pPr algn="just" rtl="1">
              <a:lnSpc>
                <a:spcPts val="1600"/>
              </a:lnSpc>
              <a:spcAft>
                <a:spcPts val="600"/>
              </a:spcAft>
              <a:tabLst>
                <a:tab pos="2637155" algn="ctr"/>
                <a:tab pos="5814695" algn="r"/>
              </a:tabLst>
            </a:pPr>
            <a:r>
              <a:rPr lang="he-IL" sz="2000" dirty="0">
                <a:effectLst/>
                <a:latin typeface="Times New Roman" panose="02020603050405020304" pitchFamily="18" charset="0"/>
                <a:ea typeface="Calibri" panose="020F0502020204030204" pitchFamily="34" charset="0"/>
                <a:cs typeface="FrankRuehl" panose="020E0503060101010101" pitchFamily="34" charset="-79"/>
              </a:rPr>
              <a:t>על עובד התובע ממעסיק פיצוי בגין הפסד פנסיית נכות לציין בתביעתו מה הוא המקור הנורמטיבי לזכאותו (צו ההרחבה לפנסיית חובה או הסכם קיבוצי כללי או מיוחד; צו הרחבה ענפי; הסכם אישי) ולצרף לתביעתו את התקנון הרלוונטי שהיה חל עליו אלמלא מחדלו של המעסיק, חוות דעת המצביעה על היותו "נכה" כמשמעות המונח בתקנון (המומחה אינו חייב להידרש להגדרות התקנוניות ודי שההתאמה להוראות התקנון עולה מחוות הדעת) או בקשה מנומקת לפטור אותו מהגשת חוות דעת וכן כתב ויתור על סודיות רפואית. </a:t>
            </a:r>
            <a:endParaRPr lang="en-IL" sz="2000" dirty="0">
              <a:effectLst/>
              <a:latin typeface="Times New Roman" panose="02020603050405020304" pitchFamily="18" charset="0"/>
              <a:ea typeface="Times New Roman" panose="02020603050405020304" pitchFamily="18" charset="0"/>
              <a:cs typeface="David" panose="020E0502060401010101" pitchFamily="34" charset="-79"/>
            </a:endParaRPr>
          </a:p>
          <a:p>
            <a:pPr algn="just" rtl="1">
              <a:lnSpc>
                <a:spcPts val="1600"/>
              </a:lnSpc>
              <a:spcAft>
                <a:spcPts val="600"/>
              </a:spcAft>
              <a:tabLst>
                <a:tab pos="2637155" algn="ctr"/>
                <a:tab pos="5814695" algn="r"/>
              </a:tabLst>
            </a:pPr>
            <a:r>
              <a:rPr lang="he-IL" sz="2000" dirty="0">
                <a:effectLst/>
                <a:latin typeface="Times New Roman" panose="02020603050405020304" pitchFamily="18" charset="0"/>
                <a:ea typeface="Calibri" panose="020F0502020204030204" pitchFamily="34" charset="0"/>
                <a:cs typeface="FrankRuehl" panose="020E0503060101010101" pitchFamily="34" charset="-79"/>
              </a:rPr>
              <a:t>אכן, חישוב ההפסד העתידי הוא ספקולטיבי במידה רבה, אך ההתמודדות עמו היא חלק בלתי נפרד מתביעות בגין נזקי גוף לפי </a:t>
            </a:r>
            <a:r>
              <a:rPr lang="he-IL" sz="2000" u="none" strike="noStrike" dirty="0">
                <a:solidFill>
                  <a:srgbClr val="0563C1"/>
                </a:solidFill>
                <a:effectLst/>
                <a:latin typeface="Times New Roman" panose="02020603050405020304" pitchFamily="18" charset="0"/>
                <a:ea typeface="Calibri" panose="020F0502020204030204" pitchFamily="34" charset="0"/>
                <a:cs typeface="FrankRuehl" panose="020E0503060101010101" pitchFamily="34" charset="-79"/>
                <a:hlinkClick r:id="rId2"/>
              </a:rPr>
              <a:t>פקודת </a:t>
            </a:r>
            <a:r>
              <a:rPr lang="he-IL" sz="2000" u="none" strike="noStrike" dirty="0" err="1">
                <a:solidFill>
                  <a:srgbClr val="0563C1"/>
                </a:solidFill>
                <a:effectLst/>
                <a:latin typeface="Times New Roman" panose="02020603050405020304" pitchFamily="18" charset="0"/>
                <a:ea typeface="Calibri" panose="020F0502020204030204" pitchFamily="34" charset="0"/>
                <a:cs typeface="FrankRuehl" panose="020E0503060101010101" pitchFamily="34" charset="-79"/>
                <a:hlinkClick r:id="rId2"/>
              </a:rPr>
              <a:t>הנזיקין</a:t>
            </a:r>
            <a:r>
              <a:rPr lang="he-IL" sz="2000" dirty="0">
                <a:effectLst/>
                <a:latin typeface="Times New Roman" panose="02020603050405020304" pitchFamily="18" charset="0"/>
                <a:ea typeface="Calibri" panose="020F0502020204030204" pitchFamily="34" charset="0"/>
                <a:cs typeface="FrankRuehl" panose="020E0503060101010101" pitchFamily="34" charset="-79"/>
              </a:rPr>
              <a:t> [נוסח חדש] ו</a:t>
            </a:r>
            <a:r>
              <a:rPr lang="he-IL" sz="2000" u="none" strike="noStrike" dirty="0">
                <a:solidFill>
                  <a:srgbClr val="0563C1"/>
                </a:solidFill>
                <a:effectLst/>
                <a:latin typeface="Times New Roman" panose="02020603050405020304" pitchFamily="18" charset="0"/>
                <a:ea typeface="Calibri" panose="020F0502020204030204" pitchFamily="34" charset="0"/>
                <a:cs typeface="FrankRuehl" panose="020E0503060101010101" pitchFamily="34" charset="-79"/>
                <a:hlinkClick r:id="rId3"/>
              </a:rPr>
              <a:t>חוק הפיצויים לנפגעי תאונות דרכים</a:t>
            </a:r>
            <a:r>
              <a:rPr lang="he-IL" sz="2000" dirty="0">
                <a:effectLst/>
                <a:latin typeface="Times New Roman" panose="02020603050405020304" pitchFamily="18" charset="0"/>
                <a:ea typeface="Calibri" panose="020F0502020204030204" pitchFamily="34" charset="0"/>
                <a:cs typeface="FrankRuehl" panose="020E0503060101010101" pitchFamily="34" charset="-79"/>
              </a:rPr>
              <a:t>, ואין מנוס מכך גם בתביעות נגד מעסיק בגין הפסד קצבאות נכות בשל אי עריכת הסדר ביטוחי.</a:t>
            </a:r>
            <a:endParaRPr lang="en-IL" sz="2000" dirty="0">
              <a:effectLst/>
              <a:latin typeface="Times New Roman" panose="02020603050405020304" pitchFamily="18" charset="0"/>
              <a:ea typeface="Times New Roman" panose="02020603050405020304" pitchFamily="18" charset="0"/>
              <a:cs typeface="David" panose="020E0502060401010101" pitchFamily="34" charset="-79"/>
            </a:endParaRPr>
          </a:p>
          <a:p>
            <a:endParaRPr lang="en-IL" dirty="0"/>
          </a:p>
        </p:txBody>
      </p:sp>
    </p:spTree>
    <p:extLst>
      <p:ext uri="{BB962C8B-B14F-4D97-AF65-F5344CB8AC3E}">
        <p14:creationId xmlns:p14="http://schemas.microsoft.com/office/powerpoint/2010/main" val="71394899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4450F8-D7E5-2054-80AA-58BD5798CCF5}"/>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FF55D8F3-86B2-8ECD-2521-FC0DA1AB306E}"/>
              </a:ext>
            </a:extLst>
          </p:cNvPr>
          <p:cNvSpPr>
            <a:spLocks noGrp="1"/>
          </p:cNvSpPr>
          <p:nvPr>
            <p:ph type="title"/>
          </p:nvPr>
        </p:nvSpPr>
        <p:spPr/>
        <p:txBody>
          <a:bodyPr>
            <a:normAutofit fontScale="90000"/>
          </a:bodyPr>
          <a:lstStyle/>
          <a:p>
            <a:pPr algn="ctr"/>
            <a:r>
              <a:rPr lang="he-IL" b="1" dirty="0">
                <a:latin typeface="-apple-system"/>
              </a:rPr>
              <a:t>מתי עובד </a:t>
            </a:r>
            <a:r>
              <a:rPr lang="he-IL" b="1" dirty="0" err="1">
                <a:latin typeface="-apple-system"/>
              </a:rPr>
              <a:t>יחוייב</a:t>
            </a:r>
            <a:r>
              <a:rPr lang="he-IL" b="1" dirty="0">
                <a:latin typeface="-apple-system"/>
              </a:rPr>
              <a:t> לשלם למעסיקו פיצוי עבור ימי הודעה מוקדמת?</a:t>
            </a:r>
            <a:br>
              <a:rPr lang="he-IL" b="1" dirty="0">
                <a:latin typeface="-apple-system"/>
              </a:rPr>
            </a:br>
            <a:br>
              <a:rPr lang="he-IL" b="1" i="0" dirty="0">
                <a:effectLst/>
                <a:latin typeface="-apple-system"/>
              </a:rPr>
            </a:br>
            <a:endParaRPr lang="en-IL" dirty="0"/>
          </a:p>
        </p:txBody>
      </p:sp>
      <p:sp>
        <p:nvSpPr>
          <p:cNvPr id="3" name="מציין מיקום תוכן 2">
            <a:extLst>
              <a:ext uri="{FF2B5EF4-FFF2-40B4-BE49-F238E27FC236}">
                <a16:creationId xmlns:a16="http://schemas.microsoft.com/office/drawing/2014/main" id="{3FC2DAF4-C137-3BD9-7F30-ABC3862E3847}"/>
              </a:ext>
            </a:extLst>
          </p:cNvPr>
          <p:cNvSpPr>
            <a:spLocks noGrp="1"/>
          </p:cNvSpPr>
          <p:nvPr>
            <p:ph idx="1"/>
          </p:nvPr>
        </p:nvSpPr>
        <p:spPr/>
        <p:txBody>
          <a:bodyPr>
            <a:normAutofit fontScale="85000" lnSpcReduction="20000"/>
          </a:bodyPr>
          <a:lstStyle/>
          <a:p>
            <a:r>
              <a:rPr lang="he-IL" b="1" i="0" dirty="0">
                <a:solidFill>
                  <a:srgbClr val="111111"/>
                </a:solidFill>
                <a:effectLst/>
                <a:latin typeface="Arial" panose="020B0604020202020204" pitchFamily="34" charset="0"/>
              </a:rPr>
              <a:t>ע"ע 49738-08-23 פרחי ואח' נ' </a:t>
            </a:r>
            <a:r>
              <a:rPr lang="he-IL" b="1" i="0" dirty="0" err="1">
                <a:solidFill>
                  <a:srgbClr val="111111"/>
                </a:solidFill>
                <a:effectLst/>
                <a:latin typeface="Arial" panose="020B0604020202020204" pitchFamily="34" charset="0"/>
              </a:rPr>
              <a:t>סומפיניט</a:t>
            </a:r>
            <a:endParaRPr lang="he-IL" b="1" i="0" dirty="0">
              <a:solidFill>
                <a:srgbClr val="111111"/>
              </a:solidFill>
              <a:effectLst/>
              <a:latin typeface="Arial" panose="020B0604020202020204" pitchFamily="34" charset="0"/>
            </a:endParaRPr>
          </a:p>
          <a:p>
            <a:r>
              <a:rPr lang="he-IL" b="1" dirty="0"/>
              <a:t>בית הדין הארצי לעבודה ביטל פסקי דין של בית הדין האזורי בתל אביב בנוגע להודעה מוקדמת ופיצויי פיטורים</a:t>
            </a:r>
            <a:endParaRPr lang="he-IL" dirty="0"/>
          </a:p>
          <a:p>
            <a:r>
              <a:rPr lang="he-IL" dirty="0"/>
              <a:t>לאחרונה, בית הדין הארצי לעבודה קיבל את ערעורו של עובד והורה לבטל שתי הכרעות שניתנו בבית הדין האזורי לעבודה בבאר שבע (פסק דין </a:t>
            </a:r>
            <a:r>
              <a:rPr lang="he-IL" dirty="0" err="1"/>
              <a:t>סע"ש</a:t>
            </a:r>
            <a:r>
              <a:rPr lang="he-IL" dirty="0"/>
              <a:t> 14893-01-22), בהן נקבע כי העובד שעזב את מקום העבודה אינו זכאי לפיצויי פיטורים מלאים וחייב במתן הודעה מוקדמת כחוק על עזיבתו.</a:t>
            </a:r>
          </a:p>
          <a:p>
            <a:r>
              <a:rPr lang="he-IL" b="1" dirty="0"/>
              <a:t>החלטה בנוגע להודעה מוקדמת:</a:t>
            </a:r>
            <a:r>
              <a:rPr lang="he-IL" dirty="0"/>
              <a:t> בפסק דינו, בית הדין הארצי פסק כי יש לבחון את חובת העובד בהודעה מוקדמת בהתאם לנסיבות המקרה, תוך שמירה על הרציונל לפיו יש לתת למעסיק זמן היערכות לעזיבת העובד. סעיף 10 לחוק הודעה מוקדמת לפיטורים, התשס"א-2001, פוטר עובד ממתן הודעה מוקדמת בנסיבות מיוחדות, כאשר אין לו אפשרות לעבוד בתקופת ההודעה. לדוגמה, בסוגיה דומה בתל אביב, נפסק כי עובד בחופשת לידה אינו מחויב להודעה מוקדמת, אך בית הדין הארצי טרם קבע הלכה מחייבת בנושא.</a:t>
            </a:r>
          </a:p>
          <a:p>
            <a:r>
              <a:rPr lang="he-IL" b="1" dirty="0"/>
              <a:t>מקרה העובדת שהשפיע על הפסיקה:</a:t>
            </a:r>
            <a:r>
              <a:rPr lang="he-IL" dirty="0"/>
              <a:t> במקרה נוסף, עובדת שהועסקה כפסיכולוגית הודיעה למעסיק כי היא מתפטרת תוך זמן קצר, ללא די זמן למעסיק להיערך לכך. בית הדין האזורי פסק כי יש לספור את ימי ההודעה המוקדמת כימים </a:t>
            </a:r>
            <a:r>
              <a:rPr lang="he-IL" dirty="0" err="1"/>
              <a:t>קלנדריים</a:t>
            </a:r>
            <a:r>
              <a:rPr lang="he-IL" dirty="0"/>
              <a:t>, ולא ימי עבודה, ובכך צמצם את הנזק שנגרם למעסיק. גם במקרה זה, נקבע כי לא ניתן היה להחיל פיצוי נוסף מעבר לתשלום הקבוע בחוק, למעט בנסיבות חמורות.</a:t>
            </a:r>
          </a:p>
          <a:p>
            <a:endParaRPr lang="en-IL" dirty="0"/>
          </a:p>
        </p:txBody>
      </p:sp>
    </p:spTree>
    <p:extLst>
      <p:ext uri="{BB962C8B-B14F-4D97-AF65-F5344CB8AC3E}">
        <p14:creationId xmlns:p14="http://schemas.microsoft.com/office/powerpoint/2010/main" val="301527079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C39C68-9130-E4A8-6EFE-5094916CE0D1}"/>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548CD6DB-3337-1FC7-D981-236802F5E00C}"/>
              </a:ext>
            </a:extLst>
          </p:cNvPr>
          <p:cNvSpPr>
            <a:spLocks noGrp="1"/>
          </p:cNvSpPr>
          <p:nvPr>
            <p:ph type="title"/>
          </p:nvPr>
        </p:nvSpPr>
        <p:spPr/>
        <p:txBody>
          <a:bodyPr>
            <a:normAutofit fontScale="90000"/>
          </a:bodyPr>
          <a:lstStyle/>
          <a:p>
            <a:pPr algn="ctr"/>
            <a:r>
              <a:rPr lang="he-IL" b="1" dirty="0">
                <a:latin typeface="-apple-system"/>
              </a:rPr>
              <a:t>מתי עובד </a:t>
            </a:r>
            <a:r>
              <a:rPr lang="he-IL" b="1" dirty="0" err="1">
                <a:latin typeface="-apple-system"/>
              </a:rPr>
              <a:t>יחוייב</a:t>
            </a:r>
            <a:r>
              <a:rPr lang="he-IL" b="1" dirty="0">
                <a:latin typeface="-apple-system"/>
              </a:rPr>
              <a:t> לשלם למעסיקו פיצוי עבור ימי הודעה מוקדמת?</a:t>
            </a:r>
            <a:br>
              <a:rPr lang="he-IL" b="1" dirty="0">
                <a:latin typeface="-apple-system"/>
              </a:rPr>
            </a:br>
            <a:br>
              <a:rPr lang="he-IL" b="1" i="0" dirty="0">
                <a:effectLst/>
                <a:latin typeface="-apple-system"/>
              </a:rPr>
            </a:br>
            <a:endParaRPr lang="en-IL" dirty="0"/>
          </a:p>
        </p:txBody>
      </p:sp>
      <p:sp>
        <p:nvSpPr>
          <p:cNvPr id="3" name="מציין מיקום תוכן 2">
            <a:extLst>
              <a:ext uri="{FF2B5EF4-FFF2-40B4-BE49-F238E27FC236}">
                <a16:creationId xmlns:a16="http://schemas.microsoft.com/office/drawing/2014/main" id="{3F3ED200-1494-8815-DAB1-BE5BA7C081AC}"/>
              </a:ext>
            </a:extLst>
          </p:cNvPr>
          <p:cNvSpPr>
            <a:spLocks noGrp="1"/>
          </p:cNvSpPr>
          <p:nvPr>
            <p:ph idx="1"/>
          </p:nvPr>
        </p:nvSpPr>
        <p:spPr/>
        <p:txBody>
          <a:bodyPr/>
          <a:lstStyle/>
          <a:p>
            <a:r>
              <a:rPr lang="he-IL" b="1" dirty="0"/>
              <a:t>ערעור העובד וערעור על פיצויי פיטורים:</a:t>
            </a:r>
            <a:r>
              <a:rPr lang="he-IL" dirty="0"/>
              <a:t> המקרה הספציפי במחלוקת עסק בעובד תאילנדי שהועסק במשך כ-5 שנים במשק חקלאי. עם פקיעת אשרת העבודה שלו, המעסיק הודיע לו כי אינו מתכוון להעסיקו לאחר תום האשרה, אולם העובד טען כי זכאי לפיצויי פיטורים מלאים שכן סיום ההעסקה היה בשל תום האשרה ולא משום שהוא עזב מרצונו. בית הדין הארצי קיבל את הערעור והבהיר כי העובד זכאי לפיצויי פיטורים מלאים, מכיוון שהמעסיק לא הותיר לו ברירה, ולא היה ניתן להחיל עליו את הכלל לפיו עובד העוזב מרצונו לא זכאי לפיצויים.</a:t>
            </a:r>
          </a:p>
          <a:p>
            <a:r>
              <a:rPr lang="he-IL" b="1" dirty="0"/>
              <a:t>סיכום:</a:t>
            </a:r>
            <a:r>
              <a:rPr lang="he-IL" dirty="0"/>
              <a:t> בהתאם להכרעת בית הדין הארצי, עובדים המפוטרים בשל סיום ההעסקה באופן שאינו תלוי ברצונם או בשל אי-הסכמת המעסיק להאריך את העסקתם, יהיו זכאים לפיצויי פיטורים מלאים, וניתן </a:t>
            </a:r>
            <a:r>
              <a:rPr lang="he-IL" dirty="0" err="1"/>
              <a:t>להחריג</a:t>
            </a:r>
            <a:r>
              <a:rPr lang="he-IL" dirty="0"/>
              <a:t> את דרישת הודעה מוקדמת כאשר אין למעסיק אפשרות להיערך מראש לסיום ההעסקה.</a:t>
            </a:r>
          </a:p>
          <a:p>
            <a:endParaRPr lang="en-IL" dirty="0"/>
          </a:p>
        </p:txBody>
      </p:sp>
    </p:spTree>
    <p:extLst>
      <p:ext uri="{BB962C8B-B14F-4D97-AF65-F5344CB8AC3E}">
        <p14:creationId xmlns:p14="http://schemas.microsoft.com/office/powerpoint/2010/main" val="369828341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FB96E0-4EBD-F82B-7525-CE7377C4AA4E}"/>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BAB5AAC8-771D-0FF4-A41A-BCAE0BCF94E8}"/>
              </a:ext>
            </a:extLst>
          </p:cNvPr>
          <p:cNvSpPr>
            <a:spLocks noGrp="1"/>
          </p:cNvSpPr>
          <p:nvPr>
            <p:ph type="title"/>
          </p:nvPr>
        </p:nvSpPr>
        <p:spPr>
          <a:xfrm>
            <a:off x="1371600" y="685800"/>
            <a:ext cx="9601200" cy="989091"/>
          </a:xfrm>
        </p:spPr>
        <p:txBody>
          <a:bodyPr>
            <a:normAutofit fontScale="90000"/>
          </a:bodyPr>
          <a:lstStyle/>
          <a:p>
            <a:pPr algn="ctr"/>
            <a:r>
              <a:rPr lang="he-IL" b="1" dirty="0">
                <a:latin typeface="-apple-system"/>
              </a:rPr>
              <a:t>עבודה מהבית – הגבול הדק שבין היתר לאיסור </a:t>
            </a:r>
            <a:br>
              <a:rPr lang="he-IL" b="1" dirty="0">
                <a:latin typeface="-apple-system"/>
              </a:rPr>
            </a:br>
            <a:br>
              <a:rPr lang="he-IL" b="1" i="0" dirty="0">
                <a:effectLst/>
                <a:latin typeface="-apple-system"/>
              </a:rPr>
            </a:br>
            <a:endParaRPr lang="en-IL" dirty="0"/>
          </a:p>
        </p:txBody>
      </p:sp>
      <p:sp>
        <p:nvSpPr>
          <p:cNvPr id="3" name="מציין מיקום תוכן 2">
            <a:extLst>
              <a:ext uri="{FF2B5EF4-FFF2-40B4-BE49-F238E27FC236}">
                <a16:creationId xmlns:a16="http://schemas.microsoft.com/office/drawing/2014/main" id="{05404536-43F2-B0B4-6835-4E2C47A1DA71}"/>
              </a:ext>
            </a:extLst>
          </p:cNvPr>
          <p:cNvSpPr>
            <a:spLocks noGrp="1"/>
          </p:cNvSpPr>
          <p:nvPr>
            <p:ph idx="1"/>
          </p:nvPr>
        </p:nvSpPr>
        <p:spPr/>
        <p:txBody>
          <a:bodyPr/>
          <a:lstStyle/>
          <a:p>
            <a:r>
              <a:rPr lang="he-IL" b="1" i="0" dirty="0">
                <a:solidFill>
                  <a:srgbClr val="111111"/>
                </a:solidFill>
                <a:effectLst/>
                <a:latin typeface="Arial" panose="020B0604020202020204" pitchFamily="34" charset="0"/>
              </a:rPr>
              <a:t>ע"ע 70312-09-24 אימפקט מערכות תוכנה (1996) בע"מ נ' אכד</a:t>
            </a:r>
          </a:p>
          <a:p>
            <a:r>
              <a:rPr lang="he-IL" dirty="0"/>
              <a:t>בית הדין האזורי לעבודה בתל אביב קיבל לאחרונה את טענת העובדת שסובלת מאסתמה (קצרת נשימה), לפיה סירוב המעסיק לאפשר לה לעבוד מהבית בתקופת הקורונה מהווה הפרה של חוק שוויון זכויות לאנשים עם מוגבלות.</a:t>
            </a:r>
          </a:p>
          <a:p>
            <a:r>
              <a:rPr lang="he-IL" dirty="0"/>
              <a:t>העובדת, שהועסקה כ-16 שנים בחברה המשווקת ומטמיעה מערכות מידע, פנתה באוגוסט 2020, לאחר חופשת לידה, לבקש מהמעביד לעבוד מהבית עקב אסתמה, שהיא מחלה במצב סיכון מוגבר בשל מגפת הקורונה. המעסיק דחה את בקשתה, ולאחר מכן, כאשר היא הגעתה למשרד, גילתה שהמשרד ריק מאדם ומפוצל באבק וריחות צבע, דבר שהוביל להחמרת מצבה הבריאותי. לאחר מכן, היא עזבה את המשרד והמשיכה לעבוד מהבית. למחרת, שלחה העובדת אישור מחלה, ושלושה ימים לאחר מכן חסם המעסיק את גישתה למערכת החברה.</a:t>
            </a:r>
          </a:p>
          <a:p>
            <a:endParaRPr lang="en-IL" dirty="0"/>
          </a:p>
        </p:txBody>
      </p:sp>
    </p:spTree>
    <p:extLst>
      <p:ext uri="{BB962C8B-B14F-4D97-AF65-F5344CB8AC3E}">
        <p14:creationId xmlns:p14="http://schemas.microsoft.com/office/powerpoint/2010/main" val="1787123282"/>
      </p:ext>
    </p:extLst>
  </p:cSld>
  <p:clrMapOvr>
    <a:masterClrMapping/>
  </p:clrMapOvr>
</p:sld>
</file>

<file path=ppt/theme/theme1.xml><?xml version="1.0" encoding="utf-8"?>
<a:theme xmlns:a="http://schemas.openxmlformats.org/drawingml/2006/main" name="חיתוך">
  <a:themeElements>
    <a:clrScheme name="חיתוך">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חיתוך">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חיתוך">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TM10001105[[fn=חיתוך]]</Template>
  <TotalTime>3411</TotalTime>
  <Words>16904</Words>
  <Application>Microsoft Office PowerPoint</Application>
  <PresentationFormat>מסך רחב</PresentationFormat>
  <Paragraphs>721</Paragraphs>
  <Slides>120</Slides>
  <Notes>0</Notes>
  <HiddenSlides>0</HiddenSlides>
  <MMClips>0</MMClips>
  <ScaleCrop>false</ScaleCrop>
  <HeadingPairs>
    <vt:vector size="6" baseType="variant">
      <vt:variant>
        <vt:lpstr>גופנים בשימוש</vt:lpstr>
      </vt:variant>
      <vt:variant>
        <vt:i4>8</vt:i4>
      </vt:variant>
      <vt:variant>
        <vt:lpstr>ערכת נושא</vt:lpstr>
      </vt:variant>
      <vt:variant>
        <vt:i4>1</vt:i4>
      </vt:variant>
      <vt:variant>
        <vt:lpstr>כותרות שקופיות</vt:lpstr>
      </vt:variant>
      <vt:variant>
        <vt:i4>120</vt:i4>
      </vt:variant>
    </vt:vector>
  </HeadingPairs>
  <TitlesOfParts>
    <vt:vector size="129" baseType="lpstr">
      <vt:lpstr>-apple-system</vt:lpstr>
      <vt:lpstr>Arial</vt:lpstr>
      <vt:lpstr>Assistant</vt:lpstr>
      <vt:lpstr>Calibri</vt:lpstr>
      <vt:lpstr>Franklin Gothic Book</vt:lpstr>
      <vt:lpstr>Open Sans Hebrew</vt:lpstr>
      <vt:lpstr>Symbol</vt:lpstr>
      <vt:lpstr>Times New Roman</vt:lpstr>
      <vt:lpstr>חיתוך</vt:lpstr>
      <vt:lpstr>מצגת של PowerPoint‏</vt:lpstr>
      <vt:lpstr>חיוב עובד בהשבת כספים ששולמו בטעות: פסיקה עם הבחנות חשובות </vt:lpstr>
      <vt:lpstr>חיוב עובד בהשבת כספים ששולמו בטעות: פסיקה עם הבחנות חשובות</vt:lpstr>
      <vt:lpstr>חיוב עובד בהשבת כספים ששולמו בטעות: פסיקה עם הבחנות חשובות</vt:lpstr>
      <vt:lpstr>חיוב עובד בהשבת כספים ששולמו בטעות: פסיקה עם הבחנות חשובות</vt:lpstr>
      <vt:lpstr>חיוב עובד בהשבת כספים ששולמו בטעות: פסיקה עם הבחנות חשובות</vt:lpstr>
      <vt:lpstr>החזר כספים שהתקבלו בטעות והגנת העובד בתום לב</vt:lpstr>
      <vt:lpstr>החזר כספים שהתקבלו בטעות והגנת העובד בתום לב</vt:lpstr>
      <vt:lpstr>החזר כספים שהתקבלו בטעות והגנת העובד בתום לב</vt:lpstr>
      <vt:lpstr> עובד הפטור ממתן הודעה מוקדמת וזכאות לפיצויי פיטורים מלאים</vt:lpstr>
      <vt:lpstr> עובד הפטור ממתן הודעה מוקדמת וזכאות לפיצויי פיטורים מלאים</vt:lpstr>
      <vt:lpstr> עובד הפטור ממתן הודעה מוקדמת וזכאות לפיצויי פיטורים מלאים</vt:lpstr>
      <vt:lpstr>עמלות כחלק מהשכר הקובע </vt:lpstr>
      <vt:lpstr>עמלות כחלק מהשכר הקובע </vt:lpstr>
      <vt:lpstr>עמלות כחלק מהשכר הקובע </vt:lpstr>
      <vt:lpstr>איכון טלפון של עובד</vt:lpstr>
      <vt:lpstr>איכון טלפון של עובד</vt:lpstr>
      <vt:lpstr>איכון טלפון של עובד</vt:lpstr>
      <vt:lpstr>פסק דין שעות נוספות: העובד זכאי לגמול למרות טענתו למשרת אמון</vt:lpstr>
      <vt:lpstr>פסק דין שעות נוספות: העובד זכאי לגמול למרות טענתו למשרת אמון</vt:lpstr>
      <vt:lpstr>פסק דין שעות נוספות: העובד זכאי לגמול למרות טענתו למשרת אמון</vt:lpstr>
      <vt:lpstr>פיצוי עובד עקב תנאי עבודה לא הולמים  ושימוע שלא נערך</vt:lpstr>
      <vt:lpstr>פיצוי עובד עקב תנאי עבודה לא הולמים  ושימוע שלא נערך</vt:lpstr>
      <vt:lpstr>פיצוי עובד עקב תנאי עבודה לא הולמים  ושימוע שלא נערך</vt:lpstr>
      <vt:lpstr>פיצוי עובד עקב תנאי עבודה לא הולמים  ושימוע שלא נערך</vt:lpstr>
      <vt:lpstr>דין פיצויים על רקע גניבה </vt:lpstr>
      <vt:lpstr>דין פיצויים על רקע גניבה </vt:lpstr>
      <vt:lpstr>דין פיצויים על רקע גניבה </vt:lpstr>
      <vt:lpstr>הפליה על רקע דת, לאום ומוצא </vt:lpstr>
      <vt:lpstr>הפליה על רקע דת, לאום ומוצא</vt:lpstr>
      <vt:lpstr>הפליה על רקע דת, לאום ומוצא</vt:lpstr>
      <vt:lpstr>הפליה על רקע דת, לאום ומוצא</vt:lpstr>
      <vt:lpstr>דין פרמיה המשולמת על רקע תפוקת סניף או מפעל</vt:lpstr>
      <vt:lpstr>דין פרמיה המשולמת על רקע תפוקת סניף או מפעל</vt:lpstr>
      <vt:lpstr>דין פרמיה המשולמת על רקע תפוקת סניף או מפעל</vt:lpstr>
      <vt:lpstr>אחריות מעסיק בגין הטרדה מינית </vt:lpstr>
      <vt:lpstr>אחריות מעסיק בגין הטרדה מינית </vt:lpstr>
      <vt:lpstr>אחריות מעסיק בגין הטרדה מינית </vt:lpstr>
      <vt:lpstr>אחריות מעסיק בגין הטרדה מינית </vt:lpstr>
      <vt:lpstr>ביטול הוראה לא חוקית בהסכם העסקה </vt:lpstr>
      <vt:lpstr>ביטול הוראה לא חוקית בהסכם העסקה </vt:lpstr>
      <vt:lpstr>ביטול הוראה לא חוקית בהסכם העסקה </vt:lpstr>
      <vt:lpstr>פירוש צו הרחבה בענף השמירה</vt:lpstr>
      <vt:lpstr>פירוש צו הרחבה בענף השמירה</vt:lpstr>
      <vt:lpstr>פירוש צו הרחבה בענף השמירה</vt:lpstr>
      <vt:lpstr>פירוש צו הרחבה בענף השמירה</vt:lpstr>
      <vt:lpstr>פירוש צו הרחבה בענף השמירה</vt:lpstr>
      <vt:lpstr>טכנולוגיית מעקב</vt:lpstr>
      <vt:lpstr>טכנולוגיית מעקב</vt:lpstr>
      <vt:lpstr>טכנולוגיית מעקב</vt:lpstr>
      <vt:lpstr>טכנולוגיית מעקב</vt:lpstr>
      <vt:lpstr>שימוש בסוד מסחרי </vt:lpstr>
      <vt:lpstr>שימוש בסוד מסחרי </vt:lpstr>
      <vt:lpstr>שימוש בסוד מסחרי </vt:lpstr>
      <vt:lpstr>פרסום לשון הרע בהזמנה לשימוע</vt:lpstr>
      <vt:lpstr>פרסום לשון הרע בהזמנה לשימוע</vt:lpstr>
      <vt:lpstr>פרסום לשון הרע בהזמנה לשימוע</vt:lpstr>
      <vt:lpstr>חובת החתימה על גבי תנאי העסקה </vt:lpstr>
      <vt:lpstr>חובת החתימה על גבי תנאי העסקה </vt:lpstr>
      <vt:lpstr>חובת מעסיק בעניין הטרדה מינית</vt:lpstr>
      <vt:lpstr>חובת מעסיק בעניין הטרדה מינית</vt:lpstr>
      <vt:lpstr>כללים להעסקת עובד לתקופה קצובה </vt:lpstr>
      <vt:lpstr>כללים להעסקת עובד לתקופה קצובה </vt:lpstr>
      <vt:lpstr>כללים להעסקת עובד לתקופה קצובה </vt:lpstr>
      <vt:lpstr>כללים להעסקת עובד לתקופה קצובה </vt:lpstr>
      <vt:lpstr>כללים להעסקת עובד לתקופה קצובה </vt:lpstr>
      <vt:lpstr>הפסקה "על הדרך" ≠ הפסקה חוקית</vt:lpstr>
      <vt:lpstr>הפסקה "על הדרך" ≠ הפסקה חוקית</vt:lpstr>
      <vt:lpstr>הפסקה "על הדרך" ≠ הפסקה חוקית</vt:lpstr>
      <vt:lpstr>הליך פונדקאות בחו"ל </vt:lpstr>
      <vt:lpstr>הליך פונדקאות בחו"ל </vt:lpstr>
      <vt:lpstr>שימוש לרעה במכתב פיטורים: האם עובד שהתפטר זכאי לפיצויי פיטורים? </vt:lpstr>
      <vt:lpstr>שימוש לרעה במכתב פיטורים: האם עובד שהתפטר זכאי לפיצויי פיטורים?</vt:lpstr>
      <vt:lpstr>מאבטח הוצב בחברה על ידי ספק חיצוני ללא תנאים הולמים, והיא חויבה בפיצוי גבוה </vt:lpstr>
      <vt:lpstr>מאבטח הוצב בחברה על ידי ספק חיצוני ללא תנאים הולמים, והיא חויבה בפיצוי גבוה </vt:lpstr>
      <vt:lpstr>מאבטח הוצב בחברה על ידי ספק חיצוני ללא תנאים הולמים, והיא חויבה בפיצוי גבוה </vt:lpstr>
      <vt:lpstr>יחסי עובד-מעביד או שמא עזרה משפחתית בלבד </vt:lpstr>
      <vt:lpstr>יחסי עובד-מעביד או שמא עזרה משפחתית בלבד</vt:lpstr>
      <vt:lpstr>הלכת המבחן המקדמי בבחינת יחסי עבודה </vt:lpstr>
      <vt:lpstr>הלכת המבחן המקדמי בבחינת יחסי עבודה </vt:lpstr>
      <vt:lpstr>הלכת המבחן המקדמי בבחינת יחסי עבודה </vt:lpstr>
      <vt:lpstr>משיכה של כספי פיצויים שהופקדו על ידי המעסיק</vt:lpstr>
      <vt:lpstr>משיכה של כספי פיצויים שהופקדו על ידי המעסיק</vt:lpstr>
      <vt:lpstr>משיכה של כספי פיצויים שהופקדו על ידי המעסיק</vt:lpstr>
      <vt:lpstr>גמול גלובאלי עבור שעות נוספות</vt:lpstr>
      <vt:lpstr>גמול גלובאלי עבור שעות נוספות</vt:lpstr>
      <vt:lpstr>גמול גלובאלי עבור שעות נוספות</vt:lpstr>
      <vt:lpstr>תשלום בדיעבד של שעות נוספות עבור עובד שהועסק בגדר משרת אמון </vt:lpstr>
      <vt:lpstr>תשלום בדיעבד של שעות נוספות עבור עובד שהועסק בגדר משרת אמון </vt:lpstr>
      <vt:lpstr>תשלום בדיעבד של שעות נוספות עבור עובד שהועסק בגדר משרת אמון </vt:lpstr>
      <vt:lpstr>תשלום בדיעבד של שעות נוספות עבור עובד שהועסק בגדר משרת אמון </vt:lpstr>
      <vt:lpstr>תשלום בדיעבד של שעות נוספות עבור עובד שהועסק בגדר משרת אמון </vt:lpstr>
      <vt:lpstr>תשלום בדיעבד של שעות נוספות עבור עובד שהועסק בגדר משרת אמון </vt:lpstr>
      <vt:lpstr>היעדר ביטוח פנסיוני – כל ההשלכות</vt:lpstr>
      <vt:lpstr>היעדר ביטוח פנסיוני – כל ההשלכות</vt:lpstr>
      <vt:lpstr>היעדר ביטוח פנסיוני – כל ההשלכות</vt:lpstr>
      <vt:lpstr>מתי עובד יחוייב לשלם למעסיקו פיצוי עבור ימי הודעה מוקדמת?  </vt:lpstr>
      <vt:lpstr>מתי עובד יחוייב לשלם למעסיקו פיצוי עבור ימי הודעה מוקדמת?  </vt:lpstr>
      <vt:lpstr>עבודה מהבית – הגבול הדק שבין היתר לאיסור   </vt:lpstr>
      <vt:lpstr>עבודה מהבית – הגבול הדק שבין היתר לאיסור   </vt:lpstr>
      <vt:lpstr>עבודה מהבית – הגבול הדק שבין היתר לאיסור   </vt:lpstr>
      <vt:lpstr>עבודה מהבית – הגבול הדק שבין היתר לאיסור   </vt:lpstr>
      <vt:lpstr>עבודה מהבית – הגבול הדק שבין היתר לאיסור   </vt:lpstr>
      <vt:lpstr>סכום דמי הביטוח בגין עובד בחופשה ללא תשלום </vt:lpstr>
      <vt:lpstr>תקנות הביטוח הלאומי (שיפוי מעסיקים לגבי תקופת שירות מילואים שהוא שירות חירום) (הוראת שעה – חרבות ברזל), התשפ"ד - 2024</vt:lpstr>
      <vt:lpstr>תקנות הביטוח הלאומי (שיפוי מעסיקים לגבי תקופת שירות מילואים שהוא שירות חירום) (הוראת שעה – חרבות ברזל), התשפ"ד - 2024</vt:lpstr>
      <vt:lpstr>תגמול מילואים למשתחרר משירות קבע </vt:lpstr>
      <vt:lpstr>יחסי עבודה בתקופת הקורונה – חל"ת ממושך</vt:lpstr>
      <vt:lpstr>יחסי עבודה בתקופת הקורונה – חל"ת ממושך</vt:lpstr>
      <vt:lpstr>יחסי עבודה בתקופת הקורונה – חל"ת ממושך</vt:lpstr>
      <vt:lpstr>יחסי עבודה בתקופת הקורונה – חל"ת ממושך</vt:lpstr>
      <vt:lpstr>יחסי עבודה בתקופת הקורונה – חל"ת ממושך</vt:lpstr>
      <vt:lpstr>נזיפה בעבודה שהובילה להכרה כפגיעה בעבודה</vt:lpstr>
      <vt:lpstr>נזיפה בעבודה שהובילה להכרה כפגיעה בעבודה</vt:lpstr>
      <vt:lpstr>נזיפה בעבודה שהובילה להכרה כפגיעה בעבודה</vt:lpstr>
      <vt:lpstr>נזיפה בעבודה שהובילה להכרה כפגיעה בעבודה</vt:lpstr>
      <vt:lpstr>היעדר כושר עבודה וחובות המעסיק </vt:lpstr>
      <vt:lpstr>היעדר כושר עבודה וחובות המעסיק </vt:lpstr>
      <vt:lpstr>היעדר כושר עבודה וחובות המעסיק </vt:lpstr>
      <vt:lpstr>היעדר כושר עבודה וחובות המעסיק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נרקיס כהנא</dc:creator>
  <cp:lastModifiedBy>Tal Shwartz</cp:lastModifiedBy>
  <cp:revision>311</cp:revision>
  <cp:lastPrinted>2024-05-15T09:10:30Z</cp:lastPrinted>
  <dcterms:created xsi:type="dcterms:W3CDTF">2023-03-15T12:30:14Z</dcterms:created>
  <dcterms:modified xsi:type="dcterms:W3CDTF">2025-05-15T12:12:22Z</dcterms:modified>
</cp:coreProperties>
</file>