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3" r:id="rId1"/>
  </p:sldMasterIdLst>
  <p:notesMasterIdLst>
    <p:notesMasterId r:id="rId35"/>
  </p:notesMasterIdLst>
  <p:sldIdLst>
    <p:sldId id="256" r:id="rId2"/>
    <p:sldId id="591" r:id="rId3"/>
    <p:sldId id="606" r:id="rId4"/>
    <p:sldId id="607" r:id="rId5"/>
    <p:sldId id="608" r:id="rId6"/>
    <p:sldId id="609" r:id="rId7"/>
    <p:sldId id="610" r:id="rId8"/>
    <p:sldId id="611" r:id="rId9"/>
    <p:sldId id="612" r:id="rId10"/>
    <p:sldId id="605" r:id="rId11"/>
    <p:sldId id="599" r:id="rId12"/>
    <p:sldId id="600" r:id="rId13"/>
    <p:sldId id="592" r:id="rId14"/>
    <p:sldId id="601" r:id="rId15"/>
    <p:sldId id="602" r:id="rId16"/>
    <p:sldId id="604" r:id="rId17"/>
    <p:sldId id="466" r:id="rId18"/>
    <p:sldId id="467" r:id="rId19"/>
    <p:sldId id="468" r:id="rId20"/>
    <p:sldId id="469" r:id="rId21"/>
    <p:sldId id="471" r:id="rId22"/>
    <p:sldId id="457" r:id="rId23"/>
    <p:sldId id="458" r:id="rId24"/>
    <p:sldId id="459" r:id="rId25"/>
    <p:sldId id="460" r:id="rId26"/>
    <p:sldId id="461" r:id="rId27"/>
    <p:sldId id="462" r:id="rId28"/>
    <p:sldId id="463" r:id="rId29"/>
    <p:sldId id="464" r:id="rId30"/>
    <p:sldId id="465" r:id="rId31"/>
    <p:sldId id="485" r:id="rId32"/>
    <p:sldId id="487" r:id="rId33"/>
    <p:sldId id="486" r:id="rId34"/>
  </p:sldIdLst>
  <p:sldSz cx="12192000" cy="6858000"/>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8" d="100"/>
          <a:sy n="78" d="100"/>
        </p:scale>
        <p:origin x="850" y="-322"/>
      </p:cViewPr>
      <p:guideLst/>
    </p:cSldViewPr>
  </p:slideViewPr>
  <p:notesTextViewPr>
    <p:cViewPr>
      <p:scale>
        <a:sx n="1" d="1"/>
        <a:sy n="1" d="1"/>
      </p:scale>
      <p:origin x="0" y="0"/>
    </p:cViewPr>
  </p:notesTextViewPr>
  <p:sorterViewPr>
    <p:cViewPr>
      <p:scale>
        <a:sx n="125" d="100"/>
        <a:sy n="125" d="100"/>
      </p:scale>
      <p:origin x="0" y="-1986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0217" y="0"/>
            <a:ext cx="2944283" cy="49702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73" y="0"/>
            <a:ext cx="2944283" cy="497020"/>
          </a:xfrm>
          <a:prstGeom prst="rect">
            <a:avLst/>
          </a:prstGeom>
        </p:spPr>
        <p:txBody>
          <a:bodyPr vert="horz" lIns="91440" tIns="45720" rIns="91440" bIns="45720" rtlCol="1"/>
          <a:lstStyle>
            <a:lvl1pPr algn="l">
              <a:defRPr sz="1200"/>
            </a:lvl1pPr>
          </a:lstStyle>
          <a:p>
            <a:fld id="{A87ED867-9974-4A3A-B2BC-8CEDF07A40ED}" type="datetimeFigureOut">
              <a:rPr lang="he-IL" smtClean="0"/>
              <a:t>כ"ט/אייר/תשפ"ה</a:t>
            </a:fld>
            <a:endParaRPr lang="he-IL"/>
          </a:p>
        </p:txBody>
      </p:sp>
      <p:sp>
        <p:nvSpPr>
          <p:cNvPr id="4" name="מציין מיקום של תמונת שקופית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79450" y="4767262"/>
            <a:ext cx="5435600" cy="3900488"/>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50217" y="9408981"/>
            <a:ext cx="2944283" cy="497019"/>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3" y="9408981"/>
            <a:ext cx="2944283" cy="497019"/>
          </a:xfrm>
          <a:prstGeom prst="rect">
            <a:avLst/>
          </a:prstGeom>
        </p:spPr>
        <p:txBody>
          <a:bodyPr vert="horz" lIns="91440" tIns="45720" rIns="91440" bIns="45720" rtlCol="1" anchor="b"/>
          <a:lstStyle>
            <a:lvl1pPr algn="l">
              <a:defRPr sz="1200"/>
            </a:lvl1pPr>
          </a:lstStyle>
          <a:p>
            <a:fld id="{00DEE317-0570-40AF-930F-F423297024E3}" type="slidenum">
              <a:rPr lang="he-IL" smtClean="0"/>
              <a:t>‹#›</a:t>
            </a:fld>
            <a:endParaRPr lang="he-IL"/>
          </a:p>
        </p:txBody>
      </p:sp>
    </p:spTree>
    <p:extLst>
      <p:ext uri="{BB962C8B-B14F-4D97-AF65-F5344CB8AC3E}">
        <p14:creationId xmlns:p14="http://schemas.microsoft.com/office/powerpoint/2010/main" val="14664528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5242A25-C69C-464C-9614-CB6DCA8D0791}" type="datetimeFigureOut">
              <a:rPr lang="he-IL" smtClean="0"/>
              <a:t>כ"ט/אייר/תשפ"ה</a:t>
            </a:fld>
            <a:endParaRPr lang="he-IL"/>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he-IL"/>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46F8910-8E08-4725-89D6-6DF509AB364A}" type="slidenum">
              <a:rPr lang="he-IL" smtClean="0"/>
              <a:t>‹#›</a:t>
            </a:fld>
            <a:endParaRPr lang="he-IL"/>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87716630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35242A25-C69C-464C-9614-CB6DCA8D0791}" type="datetimeFigureOut">
              <a:rPr lang="he-IL" smtClean="0"/>
              <a:t>כ"ט/אייר/תשפ"ה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342583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35242A25-C69C-464C-9614-CB6DCA8D0791}" type="datetimeFigureOut">
              <a:rPr lang="he-IL" smtClean="0"/>
              <a:t>כ"ט/אייר/תשפ"ה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23967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35242A25-C69C-464C-9614-CB6DCA8D0791}" type="datetimeFigureOut">
              <a:rPr lang="he-IL" smtClean="0"/>
              <a:t>כ"ט/אייר/תשפ"ה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3564885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5242A25-C69C-464C-9614-CB6DCA8D0791}" type="datetimeFigureOut">
              <a:rPr lang="he-IL" smtClean="0"/>
              <a:t>כ"ט/אייר/תשפ"ה</a:t>
            </a:fld>
            <a:endParaRPr lang="he-IL"/>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he-IL"/>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46F8910-8E08-4725-89D6-6DF509AB364A}" type="slidenum">
              <a:rPr lang="he-IL" smtClean="0"/>
              <a:t>‹#›</a:t>
            </a:fld>
            <a:endParaRPr lang="he-IL"/>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3053327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35242A25-C69C-464C-9614-CB6DCA8D0791}" type="datetimeFigureOut">
              <a:rPr lang="he-IL" smtClean="0"/>
              <a:t>כ"ט/אייר/תשפ"ה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318401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35242A25-C69C-464C-9614-CB6DCA8D0791}" type="datetimeFigureOut">
              <a:rPr lang="he-IL" smtClean="0"/>
              <a:t>כ"ט/אייר/תשפ"ה</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1881531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35242A25-C69C-464C-9614-CB6DCA8D0791}" type="datetimeFigureOut">
              <a:rPr lang="he-IL" smtClean="0"/>
              <a:t>כ"ט/אייר/תשפ"ה</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305491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242A25-C69C-464C-9614-CB6DCA8D0791}" type="datetimeFigureOut">
              <a:rPr lang="he-IL" smtClean="0"/>
              <a:t>כ"ט/אייר/תשפ"ה</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522675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5242A25-C69C-464C-9614-CB6DCA8D0791}" type="datetimeFigureOut">
              <a:rPr lang="he-IL" smtClean="0"/>
              <a:t>כ"ט/אייר/תשפ"ה</a:t>
            </a:fld>
            <a:endParaRPr lang="he-I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e-I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46F8910-8E08-4725-89D6-6DF509AB364A}" type="slidenum">
              <a:rPr lang="he-IL" smtClean="0"/>
              <a:t>‹#›</a:t>
            </a:fld>
            <a:endParaRPr lang="he-I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2522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5242A25-C69C-464C-9614-CB6DCA8D0791}" type="datetimeFigureOut">
              <a:rPr lang="he-IL" smtClean="0"/>
              <a:t>כ"ט/אייר/תשפ"ה</a:t>
            </a:fld>
            <a:endParaRPr lang="he-I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e-I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46F8910-8E08-4725-89D6-6DF509AB364A}" type="slidenum">
              <a:rPr lang="he-IL" smtClean="0"/>
              <a:t>‹#›</a:t>
            </a:fld>
            <a:endParaRPr lang="he-I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19271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5242A25-C69C-464C-9614-CB6DCA8D0791}" type="datetimeFigureOut">
              <a:rPr lang="he-IL" smtClean="0"/>
              <a:t>כ"ט/אייר/תשפ"ה</a:t>
            </a:fld>
            <a:endParaRPr lang="he-IL"/>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he-IL"/>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46F8910-8E08-4725-89D6-6DF509AB364A}" type="slidenum">
              <a:rPr lang="he-IL" smtClean="0"/>
              <a:t>‹#›</a:t>
            </a:fld>
            <a:endParaRPr lang="he-IL"/>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0970079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pensuni.com/?p=6399" TargetMode="External"/><Relationship Id="rId2" Type="http://schemas.openxmlformats.org/officeDocument/2006/relationships/hyperlink" Target="https://pensuni.com/?p=5590"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s://pensuni.com/?p=6056"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pensuni.com/?p=6056" TargetMode="External"/><Relationship Id="rId2" Type="http://schemas.openxmlformats.org/officeDocument/2006/relationships/hyperlink" Target="https://taxes.gov.il/taxesformslist/161d.pdf"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kolhamas.co.il/encyclopedia/%d7%a2%d7%95%d7%91%d7%93/" TargetMode="External"/><Relationship Id="rId2" Type="http://schemas.openxmlformats.org/officeDocument/2006/relationships/hyperlink" Target="https://www.kolhamas.co.il/encyclopedia/%d7%a9%d7%9b%d7%a8/"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hyperlink" Target="https://www.kolhamas.co.il/encyclopedia/%d7%a2%d7%95%d7%91%d7%93/" TargetMode="External"/><Relationship Id="rId2" Type="http://schemas.openxmlformats.org/officeDocument/2006/relationships/hyperlink" Target="https://www.kolhamas.co.il/encyclopedia/%d7%a4%d7%a7%d7%95%d7%93%d7%aa-%d7%9e%d7%a1-%d7%94%d7%9b%d7%a0%d7%a1%d7%94/"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hyperlink" Target="https://www.kolhamas.co.il/encyclopedia/%d7%a2%d7%95%d7%91%d7%93/" TargetMode="External"/><Relationship Id="rId2" Type="http://schemas.openxmlformats.org/officeDocument/2006/relationships/hyperlink" Target="https://www.kolhamas.co.il/encyclopedia/%d7%a4%d7%a7%d7%95%d7%93%d7%aa-%d7%9e%d7%a1-%d7%94%d7%9b%d7%a0%d7%a1%d7%94/"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a:extLst>
              <a:ext uri="{FF2B5EF4-FFF2-40B4-BE49-F238E27FC236}">
                <a16:creationId xmlns:a16="http://schemas.microsoft.com/office/drawing/2014/main" id="{AC3AF42F-7C78-448D-A5D8-9E2540FC57D2}"/>
              </a:ext>
            </a:extLst>
          </p:cNvPr>
          <p:cNvSpPr>
            <a:spLocks noGrp="1"/>
          </p:cNvSpPr>
          <p:nvPr>
            <p:ph type="subTitle" idx="1"/>
          </p:nvPr>
        </p:nvSpPr>
        <p:spPr>
          <a:xfrm>
            <a:off x="1943195" y="1255069"/>
            <a:ext cx="7670800" cy="4212803"/>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rtlCol="0" anchor="b">
            <a:noAutofit/>
          </a:bodyPr>
          <a:lstStyle/>
          <a:p>
            <a:pPr algn="ctr" eaLnBrk="1" fontAlgn="auto" hangingPunct="1">
              <a:spcAft>
                <a:spcPts val="0"/>
              </a:spcAft>
              <a:defRPr/>
            </a:pPr>
            <a:endParaRPr lang="he-IL" sz="3600" b="1" dirty="0">
              <a:solidFill>
                <a:schemeClr val="tx1">
                  <a:lumMod val="75000"/>
                  <a:lumOff val="25000"/>
                </a:schemeClr>
              </a:solidFill>
              <a:latin typeface="Open Sans Hebrew" panose="00000500000000000000" pitchFamily="2" charset="-79"/>
              <a:cs typeface="Open Sans Hebrew" panose="00000500000000000000" pitchFamily="2" charset="-79"/>
            </a:endParaRPr>
          </a:p>
          <a:p>
            <a:pPr algn="ctr" eaLnBrk="1" fontAlgn="auto" hangingPunct="1">
              <a:spcAft>
                <a:spcPts val="0"/>
              </a:spcAft>
              <a:defRPr/>
            </a:pPr>
            <a:endParaRPr lang="he-IL" sz="48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r>
              <a:rPr lang="he-IL" sz="4800" b="1" dirty="0">
                <a:solidFill>
                  <a:schemeClr val="tx1">
                    <a:lumMod val="75000"/>
                    <a:lumOff val="25000"/>
                  </a:schemeClr>
                </a:solidFill>
                <a:cs typeface="Open Sans Hebrew" panose="00000500000000000000" pitchFamily="2" charset="-79"/>
              </a:rPr>
              <a:t>יום עיון</a:t>
            </a:r>
          </a:p>
          <a:p>
            <a:pPr algn="ctr" eaLnBrk="1" fontAlgn="auto" hangingPunct="1">
              <a:spcAft>
                <a:spcPts val="0"/>
              </a:spcAft>
              <a:defRPr/>
            </a:pPr>
            <a:r>
              <a:rPr lang="he-IL" sz="4800" b="1" dirty="0">
                <a:solidFill>
                  <a:schemeClr val="tx1">
                    <a:lumMod val="75000"/>
                    <a:lumOff val="25000"/>
                  </a:schemeClr>
                </a:solidFill>
                <a:cs typeface="Open Sans Hebrew" panose="00000500000000000000" pitchFamily="2" charset="-79"/>
              </a:rPr>
              <a:t>חשב שכר בכיר </a:t>
            </a:r>
            <a:endParaRPr lang="he-IL" sz="4800" b="1" dirty="0">
              <a:solidFill>
                <a:schemeClr val="tx1">
                  <a:lumMod val="75000"/>
                  <a:lumOff val="25000"/>
                </a:schemeClr>
              </a:solidFill>
              <a:latin typeface="Open Sans Hebrew" panose="00000500000000000000" pitchFamily="2" charset="-79"/>
              <a:cs typeface="Open Sans Hebrew" panose="00000500000000000000" pitchFamily="2" charset="-79"/>
            </a:endParaRPr>
          </a:p>
          <a:p>
            <a:pPr algn="ctr" eaLnBrk="1" fontAlgn="auto" hangingPunct="1">
              <a:spcAft>
                <a:spcPts val="0"/>
              </a:spcAft>
              <a:defRPr/>
            </a:pPr>
            <a:r>
              <a:rPr lang="he-IL" sz="4800" b="1" dirty="0">
                <a:solidFill>
                  <a:schemeClr val="tx1">
                    <a:lumMod val="75000"/>
                    <a:lumOff val="25000"/>
                  </a:schemeClr>
                </a:solidFill>
                <a:latin typeface="Open Sans Hebrew" panose="00000500000000000000" pitchFamily="2" charset="-79"/>
                <a:cs typeface="Open Sans Hebrew" panose="00000500000000000000" pitchFamily="2" charset="-79"/>
              </a:rPr>
              <a:t>עו"ד בשמת משיח</a:t>
            </a:r>
          </a:p>
          <a:p>
            <a:pPr algn="ctr" eaLnBrk="1" fontAlgn="auto" hangingPunct="1">
              <a:spcAft>
                <a:spcPts val="0"/>
              </a:spcAft>
              <a:defRPr/>
            </a:pPr>
            <a:r>
              <a:rPr lang="he-IL" sz="4800" b="1" dirty="0">
                <a:solidFill>
                  <a:schemeClr val="tx1">
                    <a:lumMod val="75000"/>
                    <a:lumOff val="25000"/>
                  </a:schemeClr>
                </a:solidFill>
                <a:latin typeface="Open Sans Hebrew" panose="00000500000000000000" pitchFamily="2" charset="-79"/>
                <a:cs typeface="Open Sans Hebrew" panose="00000500000000000000" pitchFamily="2" charset="-79"/>
              </a:rPr>
              <a:t>2025</a:t>
            </a:r>
          </a:p>
          <a:p>
            <a:pPr algn="ctr" eaLnBrk="1" fontAlgn="auto" hangingPunct="1">
              <a:spcAft>
                <a:spcPts val="0"/>
              </a:spcAft>
              <a:defRPr/>
            </a:pPr>
            <a:endParaRPr lang="he-IL" sz="3200" b="1" dirty="0">
              <a:solidFill>
                <a:schemeClr val="tx1">
                  <a:lumMod val="75000"/>
                  <a:lumOff val="25000"/>
                </a:schemeClr>
              </a:solidFill>
              <a:latin typeface="Open Sans Hebrew" panose="00000500000000000000" pitchFamily="2" charset="-79"/>
              <a:cs typeface="Open Sans Hebrew" panose="00000500000000000000" pitchFamily="2" charset="-79"/>
            </a:endParaRPr>
          </a:p>
        </p:txBody>
      </p:sp>
      <p:pic>
        <p:nvPicPr>
          <p:cNvPr id="6" name="תמונה 5" descr="תמונה שמכילה טקסט&#10;&#10;התיאור נוצר באופן אוטומטי">
            <a:extLst>
              <a:ext uri="{FF2B5EF4-FFF2-40B4-BE49-F238E27FC236}">
                <a16:creationId xmlns:a16="http://schemas.microsoft.com/office/drawing/2014/main" id="{C5B27DDA-FB46-46C7-BA2B-5F968250DF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6096" y="5924398"/>
            <a:ext cx="3563888" cy="933602"/>
          </a:xfrm>
          <a:prstGeom prst="rect">
            <a:avLst/>
          </a:prstGeom>
        </p:spPr>
      </p:pic>
      <p:pic>
        <p:nvPicPr>
          <p:cNvPr id="7" name="Picture 6">
            <a:extLst>
              <a:ext uri="{FF2B5EF4-FFF2-40B4-BE49-F238E27FC236}">
                <a16:creationId xmlns:a16="http://schemas.microsoft.com/office/drawing/2014/main" id="{50F97280-EBE4-4D9F-A74B-F978A0D341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873" y="558070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תמונה 3">
            <a:extLst>
              <a:ext uri="{FF2B5EF4-FFF2-40B4-BE49-F238E27FC236}">
                <a16:creationId xmlns:a16="http://schemas.microsoft.com/office/drawing/2014/main" id="{3D126B64-25F5-48F0-9A07-3E6C3763057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7318" y="5619822"/>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A62E3C-2576-3F9F-F8F7-92D6E685D07C}"/>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60C4F38B-996C-3966-5ECA-9EDB1159A074}"/>
              </a:ext>
            </a:extLst>
          </p:cNvPr>
          <p:cNvSpPr>
            <a:spLocks noGrp="1"/>
          </p:cNvSpPr>
          <p:nvPr>
            <p:ph type="title"/>
          </p:nvPr>
        </p:nvSpPr>
        <p:spPr>
          <a:xfrm>
            <a:off x="1371600" y="685800"/>
            <a:ext cx="9601200" cy="1305962"/>
          </a:xfrm>
        </p:spPr>
        <p:txBody>
          <a:bodyPr>
            <a:normAutofit/>
          </a:bodyPr>
          <a:lstStyle/>
          <a:p>
            <a:pPr algn="ctr"/>
            <a:r>
              <a:rPr lang="he-IL" dirty="0"/>
              <a:t>תגמולי מילואים למעסיקים ולעובדים – עיקרי תיקון 253 לחוק הביטוח הלאומי והוראת השעה</a:t>
            </a:r>
            <a:endParaRPr lang="en-IL" dirty="0"/>
          </a:p>
        </p:txBody>
      </p:sp>
      <p:sp>
        <p:nvSpPr>
          <p:cNvPr id="3" name="מציין מיקום תוכן 2">
            <a:extLst>
              <a:ext uri="{FF2B5EF4-FFF2-40B4-BE49-F238E27FC236}">
                <a16:creationId xmlns:a16="http://schemas.microsoft.com/office/drawing/2014/main" id="{3AA81309-C76C-FB4A-2F3E-51E1468D2BAD}"/>
              </a:ext>
            </a:extLst>
          </p:cNvPr>
          <p:cNvSpPr>
            <a:spLocks noGrp="1"/>
          </p:cNvSpPr>
          <p:nvPr>
            <p:ph idx="1"/>
          </p:nvPr>
        </p:nvSpPr>
        <p:spPr>
          <a:xfrm>
            <a:off x="1371600" y="2154724"/>
            <a:ext cx="9601200" cy="3712675"/>
          </a:xfrm>
        </p:spPr>
        <p:txBody>
          <a:bodyPr>
            <a:normAutofit lnSpcReduction="10000"/>
          </a:bodyPr>
          <a:lstStyle/>
          <a:p>
            <a:pPr marL="0" indent="0">
              <a:buNone/>
            </a:pPr>
            <a:endParaRPr lang="he-IL" dirty="0"/>
          </a:p>
          <a:p>
            <a:pPr marL="0" indent="0">
              <a:buNone/>
            </a:pPr>
            <a:r>
              <a:rPr lang="he-IL" dirty="0"/>
              <a:t>תיקון מספר 253 לחוק הביטוח הלאומי והוראת השעה שנלווית אליו, בכל הנוגע להעסקת עובדים המשרתים במילואים בתקופת "מלחמת חרבות ברזל". </a:t>
            </a:r>
          </a:p>
          <a:p>
            <a:pPr marL="0" indent="0">
              <a:buNone/>
            </a:pPr>
            <a:r>
              <a:rPr lang="he-IL" dirty="0"/>
              <a:t>המוסד לביטוח לאומי מפרסם הנחיות יישום לשינוי שיחול על מי שממלא את </a:t>
            </a:r>
            <a:r>
              <a:rPr lang="he-IL" b="1" dirty="0"/>
              <a:t>כל התנאים הבאים</a:t>
            </a:r>
            <a:r>
              <a:rPr lang="he-IL" dirty="0"/>
              <a:t>:</a:t>
            </a:r>
          </a:p>
          <a:p>
            <a:pPr>
              <a:buFont typeface="+mj-lt"/>
              <a:buAutoNum type="arabicPeriod"/>
            </a:pPr>
            <a:r>
              <a:rPr lang="he-IL" dirty="0"/>
              <a:t>במהלך שירות המילואים בתקופת הלחימה (מאוקטובר 2023 ואילך) היית עובד שכיר </a:t>
            </a:r>
            <a:r>
              <a:rPr lang="he-IL" b="1" dirty="0"/>
              <a:t>או </a:t>
            </a:r>
            <a:r>
              <a:rPr lang="he-IL" dirty="0"/>
              <a:t>לא מועסק כלל.</a:t>
            </a:r>
          </a:p>
          <a:p>
            <a:pPr>
              <a:buFont typeface="+mj-lt"/>
              <a:buAutoNum type="arabicPeriod"/>
            </a:pPr>
            <a:r>
              <a:rPr lang="he-IL" b="1" dirty="0"/>
              <a:t>זומנת לשירות מילואים נוסף החל מיום 1.5.2025</a:t>
            </a:r>
            <a:r>
              <a:rPr lang="he-IL" dirty="0"/>
              <a:t>, ועדיין </a:t>
            </a:r>
            <a:r>
              <a:rPr lang="he-IL" b="1" dirty="0"/>
              <a:t>לא חלפו 3 חודשים</a:t>
            </a:r>
            <a:r>
              <a:rPr lang="he-IL" dirty="0"/>
              <a:t> (90 ימים) מאז שירות המילואים הקודם.</a:t>
            </a:r>
          </a:p>
          <a:p>
            <a:pPr>
              <a:buFont typeface="+mj-lt"/>
              <a:buAutoNum type="arabicPeriod"/>
            </a:pPr>
            <a:r>
              <a:rPr lang="he-IL" dirty="0"/>
              <a:t>קיימת </a:t>
            </a:r>
            <a:r>
              <a:rPr lang="he-IL" b="1" dirty="0"/>
              <a:t>סטייה של 20% ומעלה</a:t>
            </a:r>
            <a:r>
              <a:rPr lang="he-IL" dirty="0"/>
              <a:t> (עלייה או ירידה) בין הכנסתך הברוטו בשלושת החודשים שקדמו לשירות הנוכחי, לבין הכנסתך הברוטו בשלושה חודשי עבודה רצופים אחרים ללא ימי מילואים, שקודמים לתקופת שירות אחרת</a:t>
            </a:r>
          </a:p>
          <a:p>
            <a:pPr marL="0" indent="0">
              <a:buNone/>
            </a:pPr>
            <a:endParaRPr lang="he-IL" dirty="0"/>
          </a:p>
        </p:txBody>
      </p:sp>
      <p:pic>
        <p:nvPicPr>
          <p:cNvPr id="4" name="Picture 6">
            <a:extLst>
              <a:ext uri="{FF2B5EF4-FFF2-40B4-BE49-F238E27FC236}">
                <a16:creationId xmlns:a16="http://schemas.microsoft.com/office/drawing/2014/main" id="{42BA800F-5817-E02E-B267-D587BAF23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29E2E8D8-8DA0-9EB1-F1BC-E39EB501504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394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4CFA21-D166-A16F-DD34-F72EC35FFC0D}"/>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F7F2DDD3-C7C1-2BBE-4AF0-B0E2B7F54D4C}"/>
              </a:ext>
            </a:extLst>
          </p:cNvPr>
          <p:cNvSpPr>
            <a:spLocks noGrp="1"/>
          </p:cNvSpPr>
          <p:nvPr>
            <p:ph type="title"/>
          </p:nvPr>
        </p:nvSpPr>
        <p:spPr>
          <a:xfrm>
            <a:off x="1371600" y="685800"/>
            <a:ext cx="9601200" cy="1305962"/>
          </a:xfrm>
        </p:spPr>
        <p:txBody>
          <a:bodyPr>
            <a:normAutofit/>
          </a:bodyPr>
          <a:lstStyle/>
          <a:p>
            <a:pPr algn="ctr"/>
            <a:r>
              <a:rPr lang="he-IL" dirty="0"/>
              <a:t>תגמולי מילואים למעסיקים ולעובדים – עיקרי תיקון 253 לחוק הביטוח הלאומי והוראת השעה</a:t>
            </a:r>
            <a:endParaRPr lang="en-IL" dirty="0"/>
          </a:p>
        </p:txBody>
      </p:sp>
      <p:sp>
        <p:nvSpPr>
          <p:cNvPr id="3" name="מציין מיקום תוכן 2">
            <a:extLst>
              <a:ext uri="{FF2B5EF4-FFF2-40B4-BE49-F238E27FC236}">
                <a16:creationId xmlns:a16="http://schemas.microsoft.com/office/drawing/2014/main" id="{CFF23914-825F-937F-708B-B111DB220713}"/>
              </a:ext>
            </a:extLst>
          </p:cNvPr>
          <p:cNvSpPr>
            <a:spLocks noGrp="1"/>
          </p:cNvSpPr>
          <p:nvPr>
            <p:ph idx="1"/>
          </p:nvPr>
        </p:nvSpPr>
        <p:spPr>
          <a:xfrm>
            <a:off x="1371600" y="2163778"/>
            <a:ext cx="9601200" cy="3703622"/>
          </a:xfrm>
        </p:spPr>
        <p:txBody>
          <a:bodyPr>
            <a:normAutofit fontScale="77500" lnSpcReduction="20000"/>
          </a:bodyPr>
          <a:lstStyle/>
          <a:p>
            <a:pPr marL="0" indent="0">
              <a:buNone/>
            </a:pPr>
            <a:endParaRPr lang="he-IL" dirty="0"/>
          </a:p>
          <a:p>
            <a:pPr marL="0" indent="0">
              <a:buNone/>
            </a:pPr>
            <a:r>
              <a:rPr lang="he-IL" dirty="0"/>
              <a:t>הרקע לתיקון החוק</a:t>
            </a:r>
          </a:p>
          <a:p>
            <a:pPr marL="0" indent="0">
              <a:buNone/>
            </a:pPr>
            <a:r>
              <a:rPr lang="he-IL" dirty="0"/>
              <a:t>המצב לפני התיקון</a:t>
            </a:r>
          </a:p>
          <a:p>
            <a:pPr marL="0" indent="0">
              <a:buNone/>
            </a:pPr>
            <a:r>
              <a:rPr lang="he-IL" dirty="0"/>
              <a:t>לפי חוק הביטוח הלאומי בנוסחו הקודם (לפני תיקון 253 והוראת השעה), עובד המשרת במילואים יכול היה בו-זמנית לעבוד ולקבל שכר חודשי רגיל – ובנוסף לקבל תגמול מילואים בעד תקופת השירות. בפועל, התגמול הנוסף, שכולל גם שכר עבודה וגם תגמולי מילואים, משמש בסיס גבוה יותר לחישוב התגמול בפעם הבאה שהעובד נקרא למילואים, ובלבד שאין הפסקה של שלושה חודשי שירות רצופים בין שירות אחד למשנהו.</a:t>
            </a:r>
          </a:p>
          <a:p>
            <a:pPr marL="0" indent="0">
              <a:buNone/>
            </a:pPr>
            <a:endParaRPr lang="he-IL" dirty="0"/>
          </a:p>
          <a:p>
            <a:pPr marL="0" indent="0">
              <a:buNone/>
            </a:pPr>
            <a:r>
              <a:rPr lang="he-IL" dirty="0"/>
              <a:t>נוסף לכך, סעיף 279 לחוק הביטוח הלאומי מאפשר לעובד שביצע כמה שירותים צמודים (הפרש של פחות מ-60 יום בין שירות אחד לאחר) לבחור בבסיס השכר המיטיב יותר בין השירות החדש לישן.</a:t>
            </a:r>
          </a:p>
          <a:p>
            <a:pPr marL="0" indent="0">
              <a:buNone/>
            </a:pPr>
            <a:endParaRPr lang="he-IL" dirty="0"/>
          </a:p>
          <a:p>
            <a:pPr marL="0" indent="0">
              <a:buNone/>
            </a:pPr>
            <a:r>
              <a:rPr lang="he-IL" dirty="0"/>
              <a:t>כאשר אין הפסקה ולו של יום אחד בתוך תקופת שירות מילואים שנמשכת רצוף, הבסיס לתגמול הרלוונטי הוא הרבעון שקדם לחודש ההתחלה של אותו שירות. אם בכל זאת יש הפסקה של יום אחד ומעלה – הביטוח הלאומי מחשב בסיס חדש לחישוב התגמול בשירות המאוחר.</a:t>
            </a:r>
          </a:p>
        </p:txBody>
      </p:sp>
      <p:pic>
        <p:nvPicPr>
          <p:cNvPr id="4" name="Picture 6">
            <a:extLst>
              <a:ext uri="{FF2B5EF4-FFF2-40B4-BE49-F238E27FC236}">
                <a16:creationId xmlns:a16="http://schemas.microsoft.com/office/drawing/2014/main" id="{9A050153-DFB7-BD4D-0D53-36DFEDB244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CDFF9FBA-8B77-5DF5-34B9-5A85D12CB38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3489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9AFC75-CFF7-9ABF-E699-219378AD214F}"/>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C0A4F326-AE87-1B43-AD08-77443858F734}"/>
              </a:ext>
            </a:extLst>
          </p:cNvPr>
          <p:cNvSpPr>
            <a:spLocks noGrp="1"/>
          </p:cNvSpPr>
          <p:nvPr>
            <p:ph type="title"/>
          </p:nvPr>
        </p:nvSpPr>
        <p:spPr>
          <a:xfrm>
            <a:off x="1371600" y="685800"/>
            <a:ext cx="9601200" cy="1305962"/>
          </a:xfrm>
        </p:spPr>
        <p:txBody>
          <a:bodyPr>
            <a:normAutofit/>
          </a:bodyPr>
          <a:lstStyle/>
          <a:p>
            <a:pPr algn="ctr"/>
            <a:r>
              <a:rPr lang="he-IL" dirty="0"/>
              <a:t>תגמולי מילואים למעסיקים ולעובדים – עיקרי תיקון 253 לחוק הביטוח הלאומי והוראת השעה</a:t>
            </a:r>
            <a:endParaRPr lang="en-IL" dirty="0"/>
          </a:p>
        </p:txBody>
      </p:sp>
      <p:sp>
        <p:nvSpPr>
          <p:cNvPr id="3" name="מציין מיקום תוכן 2">
            <a:extLst>
              <a:ext uri="{FF2B5EF4-FFF2-40B4-BE49-F238E27FC236}">
                <a16:creationId xmlns:a16="http://schemas.microsoft.com/office/drawing/2014/main" id="{FC6359EE-FD3A-A83B-C7D6-A83F53E1B601}"/>
              </a:ext>
            </a:extLst>
          </p:cNvPr>
          <p:cNvSpPr>
            <a:spLocks noGrp="1"/>
          </p:cNvSpPr>
          <p:nvPr>
            <p:ph idx="1"/>
          </p:nvPr>
        </p:nvSpPr>
        <p:spPr>
          <a:xfrm>
            <a:off x="1371600" y="1520982"/>
            <a:ext cx="9601200" cy="4346418"/>
          </a:xfrm>
        </p:spPr>
        <p:txBody>
          <a:bodyPr>
            <a:normAutofit lnSpcReduction="10000"/>
          </a:bodyPr>
          <a:lstStyle/>
          <a:p>
            <a:pPr marL="0" indent="0">
              <a:buNone/>
            </a:pPr>
            <a:endParaRPr lang="he-IL" dirty="0"/>
          </a:p>
          <a:p>
            <a:pPr marL="0" indent="0">
              <a:buNone/>
            </a:pPr>
            <a:r>
              <a:rPr lang="he-IL" dirty="0"/>
              <a:t>מטרת תיקון 253</a:t>
            </a:r>
          </a:p>
          <a:p>
            <a:pPr marL="0" indent="0">
              <a:buNone/>
            </a:pPr>
            <a:r>
              <a:rPr lang="he-IL" dirty="0"/>
              <a:t>התיקון לחוק בא לצמצם את התופעה שבה הבסיס לתגמול גדל טכנית בגלל החפיפה של משכורות ותגמולי מילואים בתקופת חירום, באופן שמביא להעלאה עקבית של התגמול בשירותים הבאים. על כן נקבע שלא ייחשבו תשלומי מילואים במסגרת החישוב של שלושת החודשים הרצופים שקדמו לחודש שבו החל השירות החדש, ובנוסף בוטל סעיף 279 בתקופת חירום, למעט חריג מסוים הקבוע בחוק.</a:t>
            </a:r>
          </a:p>
          <a:p>
            <a:pPr marL="0" indent="0">
              <a:buNone/>
            </a:pPr>
            <a:r>
              <a:rPr lang="he-IL" dirty="0"/>
              <a:t>2. התגמול המזערי – הוראת השעה</a:t>
            </a:r>
          </a:p>
          <a:p>
            <a:pPr marL="0" indent="0">
              <a:buNone/>
            </a:pPr>
            <a:r>
              <a:rPr lang="he-IL" dirty="0"/>
              <a:t>התיקון (מספר 253) מאריך עד סוף שנת 2025 את המצב שלפיו ישנו תגמול מזערי בגובה 95% מהסכום הבסיסי, העומד כיום על 321.07 ₪ ליום.</a:t>
            </a:r>
          </a:p>
          <a:p>
            <a:pPr marL="0" indent="0">
              <a:buNone/>
            </a:pPr>
            <a:endParaRPr lang="he-IL" dirty="0"/>
          </a:p>
          <a:p>
            <a:pPr marL="0" indent="0">
              <a:buNone/>
            </a:pPr>
            <a:r>
              <a:rPr lang="he-IL" dirty="0"/>
              <a:t>אין שינוי גם בהגדרת "בסיס השכר המזערי" לתקופת הבסיס: הוא נותר 68% מהסכום הבסיסי, העומד ב-2025 על 6,895 ₪ בחודש. פירוש הדבר הוא שגם כאשר אין לעובד שכר באותו החודש, לצורך בסיס חישוב המילואים יינתן לו מינימום של 6,895 ₪.</a:t>
            </a:r>
            <a:endParaRPr lang="en-IL" dirty="0"/>
          </a:p>
        </p:txBody>
      </p:sp>
      <p:pic>
        <p:nvPicPr>
          <p:cNvPr id="4" name="Picture 6">
            <a:extLst>
              <a:ext uri="{FF2B5EF4-FFF2-40B4-BE49-F238E27FC236}">
                <a16:creationId xmlns:a16="http://schemas.microsoft.com/office/drawing/2014/main" id="{F38FE96C-3389-3BBD-56CD-FFEB050958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965BE828-DE38-F794-AC71-6AFEF669C7B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364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ECC711-CADE-A73F-B70B-3ACBABD1AD0E}"/>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4AA8800E-A08B-8BCF-02FF-70F268AB3E11}"/>
              </a:ext>
            </a:extLst>
          </p:cNvPr>
          <p:cNvSpPr>
            <a:spLocks noGrp="1"/>
          </p:cNvSpPr>
          <p:nvPr>
            <p:ph type="title"/>
          </p:nvPr>
        </p:nvSpPr>
        <p:spPr>
          <a:xfrm>
            <a:off x="1371600" y="685800"/>
            <a:ext cx="9601200" cy="835182"/>
          </a:xfrm>
        </p:spPr>
        <p:txBody>
          <a:bodyPr>
            <a:normAutofit fontScale="90000"/>
          </a:bodyPr>
          <a:lstStyle/>
          <a:p>
            <a:pPr algn="ctr"/>
            <a:r>
              <a:rPr lang="he-IL" dirty="0"/>
              <a:t>תגמולי מילואים למעסיקים ולעובדים – עיקרי תיקון 253 לחוק הביטוח הלאומי והוראת השעה</a:t>
            </a:r>
            <a:endParaRPr lang="en-IL" dirty="0"/>
          </a:p>
        </p:txBody>
      </p:sp>
      <p:sp>
        <p:nvSpPr>
          <p:cNvPr id="3" name="מציין מיקום תוכן 2">
            <a:extLst>
              <a:ext uri="{FF2B5EF4-FFF2-40B4-BE49-F238E27FC236}">
                <a16:creationId xmlns:a16="http://schemas.microsoft.com/office/drawing/2014/main" id="{67D51289-FB67-F697-5F90-E0E3A135A2C1}"/>
              </a:ext>
            </a:extLst>
          </p:cNvPr>
          <p:cNvSpPr>
            <a:spLocks noGrp="1"/>
          </p:cNvSpPr>
          <p:nvPr>
            <p:ph idx="1"/>
          </p:nvPr>
        </p:nvSpPr>
        <p:spPr>
          <a:xfrm>
            <a:off x="1295400" y="1825782"/>
            <a:ext cx="9601200" cy="4346418"/>
          </a:xfrm>
        </p:spPr>
        <p:txBody>
          <a:bodyPr>
            <a:normAutofit/>
          </a:bodyPr>
          <a:lstStyle/>
          <a:p>
            <a:pPr marL="0" indent="0">
              <a:buNone/>
            </a:pPr>
            <a:r>
              <a:rPr lang="he-IL" dirty="0"/>
              <a:t>3. מועד תחולה: 1.5.2025</a:t>
            </a:r>
          </a:p>
          <a:p>
            <a:pPr marL="0" indent="0">
              <a:buNone/>
            </a:pPr>
            <a:r>
              <a:rPr lang="he-IL" dirty="0"/>
              <a:t>3.1 מה כולל התיקון הקבוע?</a:t>
            </a:r>
          </a:p>
          <a:p>
            <a:pPr marL="0" indent="0">
              <a:buNone/>
            </a:pPr>
            <a:r>
              <a:rPr lang="he-IL" dirty="0"/>
              <a:t>החל מ-1.5.2025, יחולו הוראות התיקון ביחס לשירות מילואים שהחל ביום זה ואילך, וישפיעו הן על העובדים השכירים המשרתים במילואים והן על מעסיקיהם (שמגישים את התביעה להחזר בגין תגמולי המילואים).</a:t>
            </a:r>
          </a:p>
          <a:p>
            <a:pPr marL="0" indent="0">
              <a:buNone/>
            </a:pPr>
            <a:endParaRPr lang="he-IL" dirty="0"/>
          </a:p>
          <a:p>
            <a:pPr marL="0" indent="0">
              <a:buNone/>
            </a:pPr>
            <a:r>
              <a:rPr lang="he-IL" dirty="0"/>
              <a:t>3.2 תקופת חירום חדשה</a:t>
            </a:r>
          </a:p>
          <a:p>
            <a:pPr marL="0" indent="0">
              <a:buNone/>
            </a:pPr>
            <a:r>
              <a:rPr lang="he-IL" dirty="0"/>
              <a:t>לאחר שתסתיים "מלחמת חרבות ברזל", תידרש הכרזה על תקופת חירום תוכל להפעיל שוב את הכללים המיוחדים הקבועים בחוק המתוקן. עבור המלחמה הנוכחית הוגדר כי תחילת תקופת החירום היא מ-7.10.2023.</a:t>
            </a:r>
            <a:endParaRPr lang="en-IL" dirty="0"/>
          </a:p>
        </p:txBody>
      </p:sp>
      <p:pic>
        <p:nvPicPr>
          <p:cNvPr id="4" name="Picture 6">
            <a:extLst>
              <a:ext uri="{FF2B5EF4-FFF2-40B4-BE49-F238E27FC236}">
                <a16:creationId xmlns:a16="http://schemas.microsoft.com/office/drawing/2014/main" id="{1CDC83BD-D23E-F038-16B7-725226E0A2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73D2A90F-18DF-6A3A-B99D-9634779F327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418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E2856-72D5-2C9A-625C-042E65FCB42B}"/>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C08FA182-545B-1DFD-2A0E-E519938F2A81}"/>
              </a:ext>
            </a:extLst>
          </p:cNvPr>
          <p:cNvSpPr>
            <a:spLocks noGrp="1"/>
          </p:cNvSpPr>
          <p:nvPr>
            <p:ph type="title"/>
          </p:nvPr>
        </p:nvSpPr>
        <p:spPr>
          <a:xfrm>
            <a:off x="1371600" y="685800"/>
            <a:ext cx="9601200" cy="835182"/>
          </a:xfrm>
        </p:spPr>
        <p:txBody>
          <a:bodyPr>
            <a:normAutofit fontScale="90000"/>
          </a:bodyPr>
          <a:lstStyle/>
          <a:p>
            <a:pPr algn="ctr"/>
            <a:r>
              <a:rPr lang="he-IL" dirty="0"/>
              <a:t>תגמולי מילואים למעסיקים ולעובדים – עיקרי תיקון 253 לחוק הביטוח הלאומי והוראת השעה</a:t>
            </a:r>
            <a:endParaRPr lang="en-IL" dirty="0"/>
          </a:p>
        </p:txBody>
      </p:sp>
      <p:sp>
        <p:nvSpPr>
          <p:cNvPr id="3" name="מציין מיקום תוכן 2">
            <a:extLst>
              <a:ext uri="{FF2B5EF4-FFF2-40B4-BE49-F238E27FC236}">
                <a16:creationId xmlns:a16="http://schemas.microsoft.com/office/drawing/2014/main" id="{84AD4A88-9D44-1311-2B6F-DBE8B2A6F42B}"/>
              </a:ext>
            </a:extLst>
          </p:cNvPr>
          <p:cNvSpPr>
            <a:spLocks noGrp="1"/>
          </p:cNvSpPr>
          <p:nvPr>
            <p:ph idx="1"/>
          </p:nvPr>
        </p:nvSpPr>
        <p:spPr>
          <a:xfrm>
            <a:off x="1295400" y="1825782"/>
            <a:ext cx="9601200" cy="4346418"/>
          </a:xfrm>
        </p:spPr>
        <p:txBody>
          <a:bodyPr>
            <a:normAutofit fontScale="92500" lnSpcReduction="20000"/>
          </a:bodyPr>
          <a:lstStyle/>
          <a:p>
            <a:pPr marL="0" indent="0">
              <a:buNone/>
            </a:pPr>
            <a:r>
              <a:rPr lang="he-IL" dirty="0"/>
              <a:t>4. הגדרת "שירות נוסף בתקופת חירום"</a:t>
            </a:r>
          </a:p>
          <a:p>
            <a:pPr marL="0" indent="0">
              <a:buNone/>
            </a:pPr>
            <a:r>
              <a:rPr lang="he-IL" dirty="0"/>
              <a:t>בחוק הוסף מונח "שירות נוסף בתקופת חירום", ומשמעותו:</a:t>
            </a:r>
          </a:p>
          <a:p>
            <a:pPr marL="0" indent="0">
              <a:buNone/>
            </a:pPr>
            <a:r>
              <a:rPr lang="he-IL" dirty="0"/>
              <a:t>אם בתקופה </a:t>
            </a:r>
            <a:r>
              <a:rPr lang="he-IL" dirty="0" err="1"/>
              <a:t>הקלנדרית</a:t>
            </a:r>
            <a:r>
              <a:rPr lang="he-IL" dirty="0"/>
              <a:t> שבין סיום שירות מילואים קודם של העובד בתקופת חירום לבין ה-1 בחודש שבו מתחיל השירות החדש – חלפו פחות מ-90 ימים רצופים, הרי שהשירות החדש נחשב "שירות נוסף בתקופת חירום".</a:t>
            </a:r>
          </a:p>
          <a:p>
            <a:pPr marL="0" indent="0">
              <a:buNone/>
            </a:pPr>
            <a:endParaRPr lang="he-IL" dirty="0"/>
          </a:p>
          <a:p>
            <a:pPr marL="0" indent="0">
              <a:buNone/>
            </a:pPr>
            <a:r>
              <a:rPr lang="he-IL" dirty="0"/>
              <a:t>מטרת ההגדרה היא למנוע הגדלה עקבית של הבסיס לתגמול בכל שירות, כאשר אין הפרש מספיק של 90 ימים בין השירותים.</a:t>
            </a:r>
          </a:p>
          <a:p>
            <a:pPr marL="0" indent="0">
              <a:buNone/>
            </a:pPr>
            <a:endParaRPr lang="he-IL" dirty="0"/>
          </a:p>
          <a:p>
            <a:pPr marL="0" indent="0">
              <a:buNone/>
            </a:pPr>
            <a:r>
              <a:rPr lang="he-IL" dirty="0"/>
              <a:t>דוגמאות להמחשה</a:t>
            </a:r>
          </a:p>
          <a:p>
            <a:pPr marL="0" indent="0">
              <a:buNone/>
            </a:pPr>
            <a:r>
              <a:rPr lang="he-IL" dirty="0"/>
              <a:t>שירות שהסתיים ב-15.1.2025, ושירות חדש ב-3.5.2025: כיוון שעברו יותר מ-90 ימים בין 15.1.2025 ל-1.5.2025, השירות החדש לא יוגדר "שירות נוסף בתקופת חירום", ולכן יחולו לגביו הכללים הרגילים.</a:t>
            </a:r>
          </a:p>
          <a:p>
            <a:pPr marL="0" indent="0">
              <a:buNone/>
            </a:pPr>
            <a:r>
              <a:rPr lang="he-IL" dirty="0"/>
              <a:t>שירות שהסתיים ב-15.3.2025, ושירות חדש ב-3.5.2025: בין 15.3 ל-1.5 לא חולפים 90 ימים, ולכן שירות זה כן יוגדר "שירות נוסף בתקופת חירום" וחלים עליו הכללים החדשים.</a:t>
            </a:r>
            <a:endParaRPr lang="en-IL" dirty="0"/>
          </a:p>
        </p:txBody>
      </p:sp>
      <p:pic>
        <p:nvPicPr>
          <p:cNvPr id="4" name="Picture 6">
            <a:extLst>
              <a:ext uri="{FF2B5EF4-FFF2-40B4-BE49-F238E27FC236}">
                <a16:creationId xmlns:a16="http://schemas.microsoft.com/office/drawing/2014/main" id="{F7BD71F6-2C28-425A-7C0B-449B8CEA9E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A94A7199-3AAA-0916-725A-DB51B9E2465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7155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98F38B-8686-2F29-376A-8ED81BBAD416}"/>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4BEBAAFE-EB7F-E5F3-AC84-AFBF04B839BB}"/>
              </a:ext>
            </a:extLst>
          </p:cNvPr>
          <p:cNvSpPr>
            <a:spLocks noGrp="1"/>
          </p:cNvSpPr>
          <p:nvPr>
            <p:ph type="title"/>
          </p:nvPr>
        </p:nvSpPr>
        <p:spPr>
          <a:xfrm>
            <a:off x="1371600" y="685800"/>
            <a:ext cx="9601200" cy="835182"/>
          </a:xfrm>
        </p:spPr>
        <p:txBody>
          <a:bodyPr>
            <a:normAutofit fontScale="90000"/>
          </a:bodyPr>
          <a:lstStyle/>
          <a:p>
            <a:pPr algn="ctr"/>
            <a:r>
              <a:rPr lang="he-IL" dirty="0"/>
              <a:t>תגמולי מילואים למעסיקים ולעובדים – עיקרי תיקון 253 לחוק הביטוח הלאומי והוראת השעה</a:t>
            </a:r>
            <a:endParaRPr lang="en-IL" dirty="0"/>
          </a:p>
        </p:txBody>
      </p:sp>
      <p:sp>
        <p:nvSpPr>
          <p:cNvPr id="3" name="מציין מיקום תוכן 2">
            <a:extLst>
              <a:ext uri="{FF2B5EF4-FFF2-40B4-BE49-F238E27FC236}">
                <a16:creationId xmlns:a16="http://schemas.microsoft.com/office/drawing/2014/main" id="{2C2668DC-E59A-8227-DBDA-98E048CB0F23}"/>
              </a:ext>
            </a:extLst>
          </p:cNvPr>
          <p:cNvSpPr>
            <a:spLocks noGrp="1"/>
          </p:cNvSpPr>
          <p:nvPr>
            <p:ph idx="1"/>
          </p:nvPr>
        </p:nvSpPr>
        <p:spPr>
          <a:xfrm>
            <a:off x="1295400" y="1825782"/>
            <a:ext cx="9601200" cy="4346418"/>
          </a:xfrm>
        </p:spPr>
        <p:txBody>
          <a:bodyPr>
            <a:normAutofit fontScale="85000" lnSpcReduction="20000"/>
          </a:bodyPr>
          <a:lstStyle/>
          <a:p>
            <a:pPr marL="0" indent="0">
              <a:buNone/>
            </a:pPr>
            <a:r>
              <a:rPr lang="he-IL" dirty="0"/>
              <a:t>5. מהו "בסיס מקובע" וכיצד מחשבים?</a:t>
            </a:r>
          </a:p>
          <a:p>
            <a:pPr marL="0" indent="0">
              <a:buNone/>
            </a:pPr>
            <a:r>
              <a:rPr lang="he-IL" dirty="0"/>
              <a:t>הביטוח הלאומי קובע לגבי אותו מעסיק "בסיס מקובע", שעל פיו מבוצעות ההשוואות לשירות הנוסף. הבסיס המקובע נגזר מהרבעון שקדם לשירות הראשון בתקופת החירום, או מהרבעון שקדם לשירות החדש, בתנאי שחלפו 90 ימים לפחות בין השירותים – לפי המאוחר שבהם.</a:t>
            </a:r>
          </a:p>
          <a:p>
            <a:pPr marL="0" indent="0">
              <a:buNone/>
            </a:pPr>
            <a:r>
              <a:rPr lang="he-IL" dirty="0"/>
              <a:t>6. אפשרות להגדלת הבסיס בשירות נוסף בתקופת חירום</a:t>
            </a:r>
          </a:p>
          <a:p>
            <a:pPr marL="0" indent="0">
              <a:buNone/>
            </a:pPr>
            <a:r>
              <a:rPr lang="he-IL" u="sng" dirty="0"/>
              <a:t>עד 20% גידול באופן אוטומטי</a:t>
            </a:r>
          </a:p>
          <a:p>
            <a:pPr marL="0" indent="0">
              <a:buNone/>
            </a:pPr>
            <a:r>
              <a:rPr lang="he-IL" dirty="0"/>
              <a:t>אם השכר בתקופה שקודמת לשירות הנוסף גדל בלא יותר מ-20% ביחס ל"בסיס המקובע", הביטוח הלאומי יכיר בעלייה זו בתגמול החדש.</a:t>
            </a:r>
          </a:p>
          <a:p>
            <a:pPr marL="0" indent="0">
              <a:buNone/>
            </a:pPr>
            <a:r>
              <a:rPr lang="he-IL" u="sng" dirty="0"/>
              <a:t>עלייה מעל 20%</a:t>
            </a:r>
          </a:p>
          <a:p>
            <a:pPr marL="0" indent="0">
              <a:buNone/>
            </a:pPr>
            <a:r>
              <a:rPr lang="he-IL" dirty="0"/>
              <a:t>במקרה שהגדילה בשכר חורגת מ-20% ועיקרה נסמך על תשלומי מילואים, יוגבל הגידול ל-20%. ככל שהגידול בשכר נובע מהעלאה אמיתית בהכנסה מעבודה (שאינה נובעת מתגמול מילואים), על המעסיק להגיש תביעה למוקד ייעודי בביטוח הלאומי ולהוכיח שהעלייה אינה קשורה בתגמול.</a:t>
            </a:r>
          </a:p>
          <a:p>
            <a:pPr marL="0" indent="0">
              <a:buNone/>
            </a:pPr>
            <a:r>
              <a:rPr lang="he-IL" u="sng" dirty="0"/>
              <a:t>בקשות אישיות מטעם העובד</a:t>
            </a:r>
          </a:p>
          <a:p>
            <a:pPr marL="0" indent="0">
              <a:buNone/>
            </a:pPr>
            <a:r>
              <a:rPr lang="he-IL" dirty="0"/>
              <a:t>לעובד עומדת אפשרות לפנות בבקשה להגדלה נוספת של התגמול, אם השכר עלה בפועל (מעבר לתגמולי המילואים). במקרה זה, התגמול יחושב על פי הגבוה מבין החישוב למעסיק (בחוק המתוקן) או תקנות אחרות החלות על העובד עצמו.</a:t>
            </a:r>
            <a:endParaRPr lang="en-IL" dirty="0"/>
          </a:p>
        </p:txBody>
      </p:sp>
      <p:pic>
        <p:nvPicPr>
          <p:cNvPr id="4" name="Picture 6">
            <a:extLst>
              <a:ext uri="{FF2B5EF4-FFF2-40B4-BE49-F238E27FC236}">
                <a16:creationId xmlns:a16="http://schemas.microsoft.com/office/drawing/2014/main" id="{94A0B4BC-13F5-F971-4832-2D9906317D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AC68EC02-84FD-B1B6-4ECB-CCEAC725145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2656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23A48B-E675-847E-242E-10F588760452}"/>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AFA6D99E-3B76-3190-42E1-E970BD9A8841}"/>
              </a:ext>
            </a:extLst>
          </p:cNvPr>
          <p:cNvSpPr>
            <a:spLocks noGrp="1"/>
          </p:cNvSpPr>
          <p:nvPr>
            <p:ph type="title"/>
          </p:nvPr>
        </p:nvSpPr>
        <p:spPr>
          <a:xfrm>
            <a:off x="1371600" y="685800"/>
            <a:ext cx="9601200" cy="835182"/>
          </a:xfrm>
        </p:spPr>
        <p:txBody>
          <a:bodyPr>
            <a:normAutofit fontScale="90000"/>
          </a:bodyPr>
          <a:lstStyle/>
          <a:p>
            <a:pPr algn="ctr"/>
            <a:r>
              <a:rPr lang="he-IL" dirty="0"/>
              <a:t>תגמולי מילואים למעסיקים ולעובדים – עיקרי תיקון 253 לחוק הביטוח הלאומי והוראת השעה</a:t>
            </a:r>
            <a:endParaRPr lang="en-IL" dirty="0"/>
          </a:p>
        </p:txBody>
      </p:sp>
      <p:sp>
        <p:nvSpPr>
          <p:cNvPr id="3" name="מציין מיקום תוכן 2">
            <a:extLst>
              <a:ext uri="{FF2B5EF4-FFF2-40B4-BE49-F238E27FC236}">
                <a16:creationId xmlns:a16="http://schemas.microsoft.com/office/drawing/2014/main" id="{F3E939ED-C517-64D9-1D45-82E9BA601233}"/>
              </a:ext>
            </a:extLst>
          </p:cNvPr>
          <p:cNvSpPr>
            <a:spLocks noGrp="1"/>
          </p:cNvSpPr>
          <p:nvPr>
            <p:ph idx="1"/>
          </p:nvPr>
        </p:nvSpPr>
        <p:spPr>
          <a:xfrm>
            <a:off x="1295400" y="1825782"/>
            <a:ext cx="9601200" cy="4346418"/>
          </a:xfrm>
        </p:spPr>
        <p:txBody>
          <a:bodyPr>
            <a:normAutofit/>
          </a:bodyPr>
          <a:lstStyle/>
          <a:p>
            <a:pPr marL="0" indent="0">
              <a:buNone/>
            </a:pPr>
            <a:r>
              <a:rPr lang="he-IL" dirty="0"/>
              <a:t>7. ביטול סעיף 279 בחוק הביטוח הלאומי בתקופת חירום</a:t>
            </a:r>
          </a:p>
          <a:p>
            <a:pPr marL="0" indent="0">
              <a:buNone/>
            </a:pPr>
            <a:r>
              <a:rPr lang="he-IL" dirty="0"/>
              <a:t>סעיף זה בוטל לגבי תקופת החירום, למעט חריג המוגדר בחוק עצמו, כך שלא מתאפשר לבחור את הבסיס המיטיב</a:t>
            </a:r>
          </a:p>
          <a:p>
            <a:pPr marL="0" indent="0">
              <a:buNone/>
            </a:pPr>
            <a:r>
              <a:rPr lang="he-IL" dirty="0"/>
              <a:t>סיכום</a:t>
            </a:r>
          </a:p>
          <a:p>
            <a:pPr marL="0" indent="0">
              <a:buNone/>
            </a:pPr>
            <a:r>
              <a:rPr lang="he-IL" dirty="0"/>
              <a:t>תיקון 253 לחוק הביטוח הלאומי והוראת השעה נועדו למנוע מצב של עליית תגמולי מילואים טכנית בעבור תקופות חירום, בעקבות חפיפה של משכורות ותגמולי מילואים. לצד זאת, התיקון שומר על תגמול מינימלי גבוה עד סוף 2025, ומגדיר מנגנוני פיקוח והגבלה על הגידול בשכר המוכר כבסיס לחישוב תגמולי המילואים. מעסיקים ועובדים המעורבים בשירות מילואים בתקופת "מלחמת חרבות ברזל" נדרשים לעקוב אחר ההנחיות והנהלים המתעדכנים מטעם הביטוח הלאומי, ולהתייעץ עם אנשי מקצוע לקבלת תמונה מלאה ומדויקת.</a:t>
            </a:r>
            <a:endParaRPr lang="en-IL" dirty="0"/>
          </a:p>
        </p:txBody>
      </p:sp>
      <p:pic>
        <p:nvPicPr>
          <p:cNvPr id="4" name="Picture 6">
            <a:extLst>
              <a:ext uri="{FF2B5EF4-FFF2-40B4-BE49-F238E27FC236}">
                <a16:creationId xmlns:a16="http://schemas.microsoft.com/office/drawing/2014/main" id="{AB84FE59-1010-D7E4-13E8-D85075C63D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1CFBA973-62CA-C03B-743D-3B8697BE763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1305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19A7F31-86EC-0BA1-98B2-F8F688352C2D}"/>
              </a:ext>
            </a:extLst>
          </p:cNvPr>
          <p:cNvSpPr>
            <a:spLocks noGrp="1"/>
          </p:cNvSpPr>
          <p:nvPr>
            <p:ph type="title"/>
          </p:nvPr>
        </p:nvSpPr>
        <p:spPr/>
        <p:txBody>
          <a:bodyPr/>
          <a:lstStyle/>
          <a:p>
            <a:pPr algn="ctr"/>
            <a:r>
              <a:rPr lang="he-IL" dirty="0"/>
              <a:t>מיסוי פדיון ימי חופשה </a:t>
            </a:r>
          </a:p>
        </p:txBody>
      </p:sp>
      <p:sp>
        <p:nvSpPr>
          <p:cNvPr id="3" name="מציין מיקום תוכן 2">
            <a:extLst>
              <a:ext uri="{FF2B5EF4-FFF2-40B4-BE49-F238E27FC236}">
                <a16:creationId xmlns:a16="http://schemas.microsoft.com/office/drawing/2014/main" id="{AC283BAD-73FE-7B27-ABA1-6FD1BB5F98A8}"/>
              </a:ext>
            </a:extLst>
          </p:cNvPr>
          <p:cNvSpPr>
            <a:spLocks noGrp="1"/>
          </p:cNvSpPr>
          <p:nvPr>
            <p:ph idx="1"/>
          </p:nvPr>
        </p:nvSpPr>
        <p:spPr/>
        <p:txBody>
          <a:bodyPr/>
          <a:lstStyle/>
          <a:p>
            <a:r>
              <a:rPr lang="he-IL" dirty="0"/>
              <a:t>אחרי סיום תקופת העבודה, עובדים זכאים לפדיון ימי חופשה, שבסופו של דבר מצטרף לשכר האחרון ומשפיע על חישוב המס. מכיוון שהפדיון נחשב להכנסה רגילה, הוא חייב במס שולי, מה שעשוי להעלות את מדרגת המס של העובד ולהוביל לחיוב גבוה מהמצופה. עם זאת, ישנה אפשרות להקטין את גובה המס על ידי פריסת ימי החופשה.</a:t>
            </a:r>
          </a:p>
          <a:p>
            <a:r>
              <a:rPr lang="he-IL" dirty="0"/>
              <a:t>ההכנסות המשולמות כהטבות פרישה, כמו מענק כוחות הביטחון או פדיון ימי מחלה, זכאיות לפטור ממס עד תקרה מסוימת. אולם, פדיון ימי חופשה לא נהנה מאותם פטורים ונחשב להכנסה רגילה, חייבת במס שולי.</a:t>
            </a:r>
          </a:p>
          <a:p>
            <a:r>
              <a:rPr lang="he-IL" b="1" dirty="0"/>
              <a:t>למה ימי חופשה חייבים במס שולי?</a:t>
            </a:r>
          </a:p>
          <a:p>
            <a:r>
              <a:rPr lang="he-IL" dirty="0"/>
              <a:t>עובדים רבים, במיוחד במגזר הציבורי, צוברים ימי חופשה רבים, וכאשר הם משולמים בסיום העבודה, הם מצטרפים להכנסה השנתית של העובד ועלולים להעלות אותו למדרגת מס גבוהה יותר.</a:t>
            </a:r>
          </a:p>
          <a:p>
            <a:endParaRPr lang="he-IL" dirty="0"/>
          </a:p>
        </p:txBody>
      </p:sp>
      <p:pic>
        <p:nvPicPr>
          <p:cNvPr id="4" name="Picture 6">
            <a:extLst>
              <a:ext uri="{FF2B5EF4-FFF2-40B4-BE49-F238E27FC236}">
                <a16:creationId xmlns:a16="http://schemas.microsoft.com/office/drawing/2014/main" id="{60DCF400-F76A-18E5-67C0-A41497D318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DD04D57D-185D-07F0-2324-3A276A7940A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8397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DD93A2-372C-23A1-514C-349C54F14AD6}"/>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360F4FD1-2CC6-D53D-FCD9-B6CAFC0DB578}"/>
              </a:ext>
            </a:extLst>
          </p:cNvPr>
          <p:cNvSpPr>
            <a:spLocks noGrp="1"/>
          </p:cNvSpPr>
          <p:nvPr>
            <p:ph type="title"/>
          </p:nvPr>
        </p:nvSpPr>
        <p:spPr/>
        <p:txBody>
          <a:bodyPr/>
          <a:lstStyle/>
          <a:p>
            <a:pPr algn="ctr"/>
            <a:r>
              <a:rPr lang="he-IL" dirty="0"/>
              <a:t>מיסוי פדיון ימי חופשה </a:t>
            </a:r>
          </a:p>
        </p:txBody>
      </p:sp>
      <p:sp>
        <p:nvSpPr>
          <p:cNvPr id="3" name="מציין מיקום תוכן 2">
            <a:extLst>
              <a:ext uri="{FF2B5EF4-FFF2-40B4-BE49-F238E27FC236}">
                <a16:creationId xmlns:a16="http://schemas.microsoft.com/office/drawing/2014/main" id="{7AAAAC01-DB51-5780-0D83-2F31B6B0CE79}"/>
              </a:ext>
            </a:extLst>
          </p:cNvPr>
          <p:cNvSpPr>
            <a:spLocks noGrp="1"/>
          </p:cNvSpPr>
          <p:nvPr>
            <p:ph idx="1"/>
          </p:nvPr>
        </p:nvSpPr>
        <p:spPr/>
        <p:txBody>
          <a:bodyPr>
            <a:normAutofit lnSpcReduction="10000"/>
          </a:bodyPr>
          <a:lstStyle/>
          <a:p>
            <a:r>
              <a:rPr lang="he-IL" b="1" dirty="0"/>
              <a:t>אילו מענקים זכאים להקלות במס?</a:t>
            </a:r>
          </a:p>
          <a:p>
            <a:r>
              <a:rPr lang="he-IL" dirty="0"/>
              <a:t>מענקי פרישה מסוימים, כמו פיצויים וימי מחלה, זכאים לפטור ממס עד תקרה (בשנת 2025 – 13,750 ש"ח לכל שנת עבודה), וניתן לדחות את המס באמצעות רצף קצבה ופריסת הכנסה קדימה או אחורה. מענקי פרישה יכולים לכלול את הדברים הבאים:</a:t>
            </a:r>
          </a:p>
          <a:p>
            <a:pPr>
              <a:buFont typeface="Arial" panose="020B0604020202020204" pitchFamily="34" charset="0"/>
              <a:buChar char="•"/>
            </a:pPr>
            <a:r>
              <a:rPr lang="he-IL" dirty="0"/>
              <a:t>פדיון ימי מחלה</a:t>
            </a:r>
          </a:p>
          <a:p>
            <a:pPr>
              <a:buFont typeface="Arial" panose="020B0604020202020204" pitchFamily="34" charset="0"/>
              <a:buChar char="•"/>
            </a:pPr>
            <a:r>
              <a:rPr lang="he-IL" dirty="0"/>
              <a:t>מענק הסתגלות</a:t>
            </a:r>
          </a:p>
          <a:p>
            <a:pPr>
              <a:buFont typeface="Arial" panose="020B0604020202020204" pitchFamily="34" charset="0"/>
              <a:buChar char="•"/>
            </a:pPr>
            <a:r>
              <a:rPr lang="he-IL" dirty="0"/>
              <a:t>פיצוי בגין אי הודעה מוקדמת</a:t>
            </a:r>
          </a:p>
          <a:p>
            <a:pPr>
              <a:buFont typeface="Arial" panose="020B0604020202020204" pitchFamily="34" charset="0"/>
              <a:buChar char="•"/>
            </a:pPr>
            <a:r>
              <a:rPr lang="he-IL" dirty="0"/>
              <a:t>פיצויים ושנות וותק לפיצויים</a:t>
            </a:r>
          </a:p>
          <a:p>
            <a:pPr>
              <a:buFont typeface="Arial" panose="020B0604020202020204" pitchFamily="34" charset="0"/>
              <a:buChar char="•"/>
            </a:pPr>
            <a:r>
              <a:rPr lang="he-IL" dirty="0"/>
              <a:t>מענק כוחות הביטחון</a:t>
            </a:r>
          </a:p>
          <a:p>
            <a:endParaRPr lang="he-IL" dirty="0"/>
          </a:p>
        </p:txBody>
      </p:sp>
      <p:pic>
        <p:nvPicPr>
          <p:cNvPr id="4" name="Picture 6">
            <a:extLst>
              <a:ext uri="{FF2B5EF4-FFF2-40B4-BE49-F238E27FC236}">
                <a16:creationId xmlns:a16="http://schemas.microsoft.com/office/drawing/2014/main" id="{AD02EE36-C665-12EA-6F8C-CFA8A86FFC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1ADE5C03-09E7-A774-35DA-EB1117812CC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508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7D2072-E517-6562-58ED-B3F191309550}"/>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F06577CD-44A0-3086-2DBD-CD52E2128B81}"/>
              </a:ext>
            </a:extLst>
          </p:cNvPr>
          <p:cNvSpPr>
            <a:spLocks noGrp="1"/>
          </p:cNvSpPr>
          <p:nvPr>
            <p:ph type="title"/>
          </p:nvPr>
        </p:nvSpPr>
        <p:spPr/>
        <p:txBody>
          <a:bodyPr/>
          <a:lstStyle/>
          <a:p>
            <a:pPr algn="ctr"/>
            <a:r>
              <a:rPr lang="he-IL" dirty="0"/>
              <a:t>מיסוי פדיון ימי חופשה </a:t>
            </a:r>
          </a:p>
        </p:txBody>
      </p:sp>
      <p:sp>
        <p:nvSpPr>
          <p:cNvPr id="3" name="מציין מיקום תוכן 2">
            <a:extLst>
              <a:ext uri="{FF2B5EF4-FFF2-40B4-BE49-F238E27FC236}">
                <a16:creationId xmlns:a16="http://schemas.microsoft.com/office/drawing/2014/main" id="{A9286322-4F0C-64A8-CB9A-E507DE02C7C5}"/>
              </a:ext>
            </a:extLst>
          </p:cNvPr>
          <p:cNvSpPr>
            <a:spLocks noGrp="1"/>
          </p:cNvSpPr>
          <p:nvPr>
            <p:ph idx="1"/>
          </p:nvPr>
        </p:nvSpPr>
        <p:spPr/>
        <p:txBody>
          <a:bodyPr>
            <a:normAutofit fontScale="92500" lnSpcReduction="20000"/>
          </a:bodyPr>
          <a:lstStyle/>
          <a:p>
            <a:r>
              <a:rPr lang="he-IL" b="1" dirty="0"/>
              <a:t>איך ניתן להקטין את המס על פדיון ימי חופשה?</a:t>
            </a:r>
          </a:p>
          <a:p>
            <a:r>
              <a:rPr lang="he-IL" dirty="0"/>
              <a:t>אף על פי שימי חופשה אינם זכאים להקלות ממס כמו מענקי פרישה, ניתן לבצע פריסת הכנסה לאחור. כלומר, ניתן לחלק את הסכום שנכנס מחשבון ימי החופשה על פני מספר שנים קודמות, כדי להימנע מהעלאת מדרגת המס בשנה הנוכחית.</a:t>
            </a:r>
          </a:p>
          <a:p>
            <a:r>
              <a:rPr lang="he-IL" b="1" dirty="0"/>
              <a:t>מהי פריסת הכנסה לאחור?</a:t>
            </a:r>
          </a:p>
          <a:p>
            <a:r>
              <a:rPr lang="he-IL" dirty="0"/>
              <a:t>הפריסה מאפשרת לחלק את פדיון ימי החופשה על פני עד 6 שנים לאחור. באמצעות פריסה לאחור, ניתן להימנע ממס גבוה ולמזער את ההשפעה על מדרגת המס השולי.</a:t>
            </a:r>
          </a:p>
          <a:p>
            <a:r>
              <a:rPr lang="he-IL" b="1" dirty="0"/>
              <a:t>מתי כדאי לבצע פריסת ימי חופשה?</a:t>
            </a:r>
          </a:p>
          <a:p>
            <a:r>
              <a:rPr lang="he-IL" dirty="0"/>
              <a:t>פריסת ימי חופשה לאחור מומלצת לעובדים ש:</a:t>
            </a:r>
          </a:p>
          <a:p>
            <a:pPr>
              <a:buFont typeface="Arial" panose="020B0604020202020204" pitchFamily="34" charset="0"/>
              <a:buChar char="•"/>
            </a:pPr>
            <a:r>
              <a:rPr lang="he-IL" dirty="0"/>
              <a:t>פדיון החופשה גורם להם לעבור למדרגת מס גבוהה יותר.</a:t>
            </a:r>
          </a:p>
          <a:p>
            <a:pPr>
              <a:buFont typeface="Arial" panose="020B0604020202020204" pitchFamily="34" charset="0"/>
              <a:buChar char="•"/>
            </a:pPr>
            <a:r>
              <a:rPr lang="he-IL" dirty="0"/>
              <a:t>יש להם הכנסה קבועה הממוקמת קרוב לגבול מדרגת המס.</a:t>
            </a:r>
          </a:p>
          <a:p>
            <a:endParaRPr lang="he-IL" dirty="0"/>
          </a:p>
        </p:txBody>
      </p:sp>
      <p:pic>
        <p:nvPicPr>
          <p:cNvPr id="4" name="Picture 6">
            <a:extLst>
              <a:ext uri="{FF2B5EF4-FFF2-40B4-BE49-F238E27FC236}">
                <a16:creationId xmlns:a16="http://schemas.microsoft.com/office/drawing/2014/main" id="{7A6D7BA1-8F94-DA31-B96A-0C56FCBCC5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CCAC9865-F048-1DF6-425A-17C6A103EAF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3664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A5EB62-0CB1-29A3-1674-E76C9F90657F}"/>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75D4B7CD-8D5D-9753-D6E0-E0BAF0C97291}"/>
              </a:ext>
            </a:extLst>
          </p:cNvPr>
          <p:cNvSpPr>
            <a:spLocks noGrp="1"/>
          </p:cNvSpPr>
          <p:nvPr>
            <p:ph type="title"/>
          </p:nvPr>
        </p:nvSpPr>
        <p:spPr>
          <a:xfrm>
            <a:off x="1371600" y="685800"/>
            <a:ext cx="9601200" cy="1305962"/>
          </a:xfrm>
        </p:spPr>
        <p:txBody>
          <a:bodyPr>
            <a:normAutofit/>
          </a:bodyPr>
          <a:lstStyle/>
          <a:p>
            <a:pPr algn="ctr"/>
            <a:r>
              <a:rPr lang="he-IL" dirty="0"/>
              <a:t>עמלות מכירה נכללות </a:t>
            </a:r>
            <a:br>
              <a:rPr lang="he-IL" dirty="0"/>
            </a:br>
            <a:r>
              <a:rPr lang="he-IL" dirty="0"/>
              <a:t>לחישוב ערך שעות נוספות</a:t>
            </a:r>
            <a:endParaRPr lang="en-IL" dirty="0"/>
          </a:p>
        </p:txBody>
      </p:sp>
      <p:sp>
        <p:nvSpPr>
          <p:cNvPr id="3" name="מציין מיקום תוכן 2">
            <a:extLst>
              <a:ext uri="{FF2B5EF4-FFF2-40B4-BE49-F238E27FC236}">
                <a16:creationId xmlns:a16="http://schemas.microsoft.com/office/drawing/2014/main" id="{30BF6807-59B2-4C87-2DBD-2F8F5C6B8E8D}"/>
              </a:ext>
            </a:extLst>
          </p:cNvPr>
          <p:cNvSpPr>
            <a:spLocks noGrp="1"/>
          </p:cNvSpPr>
          <p:nvPr>
            <p:ph idx="1"/>
          </p:nvPr>
        </p:nvSpPr>
        <p:spPr>
          <a:xfrm>
            <a:off x="1371600" y="2154724"/>
            <a:ext cx="9601200" cy="3712675"/>
          </a:xfrm>
        </p:spPr>
        <p:txBody>
          <a:bodyPr>
            <a:normAutofit/>
          </a:bodyPr>
          <a:lstStyle/>
          <a:p>
            <a:pPr>
              <a:buNone/>
            </a:pPr>
            <a:r>
              <a:rPr lang="he-IL" dirty="0"/>
              <a:t>	בחודש מרץ 2025 ניתן פסק דין משמעותי בבית הדין האזורי לעבודה בתל אביב, המחדד את הלכת בית הדין הארצי בעניין זכאות לתשלום שעות נוספות עבור רכיב העמלות במכירות. מדובר בפסק דין משלים במסגרת תביעה ייצוגית שהוגשה נגד רשת קסטרו (ת"צ 3263-07-13), ובו יושמה ההלכה שנקבעה זמן קצר קודם לכן בפסק הדין בעניינה של חברת הביטוח </a:t>
            </a:r>
            <a:r>
              <a:rPr lang="he-IL" dirty="0" err="1"/>
              <a:t>איי.די.איי</a:t>
            </a:r>
            <a:r>
              <a:rPr lang="he-IL" dirty="0"/>
              <a:t>.</a:t>
            </a:r>
          </a:p>
          <a:p>
            <a:pPr>
              <a:buNone/>
            </a:pPr>
            <a:r>
              <a:rPr lang="he-IL" u="sng" dirty="0"/>
              <a:t>	רקע כללי – ההלכה שנקבעה בבית הדין הארצי</a:t>
            </a:r>
          </a:p>
          <a:p>
            <a:r>
              <a:rPr lang="he-IL" dirty="0"/>
              <a:t>כבר באוגוסט 2024 אישר בית הדין הארצי תביעה ייצוגית עקרונית בעניין הכללת עמלות מכירה בחישוב גמול שעות נוספות (</a:t>
            </a:r>
            <a:r>
              <a:rPr lang="he-IL" dirty="0" err="1"/>
              <a:t>עת"צ</a:t>
            </a:r>
            <a:r>
              <a:rPr lang="he-IL" dirty="0"/>
              <a:t> 48841-06-18, כהן נ' </a:t>
            </a:r>
            <a:r>
              <a:rPr lang="he-IL" dirty="0" err="1"/>
              <a:t>איי.די.איי</a:t>
            </a:r>
            <a:r>
              <a:rPr lang="he-IL" dirty="0"/>
              <a:t> חברה לביטוח). בפסק הדין נקבע כי העובדה שלא ניתן לייחס עמלה לשעת עבודה מסוימת אינה פוטרת את המעסיק מתשלום שעות נוספות עבור רכיב זה, וכי יש לתת משקל עליון לתכלית חוק שעות עבודה ומנוחה – הגנה על זכויות עובדים, גם כאשר החישוב מורכב יותר.</a:t>
            </a:r>
          </a:p>
          <a:p>
            <a:pPr marL="0" indent="0">
              <a:buNone/>
            </a:pPr>
            <a:endParaRPr lang="he-IL" dirty="0"/>
          </a:p>
        </p:txBody>
      </p:sp>
      <p:pic>
        <p:nvPicPr>
          <p:cNvPr id="4" name="Picture 6">
            <a:extLst>
              <a:ext uri="{FF2B5EF4-FFF2-40B4-BE49-F238E27FC236}">
                <a16:creationId xmlns:a16="http://schemas.microsoft.com/office/drawing/2014/main" id="{52EB5500-8D07-06EA-50E2-DC53CF3DF3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B8E24460-9F09-AF76-811C-D6D01A8A570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915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2ECDC-69DC-1D3F-B861-558BDC3FF1FC}"/>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1AB6CA28-01DC-D90D-A01E-C82C0529DA91}"/>
              </a:ext>
            </a:extLst>
          </p:cNvPr>
          <p:cNvSpPr>
            <a:spLocks noGrp="1"/>
          </p:cNvSpPr>
          <p:nvPr>
            <p:ph type="title"/>
          </p:nvPr>
        </p:nvSpPr>
        <p:spPr/>
        <p:txBody>
          <a:bodyPr/>
          <a:lstStyle/>
          <a:p>
            <a:pPr algn="ctr"/>
            <a:r>
              <a:rPr lang="he-IL" dirty="0"/>
              <a:t>מיסוי פדיון ימי חופשה </a:t>
            </a:r>
          </a:p>
        </p:txBody>
      </p:sp>
      <p:sp>
        <p:nvSpPr>
          <p:cNvPr id="3" name="מציין מיקום תוכן 2">
            <a:extLst>
              <a:ext uri="{FF2B5EF4-FFF2-40B4-BE49-F238E27FC236}">
                <a16:creationId xmlns:a16="http://schemas.microsoft.com/office/drawing/2014/main" id="{FA17B8B9-7A87-1300-4180-1687638DF1B9}"/>
              </a:ext>
            </a:extLst>
          </p:cNvPr>
          <p:cNvSpPr>
            <a:spLocks noGrp="1"/>
          </p:cNvSpPr>
          <p:nvPr>
            <p:ph idx="1"/>
          </p:nvPr>
        </p:nvSpPr>
        <p:spPr/>
        <p:txBody>
          <a:bodyPr/>
          <a:lstStyle/>
          <a:p>
            <a:r>
              <a:rPr lang="he-IL" b="1" dirty="0"/>
              <a:t>איך לבצע את הפריסה?</a:t>
            </a:r>
          </a:p>
          <a:p>
            <a:r>
              <a:rPr lang="he-IL" dirty="0"/>
              <a:t>לצורך ביצוע פריסת ימי חופשה יש למלא טופס 116ג של רשות המיסים ולציין את ההכנסה השנתית בכל אחת משנות הפריסה. את הטופס יש להגיש באזור האישי של רשות המיסים בצירוף תלוש שכר וטפסי 106 של השנים הקודמות.</a:t>
            </a:r>
          </a:p>
          <a:p>
            <a:r>
              <a:rPr lang="he-IL" b="1" dirty="0"/>
              <a:t>סיכום:</a:t>
            </a:r>
          </a:p>
          <a:p>
            <a:r>
              <a:rPr lang="he-IL" dirty="0"/>
              <a:t>פריסת פדיון ימי חופשה יכולה לחסוך משמעותית בהוצאות המס. חשוב לבדוק את הכדאיות בהתאם להכנסה האישית ולמענקים המתקבלים בסיום העבודה.</a:t>
            </a:r>
          </a:p>
          <a:p>
            <a:endParaRPr lang="he-IL" dirty="0"/>
          </a:p>
        </p:txBody>
      </p:sp>
      <p:pic>
        <p:nvPicPr>
          <p:cNvPr id="4" name="Picture 6">
            <a:extLst>
              <a:ext uri="{FF2B5EF4-FFF2-40B4-BE49-F238E27FC236}">
                <a16:creationId xmlns:a16="http://schemas.microsoft.com/office/drawing/2014/main" id="{9A4067F9-F813-8285-5B1B-622A904B17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DD757771-6F51-5108-9F74-1BDE525D29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2926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5E134A-ABDC-5C7A-D31B-5B5D6CAB035E}"/>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288EC57F-AEE4-1038-B449-FC4CABEE07D3}"/>
              </a:ext>
            </a:extLst>
          </p:cNvPr>
          <p:cNvSpPr>
            <a:spLocks noGrp="1"/>
          </p:cNvSpPr>
          <p:nvPr>
            <p:ph type="title"/>
          </p:nvPr>
        </p:nvSpPr>
        <p:spPr/>
        <p:txBody>
          <a:bodyPr/>
          <a:lstStyle/>
          <a:p>
            <a:pPr algn="ctr"/>
            <a:r>
              <a:rPr lang="he-IL" dirty="0"/>
              <a:t>מיסוי פדיון ימי חופשה </a:t>
            </a:r>
          </a:p>
        </p:txBody>
      </p:sp>
      <p:sp>
        <p:nvSpPr>
          <p:cNvPr id="3" name="מציין מיקום תוכן 2">
            <a:extLst>
              <a:ext uri="{FF2B5EF4-FFF2-40B4-BE49-F238E27FC236}">
                <a16:creationId xmlns:a16="http://schemas.microsoft.com/office/drawing/2014/main" id="{58861E23-2FC8-7ACE-65FE-727F489C0777}"/>
              </a:ext>
            </a:extLst>
          </p:cNvPr>
          <p:cNvSpPr>
            <a:spLocks noGrp="1"/>
          </p:cNvSpPr>
          <p:nvPr>
            <p:ph idx="1"/>
          </p:nvPr>
        </p:nvSpPr>
        <p:spPr>
          <a:xfrm>
            <a:off x="1371600" y="1539433"/>
            <a:ext cx="9601200" cy="4327967"/>
          </a:xfrm>
        </p:spPr>
        <p:txBody>
          <a:bodyPr>
            <a:normAutofit fontScale="92500" lnSpcReduction="20000"/>
          </a:bodyPr>
          <a:lstStyle/>
          <a:p>
            <a:r>
              <a:rPr lang="he-IL" b="1" dirty="0"/>
              <a:t>דוגמה:</a:t>
            </a:r>
            <a:r>
              <a:rPr lang="he-IL" dirty="0"/>
              <a:t> עובד בעל שכר חודשי של 18,000 ש"ח (216,000 ש"ח שנתי) מקבל פדיון ימי חופשה של 50,000 ש"ח בסיום העבודה.</a:t>
            </a:r>
          </a:p>
          <a:p>
            <a:pPr>
              <a:buFont typeface="Arial" panose="020B0604020202020204" pitchFamily="34" charset="0"/>
              <a:buChar char="•"/>
            </a:pPr>
            <a:r>
              <a:rPr lang="he-IL" b="1" dirty="0"/>
              <a:t>ללא פריסת ימי חופשה:</a:t>
            </a:r>
            <a:br>
              <a:rPr lang="he-IL" dirty="0"/>
            </a:br>
            <a:r>
              <a:rPr lang="he-IL" dirty="0"/>
              <a:t>אם הפדיון משולם בשנה אחת, כלומר בשנה בה העובד מסיים את עבודתו, הסכום יתווסף להכנסתו השנתית ויעלה אותו למדרגת מס של 35%. במקרה כזה, העובד ידרוש לשלם 35% מס על 50,000 ש"ח, כלומר 17,500 ש"ח.</a:t>
            </a:r>
          </a:p>
          <a:p>
            <a:pPr>
              <a:buFont typeface="Arial" panose="020B0604020202020204" pitchFamily="34" charset="0"/>
              <a:buChar char="•"/>
            </a:pPr>
            <a:r>
              <a:rPr lang="he-IL" b="1" dirty="0"/>
              <a:t>עם פריסת ימי חופשה לאחור:</a:t>
            </a:r>
            <a:br>
              <a:rPr lang="he-IL" dirty="0"/>
            </a:br>
            <a:r>
              <a:rPr lang="he-IL" dirty="0"/>
              <a:t>אם העובד בוחר לפרוס את פדיון ימי החופשה על פני 4 שנים קודמות (בהתאם להוראות רשות המיסים), כל שנה הוא יחשב כסכום חלקי קטן יותר. נניח שהוא מחלק את 50,000 ש"ח על פני 4 שנים, כלומר 12,500 ש"ח בשנה. זה יקטין את ההכנסה השנתית בכל אחת מהשנים בהן בוצעה הפריסה, והעובד ישלם מס שולי נמוך יותר.</a:t>
            </a:r>
          </a:p>
          <a:p>
            <a:r>
              <a:rPr lang="he-IL" dirty="0"/>
              <a:t>נניח שב-3 מתוך 4 השנים ההכנסה הייתה במדרגת מס של 25%, ובשנה אחת המדרגה הייתה 30%. אז העובד יחסוך כ-4% במס במקרה של פריסה ויכול להימנע מעלות מס גבוהה כמו במקרה של קבלת הסכום כשלם.</a:t>
            </a:r>
          </a:p>
          <a:p>
            <a:r>
              <a:rPr lang="he-IL" dirty="0"/>
              <a:t>כך, אם מדובר בשכר בינוני-גבוה כמו בדוגמה, פריסת פדיון ימי החופשה יכולה להוריד את מדרגת המס, ולחסוך סכומי מס משמעותיים.</a:t>
            </a:r>
          </a:p>
          <a:p>
            <a:endParaRPr lang="he-IL" dirty="0"/>
          </a:p>
        </p:txBody>
      </p:sp>
      <p:pic>
        <p:nvPicPr>
          <p:cNvPr id="4" name="Picture 6">
            <a:extLst>
              <a:ext uri="{FF2B5EF4-FFF2-40B4-BE49-F238E27FC236}">
                <a16:creationId xmlns:a16="http://schemas.microsoft.com/office/drawing/2014/main" id="{307CD2A8-624F-3282-75F8-81A8DD7C88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D50AAB7E-1329-BF27-4E63-F4B25463595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54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C477E96-4BAA-C1C2-07F3-6669E5FA3793}"/>
              </a:ext>
            </a:extLst>
          </p:cNvPr>
          <p:cNvSpPr>
            <a:spLocks noGrp="1"/>
          </p:cNvSpPr>
          <p:nvPr>
            <p:ph type="title"/>
          </p:nvPr>
        </p:nvSpPr>
        <p:spPr/>
        <p:txBody>
          <a:bodyPr/>
          <a:lstStyle/>
          <a:p>
            <a:pPr algn="ctr"/>
            <a:r>
              <a:rPr lang="he-IL" dirty="0"/>
              <a:t>פטור מקצבה </a:t>
            </a:r>
            <a:endParaRPr lang="en-IL" dirty="0"/>
          </a:p>
        </p:txBody>
      </p:sp>
      <p:sp>
        <p:nvSpPr>
          <p:cNvPr id="3" name="מציין מיקום תוכן 2">
            <a:extLst>
              <a:ext uri="{FF2B5EF4-FFF2-40B4-BE49-F238E27FC236}">
                <a16:creationId xmlns:a16="http://schemas.microsoft.com/office/drawing/2014/main" id="{2500E7E1-6F26-0FBF-2A2C-ACF9DBF9AFCC}"/>
              </a:ext>
            </a:extLst>
          </p:cNvPr>
          <p:cNvSpPr>
            <a:spLocks noGrp="1"/>
          </p:cNvSpPr>
          <p:nvPr>
            <p:ph idx="1"/>
          </p:nvPr>
        </p:nvSpPr>
        <p:spPr>
          <a:xfrm>
            <a:off x="1371600" y="1575303"/>
            <a:ext cx="9601200" cy="4292097"/>
          </a:xfrm>
        </p:spPr>
        <p:txBody>
          <a:bodyPr>
            <a:normAutofit/>
          </a:bodyPr>
          <a:lstStyle/>
          <a:p>
            <a:pPr algn="r"/>
            <a:r>
              <a:rPr lang="he-IL" b="1" dirty="0">
                <a:solidFill>
                  <a:srgbClr val="2C2F34"/>
                </a:solidFill>
                <a:latin typeface="Arial" panose="020B0604020202020204" pitchFamily="34" charset="0"/>
              </a:rPr>
              <a:t>פנסיית הזקנה היא הכנסה החייבת במס כמו כל הכנסה אחרת. כדי להבין כיצד מחשבים את המס על הפנסיה, חשוב להבחין בין שני סוגי הקצבאות, הקצבה המזכה והקצבה המוכרת.</a:t>
            </a:r>
          </a:p>
          <a:p>
            <a:pPr algn="r" rtl="0"/>
            <a:r>
              <a:rPr lang="he-IL" b="1" i="0" dirty="0">
                <a:solidFill>
                  <a:srgbClr val="2C2F34"/>
                </a:solidFill>
                <a:effectLst/>
                <a:latin typeface="Arial" panose="020B0604020202020204" pitchFamily="34" charset="0"/>
              </a:rPr>
              <a:t>שני סוגים של קצבאות : קצבה מזכה וקצבה מוכרת</a:t>
            </a:r>
          </a:p>
          <a:p>
            <a:pPr algn="r" rtl="0">
              <a:spcAft>
                <a:spcPts val="1875"/>
              </a:spcAft>
            </a:pPr>
            <a:r>
              <a:rPr lang="he-IL" b="0" i="0" dirty="0">
                <a:solidFill>
                  <a:srgbClr val="2C2F34"/>
                </a:solidFill>
                <a:effectLst/>
                <a:latin typeface="Arial" panose="020B0604020202020204" pitchFamily="34" charset="0"/>
              </a:rPr>
              <a:t>קצבת הזקנה שלך יכולה להיות מורכבת משני מקורות, קצבה מזכה וקצבה מוכרת.</a:t>
            </a:r>
          </a:p>
          <a:p>
            <a:pPr algn="r" rtl="0">
              <a:lnSpc>
                <a:spcPts val="1875"/>
              </a:lnSpc>
              <a:spcAft>
                <a:spcPts val="375"/>
              </a:spcAft>
              <a:buFont typeface="Arial" panose="020B0604020202020204" pitchFamily="34" charset="0"/>
              <a:buChar char="•"/>
            </a:pPr>
            <a:r>
              <a:rPr lang="he-IL" b="0" i="0" dirty="0">
                <a:solidFill>
                  <a:srgbClr val="2C2F34"/>
                </a:solidFill>
                <a:effectLst/>
                <a:latin typeface="Arial" panose="020B0604020202020204" pitchFamily="34" charset="0"/>
              </a:rPr>
              <a:t>קצבה מזכה היא קצבה שנובעת מתשלומי המעסיק (פנסיה תקציבית) או מתשלומים מקופת גמל (קרן פנסיה או ביטוח מנהלים).</a:t>
            </a:r>
          </a:p>
          <a:p>
            <a:pPr algn="r" rtl="0">
              <a:lnSpc>
                <a:spcPts val="1875"/>
              </a:lnSpc>
              <a:spcAft>
                <a:spcPts val="375"/>
              </a:spcAft>
              <a:buFont typeface="Arial" panose="020B0604020202020204" pitchFamily="34" charset="0"/>
              <a:buChar char="•"/>
            </a:pPr>
            <a:r>
              <a:rPr lang="he-IL" b="0" i="0" dirty="0">
                <a:solidFill>
                  <a:srgbClr val="2C2F34"/>
                </a:solidFill>
                <a:effectLst/>
                <a:latin typeface="Arial" panose="020B0604020202020204" pitchFamily="34" charset="0"/>
              </a:rPr>
              <a:t>קצבה מוכרת נובעת מתשלומים פטורים שהופקדו אל קופת הגמל (או קרן פנסיה וביטוח מנהלים).</a:t>
            </a:r>
          </a:p>
          <a:p>
            <a:pPr algn="r" rtl="0">
              <a:spcAft>
                <a:spcPts val="1875"/>
              </a:spcAft>
            </a:pPr>
            <a:r>
              <a:rPr lang="he-IL" b="0" i="0" dirty="0">
                <a:solidFill>
                  <a:srgbClr val="2C2F34"/>
                </a:solidFill>
                <a:effectLst/>
                <a:latin typeface="Arial" panose="020B0604020202020204" pitchFamily="34" charset="0"/>
              </a:rPr>
              <a:t>בעוד שהקצבה המוכרת (לאחר שנת 2012) </a:t>
            </a:r>
            <a:r>
              <a:rPr lang="he-IL" b="1" i="0" dirty="0">
                <a:solidFill>
                  <a:srgbClr val="2C2F34"/>
                </a:solidFill>
                <a:effectLst/>
                <a:latin typeface="Arial" panose="020B0604020202020204" pitchFamily="34" charset="0"/>
              </a:rPr>
              <a:t>פטורה ממס לחלוטין</a:t>
            </a:r>
            <a:r>
              <a:rPr lang="he-IL" b="0" i="0" dirty="0">
                <a:solidFill>
                  <a:srgbClr val="2C2F34"/>
                </a:solidFill>
                <a:effectLst/>
                <a:latin typeface="Arial" panose="020B0604020202020204" pitchFamily="34" charset="0"/>
              </a:rPr>
              <a:t>, קצבת זקנה שנובעת מקצבה מזכה חייבת במס. כדי להקטין את תשלומי המס באפשרותך לנצל פטור ממס על </a:t>
            </a:r>
            <a:r>
              <a:rPr lang="he-IL" b="1" i="0" dirty="0">
                <a:solidFill>
                  <a:srgbClr val="2C2F34"/>
                </a:solidFill>
                <a:effectLst/>
                <a:latin typeface="Arial" panose="020B0604020202020204" pitchFamily="34" charset="0"/>
              </a:rPr>
              <a:t>קצבה מזכה</a:t>
            </a:r>
            <a:r>
              <a:rPr lang="he-IL" b="0" i="0" dirty="0">
                <a:solidFill>
                  <a:srgbClr val="2C2F34"/>
                </a:solidFill>
                <a:effectLst/>
                <a:latin typeface="Arial" panose="020B0604020202020204" pitchFamily="34" charset="0"/>
              </a:rPr>
              <a:t>, הפטור המירבי עומד בשנת 2025 על 5,375 ש"ח.</a:t>
            </a:r>
          </a:p>
          <a:p>
            <a:pPr algn="l" rtl="0"/>
            <a:endParaRPr lang="en-IL" dirty="0"/>
          </a:p>
        </p:txBody>
      </p:sp>
      <p:pic>
        <p:nvPicPr>
          <p:cNvPr id="4" name="Picture 6">
            <a:extLst>
              <a:ext uri="{FF2B5EF4-FFF2-40B4-BE49-F238E27FC236}">
                <a16:creationId xmlns:a16="http://schemas.microsoft.com/office/drawing/2014/main" id="{9E8F7919-040A-0757-AA05-95EF466164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1F156211-572A-ADA3-AE4C-D501B4DF6DA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829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F3F190-61F8-1947-20B0-055AEBB9117A}"/>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B1B02E41-BEC2-1BFC-3C93-79E1DF761048}"/>
              </a:ext>
            </a:extLst>
          </p:cNvPr>
          <p:cNvSpPr>
            <a:spLocks noGrp="1"/>
          </p:cNvSpPr>
          <p:nvPr>
            <p:ph type="title"/>
          </p:nvPr>
        </p:nvSpPr>
        <p:spPr/>
        <p:txBody>
          <a:bodyPr/>
          <a:lstStyle/>
          <a:p>
            <a:pPr algn="ctr"/>
            <a:r>
              <a:rPr lang="he-IL" dirty="0"/>
              <a:t>פטור מקצבה </a:t>
            </a:r>
            <a:endParaRPr lang="en-IL" dirty="0"/>
          </a:p>
        </p:txBody>
      </p:sp>
      <p:sp>
        <p:nvSpPr>
          <p:cNvPr id="3" name="מציין מיקום תוכן 2">
            <a:extLst>
              <a:ext uri="{FF2B5EF4-FFF2-40B4-BE49-F238E27FC236}">
                <a16:creationId xmlns:a16="http://schemas.microsoft.com/office/drawing/2014/main" id="{39ABE87B-1DF1-6516-5F6B-C8747369EADF}"/>
              </a:ext>
            </a:extLst>
          </p:cNvPr>
          <p:cNvSpPr>
            <a:spLocks noGrp="1"/>
          </p:cNvSpPr>
          <p:nvPr>
            <p:ph idx="1"/>
          </p:nvPr>
        </p:nvSpPr>
        <p:spPr>
          <a:xfrm>
            <a:off x="1371600" y="1575303"/>
            <a:ext cx="9601200" cy="4292097"/>
          </a:xfrm>
        </p:spPr>
        <p:txBody>
          <a:bodyPr>
            <a:normAutofit fontScale="92500" lnSpcReduction="10000"/>
          </a:bodyPr>
          <a:lstStyle/>
          <a:p>
            <a:pPr algn="r" rtl="0">
              <a:spcAft>
                <a:spcPts val="1875"/>
              </a:spcAft>
            </a:pPr>
            <a:r>
              <a:rPr lang="he-IL" b="0" i="0" dirty="0">
                <a:solidFill>
                  <a:srgbClr val="2C2F34"/>
                </a:solidFill>
                <a:effectLst/>
                <a:latin typeface="Arial" panose="020B0604020202020204" pitchFamily="34" charset="0"/>
              </a:rPr>
              <a:t>כדי להשתמש בפטור עליך למלא </a:t>
            </a:r>
            <a:r>
              <a:rPr lang="he-IL" b="1" i="0" u="none" strike="noStrike" dirty="0">
                <a:solidFill>
                  <a:srgbClr val="2C2F34"/>
                </a:solidFill>
                <a:effectLst/>
                <a:latin typeface="Arial" panose="020B0604020202020204" pitchFamily="34" charset="0"/>
                <a:hlinkClick r:id="rId2"/>
              </a:rPr>
              <a:t>טופס 161ד</a:t>
            </a:r>
            <a:r>
              <a:rPr lang="he-IL" b="0" i="0" dirty="0">
                <a:solidFill>
                  <a:srgbClr val="2C2F34"/>
                </a:solidFill>
                <a:effectLst/>
                <a:latin typeface="Arial" panose="020B0604020202020204" pitchFamily="34" charset="0"/>
              </a:rPr>
              <a:t> או </a:t>
            </a:r>
            <a:r>
              <a:rPr lang="he-IL" b="1" i="0" u="none" strike="noStrike" dirty="0">
                <a:solidFill>
                  <a:srgbClr val="2C2F34"/>
                </a:solidFill>
                <a:effectLst/>
                <a:latin typeface="Arial" panose="020B0604020202020204" pitchFamily="34" charset="0"/>
                <a:hlinkClick r:id="rId3"/>
              </a:rPr>
              <a:t>טופס 161ח</a:t>
            </a:r>
            <a:r>
              <a:rPr lang="he-IL" b="0" i="0" dirty="0">
                <a:solidFill>
                  <a:srgbClr val="2C2F34"/>
                </a:solidFill>
                <a:effectLst/>
                <a:latin typeface="Arial" panose="020B0604020202020204" pitchFamily="34" charset="0"/>
              </a:rPr>
              <a:t> ולבצע פעולה </a:t>
            </a:r>
            <a:r>
              <a:rPr lang="he-IL" b="0" i="0" dirty="0" err="1">
                <a:solidFill>
                  <a:srgbClr val="2C2F34"/>
                </a:solidFill>
                <a:effectLst/>
                <a:latin typeface="Arial" panose="020B0604020202020204" pitchFamily="34" charset="0"/>
              </a:rPr>
              <a:t>שנקראית</a:t>
            </a:r>
            <a:r>
              <a:rPr lang="he-IL" b="0" i="0" dirty="0">
                <a:solidFill>
                  <a:srgbClr val="2C2F34"/>
                </a:solidFill>
                <a:effectLst/>
                <a:latin typeface="Arial" panose="020B0604020202020204" pitchFamily="34" charset="0"/>
              </a:rPr>
              <a:t> </a:t>
            </a:r>
            <a:r>
              <a:rPr lang="he-IL" b="0" i="0" u="none" strike="noStrike" dirty="0">
                <a:solidFill>
                  <a:srgbClr val="2C2F34"/>
                </a:solidFill>
                <a:effectLst/>
                <a:latin typeface="Arial" panose="020B0604020202020204" pitchFamily="34" charset="0"/>
                <a:hlinkClick r:id="rId4"/>
              </a:rPr>
              <a:t>קיבוע זכויות</a:t>
            </a:r>
            <a:r>
              <a:rPr lang="he-IL" b="0" i="0" dirty="0">
                <a:solidFill>
                  <a:srgbClr val="2C2F34"/>
                </a:solidFill>
                <a:effectLst/>
                <a:latin typeface="Arial" panose="020B0604020202020204" pitchFamily="34" charset="0"/>
              </a:rPr>
              <a:t>.</a:t>
            </a:r>
          </a:p>
          <a:p>
            <a:pPr algn="r" rtl="0">
              <a:spcAft>
                <a:spcPts val="1875"/>
              </a:spcAft>
            </a:pPr>
            <a:r>
              <a:rPr lang="he-IL" b="0" i="0" dirty="0">
                <a:solidFill>
                  <a:srgbClr val="2C2F34"/>
                </a:solidFill>
                <a:effectLst/>
                <a:latin typeface="Arial" panose="020B0604020202020204" pitchFamily="34" charset="0"/>
              </a:rPr>
              <a:t>הפטור על הקצבה הוא אחיד לכל הפורשים ואינו תלוי בגובה הקצבה לה אתה זכאי.</a:t>
            </a:r>
          </a:p>
          <a:p>
            <a:pPr algn="r" rtl="0">
              <a:spcAft>
                <a:spcPts val="1875"/>
              </a:spcAft>
            </a:pPr>
            <a:r>
              <a:rPr lang="he-IL" b="0" i="0" dirty="0">
                <a:solidFill>
                  <a:srgbClr val="2C2F34"/>
                </a:solidFill>
                <a:effectLst/>
                <a:latin typeface="Arial" panose="020B0604020202020204" pitchFamily="34" charset="0"/>
              </a:rPr>
              <a:t>לדוגמה,</a:t>
            </a:r>
          </a:p>
          <a:p>
            <a:pPr algn="r" rtl="0">
              <a:spcAft>
                <a:spcPts val="1875"/>
              </a:spcAft>
            </a:pPr>
            <a:r>
              <a:rPr lang="he-IL" b="0" i="0" dirty="0">
                <a:solidFill>
                  <a:srgbClr val="2C2F34"/>
                </a:solidFill>
                <a:effectLst/>
                <a:latin typeface="Arial" panose="020B0604020202020204" pitchFamily="34" charset="0"/>
              </a:rPr>
              <a:t>פורש זכאי לקצבה חודשית בגובה 6,000 ש"ח</a:t>
            </a:r>
          </a:p>
          <a:p>
            <a:pPr algn="r" rtl="0">
              <a:spcAft>
                <a:spcPts val="1875"/>
              </a:spcAft>
            </a:pPr>
            <a:r>
              <a:rPr lang="he-IL" b="0" i="0" dirty="0">
                <a:solidFill>
                  <a:srgbClr val="2C2F34"/>
                </a:solidFill>
                <a:effectLst/>
                <a:latin typeface="Arial" panose="020B0604020202020204" pitchFamily="34" charset="0"/>
              </a:rPr>
              <a:t>בהתאם למדרגת המס הוא חייב במס בגובה של 600 ש"ח</a:t>
            </a:r>
          </a:p>
          <a:p>
            <a:pPr algn="r" rtl="0">
              <a:spcAft>
                <a:spcPts val="1875"/>
              </a:spcAft>
            </a:pPr>
            <a:r>
              <a:rPr lang="he-IL" b="0" i="0" dirty="0">
                <a:solidFill>
                  <a:srgbClr val="2C2F34"/>
                </a:solidFill>
                <a:effectLst/>
                <a:latin typeface="Arial" panose="020B0604020202020204" pitchFamily="34" charset="0"/>
              </a:rPr>
              <a:t>לאחר השימוש בפטור על הקצבה המזכה בגובה 5,375 ש"ח</a:t>
            </a:r>
          </a:p>
          <a:p>
            <a:pPr algn="r" rtl="0">
              <a:spcAft>
                <a:spcPts val="1875"/>
              </a:spcAft>
            </a:pPr>
            <a:r>
              <a:rPr lang="he-IL" b="0" i="0" dirty="0">
                <a:solidFill>
                  <a:srgbClr val="2C2F34"/>
                </a:solidFill>
                <a:effectLst/>
                <a:latin typeface="Arial" panose="020B0604020202020204" pitchFamily="34" charset="0"/>
              </a:rPr>
              <a:t>גובה המס יורד ל – 100 ש"ח שמתקזזים מול נקודות הזיכוי.</a:t>
            </a:r>
          </a:p>
          <a:p>
            <a:pPr algn="l" rtl="0"/>
            <a:endParaRPr lang="en-IL" dirty="0"/>
          </a:p>
        </p:txBody>
      </p:sp>
      <p:pic>
        <p:nvPicPr>
          <p:cNvPr id="4" name="Picture 6">
            <a:extLst>
              <a:ext uri="{FF2B5EF4-FFF2-40B4-BE49-F238E27FC236}">
                <a16:creationId xmlns:a16="http://schemas.microsoft.com/office/drawing/2014/main" id="{71DC8925-D86F-77C1-D734-D8DD15C15C9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BCE0A85B-4FE9-997F-5230-EEE75E8F4A87}"/>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4064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ECB37-695E-0507-1A3C-3D24C0CBEEB1}"/>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5AFAAD51-0908-E26A-8227-92486AF051D7}"/>
              </a:ext>
            </a:extLst>
          </p:cNvPr>
          <p:cNvSpPr>
            <a:spLocks noGrp="1"/>
          </p:cNvSpPr>
          <p:nvPr>
            <p:ph type="title"/>
          </p:nvPr>
        </p:nvSpPr>
        <p:spPr/>
        <p:txBody>
          <a:bodyPr/>
          <a:lstStyle/>
          <a:p>
            <a:pPr algn="ctr"/>
            <a:r>
              <a:rPr lang="he-IL" dirty="0"/>
              <a:t>פטור מקצבה </a:t>
            </a:r>
            <a:endParaRPr lang="en-IL" dirty="0"/>
          </a:p>
        </p:txBody>
      </p:sp>
      <p:sp>
        <p:nvSpPr>
          <p:cNvPr id="3" name="מציין מיקום תוכן 2">
            <a:extLst>
              <a:ext uri="{FF2B5EF4-FFF2-40B4-BE49-F238E27FC236}">
                <a16:creationId xmlns:a16="http://schemas.microsoft.com/office/drawing/2014/main" id="{7717B567-A76D-75C2-BFC8-DD0CF1F426F4}"/>
              </a:ext>
            </a:extLst>
          </p:cNvPr>
          <p:cNvSpPr>
            <a:spLocks noGrp="1"/>
          </p:cNvSpPr>
          <p:nvPr>
            <p:ph idx="1"/>
          </p:nvPr>
        </p:nvSpPr>
        <p:spPr>
          <a:xfrm>
            <a:off x="1371600" y="1575303"/>
            <a:ext cx="9601200" cy="4292097"/>
          </a:xfrm>
        </p:spPr>
        <p:txBody>
          <a:bodyPr>
            <a:normAutofit/>
          </a:bodyPr>
          <a:lstStyle/>
          <a:p>
            <a:pPr algn="r" rtl="0"/>
            <a:r>
              <a:rPr lang="he-IL" b="1" i="0" dirty="0">
                <a:solidFill>
                  <a:srgbClr val="2C2F34"/>
                </a:solidFill>
                <a:effectLst/>
                <a:latin typeface="Arial" panose="020B0604020202020204" pitchFamily="34" charset="0"/>
              </a:rPr>
              <a:t>כיצד מחושב הפטור על הקצבה המזכה?</a:t>
            </a:r>
          </a:p>
          <a:p>
            <a:pPr algn="r" rtl="0">
              <a:spcAft>
                <a:spcPts val="1875"/>
              </a:spcAft>
            </a:pPr>
            <a:r>
              <a:rPr lang="he-IL" b="0" i="0" dirty="0">
                <a:solidFill>
                  <a:srgbClr val="2C2F34"/>
                </a:solidFill>
                <a:effectLst/>
                <a:latin typeface="Arial" panose="020B0604020202020204" pitchFamily="34" charset="0"/>
              </a:rPr>
              <a:t>הפטור מחושב על ידי הכפלת תקרת הקצבה המזכה – 9,430 ש"ח כפול אחוז הפטור. בשנת 2025 אחוז הפטור המירבי עומד על 57 אחוזים או 5,375 ש"ח. הפעם הבאה שהפטור עתיד לעלות היא בשנת 2026.</a:t>
            </a:r>
          </a:p>
          <a:p>
            <a:pPr algn="r" rtl="0">
              <a:spcAft>
                <a:spcPts val="1875"/>
              </a:spcAft>
            </a:pPr>
            <a:r>
              <a:rPr lang="he-IL" b="0" i="0" dirty="0">
                <a:solidFill>
                  <a:srgbClr val="2C2F34"/>
                </a:solidFill>
                <a:effectLst/>
                <a:latin typeface="Arial" panose="020B0604020202020204" pitchFamily="34" charset="0"/>
              </a:rPr>
              <a:t>חשוב לזכור את הפטור על הקצבה המזכה ניתן לנצל החל מגיל הפרישה 63 לאישה ו- 67 לגבר.</a:t>
            </a:r>
          </a:p>
          <a:p>
            <a:pPr algn="r" rtl="0">
              <a:spcAft>
                <a:spcPts val="1875"/>
              </a:spcAft>
            </a:pPr>
            <a:r>
              <a:rPr lang="he-IL" b="0" i="0" dirty="0">
                <a:solidFill>
                  <a:srgbClr val="2C2F34"/>
                </a:solidFill>
                <a:effectLst/>
                <a:latin typeface="Arial" panose="020B0604020202020204" pitchFamily="34" charset="0"/>
              </a:rPr>
              <a:t>במקרה של פרישה מוקדמת, הקצבה המזכה תהייה חייבת במס (למעט נקודות הזיכוי) עד להגעה לגיל פרישה.</a:t>
            </a:r>
          </a:p>
          <a:p>
            <a:pPr algn="l" rtl="0"/>
            <a:endParaRPr lang="en-IL" dirty="0"/>
          </a:p>
        </p:txBody>
      </p:sp>
      <p:pic>
        <p:nvPicPr>
          <p:cNvPr id="4" name="Picture 6">
            <a:extLst>
              <a:ext uri="{FF2B5EF4-FFF2-40B4-BE49-F238E27FC236}">
                <a16:creationId xmlns:a16="http://schemas.microsoft.com/office/drawing/2014/main" id="{D5FE57F7-5AA5-E73C-6154-C6D6F13640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3DD7EEAB-51FD-ED4E-800C-D97B0A5E44E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565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8549DB-0041-62DB-B972-D0143042874E}"/>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974914FB-1CAC-A352-BF57-21E1DEE3BCBF}"/>
              </a:ext>
            </a:extLst>
          </p:cNvPr>
          <p:cNvSpPr>
            <a:spLocks noGrp="1"/>
          </p:cNvSpPr>
          <p:nvPr>
            <p:ph type="title"/>
          </p:nvPr>
        </p:nvSpPr>
        <p:spPr/>
        <p:txBody>
          <a:bodyPr/>
          <a:lstStyle/>
          <a:p>
            <a:pPr algn="ctr"/>
            <a:r>
              <a:rPr lang="he-IL" dirty="0"/>
              <a:t>פטור מקצבה </a:t>
            </a:r>
            <a:endParaRPr lang="en-IL" dirty="0"/>
          </a:p>
        </p:txBody>
      </p:sp>
      <p:sp>
        <p:nvSpPr>
          <p:cNvPr id="3" name="מציין מיקום תוכן 2">
            <a:extLst>
              <a:ext uri="{FF2B5EF4-FFF2-40B4-BE49-F238E27FC236}">
                <a16:creationId xmlns:a16="http://schemas.microsoft.com/office/drawing/2014/main" id="{2EF8B43B-0EE6-3421-19FD-25BC89E0D8C3}"/>
              </a:ext>
            </a:extLst>
          </p:cNvPr>
          <p:cNvSpPr>
            <a:spLocks noGrp="1"/>
          </p:cNvSpPr>
          <p:nvPr>
            <p:ph idx="1"/>
          </p:nvPr>
        </p:nvSpPr>
        <p:spPr>
          <a:xfrm>
            <a:off x="1371600" y="1575303"/>
            <a:ext cx="9601200" cy="4292097"/>
          </a:xfrm>
        </p:spPr>
        <p:txBody>
          <a:bodyPr>
            <a:normAutofit lnSpcReduction="10000"/>
          </a:bodyPr>
          <a:lstStyle/>
          <a:p>
            <a:pPr algn="r" rtl="0"/>
            <a:r>
              <a:rPr lang="he-IL" b="1" i="0" dirty="0">
                <a:solidFill>
                  <a:srgbClr val="2C2F34"/>
                </a:solidFill>
                <a:effectLst/>
                <a:latin typeface="Arial" panose="020B0604020202020204" pitchFamily="34" charset="0"/>
              </a:rPr>
              <a:t>כיצד נקבע אחוז הפטור על הקצבה המזכה?</a:t>
            </a:r>
          </a:p>
          <a:p>
            <a:pPr algn="r" rtl="0">
              <a:spcAft>
                <a:spcPts val="1875"/>
              </a:spcAft>
            </a:pPr>
            <a:r>
              <a:rPr lang="he-IL" b="0" i="0" dirty="0">
                <a:solidFill>
                  <a:srgbClr val="2C2F34"/>
                </a:solidFill>
                <a:effectLst/>
                <a:latin typeface="Arial" panose="020B0604020202020204" pitchFamily="34" charset="0"/>
              </a:rPr>
              <a:t>הפטור המירבי על הקצבה עומד על 57%, אך לא כל אחד זכאי לפטור המירבי .</a:t>
            </a:r>
            <a:r>
              <a:rPr lang="he-IL" b="1" i="0" dirty="0">
                <a:solidFill>
                  <a:srgbClr val="2C2F34"/>
                </a:solidFill>
                <a:effectLst/>
                <a:latin typeface="Arial" panose="020B0604020202020204" pitchFamily="34" charset="0"/>
              </a:rPr>
              <a:t>משיכת פיצויים פטורים</a:t>
            </a:r>
            <a:r>
              <a:rPr lang="he-IL" b="0" i="0" dirty="0">
                <a:solidFill>
                  <a:srgbClr val="2C2F34"/>
                </a:solidFill>
                <a:effectLst/>
                <a:latin typeface="Arial" panose="020B0604020202020204" pitchFamily="34" charset="0"/>
              </a:rPr>
              <a:t> לאורך השנים פוגעת בפטור המירבי. למעשה הפטור המירבי על הקצבה מורכב משני פטורים:</a:t>
            </a:r>
          </a:p>
          <a:p>
            <a:pPr algn="r" rtl="0">
              <a:spcAft>
                <a:spcPts val="375"/>
              </a:spcAft>
              <a:buFont typeface="+mj-lt"/>
              <a:buAutoNum type="arabicPeriod"/>
            </a:pPr>
            <a:r>
              <a:rPr lang="he-IL" b="0" i="0" dirty="0">
                <a:solidFill>
                  <a:srgbClr val="2C2F34"/>
                </a:solidFill>
                <a:effectLst/>
                <a:latin typeface="Arial" panose="020B0604020202020204" pitchFamily="34" charset="0"/>
              </a:rPr>
              <a:t>פטור בשיעור של 35% מתקרת הקצבה המזכה. כדי ליהנות מהפטור הזה עליך להימנע ממשיכת מענקי פיצויים פטורים ממס במהלך </a:t>
            </a:r>
            <a:r>
              <a:rPr lang="he-IL" b="1" i="0" dirty="0">
                <a:solidFill>
                  <a:srgbClr val="2C2F34"/>
                </a:solidFill>
                <a:effectLst/>
                <a:latin typeface="Arial" panose="020B0604020202020204" pitchFamily="34" charset="0"/>
              </a:rPr>
              <a:t>32 שנות העבודה</a:t>
            </a:r>
            <a:r>
              <a:rPr lang="he-IL" b="0" i="0" dirty="0">
                <a:solidFill>
                  <a:srgbClr val="2C2F34"/>
                </a:solidFill>
                <a:effectLst/>
                <a:latin typeface="Arial" panose="020B0604020202020204" pitchFamily="34" charset="0"/>
              </a:rPr>
              <a:t>, שקדמו לפרישה ולמועד קבלת הקצבה. (</a:t>
            </a:r>
            <a:r>
              <a:rPr lang="he-IL" b="1" i="0" dirty="0">
                <a:solidFill>
                  <a:srgbClr val="2C2F34"/>
                </a:solidFill>
                <a:effectLst/>
                <a:latin typeface="Arial" panose="020B0604020202020204" pitchFamily="34" charset="0"/>
              </a:rPr>
              <a:t>נוסחת השילוב</a:t>
            </a:r>
            <a:r>
              <a:rPr lang="he-IL" b="0" i="0" dirty="0">
                <a:solidFill>
                  <a:srgbClr val="2C2F34"/>
                </a:solidFill>
                <a:effectLst/>
                <a:latin typeface="Arial" panose="020B0604020202020204" pitchFamily="34" charset="0"/>
              </a:rPr>
              <a:t>)</a:t>
            </a:r>
          </a:p>
          <a:p>
            <a:pPr algn="r" rtl="0">
              <a:spcAft>
                <a:spcPts val="375"/>
              </a:spcAft>
              <a:buFont typeface="+mj-lt"/>
              <a:buAutoNum type="arabicPeriod"/>
            </a:pPr>
            <a:r>
              <a:rPr lang="he-IL" b="0" i="0" dirty="0">
                <a:solidFill>
                  <a:srgbClr val="2C2F34"/>
                </a:solidFill>
                <a:effectLst/>
                <a:latin typeface="Arial" panose="020B0604020202020204" pitchFamily="34" charset="0"/>
              </a:rPr>
              <a:t>פטור נוסף בשיעור של 32% מתקרת הקצבה המזכה. הפטור הזה אינו מותנה במשיכת פיצויים והוא עודכן לאורך השנים. בשנת 2025 </a:t>
            </a:r>
            <a:r>
              <a:rPr lang="he-IL" b="1" i="0" dirty="0">
                <a:solidFill>
                  <a:srgbClr val="2C2F34"/>
                </a:solidFill>
                <a:effectLst/>
                <a:latin typeface="Arial" panose="020B0604020202020204" pitchFamily="34" charset="0"/>
              </a:rPr>
              <a:t>הפטור הנוסף עומד על 22% בלבד.</a:t>
            </a:r>
            <a:endParaRPr lang="he-IL" b="0" i="0" dirty="0">
              <a:solidFill>
                <a:srgbClr val="2C2F34"/>
              </a:solidFill>
              <a:effectLst/>
              <a:latin typeface="Arial" panose="020B0604020202020204" pitchFamily="34" charset="0"/>
            </a:endParaRPr>
          </a:p>
          <a:p>
            <a:pPr algn="r" rtl="0">
              <a:spcAft>
                <a:spcPts val="1875"/>
              </a:spcAft>
            </a:pPr>
            <a:r>
              <a:rPr lang="he-IL" b="0" i="0" dirty="0">
                <a:solidFill>
                  <a:srgbClr val="2C2F34"/>
                </a:solidFill>
                <a:effectLst/>
                <a:latin typeface="Arial" panose="020B0604020202020204" pitchFamily="34" charset="0"/>
              </a:rPr>
              <a:t>בשנת 2025 עומד אחוז הפטור המירבי על 57% או  5,375 ש"ח בחודש. לפטור זה זכאי פנסיונר שהגיע לגיל פרישה ומקבל קצבה מזכה </a:t>
            </a:r>
            <a:r>
              <a:rPr lang="he-IL" b="1" i="0" dirty="0">
                <a:solidFill>
                  <a:srgbClr val="2C2F34"/>
                </a:solidFill>
                <a:effectLst/>
                <a:latin typeface="Arial" panose="020B0604020202020204" pitchFamily="34" charset="0"/>
              </a:rPr>
              <a:t>ולא משך</a:t>
            </a:r>
            <a:r>
              <a:rPr lang="he-IL" b="0" i="0" dirty="0">
                <a:solidFill>
                  <a:srgbClr val="2C2F34"/>
                </a:solidFill>
                <a:effectLst/>
                <a:latin typeface="Arial" panose="020B0604020202020204" pitchFamily="34" charset="0"/>
              </a:rPr>
              <a:t> כספי פיצויים </a:t>
            </a:r>
            <a:r>
              <a:rPr lang="he-IL" b="1" i="0" dirty="0">
                <a:solidFill>
                  <a:srgbClr val="2C2F34"/>
                </a:solidFill>
                <a:effectLst/>
                <a:latin typeface="Arial" panose="020B0604020202020204" pitchFamily="34" charset="0"/>
              </a:rPr>
              <a:t>פטורים</a:t>
            </a:r>
            <a:r>
              <a:rPr lang="he-IL" b="0" i="0" dirty="0">
                <a:solidFill>
                  <a:srgbClr val="2C2F34"/>
                </a:solidFill>
                <a:effectLst/>
                <a:latin typeface="Arial" panose="020B0604020202020204" pitchFamily="34" charset="0"/>
              </a:rPr>
              <a:t> לאורך 32 שנות עבודתו.</a:t>
            </a:r>
          </a:p>
          <a:p>
            <a:pPr algn="r" rtl="0">
              <a:spcAft>
                <a:spcPts val="1875"/>
              </a:spcAft>
            </a:pPr>
            <a:r>
              <a:rPr lang="he-IL" b="0" i="0" dirty="0">
                <a:solidFill>
                  <a:srgbClr val="2C2F34"/>
                </a:solidFill>
                <a:effectLst/>
                <a:latin typeface="Arial" panose="020B0604020202020204" pitchFamily="34" charset="0"/>
              </a:rPr>
              <a:t>הגידול בפטור ימשך עד לשנת 2028 (חשוב לזכור כי שיעור הפטור שמוצג בטבלה מורכב משני הסעיפים)</a:t>
            </a:r>
          </a:p>
          <a:p>
            <a:pPr algn="r" rtl="0"/>
            <a:endParaRPr lang="en-IL" dirty="0"/>
          </a:p>
        </p:txBody>
      </p:sp>
      <p:pic>
        <p:nvPicPr>
          <p:cNvPr id="4" name="Picture 6">
            <a:extLst>
              <a:ext uri="{FF2B5EF4-FFF2-40B4-BE49-F238E27FC236}">
                <a16:creationId xmlns:a16="http://schemas.microsoft.com/office/drawing/2014/main" id="{006B7E77-2391-307E-E2A9-DD46011A6F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BB7C96DC-BA78-F130-B468-5A83CB99443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36464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FA56FD-7EEC-2BFB-71F9-192E0613B4E4}"/>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E233C910-801E-8154-094F-8A46E11873C1}"/>
              </a:ext>
            </a:extLst>
          </p:cNvPr>
          <p:cNvSpPr>
            <a:spLocks noGrp="1"/>
          </p:cNvSpPr>
          <p:nvPr>
            <p:ph type="title"/>
          </p:nvPr>
        </p:nvSpPr>
        <p:spPr/>
        <p:txBody>
          <a:bodyPr/>
          <a:lstStyle/>
          <a:p>
            <a:pPr algn="ctr"/>
            <a:r>
              <a:rPr lang="he-IL" dirty="0"/>
              <a:t>פטור מקצבה </a:t>
            </a:r>
            <a:endParaRPr lang="en-IL" dirty="0"/>
          </a:p>
        </p:txBody>
      </p:sp>
      <p:graphicFrame>
        <p:nvGraphicFramePr>
          <p:cNvPr id="4" name="מציין מיקום תוכן 3">
            <a:extLst>
              <a:ext uri="{FF2B5EF4-FFF2-40B4-BE49-F238E27FC236}">
                <a16:creationId xmlns:a16="http://schemas.microsoft.com/office/drawing/2014/main" id="{EBAC9AA1-B560-25CB-4319-CE4C9953F4D5}"/>
              </a:ext>
            </a:extLst>
          </p:cNvPr>
          <p:cNvGraphicFramePr>
            <a:graphicFrameLocks noGrp="1"/>
          </p:cNvGraphicFramePr>
          <p:nvPr>
            <p:ph idx="1"/>
          </p:nvPr>
        </p:nvGraphicFramePr>
        <p:xfrm>
          <a:off x="2457450" y="2006373"/>
          <a:ext cx="7429500" cy="731520"/>
        </p:xfrm>
        <a:graphic>
          <a:graphicData uri="http://schemas.openxmlformats.org/drawingml/2006/table">
            <a:tbl>
              <a:tblPr/>
              <a:tblGrid>
                <a:gridCol w="1485900">
                  <a:extLst>
                    <a:ext uri="{9D8B030D-6E8A-4147-A177-3AD203B41FA5}">
                      <a16:colId xmlns:a16="http://schemas.microsoft.com/office/drawing/2014/main" val="838209548"/>
                    </a:ext>
                  </a:extLst>
                </a:gridCol>
                <a:gridCol w="1485900">
                  <a:extLst>
                    <a:ext uri="{9D8B030D-6E8A-4147-A177-3AD203B41FA5}">
                      <a16:colId xmlns:a16="http://schemas.microsoft.com/office/drawing/2014/main" val="2790943366"/>
                    </a:ext>
                  </a:extLst>
                </a:gridCol>
                <a:gridCol w="1485900">
                  <a:extLst>
                    <a:ext uri="{9D8B030D-6E8A-4147-A177-3AD203B41FA5}">
                      <a16:colId xmlns:a16="http://schemas.microsoft.com/office/drawing/2014/main" val="2447392030"/>
                    </a:ext>
                  </a:extLst>
                </a:gridCol>
                <a:gridCol w="1485900">
                  <a:extLst>
                    <a:ext uri="{9D8B030D-6E8A-4147-A177-3AD203B41FA5}">
                      <a16:colId xmlns:a16="http://schemas.microsoft.com/office/drawing/2014/main" val="3500556644"/>
                    </a:ext>
                  </a:extLst>
                </a:gridCol>
                <a:gridCol w="1485900">
                  <a:extLst>
                    <a:ext uri="{9D8B030D-6E8A-4147-A177-3AD203B41FA5}">
                      <a16:colId xmlns:a16="http://schemas.microsoft.com/office/drawing/2014/main" val="2755956754"/>
                    </a:ext>
                  </a:extLst>
                </a:gridCol>
              </a:tblGrid>
              <a:tr h="0">
                <a:tc>
                  <a:txBody>
                    <a:bodyPr/>
                    <a:lstStyle/>
                    <a:p>
                      <a:pPr algn="r" latinLnBrk="0"/>
                      <a:r>
                        <a:rPr lang="he-IL">
                          <a:effectLst/>
                        </a:rPr>
                        <a:t>שנה</a:t>
                      </a:r>
                    </a:p>
                  </a:txBody>
                  <a:tcPr anchor="ctr">
                    <a:lnL>
                      <a:noFill/>
                    </a:lnL>
                    <a:lnR>
                      <a:noFill/>
                    </a:lnR>
                    <a:lnT>
                      <a:noFill/>
                    </a:lnT>
                    <a:lnB>
                      <a:noFill/>
                    </a:lnB>
                    <a:solidFill>
                      <a:srgbClr val="FFFFFF"/>
                    </a:solidFill>
                  </a:tcPr>
                </a:tc>
                <a:tc>
                  <a:txBody>
                    <a:bodyPr/>
                    <a:lstStyle/>
                    <a:p>
                      <a:pPr algn="r" latinLnBrk="0"/>
                      <a:r>
                        <a:rPr lang="en-IL">
                          <a:effectLst/>
                        </a:rPr>
                        <a:t>2012</a:t>
                      </a:r>
                    </a:p>
                  </a:txBody>
                  <a:tcPr anchor="ctr">
                    <a:lnL>
                      <a:noFill/>
                    </a:lnL>
                    <a:lnR>
                      <a:noFill/>
                    </a:lnR>
                    <a:lnT>
                      <a:noFill/>
                    </a:lnT>
                    <a:lnB>
                      <a:noFill/>
                    </a:lnB>
                    <a:solidFill>
                      <a:srgbClr val="FFFFFF"/>
                    </a:solidFill>
                  </a:tcPr>
                </a:tc>
                <a:tc>
                  <a:txBody>
                    <a:bodyPr/>
                    <a:lstStyle/>
                    <a:p>
                      <a:pPr algn="r" latinLnBrk="0"/>
                      <a:r>
                        <a:rPr lang="en-IL">
                          <a:effectLst/>
                        </a:rPr>
                        <a:t>2016</a:t>
                      </a:r>
                    </a:p>
                  </a:txBody>
                  <a:tcPr anchor="ctr">
                    <a:lnL>
                      <a:noFill/>
                    </a:lnL>
                    <a:lnR>
                      <a:noFill/>
                    </a:lnR>
                    <a:lnT>
                      <a:noFill/>
                    </a:lnT>
                    <a:lnB>
                      <a:noFill/>
                    </a:lnB>
                    <a:solidFill>
                      <a:srgbClr val="FFFFFF"/>
                    </a:solidFill>
                  </a:tcPr>
                </a:tc>
                <a:tc>
                  <a:txBody>
                    <a:bodyPr/>
                    <a:lstStyle/>
                    <a:p>
                      <a:pPr algn="r" latinLnBrk="0"/>
                      <a:r>
                        <a:rPr lang="en-IL">
                          <a:effectLst/>
                        </a:rPr>
                        <a:t>2020</a:t>
                      </a:r>
                    </a:p>
                  </a:txBody>
                  <a:tcPr anchor="ctr">
                    <a:lnL>
                      <a:noFill/>
                    </a:lnL>
                    <a:lnR>
                      <a:noFill/>
                    </a:lnR>
                    <a:lnT>
                      <a:noFill/>
                    </a:lnT>
                    <a:lnB>
                      <a:noFill/>
                    </a:lnB>
                    <a:solidFill>
                      <a:srgbClr val="FFFFFF"/>
                    </a:solidFill>
                  </a:tcPr>
                </a:tc>
                <a:tc>
                  <a:txBody>
                    <a:bodyPr/>
                    <a:lstStyle/>
                    <a:p>
                      <a:pPr algn="r" latinLnBrk="0"/>
                      <a:r>
                        <a:rPr lang="en-IL">
                          <a:effectLst/>
                        </a:rPr>
                        <a:t>2025</a:t>
                      </a:r>
                    </a:p>
                  </a:txBody>
                  <a:tcPr anchor="ctr">
                    <a:lnL>
                      <a:noFill/>
                    </a:lnL>
                    <a:lnR>
                      <a:noFill/>
                    </a:lnR>
                    <a:lnT>
                      <a:noFill/>
                    </a:lnT>
                    <a:lnB>
                      <a:noFill/>
                    </a:lnB>
                    <a:solidFill>
                      <a:srgbClr val="FFFFFF"/>
                    </a:solidFill>
                  </a:tcPr>
                </a:tc>
                <a:extLst>
                  <a:ext uri="{0D108BD9-81ED-4DB2-BD59-A6C34878D82A}">
                    <a16:rowId xmlns:a16="http://schemas.microsoft.com/office/drawing/2014/main" val="3040611400"/>
                  </a:ext>
                </a:extLst>
              </a:tr>
              <a:tr h="0">
                <a:tc>
                  <a:txBody>
                    <a:bodyPr/>
                    <a:lstStyle/>
                    <a:p>
                      <a:pPr algn="r" latinLnBrk="0"/>
                      <a:r>
                        <a:rPr lang="he-IL">
                          <a:effectLst/>
                        </a:rPr>
                        <a:t>אחוז הפטור</a:t>
                      </a:r>
                    </a:p>
                  </a:txBody>
                  <a:tcPr anchor="ctr">
                    <a:lnL>
                      <a:noFill/>
                    </a:lnL>
                    <a:lnR>
                      <a:noFill/>
                    </a:lnR>
                    <a:lnT>
                      <a:noFill/>
                    </a:lnT>
                    <a:lnB>
                      <a:noFill/>
                    </a:lnB>
                    <a:solidFill>
                      <a:srgbClr val="FFFFFF"/>
                    </a:solidFill>
                  </a:tcPr>
                </a:tc>
                <a:tc>
                  <a:txBody>
                    <a:bodyPr/>
                    <a:lstStyle/>
                    <a:p>
                      <a:pPr algn="r" latinLnBrk="0"/>
                      <a:r>
                        <a:rPr lang="en-IL">
                          <a:effectLst/>
                        </a:rPr>
                        <a:t>43.5%</a:t>
                      </a:r>
                    </a:p>
                  </a:txBody>
                  <a:tcPr anchor="ctr">
                    <a:lnL>
                      <a:noFill/>
                    </a:lnL>
                    <a:lnR>
                      <a:noFill/>
                    </a:lnR>
                    <a:lnT>
                      <a:noFill/>
                    </a:lnT>
                    <a:lnB>
                      <a:noFill/>
                    </a:lnB>
                    <a:solidFill>
                      <a:srgbClr val="FFFFFF"/>
                    </a:solidFill>
                  </a:tcPr>
                </a:tc>
                <a:tc>
                  <a:txBody>
                    <a:bodyPr/>
                    <a:lstStyle/>
                    <a:p>
                      <a:pPr algn="r" latinLnBrk="0"/>
                      <a:r>
                        <a:rPr lang="en-IL">
                          <a:effectLst/>
                        </a:rPr>
                        <a:t>49%</a:t>
                      </a:r>
                    </a:p>
                  </a:txBody>
                  <a:tcPr anchor="ctr">
                    <a:lnL>
                      <a:noFill/>
                    </a:lnL>
                    <a:lnR>
                      <a:noFill/>
                    </a:lnR>
                    <a:lnT>
                      <a:noFill/>
                    </a:lnT>
                    <a:lnB>
                      <a:noFill/>
                    </a:lnB>
                    <a:solidFill>
                      <a:srgbClr val="FFFFFF"/>
                    </a:solidFill>
                  </a:tcPr>
                </a:tc>
                <a:tc>
                  <a:txBody>
                    <a:bodyPr/>
                    <a:lstStyle/>
                    <a:p>
                      <a:pPr algn="r" latinLnBrk="0"/>
                      <a:r>
                        <a:rPr lang="en-IL" dirty="0">
                          <a:effectLst/>
                        </a:rPr>
                        <a:t>52%</a:t>
                      </a:r>
                    </a:p>
                  </a:txBody>
                  <a:tcPr anchor="ctr">
                    <a:lnL>
                      <a:noFill/>
                    </a:lnL>
                    <a:lnR>
                      <a:noFill/>
                    </a:lnR>
                    <a:lnT>
                      <a:noFill/>
                    </a:lnT>
                    <a:lnB>
                      <a:noFill/>
                    </a:lnB>
                    <a:solidFill>
                      <a:srgbClr val="FFFFFF"/>
                    </a:solidFill>
                  </a:tcPr>
                </a:tc>
                <a:tc>
                  <a:txBody>
                    <a:bodyPr/>
                    <a:lstStyle/>
                    <a:p>
                      <a:pPr algn="r" latinLnBrk="0"/>
                      <a:r>
                        <a:rPr lang="en-IL" dirty="0">
                          <a:effectLst/>
                        </a:rPr>
                        <a:t>57%</a:t>
                      </a:r>
                    </a:p>
                  </a:txBody>
                  <a:tcPr anchor="ctr">
                    <a:lnL>
                      <a:noFill/>
                    </a:lnL>
                    <a:lnR>
                      <a:noFill/>
                    </a:lnR>
                    <a:lnT>
                      <a:noFill/>
                    </a:lnT>
                    <a:lnB>
                      <a:noFill/>
                    </a:lnB>
                    <a:solidFill>
                      <a:srgbClr val="FFFFFF"/>
                    </a:solidFill>
                  </a:tcPr>
                </a:tc>
                <a:extLst>
                  <a:ext uri="{0D108BD9-81ED-4DB2-BD59-A6C34878D82A}">
                    <a16:rowId xmlns:a16="http://schemas.microsoft.com/office/drawing/2014/main" val="1490762775"/>
                  </a:ext>
                </a:extLst>
              </a:tr>
            </a:tbl>
          </a:graphicData>
        </a:graphic>
      </p:graphicFrame>
      <p:sp>
        <p:nvSpPr>
          <p:cNvPr id="8" name="תיבת טקסט 7">
            <a:extLst>
              <a:ext uri="{FF2B5EF4-FFF2-40B4-BE49-F238E27FC236}">
                <a16:creationId xmlns:a16="http://schemas.microsoft.com/office/drawing/2014/main" id="{FB70CFBE-23AF-F2BE-F5E2-798A57894EC2}"/>
              </a:ext>
            </a:extLst>
          </p:cNvPr>
          <p:cNvSpPr txBox="1"/>
          <p:nvPr/>
        </p:nvSpPr>
        <p:spPr>
          <a:xfrm>
            <a:off x="2457450" y="3191648"/>
            <a:ext cx="7429500" cy="1908215"/>
          </a:xfrm>
          <a:prstGeom prst="rect">
            <a:avLst/>
          </a:prstGeom>
          <a:noFill/>
        </p:spPr>
        <p:txBody>
          <a:bodyPr wrap="square">
            <a:spAutoFit/>
          </a:bodyPr>
          <a:lstStyle/>
          <a:p>
            <a:pPr algn="r" rtl="1"/>
            <a:r>
              <a:rPr lang="he-IL" b="1" dirty="0">
                <a:solidFill>
                  <a:srgbClr val="2C2F34"/>
                </a:solidFill>
                <a:latin typeface="Arial" panose="020B0604020202020204" pitchFamily="34" charset="0"/>
              </a:rPr>
              <a:t>דוגמא ל</a:t>
            </a:r>
            <a:r>
              <a:rPr lang="he-IL" b="1" i="0" dirty="0">
                <a:solidFill>
                  <a:srgbClr val="2C2F34"/>
                </a:solidFill>
                <a:effectLst/>
                <a:latin typeface="Arial" panose="020B0604020202020204" pitchFamily="34" charset="0"/>
              </a:rPr>
              <a:t>שינוי בפטור העתידי </a:t>
            </a:r>
          </a:p>
          <a:p>
            <a:pPr algn="r" rtl="1"/>
            <a:r>
              <a:rPr lang="he-IL" b="0" i="0" dirty="0">
                <a:solidFill>
                  <a:srgbClr val="2C2F34"/>
                </a:solidFill>
                <a:effectLst/>
                <a:latin typeface="Arial" panose="020B0604020202020204" pitchFamily="34" charset="0"/>
              </a:rPr>
              <a:t>בינואר 2026 יגדל הפטור ל-57.5% (יעלה בעוד 47 שקלים) – ויעמוד על 5,422 שקל לחודש.</a:t>
            </a:r>
          </a:p>
          <a:p>
            <a:pPr algn="r" rtl="1">
              <a:spcAft>
                <a:spcPts val="375"/>
              </a:spcAft>
              <a:buFont typeface="Arial" panose="020B0604020202020204" pitchFamily="34" charset="0"/>
              <a:buChar char="•"/>
            </a:pPr>
            <a:r>
              <a:rPr lang="he-IL" b="0" i="0" dirty="0">
                <a:solidFill>
                  <a:srgbClr val="2C2F34"/>
                </a:solidFill>
                <a:effectLst/>
                <a:latin typeface="Arial" panose="020B0604020202020204" pitchFamily="34" charset="0"/>
              </a:rPr>
              <a:t>בינואר 2027 יגדל הפטור ל-62.5% (יעלה ב-471 שקל) – ויעמוד על 5,893 שקל לחודש.</a:t>
            </a:r>
          </a:p>
          <a:p>
            <a:pPr algn="r" rtl="1">
              <a:spcAft>
                <a:spcPts val="375"/>
              </a:spcAft>
              <a:buFont typeface="Arial" panose="020B0604020202020204" pitchFamily="34" charset="0"/>
              <a:buChar char="•"/>
            </a:pPr>
            <a:r>
              <a:rPr lang="he-IL" b="0" i="0" dirty="0">
                <a:solidFill>
                  <a:srgbClr val="2C2F34"/>
                </a:solidFill>
                <a:effectLst/>
                <a:latin typeface="Arial" panose="020B0604020202020204" pitchFamily="34" charset="0"/>
              </a:rPr>
              <a:t>בינואר 2028 יגדל הפטור ל-67% – ויעמוד על 6,318 שקל לחודש.</a:t>
            </a:r>
          </a:p>
          <a:p>
            <a:pPr algn="r" rtl="1">
              <a:spcAft>
                <a:spcPts val="375"/>
              </a:spcAft>
              <a:buFont typeface="Arial" panose="020B0604020202020204" pitchFamily="34" charset="0"/>
              <a:buChar char="•"/>
            </a:pPr>
            <a:r>
              <a:rPr lang="he-IL" b="0" i="0" dirty="0">
                <a:solidFill>
                  <a:srgbClr val="2C2F34"/>
                </a:solidFill>
                <a:effectLst/>
                <a:latin typeface="Arial" panose="020B0604020202020204" pitchFamily="34" charset="0"/>
              </a:rPr>
              <a:t>את הפטור על הקצבה המזכה ניתן לנצל מגיל הפרישה 63 לנשים ו – 67 לגברים. קצבה מזכה שתשולם לפני גיל הפרישה תהייה חייבת במס הכנסה ודמי ביטוח לאומי.</a:t>
            </a:r>
          </a:p>
        </p:txBody>
      </p:sp>
      <p:pic>
        <p:nvPicPr>
          <p:cNvPr id="3" name="Picture 6">
            <a:extLst>
              <a:ext uri="{FF2B5EF4-FFF2-40B4-BE49-F238E27FC236}">
                <a16:creationId xmlns:a16="http://schemas.microsoft.com/office/drawing/2014/main" id="{F3E17EBB-051D-DC61-A8ED-02633CEE02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19CCF48A-4420-87DC-D163-07E0258287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299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49372-2D40-4A75-7540-19857FD048F5}"/>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467B86FB-22EE-77F9-DDEE-4035AD11ED59}"/>
              </a:ext>
            </a:extLst>
          </p:cNvPr>
          <p:cNvSpPr>
            <a:spLocks noGrp="1"/>
          </p:cNvSpPr>
          <p:nvPr>
            <p:ph type="title"/>
          </p:nvPr>
        </p:nvSpPr>
        <p:spPr/>
        <p:txBody>
          <a:bodyPr/>
          <a:lstStyle/>
          <a:p>
            <a:pPr algn="ctr"/>
            <a:r>
              <a:rPr lang="he-IL" dirty="0"/>
              <a:t>פטור מקצבה </a:t>
            </a:r>
            <a:endParaRPr lang="en-IL" dirty="0"/>
          </a:p>
        </p:txBody>
      </p:sp>
      <p:sp>
        <p:nvSpPr>
          <p:cNvPr id="5" name="מציין מיקום תוכן 4">
            <a:extLst>
              <a:ext uri="{FF2B5EF4-FFF2-40B4-BE49-F238E27FC236}">
                <a16:creationId xmlns:a16="http://schemas.microsoft.com/office/drawing/2014/main" id="{5E76E07D-03AD-FF0D-8272-4F980C05FEAA}"/>
              </a:ext>
            </a:extLst>
          </p:cNvPr>
          <p:cNvSpPr>
            <a:spLocks noGrp="1"/>
          </p:cNvSpPr>
          <p:nvPr>
            <p:ph idx="1"/>
          </p:nvPr>
        </p:nvSpPr>
        <p:spPr/>
        <p:txBody>
          <a:bodyPr>
            <a:normAutofit fontScale="70000" lnSpcReduction="20000"/>
          </a:bodyPr>
          <a:lstStyle/>
          <a:p>
            <a:pPr algn="r" rtl="0"/>
            <a:r>
              <a:rPr lang="he-IL" b="1" i="0" dirty="0">
                <a:solidFill>
                  <a:srgbClr val="2C2F34"/>
                </a:solidFill>
                <a:effectLst/>
                <a:latin typeface="Arial" panose="020B0604020202020204" pitchFamily="34" charset="0"/>
              </a:rPr>
              <a:t>כיצד נקבל את הפטור על הקצבה המזכה?</a:t>
            </a:r>
          </a:p>
          <a:p>
            <a:pPr algn="r" rtl="0">
              <a:spcAft>
                <a:spcPts val="1875"/>
              </a:spcAft>
            </a:pPr>
            <a:r>
              <a:rPr lang="he-IL" b="0" i="0" dirty="0">
                <a:solidFill>
                  <a:srgbClr val="2C2F34"/>
                </a:solidFill>
                <a:effectLst/>
                <a:latin typeface="Arial" panose="020B0604020202020204" pitchFamily="34" charset="0"/>
              </a:rPr>
              <a:t>אמנם כל אחד </a:t>
            </a:r>
            <a:r>
              <a:rPr lang="he-IL" b="0" i="0" dirty="0" err="1">
                <a:solidFill>
                  <a:srgbClr val="2C2F34"/>
                </a:solidFill>
                <a:effectLst/>
                <a:latin typeface="Arial" panose="020B0604020202020204" pitchFamily="34" charset="0"/>
              </a:rPr>
              <a:t>יכל</a:t>
            </a:r>
            <a:r>
              <a:rPr lang="he-IL" b="0" i="0" dirty="0">
                <a:solidFill>
                  <a:srgbClr val="2C2F34"/>
                </a:solidFill>
                <a:effectLst/>
                <a:latin typeface="Arial" panose="020B0604020202020204" pitchFamily="34" charset="0"/>
              </a:rPr>
              <a:t> לקבל את הפטור על קצבה מזכה אך לצורך קבלת הקצבה יש למלא </a:t>
            </a:r>
            <a:r>
              <a:rPr lang="he-IL" b="1" i="0" dirty="0">
                <a:solidFill>
                  <a:srgbClr val="2C2F34"/>
                </a:solidFill>
                <a:effectLst/>
                <a:latin typeface="Arial" panose="020B0604020202020204" pitchFamily="34" charset="0"/>
              </a:rPr>
              <a:t>טופס 161ד</a:t>
            </a:r>
            <a:r>
              <a:rPr lang="he-IL" b="0" i="0" dirty="0">
                <a:solidFill>
                  <a:srgbClr val="2C2F34"/>
                </a:solidFill>
                <a:effectLst/>
                <a:latin typeface="Arial" panose="020B0604020202020204" pitchFamily="34" charset="0"/>
              </a:rPr>
              <a:t> למס הכנסה. (</a:t>
            </a:r>
            <a:r>
              <a:rPr lang="he-IL" b="0" i="0" u="none" strike="noStrike" dirty="0">
                <a:solidFill>
                  <a:srgbClr val="2C2F34"/>
                </a:solidFill>
                <a:effectLst/>
                <a:latin typeface="Arial" panose="020B0604020202020204" pitchFamily="34" charset="0"/>
                <a:hlinkClick r:id="rId2"/>
              </a:rPr>
              <a:t>טופס 161ד להורדה</a:t>
            </a:r>
            <a:r>
              <a:rPr lang="he-IL" b="0" i="0" dirty="0">
                <a:solidFill>
                  <a:srgbClr val="2C2F34"/>
                </a:solidFill>
                <a:effectLst/>
                <a:latin typeface="Arial" panose="020B0604020202020204" pitchFamily="34" charset="0"/>
              </a:rPr>
              <a:t>)</a:t>
            </a:r>
          </a:p>
          <a:p>
            <a:pPr algn="r" rtl="0">
              <a:spcAft>
                <a:spcPts val="1875"/>
              </a:spcAft>
            </a:pPr>
            <a:r>
              <a:rPr lang="he-IL" b="0" i="0" dirty="0">
                <a:solidFill>
                  <a:srgbClr val="2C2F34"/>
                </a:solidFill>
                <a:effectLst/>
                <a:latin typeface="Arial" panose="020B0604020202020204" pitchFamily="34" charset="0"/>
              </a:rPr>
              <a:t>ב</a:t>
            </a:r>
            <a:r>
              <a:rPr lang="he-IL" b="1" i="0" dirty="0">
                <a:solidFill>
                  <a:srgbClr val="2C2F34"/>
                </a:solidFill>
                <a:effectLst/>
                <a:latin typeface="Arial" panose="020B0604020202020204" pitchFamily="34" charset="0"/>
              </a:rPr>
              <a:t>טופס 161ד</a:t>
            </a:r>
            <a:r>
              <a:rPr lang="he-IL" b="0" i="0" dirty="0">
                <a:solidFill>
                  <a:srgbClr val="2C2F34"/>
                </a:solidFill>
                <a:effectLst/>
                <a:latin typeface="Arial" panose="020B0604020202020204" pitchFamily="34" charset="0"/>
              </a:rPr>
              <a:t>, מנחים את מס הכנסה כיצד אתם רוצים לנצל את </a:t>
            </a:r>
            <a:r>
              <a:rPr lang="he-IL" b="1" i="0" dirty="0">
                <a:solidFill>
                  <a:srgbClr val="2C2F34"/>
                </a:solidFill>
                <a:effectLst/>
                <a:latin typeface="Arial" panose="020B0604020202020204" pitchFamily="34" charset="0"/>
              </a:rPr>
              <a:t>יתרת ההון הפטורה</a:t>
            </a:r>
            <a:r>
              <a:rPr lang="he-IL" b="0" i="0" dirty="0">
                <a:solidFill>
                  <a:srgbClr val="2C2F34"/>
                </a:solidFill>
                <a:effectLst/>
                <a:latin typeface="Arial" panose="020B0604020202020204" pitchFamily="34" charset="0"/>
              </a:rPr>
              <a:t>. האם כפטור על קצבת הזקנה המזכה או כסכום חד פעמי אותו אתה מעוניין למשוך מהחיסכון. לפעולה הזאת קוראים </a:t>
            </a:r>
            <a:r>
              <a:rPr lang="he-IL" b="0" i="0" u="none" strike="noStrike" dirty="0">
                <a:solidFill>
                  <a:srgbClr val="2C2F34"/>
                </a:solidFill>
                <a:effectLst/>
                <a:latin typeface="Arial" panose="020B0604020202020204" pitchFamily="34" charset="0"/>
                <a:hlinkClick r:id="rId3"/>
              </a:rPr>
              <a:t>קיבוע זכויות</a:t>
            </a:r>
            <a:r>
              <a:rPr lang="he-IL" b="0" i="0" dirty="0">
                <a:solidFill>
                  <a:srgbClr val="2C2F34"/>
                </a:solidFill>
                <a:effectLst/>
                <a:latin typeface="Arial" panose="020B0604020202020204" pitchFamily="34" charset="0"/>
              </a:rPr>
              <a:t>.</a:t>
            </a:r>
          </a:p>
          <a:p>
            <a:pPr algn="r" rtl="0">
              <a:spcAft>
                <a:spcPts val="1875"/>
              </a:spcAft>
            </a:pPr>
            <a:r>
              <a:rPr lang="he-IL" b="0" i="0" dirty="0">
                <a:solidFill>
                  <a:srgbClr val="2C2F34"/>
                </a:solidFill>
                <a:effectLst/>
                <a:latin typeface="Arial" panose="020B0604020202020204" pitchFamily="34" charset="0"/>
              </a:rPr>
              <a:t>לדוגמא, פורש עם שני </a:t>
            </a:r>
            <a:r>
              <a:rPr lang="he-IL" b="0" i="0" dirty="0" err="1">
                <a:solidFill>
                  <a:srgbClr val="2C2F34"/>
                </a:solidFill>
                <a:effectLst/>
                <a:latin typeface="Arial" panose="020B0604020202020204" pitchFamily="34" charset="0"/>
              </a:rPr>
              <a:t>מליון</a:t>
            </a:r>
            <a:r>
              <a:rPr lang="he-IL" b="0" i="0" dirty="0">
                <a:solidFill>
                  <a:srgbClr val="2C2F34"/>
                </a:solidFill>
                <a:effectLst/>
                <a:latin typeface="Arial" panose="020B0604020202020204" pitchFamily="34" charset="0"/>
              </a:rPr>
              <a:t> שקלים בחיסכון הפנסיוני מתלבט האם למשוך קצבה בגובה 10,000 ש"ח ולנצל עליה את הפטור ממס. או לשלב קצבה חודשית עם סכום חד פעמי פטור ממס בגובה חצי </a:t>
            </a:r>
            <a:r>
              <a:rPr lang="he-IL" b="0" i="0" dirty="0" err="1">
                <a:solidFill>
                  <a:srgbClr val="2C2F34"/>
                </a:solidFill>
                <a:effectLst/>
                <a:latin typeface="Arial" panose="020B0604020202020204" pitchFamily="34" charset="0"/>
              </a:rPr>
              <a:t>מליון</a:t>
            </a:r>
            <a:r>
              <a:rPr lang="he-IL" b="0" i="0" dirty="0">
                <a:solidFill>
                  <a:srgbClr val="2C2F34"/>
                </a:solidFill>
                <a:effectLst/>
                <a:latin typeface="Arial" panose="020B0604020202020204" pitchFamily="34" charset="0"/>
              </a:rPr>
              <a:t> שקלים ולהקטין את הפטור על הקצבה.</a:t>
            </a:r>
          </a:p>
          <a:p>
            <a:pPr algn="r" rtl="0">
              <a:spcAft>
                <a:spcPts val="1875"/>
              </a:spcAft>
            </a:pPr>
            <a:r>
              <a:rPr lang="he-IL" b="0" i="0" dirty="0">
                <a:solidFill>
                  <a:srgbClr val="2C2F34"/>
                </a:solidFill>
                <a:effectLst/>
                <a:latin typeface="Arial" panose="020B0604020202020204" pitchFamily="34" charset="0"/>
              </a:rPr>
              <a:t>מלבד ההחלטה כיצד להשתמש בפטור על הקצבה, יש לסמן </a:t>
            </a:r>
            <a:r>
              <a:rPr lang="he-IL" b="1" i="0" dirty="0">
                <a:solidFill>
                  <a:srgbClr val="2C2F34"/>
                </a:solidFill>
                <a:effectLst/>
                <a:latin typeface="Arial" panose="020B0604020202020204" pitchFamily="34" charset="0"/>
              </a:rPr>
              <a:t>בטופס 161ד</a:t>
            </a:r>
            <a:r>
              <a:rPr lang="he-IL" b="0" i="0" dirty="0">
                <a:solidFill>
                  <a:srgbClr val="2C2F34"/>
                </a:solidFill>
                <a:effectLst/>
                <a:latin typeface="Arial" panose="020B0604020202020204" pitchFamily="34" charset="0"/>
              </a:rPr>
              <a:t> האם קיבלת ב- 32 שנות העבודה שקדמו לפרישה פיצויים פטורים.</a:t>
            </a:r>
          </a:p>
          <a:p>
            <a:pPr algn="r" rtl="0">
              <a:spcAft>
                <a:spcPts val="1875"/>
              </a:spcAft>
            </a:pPr>
            <a:r>
              <a:rPr lang="he-IL" b="0" i="0" dirty="0">
                <a:solidFill>
                  <a:srgbClr val="2C2F34"/>
                </a:solidFill>
                <a:effectLst/>
                <a:latin typeface="Arial" panose="020B0604020202020204" pitchFamily="34" charset="0"/>
              </a:rPr>
              <a:t>במידה שמשכת פיצויים כאלה הם יקטינו את יתרת ההון הפטורה אותה תוכל לנצל כפטור על הקצבה המזכה.</a:t>
            </a:r>
          </a:p>
          <a:p>
            <a:pPr algn="r" rtl="0">
              <a:spcAft>
                <a:spcPts val="1875"/>
              </a:spcAft>
            </a:pPr>
            <a:endParaRPr lang="he-IL" b="0" i="0" dirty="0">
              <a:solidFill>
                <a:srgbClr val="2C2F34"/>
              </a:solidFill>
              <a:effectLst/>
              <a:latin typeface="Arial" panose="020B0604020202020204" pitchFamily="34" charset="0"/>
            </a:endParaRPr>
          </a:p>
          <a:p>
            <a:pPr algn="l" rtl="0"/>
            <a:endParaRPr lang="en-IL" dirty="0"/>
          </a:p>
        </p:txBody>
      </p:sp>
      <p:pic>
        <p:nvPicPr>
          <p:cNvPr id="3" name="Picture 6">
            <a:extLst>
              <a:ext uri="{FF2B5EF4-FFF2-40B4-BE49-F238E27FC236}">
                <a16:creationId xmlns:a16="http://schemas.microsoft.com/office/drawing/2014/main" id="{33D47673-26CB-A9C4-B984-2A524627A5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תמונה 3">
            <a:extLst>
              <a:ext uri="{FF2B5EF4-FFF2-40B4-BE49-F238E27FC236}">
                <a16:creationId xmlns:a16="http://schemas.microsoft.com/office/drawing/2014/main" id="{F6229A69-D210-74A8-C73A-655699A4F39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9394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763491-5896-C233-4C36-2E1EBB9CA161}"/>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C9F8FBB2-0BE2-54AF-6C4E-0579D2E3FDEE}"/>
              </a:ext>
            </a:extLst>
          </p:cNvPr>
          <p:cNvSpPr>
            <a:spLocks noGrp="1"/>
          </p:cNvSpPr>
          <p:nvPr>
            <p:ph type="title"/>
          </p:nvPr>
        </p:nvSpPr>
        <p:spPr/>
        <p:txBody>
          <a:bodyPr/>
          <a:lstStyle/>
          <a:p>
            <a:pPr algn="ctr"/>
            <a:r>
              <a:rPr lang="he-IL" dirty="0"/>
              <a:t>פטור מקצבה </a:t>
            </a:r>
            <a:endParaRPr lang="en-IL" dirty="0"/>
          </a:p>
        </p:txBody>
      </p:sp>
      <p:sp>
        <p:nvSpPr>
          <p:cNvPr id="5" name="מציין מיקום תוכן 4">
            <a:extLst>
              <a:ext uri="{FF2B5EF4-FFF2-40B4-BE49-F238E27FC236}">
                <a16:creationId xmlns:a16="http://schemas.microsoft.com/office/drawing/2014/main" id="{E303959E-FA90-C62D-CCAD-1EAE742D0D76}"/>
              </a:ext>
            </a:extLst>
          </p:cNvPr>
          <p:cNvSpPr>
            <a:spLocks noGrp="1"/>
          </p:cNvSpPr>
          <p:nvPr>
            <p:ph idx="1"/>
          </p:nvPr>
        </p:nvSpPr>
        <p:spPr>
          <a:xfrm>
            <a:off x="1371600" y="1656784"/>
            <a:ext cx="9601200" cy="4210616"/>
          </a:xfrm>
        </p:spPr>
        <p:txBody>
          <a:bodyPr>
            <a:normAutofit fontScale="70000" lnSpcReduction="20000"/>
          </a:bodyPr>
          <a:lstStyle/>
          <a:p>
            <a:pPr algn="r" rtl="0"/>
            <a:r>
              <a:rPr lang="he-IL" b="1" i="0" dirty="0">
                <a:solidFill>
                  <a:srgbClr val="2C2F34"/>
                </a:solidFill>
                <a:effectLst/>
                <a:latin typeface="Arial" panose="020B0604020202020204" pitchFamily="34" charset="0"/>
              </a:rPr>
              <a:t>כיצד משפיעה משיכת פיצויים על הפטור מהקצבה המזכה בפרישה?</a:t>
            </a:r>
          </a:p>
          <a:p>
            <a:pPr algn="r" rtl="0">
              <a:spcAft>
                <a:spcPts val="1875"/>
              </a:spcAft>
            </a:pPr>
            <a:r>
              <a:rPr lang="he-IL" b="0" i="0" dirty="0">
                <a:solidFill>
                  <a:srgbClr val="2C2F34"/>
                </a:solidFill>
                <a:effectLst/>
                <a:latin typeface="Arial" panose="020B0604020202020204" pitchFamily="34" charset="0"/>
              </a:rPr>
              <a:t>בסעיף 9א'(ג) לפקודת מס הכנסה, קובע מס הכנסה כיצד יחושב גובה הפטור ממס על הקצבה אותה יקבל הפורש. צורת חישוב שזכתה לכינוי – </a:t>
            </a:r>
            <a:r>
              <a:rPr lang="he-IL" b="1" i="0" dirty="0">
                <a:solidFill>
                  <a:srgbClr val="2C2F34"/>
                </a:solidFill>
                <a:effectLst/>
                <a:latin typeface="Arial" panose="020B0604020202020204" pitchFamily="34" charset="0"/>
              </a:rPr>
              <a:t>נוסחת הקיזוז</a:t>
            </a:r>
            <a:r>
              <a:rPr lang="he-IL" b="0" i="0" dirty="0">
                <a:solidFill>
                  <a:srgbClr val="2C2F34"/>
                </a:solidFill>
                <a:effectLst/>
                <a:latin typeface="Arial" panose="020B0604020202020204" pitchFamily="34" charset="0"/>
              </a:rPr>
              <a:t>.</a:t>
            </a:r>
          </a:p>
          <a:p>
            <a:pPr algn="r" rtl="0">
              <a:spcAft>
                <a:spcPts val="1875"/>
              </a:spcAft>
            </a:pPr>
            <a:r>
              <a:rPr lang="he-IL" b="0" i="0" dirty="0">
                <a:solidFill>
                  <a:srgbClr val="2C2F34"/>
                </a:solidFill>
                <a:effectLst/>
                <a:latin typeface="Arial" panose="020B0604020202020204" pitchFamily="34" charset="0"/>
              </a:rPr>
              <a:t>בנוסחה זו מפחיתים כספי פיצויים פטורים אותם משכנו בעבר מהסכום הפטור שעומד לרשותנו בפרישה.</a:t>
            </a:r>
          </a:p>
          <a:p>
            <a:pPr algn="r" rtl="0">
              <a:spcAft>
                <a:spcPts val="1875"/>
              </a:spcAft>
            </a:pPr>
            <a:r>
              <a:rPr lang="he-IL" b="0" i="0" dirty="0">
                <a:solidFill>
                  <a:srgbClr val="2C2F34"/>
                </a:solidFill>
                <a:effectLst/>
                <a:latin typeface="Arial" panose="020B0604020202020204" pitchFamily="34" charset="0"/>
              </a:rPr>
              <a:t>כדי להבין כיצד מחושבת הנוסחה, עלינו להגדיר מספר מושגים:</a:t>
            </a:r>
          </a:p>
          <a:p>
            <a:pPr algn="r" rtl="0">
              <a:spcAft>
                <a:spcPts val="1875"/>
              </a:spcAft>
            </a:pPr>
            <a:r>
              <a:rPr lang="he-IL" b="1" i="0" dirty="0">
                <a:solidFill>
                  <a:srgbClr val="2C2F34"/>
                </a:solidFill>
                <a:effectLst/>
                <a:latin typeface="Arial" panose="020B0604020202020204" pitchFamily="34" charset="0"/>
              </a:rPr>
              <a:t>מענקים פטורים</a:t>
            </a:r>
            <a:r>
              <a:rPr lang="he-IL" b="0" i="0" dirty="0">
                <a:solidFill>
                  <a:srgbClr val="2C2F34"/>
                </a:solidFill>
                <a:effectLst/>
                <a:latin typeface="Arial" panose="020B0604020202020204" pitchFamily="34" charset="0"/>
              </a:rPr>
              <a:t> – סכום המענקים הפטורים לפי סעיף 9(7א)(א) שקיבל יחיד בעד שנות עבודתו שקדמו לגיל הזכאות, ולא יותר מ-32 שנות עבודה. או במילים אחרות כספי פיצויים פטורים ממס שנמשכו על ידי העובד לאורך השנים שקדמו לפרישה..</a:t>
            </a:r>
          </a:p>
          <a:p>
            <a:pPr algn="r" rtl="0">
              <a:spcAft>
                <a:spcPts val="1875"/>
              </a:spcAft>
            </a:pPr>
            <a:r>
              <a:rPr lang="he-IL" b="1" i="0" dirty="0">
                <a:solidFill>
                  <a:srgbClr val="2C2F34"/>
                </a:solidFill>
                <a:effectLst/>
                <a:latin typeface="Arial" panose="020B0604020202020204" pitchFamily="34" charset="0"/>
              </a:rPr>
              <a:t>יתרת ההון הפטורה</a:t>
            </a:r>
            <a:r>
              <a:rPr lang="he-IL" b="0" i="0" dirty="0">
                <a:solidFill>
                  <a:srgbClr val="2C2F34"/>
                </a:solidFill>
                <a:effectLst/>
                <a:latin typeface="Arial" panose="020B0604020202020204" pitchFamily="34" charset="0"/>
              </a:rPr>
              <a:t>– סך הסכום עליו ניתן לקבל פטור ממס. מחושב בשנת 2025 על ידי הכפלת הסכום 9,430 כפול המקדם 180 כפול אחוז הפטור בשנת 2025 ב-57%.</a:t>
            </a:r>
          </a:p>
          <a:p>
            <a:pPr algn="r" rtl="0">
              <a:spcAft>
                <a:spcPts val="1875"/>
              </a:spcAft>
            </a:pPr>
            <a:r>
              <a:rPr lang="he-IL" b="0" i="0" dirty="0">
                <a:solidFill>
                  <a:srgbClr val="2C2F34"/>
                </a:solidFill>
                <a:effectLst/>
                <a:latin typeface="Arial" panose="020B0604020202020204" pitchFamily="34" charset="0"/>
              </a:rPr>
              <a:t>בשנת 2025 עומד הסכום (יתרת ההון הפטורה) על 967,518 ש"ח. מסכום זה יש להפחית מענקים פטורים שנמשכו במהלך 32 שנות העבודה שקדמו לפרישה. כאשר הם מוכפלים במקדם 1.35 וממודדים.</a:t>
            </a:r>
          </a:p>
          <a:p>
            <a:pPr algn="l" rtl="0"/>
            <a:endParaRPr lang="en-IL" dirty="0"/>
          </a:p>
        </p:txBody>
      </p:sp>
      <p:pic>
        <p:nvPicPr>
          <p:cNvPr id="3" name="Picture 6">
            <a:extLst>
              <a:ext uri="{FF2B5EF4-FFF2-40B4-BE49-F238E27FC236}">
                <a16:creationId xmlns:a16="http://schemas.microsoft.com/office/drawing/2014/main" id="{1B2379B9-A0F7-E860-311B-C62F41DC32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תמונה 3">
            <a:extLst>
              <a:ext uri="{FF2B5EF4-FFF2-40B4-BE49-F238E27FC236}">
                <a16:creationId xmlns:a16="http://schemas.microsoft.com/office/drawing/2014/main" id="{BD3E6CB1-6E3D-A848-FADC-AA05A7F8C80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098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16DC80-F246-0890-19D1-D0F0DA2A061B}"/>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76CAE98A-C0A2-DDDA-56B9-3840259347BF}"/>
              </a:ext>
            </a:extLst>
          </p:cNvPr>
          <p:cNvSpPr>
            <a:spLocks noGrp="1"/>
          </p:cNvSpPr>
          <p:nvPr>
            <p:ph type="title"/>
          </p:nvPr>
        </p:nvSpPr>
        <p:spPr/>
        <p:txBody>
          <a:bodyPr/>
          <a:lstStyle/>
          <a:p>
            <a:pPr algn="ctr"/>
            <a:r>
              <a:rPr lang="he-IL" dirty="0"/>
              <a:t>פטור מקצבה </a:t>
            </a:r>
            <a:endParaRPr lang="en-IL" dirty="0"/>
          </a:p>
        </p:txBody>
      </p:sp>
      <p:sp>
        <p:nvSpPr>
          <p:cNvPr id="5" name="מציין מיקום תוכן 4">
            <a:extLst>
              <a:ext uri="{FF2B5EF4-FFF2-40B4-BE49-F238E27FC236}">
                <a16:creationId xmlns:a16="http://schemas.microsoft.com/office/drawing/2014/main" id="{E317C02D-A5B0-0EBE-F5B2-952E8F7F9E55}"/>
              </a:ext>
            </a:extLst>
          </p:cNvPr>
          <p:cNvSpPr>
            <a:spLocks noGrp="1"/>
          </p:cNvSpPr>
          <p:nvPr>
            <p:ph idx="1"/>
          </p:nvPr>
        </p:nvSpPr>
        <p:spPr>
          <a:xfrm>
            <a:off x="1371600" y="1656784"/>
            <a:ext cx="9601200" cy="4210616"/>
          </a:xfrm>
        </p:spPr>
        <p:txBody>
          <a:bodyPr>
            <a:normAutofit fontScale="92500" lnSpcReduction="20000"/>
          </a:bodyPr>
          <a:lstStyle/>
          <a:p>
            <a:pPr algn="r" rtl="0"/>
            <a:r>
              <a:rPr lang="he-IL" b="1" i="0" dirty="0">
                <a:solidFill>
                  <a:srgbClr val="2C2F34"/>
                </a:solidFill>
                <a:effectLst/>
                <a:latin typeface="Arial" panose="020B0604020202020204" pitchFamily="34" charset="0"/>
              </a:rPr>
              <a:t>דוגמה לאופן השימוש בנוסחת השילוב.</a:t>
            </a:r>
          </a:p>
          <a:p>
            <a:pPr algn="r" rtl="0">
              <a:spcAft>
                <a:spcPts val="1875"/>
              </a:spcAft>
            </a:pPr>
            <a:r>
              <a:rPr lang="he-IL" b="0" i="0" dirty="0">
                <a:solidFill>
                  <a:srgbClr val="2C2F34"/>
                </a:solidFill>
                <a:effectLst/>
                <a:latin typeface="Arial" panose="020B0604020202020204" pitchFamily="34" charset="0"/>
              </a:rPr>
              <a:t>הדוגמה מתייחסת לעובד עם קצבת זקנה בסך 10,000 ש"ח שפרש בשנת 2025 ומשך בתקופת עבודתו פיצויים פטורים בשיעור (ממודד) של 200,000 ש"ח. אנו נחשב את גובה הקצבה הפטורה אותה הוא </a:t>
            </a:r>
            <a:r>
              <a:rPr lang="he-IL" b="0" i="0" dirty="0" err="1">
                <a:solidFill>
                  <a:srgbClr val="2C2F34"/>
                </a:solidFill>
                <a:effectLst/>
                <a:latin typeface="Arial" panose="020B0604020202020204" pitchFamily="34" charset="0"/>
              </a:rPr>
              <a:t>יכל</a:t>
            </a:r>
            <a:r>
              <a:rPr lang="he-IL" b="0" i="0" dirty="0">
                <a:solidFill>
                  <a:srgbClr val="2C2F34"/>
                </a:solidFill>
                <a:effectLst/>
                <a:latin typeface="Arial" panose="020B0604020202020204" pitchFamily="34" charset="0"/>
              </a:rPr>
              <a:t> לקבל.</a:t>
            </a:r>
          </a:p>
          <a:p>
            <a:pPr algn="r" rtl="0">
              <a:spcAft>
                <a:spcPts val="1875"/>
              </a:spcAft>
            </a:pPr>
            <a:r>
              <a:rPr lang="he-IL" b="0" i="0" dirty="0">
                <a:solidFill>
                  <a:srgbClr val="2C2F34"/>
                </a:solidFill>
                <a:effectLst/>
                <a:latin typeface="Arial" panose="020B0604020202020204" pitchFamily="34" charset="0"/>
              </a:rPr>
              <a:t>קצבת זקנה – 10,000 ש"ח</a:t>
            </a:r>
          </a:p>
          <a:p>
            <a:pPr algn="r" rtl="0">
              <a:spcAft>
                <a:spcPts val="1875"/>
              </a:spcAft>
            </a:pPr>
            <a:r>
              <a:rPr lang="he-IL" b="0" i="0" dirty="0">
                <a:solidFill>
                  <a:srgbClr val="2C2F34"/>
                </a:solidFill>
                <a:effectLst/>
                <a:latin typeface="Arial" panose="020B0604020202020204" pitchFamily="34" charset="0"/>
              </a:rPr>
              <a:t>מענקים שנמשכו בעבר (ממודדים) – 200,000 ש"ח</a:t>
            </a:r>
          </a:p>
          <a:p>
            <a:pPr algn="r" rtl="0">
              <a:spcAft>
                <a:spcPts val="1875"/>
              </a:spcAft>
            </a:pPr>
            <a:r>
              <a:rPr lang="he-IL" b="0" i="0" dirty="0">
                <a:solidFill>
                  <a:srgbClr val="2C2F34"/>
                </a:solidFill>
                <a:effectLst/>
                <a:latin typeface="Arial" panose="020B0604020202020204" pitchFamily="34" charset="0"/>
              </a:rPr>
              <a:t>הפטור המירבי אותו ניתן לקבל בשנת 2025 . 9,430 כפול 57% =5,375 ש"ח =(תקרה * שיעור הפטור)</a:t>
            </a:r>
          </a:p>
          <a:p>
            <a:pPr algn="r" rtl="0">
              <a:spcAft>
                <a:spcPts val="1875"/>
              </a:spcAft>
            </a:pPr>
            <a:r>
              <a:rPr lang="he-IL" b="0" i="0" dirty="0">
                <a:solidFill>
                  <a:srgbClr val="2C2F34"/>
                </a:solidFill>
                <a:effectLst/>
                <a:latin typeface="Arial" panose="020B0604020202020204" pitchFamily="34" charset="0"/>
              </a:rPr>
              <a:t>חישוב יתרת ההון הפטורה 1.35*200,000 פחות 180*9,430*57% = 697,517 ₪</a:t>
            </a:r>
          </a:p>
          <a:p>
            <a:pPr algn="r" rtl="0">
              <a:spcAft>
                <a:spcPts val="1875"/>
              </a:spcAft>
            </a:pPr>
            <a:r>
              <a:rPr lang="he-IL" b="0" i="0" dirty="0">
                <a:solidFill>
                  <a:srgbClr val="2C2F34"/>
                </a:solidFill>
                <a:effectLst/>
                <a:latin typeface="Arial" panose="020B0604020202020204" pitchFamily="34" charset="0"/>
              </a:rPr>
              <a:t>משיכת הפיצויים קונסת אותנו ב- 1.35 על כל שקל שנמשך בפטור</a:t>
            </a:r>
          </a:p>
          <a:p>
            <a:pPr algn="l" rtl="0"/>
            <a:endParaRPr lang="en-IL" dirty="0"/>
          </a:p>
        </p:txBody>
      </p:sp>
      <p:pic>
        <p:nvPicPr>
          <p:cNvPr id="3" name="Picture 6">
            <a:extLst>
              <a:ext uri="{FF2B5EF4-FFF2-40B4-BE49-F238E27FC236}">
                <a16:creationId xmlns:a16="http://schemas.microsoft.com/office/drawing/2014/main" id="{2C163408-B7F0-22DD-C9E1-B7C941584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תמונה 3">
            <a:extLst>
              <a:ext uri="{FF2B5EF4-FFF2-40B4-BE49-F238E27FC236}">
                <a16:creationId xmlns:a16="http://schemas.microsoft.com/office/drawing/2014/main" id="{4EF37171-1EB8-3C09-0305-C09E785106D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439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5FE05B-ED85-4FC8-DE1B-CF22C4130545}"/>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3D9C5284-7429-489B-5578-3FC0B81F8340}"/>
              </a:ext>
            </a:extLst>
          </p:cNvPr>
          <p:cNvSpPr>
            <a:spLocks noGrp="1"/>
          </p:cNvSpPr>
          <p:nvPr>
            <p:ph type="title"/>
          </p:nvPr>
        </p:nvSpPr>
        <p:spPr>
          <a:xfrm>
            <a:off x="1371600" y="685800"/>
            <a:ext cx="9601200" cy="1305962"/>
          </a:xfrm>
        </p:spPr>
        <p:txBody>
          <a:bodyPr>
            <a:normAutofit/>
          </a:bodyPr>
          <a:lstStyle/>
          <a:p>
            <a:pPr algn="ctr"/>
            <a:r>
              <a:rPr lang="he-IL" dirty="0"/>
              <a:t>עמלות מכירה נכללות </a:t>
            </a:r>
            <a:br>
              <a:rPr lang="he-IL" dirty="0"/>
            </a:br>
            <a:r>
              <a:rPr lang="he-IL" dirty="0"/>
              <a:t>לחישוב ערך שעות נוספות</a:t>
            </a:r>
            <a:endParaRPr lang="en-IL" dirty="0"/>
          </a:p>
        </p:txBody>
      </p:sp>
      <p:sp>
        <p:nvSpPr>
          <p:cNvPr id="3" name="מציין מיקום תוכן 2">
            <a:extLst>
              <a:ext uri="{FF2B5EF4-FFF2-40B4-BE49-F238E27FC236}">
                <a16:creationId xmlns:a16="http://schemas.microsoft.com/office/drawing/2014/main" id="{ED50C39E-509C-C98E-CD24-1B36BCD16A76}"/>
              </a:ext>
            </a:extLst>
          </p:cNvPr>
          <p:cNvSpPr>
            <a:spLocks noGrp="1"/>
          </p:cNvSpPr>
          <p:nvPr>
            <p:ph idx="1"/>
          </p:nvPr>
        </p:nvSpPr>
        <p:spPr>
          <a:xfrm>
            <a:off x="1371600" y="2154724"/>
            <a:ext cx="9601200" cy="3712675"/>
          </a:xfrm>
        </p:spPr>
        <p:txBody>
          <a:bodyPr>
            <a:normAutofit/>
          </a:bodyPr>
          <a:lstStyle/>
          <a:p>
            <a:pPr>
              <a:buNone/>
            </a:pPr>
            <a:r>
              <a:rPr lang="he-IL" b="1" dirty="0"/>
              <a:t>	העובדות – המקרה של קסטרו</a:t>
            </a:r>
          </a:p>
          <a:p>
            <a:pPr>
              <a:buNone/>
            </a:pPr>
            <a:r>
              <a:rPr lang="he-IL" dirty="0"/>
              <a:t>	התובע, איש מכירות באחד מסניפי קסטרו, עתר בשם כלל העובדים השעתיים שאינם בתפקידי ניהול ברשת, וטען כי שכרם החלקי בעמלות לא שוקלל כנדרש לצורך גמול שעות נוספות. לטענתו, למרות שהעמלות שולמו בעקביות ובאופן שוטף, קסטרו חישבה את שעות העבודה הנוספות לפי שכר הבסיס בלבד, והתעלמה מרכיב העמלות שהיווה לעיתים חלק ניכר מהתגמול החודשי.</a:t>
            </a:r>
          </a:p>
          <a:p>
            <a:pPr>
              <a:buNone/>
            </a:pPr>
            <a:r>
              <a:rPr lang="he-IL" b="1" dirty="0"/>
              <a:t>	עמדת קסטרו – עמלות מותנות ולא קבועות</a:t>
            </a:r>
          </a:p>
          <a:p>
            <a:r>
              <a:rPr lang="he-IL" dirty="0"/>
              <a:t>קסטרו טענה כי העמלות אינן "מהשקל הראשון", אלא מותנות בדרגות מכירה מסוימות – כך, למשל, עבור מכירה קטנה עד 100 ₪ לא שולמה כלל עמלה. לטענת החברה, העובדה כי לא כל מכירה מזכה בעמלה, מעידה על כך שאין לראות בעמלות רכיב קבוע שיש להכניסו לשכר הקובע.</a:t>
            </a:r>
          </a:p>
          <a:p>
            <a:pPr marL="0" indent="0">
              <a:buNone/>
            </a:pPr>
            <a:endParaRPr lang="he-IL" dirty="0"/>
          </a:p>
        </p:txBody>
      </p:sp>
      <p:pic>
        <p:nvPicPr>
          <p:cNvPr id="4" name="Picture 6">
            <a:extLst>
              <a:ext uri="{FF2B5EF4-FFF2-40B4-BE49-F238E27FC236}">
                <a16:creationId xmlns:a16="http://schemas.microsoft.com/office/drawing/2014/main" id="{F8CF8E8D-FE1A-EFF7-D29E-9211FA5402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046FB8D7-D0AA-B66C-1EBF-75FDC54615B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47725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0F69E9-8AF5-CEAB-E386-08C978508B56}"/>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7521841F-5492-0AB4-9E71-21DFAEC02450}"/>
              </a:ext>
            </a:extLst>
          </p:cNvPr>
          <p:cNvSpPr>
            <a:spLocks noGrp="1"/>
          </p:cNvSpPr>
          <p:nvPr>
            <p:ph type="title"/>
          </p:nvPr>
        </p:nvSpPr>
        <p:spPr/>
        <p:txBody>
          <a:bodyPr/>
          <a:lstStyle/>
          <a:p>
            <a:pPr algn="ctr"/>
            <a:r>
              <a:rPr lang="he-IL" dirty="0"/>
              <a:t>פטור מקצבה </a:t>
            </a:r>
            <a:endParaRPr lang="en-IL" dirty="0"/>
          </a:p>
        </p:txBody>
      </p:sp>
      <p:sp>
        <p:nvSpPr>
          <p:cNvPr id="5" name="מציין מיקום תוכן 4">
            <a:extLst>
              <a:ext uri="{FF2B5EF4-FFF2-40B4-BE49-F238E27FC236}">
                <a16:creationId xmlns:a16="http://schemas.microsoft.com/office/drawing/2014/main" id="{FCAE779A-3CEF-39FD-EDA7-D444CDFA5B94}"/>
              </a:ext>
            </a:extLst>
          </p:cNvPr>
          <p:cNvSpPr>
            <a:spLocks noGrp="1"/>
          </p:cNvSpPr>
          <p:nvPr>
            <p:ph idx="1"/>
          </p:nvPr>
        </p:nvSpPr>
        <p:spPr>
          <a:xfrm>
            <a:off x="1371600" y="1656784"/>
            <a:ext cx="9601200" cy="4210616"/>
          </a:xfrm>
        </p:spPr>
        <p:txBody>
          <a:bodyPr>
            <a:normAutofit lnSpcReduction="10000"/>
          </a:bodyPr>
          <a:lstStyle/>
          <a:p>
            <a:pPr algn="r" rtl="0"/>
            <a:r>
              <a:rPr lang="he-IL" b="1" i="0" dirty="0">
                <a:solidFill>
                  <a:srgbClr val="2C2F34"/>
                </a:solidFill>
                <a:effectLst/>
                <a:latin typeface="Arial" panose="020B0604020202020204" pitchFamily="34" charset="0"/>
              </a:rPr>
              <a:t>כיצד נחשב את אחוז הפטור על הקצבה?</a:t>
            </a:r>
          </a:p>
          <a:p>
            <a:pPr algn="r" rtl="0">
              <a:spcAft>
                <a:spcPts val="1875"/>
              </a:spcAft>
            </a:pPr>
            <a:r>
              <a:rPr lang="he-IL" b="0" i="0" dirty="0">
                <a:solidFill>
                  <a:srgbClr val="2C2F34"/>
                </a:solidFill>
                <a:effectLst/>
                <a:latin typeface="Arial" panose="020B0604020202020204" pitchFamily="34" charset="0"/>
              </a:rPr>
              <a:t>יתרת ההון הפטורה חלקי מקדם 180</a:t>
            </a:r>
          </a:p>
          <a:p>
            <a:pPr algn="r" rtl="0">
              <a:spcAft>
                <a:spcPts val="1875"/>
              </a:spcAft>
            </a:pPr>
            <a:r>
              <a:rPr lang="he-IL" b="0" i="0" dirty="0">
                <a:solidFill>
                  <a:srgbClr val="2C2F34"/>
                </a:solidFill>
                <a:effectLst/>
                <a:latin typeface="Arial" panose="020B0604020202020204" pitchFamily="34" charset="0"/>
              </a:rPr>
              <a:t>697,517 ש"ח חלקי 180 = 3,875 ש"ח</a:t>
            </a:r>
          </a:p>
          <a:p>
            <a:pPr algn="r" rtl="0">
              <a:spcAft>
                <a:spcPts val="1875"/>
              </a:spcAft>
            </a:pPr>
            <a:r>
              <a:rPr lang="he-IL" b="0" i="0" dirty="0">
                <a:solidFill>
                  <a:srgbClr val="2C2F34"/>
                </a:solidFill>
                <a:effectLst/>
                <a:latin typeface="Arial" panose="020B0604020202020204" pitchFamily="34" charset="0"/>
              </a:rPr>
              <a:t>את הפטור שתקבל נחלק בתקרת הקצבה המזכה בשנת הפרישה. בדוגמה שלנו בשנת 2025 תקרת הקצבה המזכה עומדת על 9,430 ש"ח.</a:t>
            </a:r>
          </a:p>
          <a:p>
            <a:pPr algn="r" rtl="0">
              <a:spcAft>
                <a:spcPts val="1875"/>
              </a:spcAft>
            </a:pPr>
            <a:r>
              <a:rPr lang="he-IL" b="0" i="0" dirty="0">
                <a:solidFill>
                  <a:srgbClr val="2C2F34"/>
                </a:solidFill>
                <a:effectLst/>
                <a:latin typeface="Arial" panose="020B0604020202020204" pitchFamily="34" charset="0"/>
              </a:rPr>
              <a:t>כך שאחוז הפטור עומד על 41%.</a:t>
            </a:r>
          </a:p>
          <a:p>
            <a:pPr algn="r" rtl="0">
              <a:spcAft>
                <a:spcPts val="1875"/>
              </a:spcAft>
            </a:pPr>
            <a:r>
              <a:rPr lang="he-IL" b="0" i="0" dirty="0">
                <a:solidFill>
                  <a:srgbClr val="2C2F34"/>
                </a:solidFill>
                <a:effectLst/>
                <a:latin typeface="Arial" panose="020B0604020202020204" pitchFamily="34" charset="0"/>
              </a:rPr>
              <a:t>בכל שנה יחושב הפטור מהקצבה המזכה בהתאם לאחוז הפטור ותקרת הקצבה המזכה. השינוי באחוז הפטור </a:t>
            </a:r>
            <a:r>
              <a:rPr lang="he-IL" b="1" i="0" dirty="0">
                <a:solidFill>
                  <a:srgbClr val="2C2F34"/>
                </a:solidFill>
                <a:effectLst/>
                <a:latin typeface="Arial" panose="020B0604020202020204" pitchFamily="34" charset="0"/>
              </a:rPr>
              <a:t>יתבצע בהתאם לבחירה שביצעתם בטופס 161ד</a:t>
            </a:r>
            <a:r>
              <a:rPr lang="he-IL" b="0" i="0" dirty="0">
                <a:solidFill>
                  <a:srgbClr val="2C2F34"/>
                </a:solidFill>
                <a:effectLst/>
                <a:latin typeface="Arial" panose="020B0604020202020204" pitchFamily="34" charset="0"/>
              </a:rPr>
              <a:t>.</a:t>
            </a:r>
          </a:p>
          <a:p>
            <a:pPr algn="l" rtl="0"/>
            <a:endParaRPr lang="en-IL" dirty="0"/>
          </a:p>
        </p:txBody>
      </p:sp>
      <p:pic>
        <p:nvPicPr>
          <p:cNvPr id="3" name="Picture 6">
            <a:extLst>
              <a:ext uri="{FF2B5EF4-FFF2-40B4-BE49-F238E27FC236}">
                <a16:creationId xmlns:a16="http://schemas.microsoft.com/office/drawing/2014/main" id="{4D1D5954-3A19-C26D-CBF1-4CFEC7117C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תמונה 3">
            <a:extLst>
              <a:ext uri="{FF2B5EF4-FFF2-40B4-BE49-F238E27FC236}">
                <a16:creationId xmlns:a16="http://schemas.microsoft.com/office/drawing/2014/main" id="{527179A4-549C-A0D7-E9B3-6E5E6C5CAD4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763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87411DA-0536-B32B-396B-71B29F952328}"/>
              </a:ext>
            </a:extLst>
          </p:cNvPr>
          <p:cNvSpPr>
            <a:spLocks noGrp="1"/>
          </p:cNvSpPr>
          <p:nvPr>
            <p:ph type="title"/>
          </p:nvPr>
        </p:nvSpPr>
        <p:spPr>
          <a:xfrm>
            <a:off x="1371600" y="685800"/>
            <a:ext cx="9601200" cy="925717"/>
          </a:xfrm>
        </p:spPr>
        <p:txBody>
          <a:bodyPr/>
          <a:lstStyle/>
          <a:p>
            <a:pPr algn="ctr"/>
            <a:r>
              <a:rPr lang="he-IL" dirty="0"/>
              <a:t>עדכוני פרמטרים מס הכנסה 2025 </a:t>
            </a:r>
            <a:endParaRPr lang="en-IL" dirty="0"/>
          </a:p>
        </p:txBody>
      </p:sp>
      <p:sp>
        <p:nvSpPr>
          <p:cNvPr id="3" name="מציין מיקום תוכן 2">
            <a:extLst>
              <a:ext uri="{FF2B5EF4-FFF2-40B4-BE49-F238E27FC236}">
                <a16:creationId xmlns:a16="http://schemas.microsoft.com/office/drawing/2014/main" id="{249D831C-D749-B5D7-92BA-575909D4EC26}"/>
              </a:ext>
            </a:extLst>
          </p:cNvPr>
          <p:cNvSpPr>
            <a:spLocks noGrp="1"/>
          </p:cNvSpPr>
          <p:nvPr>
            <p:ph idx="1"/>
          </p:nvPr>
        </p:nvSpPr>
        <p:spPr>
          <a:xfrm>
            <a:off x="1371600" y="1855960"/>
            <a:ext cx="9601200" cy="4011440"/>
          </a:xfrm>
        </p:spPr>
        <p:txBody>
          <a:bodyPr>
            <a:normAutofit fontScale="85000" lnSpcReduction="20000"/>
          </a:bodyPr>
          <a:lstStyle/>
          <a:p>
            <a:pPr algn="r">
              <a:lnSpc>
                <a:spcPts val="1950"/>
              </a:lnSpc>
            </a:pPr>
            <a:r>
              <a:rPr lang="he-IL" b="0" i="0" dirty="0">
                <a:effectLst/>
                <a:latin typeface="-apple-system"/>
              </a:rPr>
              <a:t>עדכון שווי שימוש ברכב 2025</a:t>
            </a:r>
          </a:p>
          <a:p>
            <a:pPr algn="r">
              <a:spcAft>
                <a:spcPts val="825"/>
              </a:spcAft>
            </a:pPr>
            <a:r>
              <a:rPr lang="he-IL" b="0" i="0" dirty="0">
                <a:solidFill>
                  <a:srgbClr val="333333"/>
                </a:solidFill>
                <a:effectLst/>
                <a:latin typeface="-apple-system"/>
              </a:rPr>
              <a:t>החל משנת המס 2010, שווי השימוש ברכב צמוד מחושב כאחוז ממחיר המחירון לרכב חדש. בשנת 2025 תקרת מחיר המחירון לחישוב השווי הליניארי עודכנה ל־583,100 ₪ (במקום 563,790 ₪ אשתקד). השיעור ממשיך לעמוד על 2.48% למחירי רכב עד התקרה.</a:t>
            </a:r>
            <a:br>
              <a:rPr lang="he-IL" b="0" i="0" dirty="0">
                <a:solidFill>
                  <a:srgbClr val="333333"/>
                </a:solidFill>
                <a:effectLst/>
                <a:latin typeface="-apple-system"/>
              </a:rPr>
            </a:br>
            <a:r>
              <a:rPr lang="he-IL" b="0" i="0" dirty="0">
                <a:solidFill>
                  <a:srgbClr val="333333"/>
                </a:solidFill>
                <a:effectLst/>
                <a:latin typeface="-apple-system"/>
              </a:rPr>
              <a:t>בנוסף, לרכבים חשמליים והיברידיים קיימת הפחתה מסוימת בשווי השימוש, בהתאם לטבלאות באתר שע"מ.</a:t>
            </a:r>
          </a:p>
          <a:p>
            <a:pPr algn="r">
              <a:lnSpc>
                <a:spcPts val="1950"/>
              </a:lnSpc>
            </a:pPr>
            <a:r>
              <a:rPr lang="he-IL" b="0" i="0" dirty="0">
                <a:effectLst/>
                <a:latin typeface="-apple-system"/>
              </a:rPr>
              <a:t>הטבה במס בגין מגורים ביישוב מזכה (סעיף 11)</a:t>
            </a:r>
          </a:p>
          <a:p>
            <a:pPr algn="r">
              <a:spcAft>
                <a:spcPts val="825"/>
              </a:spcAft>
            </a:pPr>
            <a:r>
              <a:rPr lang="he-IL" b="0" i="0" dirty="0">
                <a:solidFill>
                  <a:srgbClr val="333333"/>
                </a:solidFill>
                <a:effectLst/>
                <a:latin typeface="-apple-system"/>
              </a:rPr>
              <a:t>ביום 1.1.2025 עודכנה רשימת היישובים הזכאים להטבת מס לפי סעיף 11 לפקודה. ההטבה חלה על הכנסה חייבת מיגיעה אישית בלבד, ובכפוף לתנאים המפורטים בסעיף. המעסיק נדרש להתייחס להטבה זו בתלוש ה</a:t>
            </a:r>
            <a:r>
              <a:rPr lang="he-IL" b="0" i="0" u="none" strike="noStrike" dirty="0">
                <a:solidFill>
                  <a:srgbClr val="333333"/>
                </a:solidFill>
                <a:effectLst/>
                <a:latin typeface="-apple-system"/>
                <a:hlinkClick r:id="rId2"/>
              </a:rPr>
              <a:t>שכר</a:t>
            </a:r>
            <a:r>
              <a:rPr lang="he-IL" b="0" i="0" dirty="0">
                <a:solidFill>
                  <a:srgbClr val="333333"/>
                </a:solidFill>
                <a:effectLst/>
                <a:latin typeface="-apple-system"/>
              </a:rPr>
              <a:t> בהתאם לתושבות ה</a:t>
            </a:r>
            <a:r>
              <a:rPr lang="he-IL" b="0" i="0" u="none" strike="noStrike" dirty="0">
                <a:solidFill>
                  <a:srgbClr val="333333"/>
                </a:solidFill>
                <a:effectLst/>
                <a:latin typeface="-apple-system"/>
                <a:hlinkClick r:id="rId3"/>
              </a:rPr>
              <a:t>עובד</a:t>
            </a:r>
            <a:r>
              <a:rPr lang="he-IL" b="0" i="0" dirty="0">
                <a:solidFill>
                  <a:srgbClr val="333333"/>
                </a:solidFill>
                <a:effectLst/>
                <a:latin typeface="-apple-system"/>
              </a:rPr>
              <a:t> או אישור תושב רלוונטי.</a:t>
            </a:r>
          </a:p>
          <a:p>
            <a:pPr algn="r">
              <a:lnSpc>
                <a:spcPts val="1950"/>
              </a:lnSpc>
            </a:pPr>
            <a:r>
              <a:rPr lang="he-IL" b="0" i="0" dirty="0">
                <a:effectLst/>
                <a:latin typeface="-apple-system"/>
              </a:rPr>
              <a:t>הנחיות מיוחדות בעקבות מלחמת "חרבות ברזל"</a:t>
            </a:r>
          </a:p>
          <a:p>
            <a:pPr algn="r">
              <a:spcAft>
                <a:spcPts val="825"/>
              </a:spcAft>
            </a:pPr>
            <a:r>
              <a:rPr lang="he-IL" b="0" i="0" dirty="0">
                <a:solidFill>
                  <a:srgbClr val="333333"/>
                </a:solidFill>
                <a:effectLst/>
                <a:latin typeface="-apple-system"/>
              </a:rPr>
              <a:t>עקב הפינוי הזמני של חלק מהיישובים בעקבות המצב הביטחוני, פרסמה רשות </a:t>
            </a:r>
            <a:r>
              <a:rPr lang="he-IL" b="0" i="0" dirty="0" err="1">
                <a:solidFill>
                  <a:srgbClr val="333333"/>
                </a:solidFill>
                <a:effectLst/>
                <a:latin typeface="-apple-system"/>
              </a:rPr>
              <a:t>המסים</a:t>
            </a:r>
            <a:r>
              <a:rPr lang="he-IL" b="0" i="0" dirty="0">
                <a:solidFill>
                  <a:srgbClr val="333333"/>
                </a:solidFill>
                <a:effectLst/>
                <a:latin typeface="-apple-system"/>
              </a:rPr>
              <a:t> ב־6.1.2025 חוזר מיוחד המאפשר לתושבי יישובים שפונו לשמור על זכאות להטבת מס ביישוב, גם אם אינם נמצאים פיזית ביישוב בתקופה זאת. התנאי הוא שהיישוב מופיע בטבלת היישובים המפונים ואישור תושבות מתאים הוצא על ידי הרשות המקומית. כמו כן, ה</a:t>
            </a:r>
            <a:r>
              <a:rPr lang="he-IL" b="0" i="0" u="none" strike="noStrike" dirty="0">
                <a:solidFill>
                  <a:srgbClr val="333333"/>
                </a:solidFill>
                <a:effectLst/>
                <a:latin typeface="-apple-system"/>
                <a:hlinkClick r:id="rId3"/>
              </a:rPr>
              <a:t>עובד</a:t>
            </a:r>
            <a:r>
              <a:rPr lang="he-IL" b="0" i="0" dirty="0">
                <a:solidFill>
                  <a:srgbClr val="333333"/>
                </a:solidFill>
                <a:effectLst/>
                <a:latin typeface="-apple-system"/>
              </a:rPr>
              <a:t> נדרש לחתום הצהרה המבהירה כי אין לו מרכז חיים אחר, וכי העזיבה היא זמנית בלבד.</a:t>
            </a:r>
          </a:p>
          <a:p>
            <a:endParaRPr lang="en-IL" dirty="0"/>
          </a:p>
        </p:txBody>
      </p:sp>
      <p:pic>
        <p:nvPicPr>
          <p:cNvPr id="4" name="Picture 6">
            <a:extLst>
              <a:ext uri="{FF2B5EF4-FFF2-40B4-BE49-F238E27FC236}">
                <a16:creationId xmlns:a16="http://schemas.microsoft.com/office/drawing/2014/main" id="{36A4031E-3B00-E0D4-D8BD-7D102851FE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4">
            <a:extLst>
              <a:ext uri="{FF2B5EF4-FFF2-40B4-BE49-F238E27FC236}">
                <a16:creationId xmlns:a16="http://schemas.microsoft.com/office/drawing/2014/main" id="{17831B79-30E9-9B78-577A-A23B4121645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8752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E9B60-4123-D0BF-FA32-4DCF358103D2}"/>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49B5CF94-482B-29FC-77F6-10676036A9FE}"/>
              </a:ext>
            </a:extLst>
          </p:cNvPr>
          <p:cNvSpPr>
            <a:spLocks noGrp="1"/>
          </p:cNvSpPr>
          <p:nvPr>
            <p:ph type="title"/>
          </p:nvPr>
        </p:nvSpPr>
        <p:spPr/>
        <p:txBody>
          <a:bodyPr/>
          <a:lstStyle/>
          <a:p>
            <a:pPr algn="ctr"/>
            <a:r>
              <a:rPr lang="he-IL" dirty="0"/>
              <a:t>עדכוני פרמטרים מס הכנסה 2025 </a:t>
            </a:r>
            <a:endParaRPr lang="en-IL" dirty="0"/>
          </a:p>
        </p:txBody>
      </p:sp>
      <p:sp>
        <p:nvSpPr>
          <p:cNvPr id="3" name="מציין מיקום תוכן 2">
            <a:extLst>
              <a:ext uri="{FF2B5EF4-FFF2-40B4-BE49-F238E27FC236}">
                <a16:creationId xmlns:a16="http://schemas.microsoft.com/office/drawing/2014/main" id="{52EB7EA0-1172-93B4-12D2-6827D135BCB1}"/>
              </a:ext>
            </a:extLst>
          </p:cNvPr>
          <p:cNvSpPr>
            <a:spLocks noGrp="1"/>
          </p:cNvSpPr>
          <p:nvPr>
            <p:ph idx="1"/>
          </p:nvPr>
        </p:nvSpPr>
        <p:spPr>
          <a:xfrm>
            <a:off x="1371600" y="1756372"/>
            <a:ext cx="9601200" cy="4111028"/>
          </a:xfrm>
        </p:spPr>
        <p:txBody>
          <a:bodyPr>
            <a:normAutofit/>
          </a:bodyPr>
          <a:lstStyle/>
          <a:p>
            <a:pPr algn="r">
              <a:lnSpc>
                <a:spcPts val="1950"/>
              </a:lnSpc>
            </a:pPr>
            <a:r>
              <a:rPr lang="he-IL" b="0" i="0" dirty="0">
                <a:effectLst/>
                <a:latin typeface="-apple-system"/>
              </a:rPr>
              <a:t>נקודות זיכוי ליחיד שסיים לימודים לתואר או לימודי מקצוע</a:t>
            </a:r>
          </a:p>
          <a:p>
            <a:pPr algn="r">
              <a:spcAft>
                <a:spcPts val="825"/>
              </a:spcAft>
            </a:pPr>
            <a:r>
              <a:rPr lang="he-IL" b="0" i="0" dirty="0">
                <a:solidFill>
                  <a:srgbClr val="333333"/>
                </a:solidFill>
                <a:effectLst/>
                <a:latin typeface="-apple-system"/>
              </a:rPr>
              <a:t>סעיפים 40ג ו־40ד ל</a:t>
            </a:r>
            <a:r>
              <a:rPr lang="he-IL" b="0" i="0" u="none" strike="noStrike" dirty="0">
                <a:solidFill>
                  <a:srgbClr val="333333"/>
                </a:solidFill>
                <a:effectLst/>
                <a:latin typeface="-apple-system"/>
                <a:hlinkClick r:id="rId2"/>
              </a:rPr>
              <a:t>פקודת מס הכנסה</a:t>
            </a:r>
            <a:r>
              <a:rPr lang="he-IL" b="0" i="0" dirty="0">
                <a:solidFill>
                  <a:srgbClr val="333333"/>
                </a:solidFill>
                <a:effectLst/>
                <a:latin typeface="-apple-system"/>
              </a:rPr>
              <a:t> מעניקים נקודות זיכוי למי שסיים לימודיו וזכאי לתואר או תעודת מקצוע. נקודות הזיכוי חלות החל משנת המס שלאחר שנת סיום הלימודים. במקרה של מקצועות המחייבים התמחות (למשל, עריכת דין או ראיית חשבון), ניתן לדחות את תחילת מימוש נקודות הזיכוי עד לאחר השלמת תקופת ההתמחות.</a:t>
            </a:r>
          </a:p>
          <a:p>
            <a:pPr algn="r">
              <a:lnSpc>
                <a:spcPts val="1950"/>
              </a:lnSpc>
            </a:pPr>
            <a:r>
              <a:rPr lang="he-IL" b="0" i="0" dirty="0">
                <a:effectLst/>
                <a:latin typeface="-apple-system"/>
              </a:rPr>
              <a:t>הוראות למתן פטור מניכוי מס במקור מקופות גמל – הארכת תוקף</a:t>
            </a:r>
          </a:p>
          <a:p>
            <a:pPr algn="r">
              <a:spcAft>
                <a:spcPts val="825"/>
              </a:spcAft>
            </a:pPr>
            <a:r>
              <a:rPr lang="he-IL" b="0" i="0" dirty="0">
                <a:solidFill>
                  <a:srgbClr val="333333"/>
                </a:solidFill>
                <a:effectLst/>
                <a:latin typeface="-apple-system"/>
              </a:rPr>
              <a:t>ברשות </a:t>
            </a:r>
            <a:r>
              <a:rPr lang="he-IL" b="0" i="0" dirty="0" err="1">
                <a:solidFill>
                  <a:srgbClr val="333333"/>
                </a:solidFill>
                <a:effectLst/>
                <a:latin typeface="-apple-system"/>
              </a:rPr>
              <a:t>המסים</a:t>
            </a:r>
            <a:r>
              <a:rPr lang="he-IL" b="0" i="0" dirty="0">
                <a:solidFill>
                  <a:srgbClr val="333333"/>
                </a:solidFill>
                <a:effectLst/>
                <a:latin typeface="-apple-system"/>
              </a:rPr>
              <a:t> פורסם כי ההנחיה למתן פטור מניכוי מס במקור לבעלי הכנסות נמוכות (שפורסמה ב־2020) מוארכת עד ל־31.12.2025. הפטור מאפשר ל</a:t>
            </a:r>
            <a:r>
              <a:rPr lang="he-IL" b="0" i="0" u="none" strike="noStrike" dirty="0">
                <a:solidFill>
                  <a:srgbClr val="333333"/>
                </a:solidFill>
                <a:effectLst/>
                <a:latin typeface="-apple-system"/>
                <a:hlinkClick r:id="rId3"/>
              </a:rPr>
              <a:t>עובד</a:t>
            </a:r>
            <a:r>
              <a:rPr lang="he-IL" b="0" i="0" dirty="0">
                <a:solidFill>
                  <a:srgbClr val="333333"/>
                </a:solidFill>
                <a:effectLst/>
                <a:latin typeface="-apple-system"/>
              </a:rPr>
              <a:t>ים או לעצמאים בעלי הכנסה נמוכה למשוך סכומים מסוימים מקופת הגמל ללא ניכוי מס במקור, בכפוף לתנאים ולתקרות הכנסה מוגדרות.</a:t>
            </a:r>
          </a:p>
          <a:p>
            <a:endParaRPr lang="en-IL" dirty="0"/>
          </a:p>
        </p:txBody>
      </p:sp>
      <p:pic>
        <p:nvPicPr>
          <p:cNvPr id="4" name="Picture 6">
            <a:extLst>
              <a:ext uri="{FF2B5EF4-FFF2-40B4-BE49-F238E27FC236}">
                <a16:creationId xmlns:a16="http://schemas.microsoft.com/office/drawing/2014/main" id="{5095C0C8-3BE1-2E91-4D42-0DFB6827B9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4">
            <a:extLst>
              <a:ext uri="{FF2B5EF4-FFF2-40B4-BE49-F238E27FC236}">
                <a16:creationId xmlns:a16="http://schemas.microsoft.com/office/drawing/2014/main" id="{0F617ECD-4805-984C-D27D-58F3BB8D2BD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2625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C4BE13-5484-0E35-D29E-53396761DBF4}"/>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284A7B3B-EEF6-E8F9-5478-E557F761FDFB}"/>
              </a:ext>
            </a:extLst>
          </p:cNvPr>
          <p:cNvSpPr>
            <a:spLocks noGrp="1"/>
          </p:cNvSpPr>
          <p:nvPr>
            <p:ph type="title"/>
          </p:nvPr>
        </p:nvSpPr>
        <p:spPr/>
        <p:txBody>
          <a:bodyPr/>
          <a:lstStyle/>
          <a:p>
            <a:pPr algn="ctr"/>
            <a:r>
              <a:rPr lang="he-IL" dirty="0"/>
              <a:t>מס יסף – עדכונים לשנת 2025</a:t>
            </a:r>
            <a:endParaRPr lang="en-IL" dirty="0"/>
          </a:p>
        </p:txBody>
      </p:sp>
      <p:sp>
        <p:nvSpPr>
          <p:cNvPr id="3" name="מציין מיקום תוכן 2">
            <a:extLst>
              <a:ext uri="{FF2B5EF4-FFF2-40B4-BE49-F238E27FC236}">
                <a16:creationId xmlns:a16="http://schemas.microsoft.com/office/drawing/2014/main" id="{92EF81A4-1FF7-F765-64B7-DEA2EA6CC4E6}"/>
              </a:ext>
            </a:extLst>
          </p:cNvPr>
          <p:cNvSpPr>
            <a:spLocks noGrp="1"/>
          </p:cNvSpPr>
          <p:nvPr>
            <p:ph idx="1"/>
          </p:nvPr>
        </p:nvSpPr>
        <p:spPr/>
        <p:txBody>
          <a:bodyPr>
            <a:normAutofit lnSpcReduction="10000"/>
          </a:bodyPr>
          <a:lstStyle/>
          <a:p>
            <a:pPr algn="r">
              <a:lnSpc>
                <a:spcPts val="1950"/>
              </a:lnSpc>
            </a:pPr>
            <a:r>
              <a:rPr lang="he-IL" b="0" i="0" dirty="0">
                <a:effectLst/>
                <a:latin typeface="-apple-system"/>
              </a:rPr>
              <a:t>מס נוסף על הכנסות גבוהות (סעיף 121ב) – שיעור 3%</a:t>
            </a:r>
          </a:p>
          <a:p>
            <a:pPr algn="r">
              <a:spcAft>
                <a:spcPts val="825"/>
              </a:spcAft>
            </a:pPr>
            <a:r>
              <a:rPr lang="he-IL" b="0" i="0" dirty="0">
                <a:solidFill>
                  <a:srgbClr val="333333"/>
                </a:solidFill>
                <a:effectLst/>
                <a:latin typeface="-apple-system"/>
              </a:rPr>
              <a:t>כפי שהיה גם בשנה שעברה, על פי סעיף 121ב ל</a:t>
            </a:r>
            <a:r>
              <a:rPr lang="he-IL" b="0" i="0" u="none" strike="noStrike" dirty="0">
                <a:solidFill>
                  <a:srgbClr val="333333"/>
                </a:solidFill>
                <a:effectLst/>
                <a:latin typeface="-apple-system"/>
                <a:hlinkClick r:id="rId2"/>
              </a:rPr>
              <a:t>פקודת מס הכנסה</a:t>
            </a:r>
            <a:r>
              <a:rPr lang="he-IL" b="0" i="0" dirty="0">
                <a:solidFill>
                  <a:srgbClr val="333333"/>
                </a:solidFill>
                <a:effectLst/>
                <a:latin typeface="-apple-system"/>
              </a:rPr>
              <a:t>, יחיד שהכנסתו החייבת עולה על 721,560 ₪ לשנה (כלומר 60,130 ₪ לחודש) – יחויב במס נוסף בשיעור 3% על החלק שמעל סכום זה.</a:t>
            </a:r>
            <a:br>
              <a:rPr lang="he-IL" b="0" i="0" dirty="0">
                <a:solidFill>
                  <a:srgbClr val="333333"/>
                </a:solidFill>
                <a:effectLst/>
                <a:latin typeface="-apple-system"/>
              </a:rPr>
            </a:br>
            <a:r>
              <a:rPr lang="he-IL" b="0" i="0" dirty="0">
                <a:solidFill>
                  <a:srgbClr val="333333"/>
                </a:solidFill>
                <a:effectLst/>
                <a:latin typeface="-apple-system"/>
              </a:rPr>
              <a:t>חשוב לציין שאין שינוי בסכום הסף (721,560 ₪) או בשיעור (3%) בהשוואה לשנה הקודמת.</a:t>
            </a:r>
          </a:p>
          <a:p>
            <a:pPr algn="r">
              <a:lnSpc>
                <a:spcPts val="1950"/>
              </a:lnSpc>
            </a:pPr>
            <a:r>
              <a:rPr lang="he-IL" b="0" i="0" dirty="0">
                <a:effectLst/>
                <a:latin typeface="-apple-system"/>
              </a:rPr>
              <a:t>מס נוסף חדש על הכנסות הוניות – שיעור 2%</a:t>
            </a:r>
          </a:p>
          <a:p>
            <a:pPr algn="r">
              <a:spcAft>
                <a:spcPts val="825"/>
              </a:spcAft>
            </a:pPr>
            <a:r>
              <a:rPr lang="he-IL" b="0" i="0" dirty="0">
                <a:solidFill>
                  <a:srgbClr val="333333"/>
                </a:solidFill>
                <a:effectLst/>
                <a:latin typeface="-apple-system"/>
              </a:rPr>
              <a:t>החל משנת 2025, הוכנס במסגרת החוק מס נוסף בשיעור 2% על הכנסות ממקורות הוניים (למשל, רווחי הון מניירות ערך, מקרקעין וכדומה) מעל אותו סף של 721,560 ₪ לשנה. המשמעות היא שאם למישהו יש הכנסות הוניות גבוהות מהסכום הזה, יחול על החלק העולה עליו מס יסף של 2%, בנוסף למס הנוסף של 3% על הכנסות רגילות.</a:t>
            </a:r>
            <a:br>
              <a:rPr lang="he-IL" b="0" i="0" dirty="0">
                <a:solidFill>
                  <a:srgbClr val="333333"/>
                </a:solidFill>
                <a:effectLst/>
                <a:latin typeface="-apple-system"/>
              </a:rPr>
            </a:br>
            <a:r>
              <a:rPr lang="he-IL" b="0" i="0" dirty="0">
                <a:solidFill>
                  <a:srgbClr val="333333"/>
                </a:solidFill>
                <a:effectLst/>
                <a:latin typeface="-apple-system"/>
              </a:rPr>
              <a:t>מעסיקים או משלמים העוסקים בהון (תוכניות אופציות </a:t>
            </a:r>
            <a:r>
              <a:rPr lang="he-IL" b="0" i="0" u="none" strike="noStrike" dirty="0">
                <a:solidFill>
                  <a:srgbClr val="333333"/>
                </a:solidFill>
                <a:effectLst/>
                <a:latin typeface="-apple-system"/>
                <a:hlinkClick r:id="rId3"/>
              </a:rPr>
              <a:t>עובד</a:t>
            </a:r>
            <a:r>
              <a:rPr lang="he-IL" b="0" i="0" dirty="0">
                <a:solidFill>
                  <a:srgbClr val="333333"/>
                </a:solidFill>
                <a:effectLst/>
                <a:latin typeface="-apple-system"/>
              </a:rPr>
              <a:t>ים, בונוסים הוניים וכדומה) צריכים לעקוב אחר הכללים החדשים ולוודא ניכוי מס נכון במקור.</a:t>
            </a:r>
          </a:p>
          <a:p>
            <a:endParaRPr lang="en-IL" dirty="0"/>
          </a:p>
        </p:txBody>
      </p:sp>
      <p:pic>
        <p:nvPicPr>
          <p:cNvPr id="4" name="Picture 6">
            <a:extLst>
              <a:ext uri="{FF2B5EF4-FFF2-40B4-BE49-F238E27FC236}">
                <a16:creationId xmlns:a16="http://schemas.microsoft.com/office/drawing/2014/main" id="{1DEFDC4B-59D5-9D6D-4F05-5EE3DAC2CC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4">
            <a:extLst>
              <a:ext uri="{FF2B5EF4-FFF2-40B4-BE49-F238E27FC236}">
                <a16:creationId xmlns:a16="http://schemas.microsoft.com/office/drawing/2014/main" id="{0FC14DB6-747D-2DF1-E9DA-D2E186DE22C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280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048431-7781-6558-DD1D-C9D1CE6B6884}"/>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B231939A-A359-19DC-3C71-94769ABE7052}"/>
              </a:ext>
            </a:extLst>
          </p:cNvPr>
          <p:cNvSpPr>
            <a:spLocks noGrp="1"/>
          </p:cNvSpPr>
          <p:nvPr>
            <p:ph type="title"/>
          </p:nvPr>
        </p:nvSpPr>
        <p:spPr>
          <a:xfrm>
            <a:off x="1371600" y="685800"/>
            <a:ext cx="9601200" cy="1305962"/>
          </a:xfrm>
        </p:spPr>
        <p:txBody>
          <a:bodyPr>
            <a:normAutofit/>
          </a:bodyPr>
          <a:lstStyle/>
          <a:p>
            <a:pPr algn="ctr"/>
            <a:r>
              <a:rPr lang="he-IL" dirty="0"/>
              <a:t>עמלות מכירה נכללות </a:t>
            </a:r>
            <a:br>
              <a:rPr lang="he-IL" dirty="0"/>
            </a:br>
            <a:r>
              <a:rPr lang="he-IL" dirty="0"/>
              <a:t>לחישוב ערך שעות נוספות</a:t>
            </a:r>
            <a:endParaRPr lang="en-IL" dirty="0"/>
          </a:p>
        </p:txBody>
      </p:sp>
      <p:sp>
        <p:nvSpPr>
          <p:cNvPr id="3" name="מציין מיקום תוכן 2">
            <a:extLst>
              <a:ext uri="{FF2B5EF4-FFF2-40B4-BE49-F238E27FC236}">
                <a16:creationId xmlns:a16="http://schemas.microsoft.com/office/drawing/2014/main" id="{1E6B8F2B-E19A-76B9-6207-188E110E6190}"/>
              </a:ext>
            </a:extLst>
          </p:cNvPr>
          <p:cNvSpPr>
            <a:spLocks noGrp="1"/>
          </p:cNvSpPr>
          <p:nvPr>
            <p:ph idx="1"/>
          </p:nvPr>
        </p:nvSpPr>
        <p:spPr>
          <a:xfrm>
            <a:off x="1371600" y="2154724"/>
            <a:ext cx="9601200" cy="3712675"/>
          </a:xfrm>
        </p:spPr>
        <p:txBody>
          <a:bodyPr>
            <a:normAutofit/>
          </a:bodyPr>
          <a:lstStyle/>
          <a:p>
            <a:pPr>
              <a:buNone/>
            </a:pPr>
            <a:r>
              <a:rPr lang="he-IL" b="1" dirty="0"/>
              <a:t>	הכרעת בית הדין – זכאות מלאה ופרשנות רחבה</a:t>
            </a:r>
          </a:p>
          <a:p>
            <a:pPr>
              <a:buNone/>
            </a:pPr>
            <a:r>
              <a:rPr lang="he-IL" dirty="0"/>
              <a:t>	בית הדין האזורי דחה את טענות קסטרו, והבהיר כי גם אם קיימת מדרגת סף למכירות, בפועל מדובר בסף נמוך מאוד שאינו מונע תשלום עמלות ברוב העסקאות. נקבע כי אין לפרש את המושג "מהשקל הראשון" באופן דווקני שיפטור מעסיקים מחובת תשלום גמול שעות נוספות, מה גם שמרבית רכישות ברשת אופנה עולות על רף 100 ₪. כל פרשנות אחרת הייתה עלולה לעודד מנגנוני התחמקות פסולים מצד המעסיקים.</a:t>
            </a:r>
          </a:p>
          <a:p>
            <a:r>
              <a:rPr lang="he-IL" dirty="0"/>
              <a:t>בית הדין אף הדגיש כי עצם הטלת מטלות נוספות על עובדי המכירות (כגון סידור סחורה) אינה שוללת את הגדרת תפקידם כאנשי מכירות, כל עוד הם זמינים למכירה לאורך כל המשמרת – כפי שהיה במקרה זה.</a:t>
            </a:r>
          </a:p>
          <a:p>
            <a:pPr marL="0" indent="0">
              <a:buNone/>
            </a:pPr>
            <a:endParaRPr lang="he-IL" dirty="0"/>
          </a:p>
        </p:txBody>
      </p:sp>
      <p:pic>
        <p:nvPicPr>
          <p:cNvPr id="4" name="Picture 6">
            <a:extLst>
              <a:ext uri="{FF2B5EF4-FFF2-40B4-BE49-F238E27FC236}">
                <a16:creationId xmlns:a16="http://schemas.microsoft.com/office/drawing/2014/main" id="{FA67609E-EF39-4921-267E-ADC65396A0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225ACD6B-A5A6-F8CC-000E-ADED52C3904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500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80A29F-58B4-B95D-FB9A-06E906FE7B2C}"/>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C5BEDEE9-3EE2-38C3-721F-20B337665613}"/>
              </a:ext>
            </a:extLst>
          </p:cNvPr>
          <p:cNvSpPr>
            <a:spLocks noGrp="1"/>
          </p:cNvSpPr>
          <p:nvPr>
            <p:ph type="title"/>
          </p:nvPr>
        </p:nvSpPr>
        <p:spPr>
          <a:xfrm>
            <a:off x="1371600" y="685800"/>
            <a:ext cx="9601200" cy="1305962"/>
          </a:xfrm>
        </p:spPr>
        <p:txBody>
          <a:bodyPr>
            <a:normAutofit/>
          </a:bodyPr>
          <a:lstStyle/>
          <a:p>
            <a:pPr algn="ctr"/>
            <a:r>
              <a:rPr lang="he-IL" dirty="0"/>
              <a:t>עמלות מכירה נכללות </a:t>
            </a:r>
            <a:br>
              <a:rPr lang="he-IL" dirty="0"/>
            </a:br>
            <a:r>
              <a:rPr lang="he-IL" dirty="0"/>
              <a:t>לחישוב ערך שעות נוספות</a:t>
            </a:r>
            <a:endParaRPr lang="en-IL" dirty="0"/>
          </a:p>
        </p:txBody>
      </p:sp>
      <p:sp>
        <p:nvSpPr>
          <p:cNvPr id="3" name="מציין מיקום תוכן 2">
            <a:extLst>
              <a:ext uri="{FF2B5EF4-FFF2-40B4-BE49-F238E27FC236}">
                <a16:creationId xmlns:a16="http://schemas.microsoft.com/office/drawing/2014/main" id="{86061D43-3BEB-5C7E-19BA-CE43A8CCA139}"/>
              </a:ext>
            </a:extLst>
          </p:cNvPr>
          <p:cNvSpPr>
            <a:spLocks noGrp="1"/>
          </p:cNvSpPr>
          <p:nvPr>
            <p:ph idx="1"/>
          </p:nvPr>
        </p:nvSpPr>
        <p:spPr>
          <a:xfrm>
            <a:off x="1371600" y="2154724"/>
            <a:ext cx="9601200" cy="3712675"/>
          </a:xfrm>
        </p:spPr>
        <p:txBody>
          <a:bodyPr>
            <a:normAutofit/>
          </a:bodyPr>
          <a:lstStyle/>
          <a:p>
            <a:pPr marL="0" indent="0">
              <a:buNone/>
            </a:pPr>
            <a:r>
              <a:rPr lang="he-IL" dirty="0"/>
              <a:t>אופן החישוב – </a:t>
            </a:r>
          </a:p>
          <a:p>
            <a:pPr marL="0" indent="0">
              <a:buNone/>
            </a:pPr>
            <a:r>
              <a:rPr lang="he-IL" dirty="0"/>
              <a:t>אימץ בית הדין את שיטת החישוב שהציעה כב' השופטת דוידוב-</a:t>
            </a:r>
            <a:r>
              <a:rPr lang="he-IL" dirty="0" err="1"/>
              <a:t>מוטולה</a:t>
            </a:r>
            <a:r>
              <a:rPr lang="he-IL" dirty="0"/>
              <a:t> בפסק הדין </a:t>
            </a:r>
            <a:r>
              <a:rPr lang="he-IL" dirty="0" err="1"/>
              <a:t>הארצי:חישוב</a:t>
            </a:r>
            <a:r>
              <a:rPr lang="he-IL" dirty="0"/>
              <a:t> ממוצע לפי חלוקת סך העמלות החודשיות במספר שעות העבודה החודשיות (רגילות ונוספות כאחת), והוספת תוצאה זו לערך שעת העבודה – עליה יש לחשב את גמול השעות הנוספות (25% ו-50%).</a:t>
            </a:r>
          </a:p>
          <a:p>
            <a:pPr marL="0" indent="0">
              <a:buNone/>
            </a:pPr>
            <a:r>
              <a:rPr lang="he-IL" dirty="0"/>
              <a:t>שיטה זו נבחרה בשל פשטותה ויכולת היישום הגבוהה שלה, כך שתאפשר יישום רוח החוק גם במערכות שכר קיימות.</a:t>
            </a:r>
          </a:p>
        </p:txBody>
      </p:sp>
      <p:pic>
        <p:nvPicPr>
          <p:cNvPr id="4" name="Picture 6">
            <a:extLst>
              <a:ext uri="{FF2B5EF4-FFF2-40B4-BE49-F238E27FC236}">
                <a16:creationId xmlns:a16="http://schemas.microsoft.com/office/drawing/2014/main" id="{FDA3EBF9-AC10-C5A4-371C-DB36375243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CA892FBD-79DB-E14E-A632-390CBA8BACF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81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6291A8-A005-5BCD-E7D2-5784646A4A7C}"/>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A02D2EC0-5E87-76D6-C85D-8ED92C14C18A}"/>
              </a:ext>
            </a:extLst>
          </p:cNvPr>
          <p:cNvSpPr>
            <a:spLocks noGrp="1"/>
          </p:cNvSpPr>
          <p:nvPr>
            <p:ph type="title"/>
          </p:nvPr>
        </p:nvSpPr>
        <p:spPr>
          <a:xfrm>
            <a:off x="1371600" y="685800"/>
            <a:ext cx="9601200" cy="1305962"/>
          </a:xfrm>
        </p:spPr>
        <p:txBody>
          <a:bodyPr>
            <a:normAutofit/>
          </a:bodyPr>
          <a:lstStyle/>
          <a:p>
            <a:pPr algn="ctr"/>
            <a:r>
              <a:rPr lang="he-IL" dirty="0"/>
              <a:t>עמלות מכירה נכללות </a:t>
            </a:r>
            <a:br>
              <a:rPr lang="he-IL" dirty="0"/>
            </a:br>
            <a:r>
              <a:rPr lang="he-IL" dirty="0"/>
              <a:t>לחישוב ערך שעות נוספות</a:t>
            </a:r>
            <a:endParaRPr lang="en-IL" dirty="0"/>
          </a:p>
        </p:txBody>
      </p:sp>
      <p:sp>
        <p:nvSpPr>
          <p:cNvPr id="3" name="מציין מיקום תוכן 2">
            <a:extLst>
              <a:ext uri="{FF2B5EF4-FFF2-40B4-BE49-F238E27FC236}">
                <a16:creationId xmlns:a16="http://schemas.microsoft.com/office/drawing/2014/main" id="{B4574AEB-58E3-4201-9A2D-A1B745AAA8F4}"/>
              </a:ext>
            </a:extLst>
          </p:cNvPr>
          <p:cNvSpPr>
            <a:spLocks noGrp="1"/>
          </p:cNvSpPr>
          <p:nvPr>
            <p:ph idx="1"/>
          </p:nvPr>
        </p:nvSpPr>
        <p:spPr>
          <a:xfrm>
            <a:off x="1371600" y="2154724"/>
            <a:ext cx="9601200" cy="3712675"/>
          </a:xfrm>
        </p:spPr>
        <p:txBody>
          <a:bodyPr>
            <a:normAutofit/>
          </a:bodyPr>
          <a:lstStyle/>
          <a:p>
            <a:pPr>
              <a:buNone/>
            </a:pPr>
            <a:r>
              <a:rPr lang="he-IL" b="1" dirty="0"/>
              <a:t>	מועד התשלום במקרה שבו העמלה משולמת בחודש השכר העוקב לחודש התשלום של השעות הנוספות- </a:t>
            </a:r>
          </a:p>
          <a:p>
            <a:pPr>
              <a:buNone/>
            </a:pPr>
            <a:r>
              <a:rPr lang="he-IL" dirty="0"/>
              <a:t>	בית הדין הורה כי יש לשלם את הפרשי גמול השעות הנוספות בגין רכיב העמלות במשכורת החודש שלאחר מכן.</a:t>
            </a:r>
          </a:p>
          <a:p>
            <a:pPr>
              <a:buNone/>
            </a:pPr>
            <a:r>
              <a:rPr lang="he-IL" b="1" dirty="0"/>
              <a:t>	ולכן כאשר עמלות הן חלק שגרתי מהתגמול, יש להביאן בחשבון כחלק בלתי נפרד מהשכר הקובע לצורך חישוב גמול שעות נוספות.</a:t>
            </a:r>
            <a:br>
              <a:rPr lang="he-IL" dirty="0"/>
            </a:br>
            <a:r>
              <a:rPr lang="he-IL" dirty="0"/>
              <a:t>אין לאפשר </a:t>
            </a:r>
            <a:r>
              <a:rPr lang="he-IL" dirty="0" err="1"/>
              <a:t>פרקטיקות</a:t>
            </a:r>
            <a:r>
              <a:rPr lang="he-IL" dirty="0"/>
              <a:t> מלאכותיות שנועדו להתחמק מהחוק – וכל מנגנון תגמול שמייצר בפועל תלות ישירה בין מכירה לבין תגמול, חייב להילקח בחשבון.</a:t>
            </a:r>
          </a:p>
          <a:p>
            <a:pPr>
              <a:buNone/>
            </a:pPr>
            <a:endParaRPr lang="he-IL" dirty="0"/>
          </a:p>
        </p:txBody>
      </p:sp>
      <p:pic>
        <p:nvPicPr>
          <p:cNvPr id="4" name="Picture 6">
            <a:extLst>
              <a:ext uri="{FF2B5EF4-FFF2-40B4-BE49-F238E27FC236}">
                <a16:creationId xmlns:a16="http://schemas.microsoft.com/office/drawing/2014/main" id="{8B09BCBC-6108-9D2B-6C7E-10C061E08C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2068A541-25BB-2317-E39B-B2047AC8F15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7168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755A95-F950-CB43-2BE8-4BDE8B9005E7}"/>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0BB7C0F3-D4DC-A5F0-C481-7AFCAE9FF467}"/>
              </a:ext>
            </a:extLst>
          </p:cNvPr>
          <p:cNvSpPr>
            <a:spLocks noGrp="1"/>
          </p:cNvSpPr>
          <p:nvPr>
            <p:ph type="title"/>
          </p:nvPr>
        </p:nvSpPr>
        <p:spPr>
          <a:xfrm>
            <a:off x="1371600" y="685800"/>
            <a:ext cx="9601200" cy="1305962"/>
          </a:xfrm>
        </p:spPr>
        <p:txBody>
          <a:bodyPr>
            <a:normAutofit/>
          </a:bodyPr>
          <a:lstStyle/>
          <a:p>
            <a:pPr algn="ctr"/>
            <a:r>
              <a:rPr lang="he-IL" dirty="0"/>
              <a:t>עמלות מכירה נכללות </a:t>
            </a:r>
            <a:br>
              <a:rPr lang="he-IL" dirty="0"/>
            </a:br>
            <a:r>
              <a:rPr lang="he-IL" dirty="0"/>
              <a:t>לחישוב ערך שעות נוספות</a:t>
            </a:r>
            <a:endParaRPr lang="en-IL" dirty="0"/>
          </a:p>
        </p:txBody>
      </p:sp>
      <p:sp>
        <p:nvSpPr>
          <p:cNvPr id="3" name="מציין מיקום תוכן 2">
            <a:extLst>
              <a:ext uri="{FF2B5EF4-FFF2-40B4-BE49-F238E27FC236}">
                <a16:creationId xmlns:a16="http://schemas.microsoft.com/office/drawing/2014/main" id="{A1A4B962-62F3-F894-F527-E0FC137E5908}"/>
              </a:ext>
            </a:extLst>
          </p:cNvPr>
          <p:cNvSpPr>
            <a:spLocks noGrp="1"/>
          </p:cNvSpPr>
          <p:nvPr>
            <p:ph idx="1"/>
          </p:nvPr>
        </p:nvSpPr>
        <p:spPr>
          <a:xfrm>
            <a:off x="1371600" y="2154724"/>
            <a:ext cx="9601200" cy="3712675"/>
          </a:xfrm>
        </p:spPr>
        <p:txBody>
          <a:bodyPr>
            <a:normAutofit/>
          </a:bodyPr>
          <a:lstStyle/>
          <a:p>
            <a:pPr marL="0" indent="0">
              <a:buNone/>
            </a:pPr>
            <a:r>
              <a:rPr lang="he-IL" dirty="0"/>
              <a:t>דוגמה מספרית ליישום </a:t>
            </a:r>
          </a:p>
          <a:p>
            <a:pPr marL="0" indent="0">
              <a:buNone/>
            </a:pPr>
            <a:r>
              <a:rPr lang="he-IL" dirty="0"/>
              <a:t>לצורך הדוגמה: העובד מקבל שכר יסוד שעתי בסך 35 ₪ לשעה </a:t>
            </a:r>
          </a:p>
          <a:p>
            <a:pPr marL="0" indent="0">
              <a:buNone/>
            </a:pPr>
            <a:r>
              <a:rPr lang="he-IL" dirty="0"/>
              <a:t>העובד ביצע במהלך חודש מסוים 160 שעות רגילות ו-20 שעות נוספות</a:t>
            </a:r>
          </a:p>
          <a:p>
            <a:pPr marL="0" indent="0">
              <a:buNone/>
            </a:pPr>
            <a:r>
              <a:rPr lang="he-IL" dirty="0"/>
              <a:t>במהלך החודש שולמו לעובד עמלות בסך 3,200 ₪ </a:t>
            </a:r>
          </a:p>
          <a:p>
            <a:pPr marL="0" indent="0">
              <a:buNone/>
            </a:pPr>
            <a:r>
              <a:rPr lang="he-IL" dirty="0"/>
              <a:t>והרי יש לכלול את העמלות בחישוב גמול השעות הנוספות בהתאם להלכת קסטרו</a:t>
            </a:r>
          </a:p>
          <a:p>
            <a:pPr marL="0" indent="0">
              <a:buNone/>
            </a:pPr>
            <a:r>
              <a:rPr lang="he-IL" dirty="0"/>
              <a:t>השלבים: </a:t>
            </a:r>
          </a:p>
          <a:p>
            <a:pPr marL="0" indent="0">
              <a:buNone/>
            </a:pPr>
            <a:r>
              <a:rPr lang="he-IL" dirty="0"/>
              <a:t>שלב 1: חישוב ערך עמלה לשעה לפי סך העמלות לחודש ÷ סך השעות הכולל (רגילות + נוספות)3,200 ₪ ÷ 180 שעות = 17.78 ₪</a:t>
            </a:r>
          </a:p>
        </p:txBody>
      </p:sp>
      <p:pic>
        <p:nvPicPr>
          <p:cNvPr id="4" name="Picture 6">
            <a:extLst>
              <a:ext uri="{FF2B5EF4-FFF2-40B4-BE49-F238E27FC236}">
                <a16:creationId xmlns:a16="http://schemas.microsoft.com/office/drawing/2014/main" id="{35F3EE8E-6CB4-FD0A-876E-9A2E355831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E6097AC2-8385-286E-52D8-C84B7CCD335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567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89BD45-2AC2-E315-FAB1-931480FCA572}"/>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44A4D84C-1159-7BC8-9B9A-8083CE23B478}"/>
              </a:ext>
            </a:extLst>
          </p:cNvPr>
          <p:cNvSpPr>
            <a:spLocks noGrp="1"/>
          </p:cNvSpPr>
          <p:nvPr>
            <p:ph type="title"/>
          </p:nvPr>
        </p:nvSpPr>
        <p:spPr>
          <a:xfrm>
            <a:off x="1371600" y="685800"/>
            <a:ext cx="9601200" cy="1305962"/>
          </a:xfrm>
        </p:spPr>
        <p:txBody>
          <a:bodyPr>
            <a:normAutofit/>
          </a:bodyPr>
          <a:lstStyle/>
          <a:p>
            <a:pPr algn="ctr"/>
            <a:r>
              <a:rPr lang="he-IL" dirty="0"/>
              <a:t>עמלות מכירה נכללות </a:t>
            </a:r>
            <a:br>
              <a:rPr lang="he-IL" dirty="0"/>
            </a:br>
            <a:r>
              <a:rPr lang="he-IL" dirty="0"/>
              <a:t>לחישוב ערך שעות נוספות</a:t>
            </a:r>
            <a:endParaRPr lang="en-IL" dirty="0"/>
          </a:p>
        </p:txBody>
      </p:sp>
      <p:sp>
        <p:nvSpPr>
          <p:cNvPr id="3" name="מציין מיקום תוכן 2">
            <a:extLst>
              <a:ext uri="{FF2B5EF4-FFF2-40B4-BE49-F238E27FC236}">
                <a16:creationId xmlns:a16="http://schemas.microsoft.com/office/drawing/2014/main" id="{E726B749-59C3-DE50-C71E-797F7380C928}"/>
              </a:ext>
            </a:extLst>
          </p:cNvPr>
          <p:cNvSpPr>
            <a:spLocks noGrp="1"/>
          </p:cNvSpPr>
          <p:nvPr>
            <p:ph idx="1"/>
          </p:nvPr>
        </p:nvSpPr>
        <p:spPr>
          <a:xfrm>
            <a:off x="1371600" y="2154724"/>
            <a:ext cx="9601200" cy="3712675"/>
          </a:xfrm>
        </p:spPr>
        <p:txBody>
          <a:bodyPr>
            <a:normAutofit/>
          </a:bodyPr>
          <a:lstStyle/>
          <a:p>
            <a:pPr marL="0" indent="0">
              <a:buNone/>
            </a:pPr>
            <a:r>
              <a:rPr lang="he-IL" u="sng" dirty="0"/>
              <a:t>שלב 2: </a:t>
            </a:r>
          </a:p>
          <a:p>
            <a:pPr marL="0" indent="0">
              <a:buNone/>
            </a:pPr>
            <a:r>
              <a:rPr lang="he-IL" dirty="0"/>
              <a:t>שכר שעתי בסיסי + רכיב עמלות ממוצע לשעה </a:t>
            </a:r>
          </a:p>
          <a:p>
            <a:pPr marL="0" indent="0">
              <a:buNone/>
            </a:pPr>
            <a:r>
              <a:rPr lang="he-IL" dirty="0"/>
              <a:t>35 ₪ + 17.78 ₪ = 52.78 ₪</a:t>
            </a:r>
          </a:p>
          <a:p>
            <a:pPr marL="0" indent="0">
              <a:buNone/>
            </a:pPr>
            <a:r>
              <a:rPr lang="he-IL" u="sng" dirty="0"/>
              <a:t>שלב 3: </a:t>
            </a:r>
          </a:p>
          <a:p>
            <a:pPr marL="0" indent="0">
              <a:buNone/>
            </a:pPr>
            <a:r>
              <a:rPr lang="he-IL" dirty="0"/>
              <a:t>שעות נוספות × ערך שעת עבודה × תוספת 25% או 50% </a:t>
            </a:r>
          </a:p>
          <a:p>
            <a:pPr marL="0" indent="0">
              <a:buNone/>
            </a:pPr>
            <a:r>
              <a:rPr lang="he-IL" dirty="0"/>
              <a:t>בדוגמא שלנו :</a:t>
            </a:r>
          </a:p>
          <a:p>
            <a:pPr marL="0" indent="0">
              <a:buNone/>
            </a:pPr>
            <a:r>
              <a:rPr lang="he-IL" dirty="0"/>
              <a:t>🔹 18 שעות × 52.78 ₪ × 1.25 = 1,188.00 ₪</a:t>
            </a:r>
          </a:p>
          <a:p>
            <a:pPr marL="0" indent="0">
              <a:buNone/>
            </a:pPr>
            <a:r>
              <a:rPr lang="he-IL" dirty="0"/>
              <a:t>🔹 2 שעות 150% × 52.78 ₪ × 1.5 = 158.34 ₪</a:t>
            </a:r>
          </a:p>
        </p:txBody>
      </p:sp>
      <p:pic>
        <p:nvPicPr>
          <p:cNvPr id="4" name="Picture 6">
            <a:extLst>
              <a:ext uri="{FF2B5EF4-FFF2-40B4-BE49-F238E27FC236}">
                <a16:creationId xmlns:a16="http://schemas.microsoft.com/office/drawing/2014/main" id="{FA774ADA-170F-F034-9737-4883D8E10E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BE1C957F-1368-5EC6-B4FC-1499D0270E9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6801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A98806-D54F-4370-2077-C18D7F74AC17}"/>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38E6F6CC-585A-F012-772F-31EFC8886FC4}"/>
              </a:ext>
            </a:extLst>
          </p:cNvPr>
          <p:cNvSpPr>
            <a:spLocks noGrp="1"/>
          </p:cNvSpPr>
          <p:nvPr>
            <p:ph type="title"/>
          </p:nvPr>
        </p:nvSpPr>
        <p:spPr>
          <a:xfrm>
            <a:off x="1371600" y="685800"/>
            <a:ext cx="9601200" cy="1305962"/>
          </a:xfrm>
        </p:spPr>
        <p:txBody>
          <a:bodyPr>
            <a:normAutofit/>
          </a:bodyPr>
          <a:lstStyle/>
          <a:p>
            <a:pPr algn="ctr"/>
            <a:r>
              <a:rPr lang="he-IL" dirty="0"/>
              <a:t>עמלות מכירה נכללות </a:t>
            </a:r>
            <a:br>
              <a:rPr lang="he-IL" dirty="0"/>
            </a:br>
            <a:r>
              <a:rPr lang="he-IL" dirty="0"/>
              <a:t>לחישוב ערך שעות נוספות</a:t>
            </a:r>
            <a:endParaRPr lang="en-IL" dirty="0"/>
          </a:p>
        </p:txBody>
      </p:sp>
      <p:sp>
        <p:nvSpPr>
          <p:cNvPr id="3" name="מציין מיקום תוכן 2">
            <a:extLst>
              <a:ext uri="{FF2B5EF4-FFF2-40B4-BE49-F238E27FC236}">
                <a16:creationId xmlns:a16="http://schemas.microsoft.com/office/drawing/2014/main" id="{E6D3268C-A5B5-EB0B-5F47-B524D3B6028F}"/>
              </a:ext>
            </a:extLst>
          </p:cNvPr>
          <p:cNvSpPr>
            <a:spLocks noGrp="1"/>
          </p:cNvSpPr>
          <p:nvPr>
            <p:ph idx="1"/>
          </p:nvPr>
        </p:nvSpPr>
        <p:spPr>
          <a:xfrm>
            <a:off x="1371600" y="2154724"/>
            <a:ext cx="9601200" cy="3712675"/>
          </a:xfrm>
        </p:spPr>
        <p:txBody>
          <a:bodyPr>
            <a:normAutofit/>
          </a:bodyPr>
          <a:lstStyle/>
          <a:p>
            <a:pPr>
              <a:buNone/>
            </a:pPr>
            <a:r>
              <a:rPr lang="he-IL" b="1" dirty="0"/>
              <a:t>סה"כ גמול שעות נוספות כולל רכיב העמלות:</a:t>
            </a:r>
          </a:p>
          <a:p>
            <a:r>
              <a:rPr lang="he-IL" b="1" dirty="0"/>
              <a:t>1,346.34 ₪</a:t>
            </a:r>
            <a:endParaRPr lang="he-IL" dirty="0"/>
          </a:p>
          <a:p>
            <a:pPr marL="0" indent="0">
              <a:buNone/>
            </a:pPr>
            <a:r>
              <a:rPr lang="he-IL" dirty="0"/>
              <a:t>לחילופין – </a:t>
            </a:r>
          </a:p>
          <a:p>
            <a:pPr marL="0" indent="0">
              <a:buNone/>
            </a:pPr>
            <a:r>
              <a:rPr lang="he-IL" dirty="0"/>
              <a:t>אם כבר שולם לעובד גמול כלשהו על בסיס שכר הבסיס בלבד (למשל: 20 שעות נוספות × 35 ₪ × 1.25 = 875 ₪), יש להשלים את ההפרש:1,346.34 ₪ – 875 ₪ = 471.34 ₪ לתשלום כהשלמה בגין שעות נוספות</a:t>
            </a:r>
          </a:p>
          <a:p>
            <a:pPr marL="0" indent="0">
              <a:buNone/>
            </a:pPr>
            <a:endParaRPr lang="he-IL" b="1" dirty="0"/>
          </a:p>
          <a:p>
            <a:pPr marL="0" indent="0">
              <a:buNone/>
            </a:pPr>
            <a:r>
              <a:rPr lang="he-IL" b="1" dirty="0"/>
              <a:t>טיפ:</a:t>
            </a:r>
          </a:p>
          <a:p>
            <a:pPr marL="0" indent="0">
              <a:buNone/>
            </a:pPr>
            <a:r>
              <a:rPr lang="he-IL" b="1" dirty="0"/>
              <a:t>שלבו מנגנון אוטומציה חודשי במערכת השכר</a:t>
            </a:r>
            <a:r>
              <a:rPr lang="he-IL" dirty="0"/>
              <a:t> שיקל על עבודתכם השוטפת בביצוע החישוב מידי חודש </a:t>
            </a:r>
          </a:p>
          <a:p>
            <a:pPr marL="0" indent="0">
              <a:buNone/>
            </a:pPr>
            <a:endParaRPr lang="he-IL" dirty="0"/>
          </a:p>
          <a:p>
            <a:pPr marL="0" indent="0">
              <a:buNone/>
            </a:pPr>
            <a:endParaRPr lang="he-IL" dirty="0"/>
          </a:p>
        </p:txBody>
      </p:sp>
      <p:pic>
        <p:nvPicPr>
          <p:cNvPr id="4" name="Picture 6">
            <a:extLst>
              <a:ext uri="{FF2B5EF4-FFF2-40B4-BE49-F238E27FC236}">
                <a16:creationId xmlns:a16="http://schemas.microsoft.com/office/drawing/2014/main" id="{B68E8350-B687-99A0-5CD3-70E20CE5E3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119" y="5557421"/>
            <a:ext cx="1276223" cy="11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תמונה 3">
            <a:extLst>
              <a:ext uri="{FF2B5EF4-FFF2-40B4-BE49-F238E27FC236}">
                <a16:creationId xmlns:a16="http://schemas.microsoft.com/office/drawing/2014/main" id="{F88EC9C4-2ED9-D7A8-FB73-97A47BA880E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624004"/>
            <a:ext cx="1066106" cy="1108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611809"/>
      </p:ext>
    </p:extLst>
  </p:cSld>
  <p:clrMapOvr>
    <a:masterClrMapping/>
  </p:clrMapOvr>
</p:sld>
</file>

<file path=ppt/theme/theme1.xml><?xml version="1.0" encoding="utf-8"?>
<a:theme xmlns:a="http://schemas.openxmlformats.org/drawingml/2006/main" name="חיתוך">
  <a:themeElements>
    <a:clrScheme name="חיתוך">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חיתוך">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חיתוך">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TM10001105[[fn=חיתוך]]</Template>
  <TotalTime>3468</TotalTime>
  <Words>4094</Words>
  <Application>Microsoft Office PowerPoint</Application>
  <PresentationFormat>מסך רחב</PresentationFormat>
  <Paragraphs>231</Paragraphs>
  <Slides>33</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33</vt:i4>
      </vt:variant>
    </vt:vector>
  </HeadingPairs>
  <TitlesOfParts>
    <vt:vector size="39" baseType="lpstr">
      <vt:lpstr>-apple-system</vt:lpstr>
      <vt:lpstr>Arial</vt:lpstr>
      <vt:lpstr>Calibri</vt:lpstr>
      <vt:lpstr>Franklin Gothic Book</vt:lpstr>
      <vt:lpstr>Open Sans Hebrew</vt:lpstr>
      <vt:lpstr>חיתוך</vt:lpstr>
      <vt:lpstr>מצגת של PowerPoint‏</vt:lpstr>
      <vt:lpstr>עמלות מכירה נכללות  לחישוב ערך שעות נוספות</vt:lpstr>
      <vt:lpstr>עמלות מכירה נכללות  לחישוב ערך שעות נוספות</vt:lpstr>
      <vt:lpstr>עמלות מכירה נכללות  לחישוב ערך שעות נוספות</vt:lpstr>
      <vt:lpstr>עמלות מכירה נכללות  לחישוב ערך שעות נוספות</vt:lpstr>
      <vt:lpstr>עמלות מכירה נכללות  לחישוב ערך שעות נוספות</vt:lpstr>
      <vt:lpstr>עמלות מכירה נכללות  לחישוב ערך שעות נוספות</vt:lpstr>
      <vt:lpstr>עמלות מכירה נכללות  לחישוב ערך שעות נוספות</vt:lpstr>
      <vt:lpstr>עמלות מכירה נכללות  לחישוב ערך שעות נוספות</vt:lpstr>
      <vt:lpstr>תגמולי מילואים למעסיקים ולעובדים – עיקרי תיקון 253 לחוק הביטוח הלאומי והוראת השעה</vt:lpstr>
      <vt:lpstr>תגמולי מילואים למעסיקים ולעובדים – עיקרי תיקון 253 לחוק הביטוח הלאומי והוראת השעה</vt:lpstr>
      <vt:lpstr>תגמולי מילואים למעסיקים ולעובדים – עיקרי תיקון 253 לחוק הביטוח הלאומי והוראת השעה</vt:lpstr>
      <vt:lpstr>תגמולי מילואים למעסיקים ולעובדים – עיקרי תיקון 253 לחוק הביטוח הלאומי והוראת השעה</vt:lpstr>
      <vt:lpstr>תגמולי מילואים למעסיקים ולעובדים – עיקרי תיקון 253 לחוק הביטוח הלאומי והוראת השעה</vt:lpstr>
      <vt:lpstr>תגמולי מילואים למעסיקים ולעובדים – עיקרי תיקון 253 לחוק הביטוח הלאומי והוראת השעה</vt:lpstr>
      <vt:lpstr>תגמולי מילואים למעסיקים ולעובדים – עיקרי תיקון 253 לחוק הביטוח הלאומי והוראת השעה</vt:lpstr>
      <vt:lpstr>מיסוי פדיון ימי חופשה </vt:lpstr>
      <vt:lpstr>מיסוי פדיון ימי חופשה </vt:lpstr>
      <vt:lpstr>מיסוי פדיון ימי חופשה </vt:lpstr>
      <vt:lpstr>מיסוי פדיון ימי חופשה </vt:lpstr>
      <vt:lpstr>מיסוי פדיון ימי חופשה </vt:lpstr>
      <vt:lpstr>פטור מקצבה </vt:lpstr>
      <vt:lpstr>פטור מקצבה </vt:lpstr>
      <vt:lpstr>פטור מקצבה </vt:lpstr>
      <vt:lpstr>פטור מקצבה </vt:lpstr>
      <vt:lpstr>פטור מקצבה </vt:lpstr>
      <vt:lpstr>פטור מקצבה </vt:lpstr>
      <vt:lpstr>פטור מקצבה </vt:lpstr>
      <vt:lpstr>פטור מקצבה </vt:lpstr>
      <vt:lpstr>פטור מקצבה </vt:lpstr>
      <vt:lpstr>עדכוני פרמטרים מס הכנסה 2025 </vt:lpstr>
      <vt:lpstr>עדכוני פרמטרים מס הכנסה 2025 </vt:lpstr>
      <vt:lpstr>מס יסף – עדכונים לשנת 2025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נרקיס כהנא</dc:creator>
  <cp:lastModifiedBy>Tal Shwartz</cp:lastModifiedBy>
  <cp:revision>317</cp:revision>
  <cp:lastPrinted>2024-05-15T09:10:30Z</cp:lastPrinted>
  <dcterms:created xsi:type="dcterms:W3CDTF">2023-03-15T12:30:14Z</dcterms:created>
  <dcterms:modified xsi:type="dcterms:W3CDTF">2025-05-26T22:35:36Z</dcterms:modified>
</cp:coreProperties>
</file>