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3" r:id="rId1"/>
  </p:sldMasterIdLst>
  <p:notesMasterIdLst>
    <p:notesMasterId r:id="rId20"/>
  </p:notesMasterIdLst>
  <p:sldIdLst>
    <p:sldId id="256" r:id="rId2"/>
    <p:sldId id="257" r:id="rId3"/>
    <p:sldId id="258" r:id="rId4"/>
    <p:sldId id="259" r:id="rId5"/>
    <p:sldId id="265" r:id="rId6"/>
    <p:sldId id="260" r:id="rId7"/>
    <p:sldId id="264" r:id="rId8"/>
    <p:sldId id="505" r:id="rId9"/>
    <p:sldId id="506" r:id="rId10"/>
    <p:sldId id="507" r:id="rId11"/>
    <p:sldId id="502" r:id="rId12"/>
    <p:sldId id="501" r:id="rId13"/>
    <p:sldId id="503" r:id="rId14"/>
    <p:sldId id="270" r:id="rId15"/>
    <p:sldId id="500" r:id="rId16"/>
    <p:sldId id="499" r:id="rId17"/>
    <p:sldId id="504" r:id="rId18"/>
    <p:sldId id="508" r:id="rId19"/>
  </p:sldIdLst>
  <p:sldSz cx="12192000" cy="6858000"/>
  <p:notesSz cx="6794500" cy="9906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106" d="100"/>
          <a:sy n="106" d="100"/>
        </p:scale>
        <p:origin x="756" y="-438"/>
      </p:cViewPr>
      <p:guideLst/>
    </p:cSldViewPr>
  </p:slideViewPr>
  <p:notesTextViewPr>
    <p:cViewPr>
      <p:scale>
        <a:sx n="1" d="1"/>
        <a:sy n="1" d="1"/>
      </p:scale>
      <p:origin x="0" y="0"/>
    </p:cViewPr>
  </p:notesTextViewPr>
  <p:sorterViewPr>
    <p:cViewPr>
      <p:scale>
        <a:sx n="125" d="100"/>
        <a:sy n="125" d="100"/>
      </p:scale>
      <p:origin x="0" y="-198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50217" y="0"/>
            <a:ext cx="2944283" cy="49702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73" y="0"/>
            <a:ext cx="2944283" cy="497020"/>
          </a:xfrm>
          <a:prstGeom prst="rect">
            <a:avLst/>
          </a:prstGeom>
        </p:spPr>
        <p:txBody>
          <a:bodyPr vert="horz" lIns="91440" tIns="45720" rIns="91440" bIns="45720" rtlCol="1"/>
          <a:lstStyle>
            <a:lvl1pPr algn="l">
              <a:defRPr sz="1200"/>
            </a:lvl1pPr>
          </a:lstStyle>
          <a:p>
            <a:fld id="{A87ED867-9974-4A3A-B2BC-8CEDF07A40ED}" type="datetimeFigureOut">
              <a:rPr lang="he-IL" smtClean="0"/>
              <a:t>כ"ט/טבת/תשפ"ה</a:t>
            </a:fld>
            <a:endParaRPr lang="he-IL"/>
          </a:p>
        </p:txBody>
      </p:sp>
      <p:sp>
        <p:nvSpPr>
          <p:cNvPr id="4" name="מציין מיקום של תמונת שקופית 3"/>
          <p:cNvSpPr>
            <a:spLocks noGrp="1" noRot="1" noChangeAspect="1"/>
          </p:cNvSpPr>
          <p:nvPr>
            <p:ph type="sldImg" idx="2"/>
          </p:nvPr>
        </p:nvSpPr>
        <p:spPr>
          <a:xfrm>
            <a:off x="425450" y="1238250"/>
            <a:ext cx="5943600" cy="3343275"/>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79450" y="4767262"/>
            <a:ext cx="5435600" cy="3900488"/>
          </a:xfrm>
          <a:prstGeom prst="rect">
            <a:avLst/>
          </a:prstGeom>
        </p:spPr>
        <p:txBody>
          <a:bodyPr vert="horz" lIns="91440" tIns="45720" rIns="91440" bIns="45720" rtlCol="1"/>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50217" y="9408981"/>
            <a:ext cx="2944283" cy="497019"/>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73" y="9408981"/>
            <a:ext cx="2944283" cy="497019"/>
          </a:xfrm>
          <a:prstGeom prst="rect">
            <a:avLst/>
          </a:prstGeom>
        </p:spPr>
        <p:txBody>
          <a:bodyPr vert="horz" lIns="91440" tIns="45720" rIns="91440" bIns="45720" rtlCol="1" anchor="b"/>
          <a:lstStyle>
            <a:lvl1pPr algn="l">
              <a:defRPr sz="1200"/>
            </a:lvl1pPr>
          </a:lstStyle>
          <a:p>
            <a:fld id="{00DEE317-0570-40AF-930F-F423297024E3}" type="slidenum">
              <a:rPr lang="he-IL" smtClean="0"/>
              <a:t>‹#›</a:t>
            </a:fld>
            <a:endParaRPr lang="he-IL"/>
          </a:p>
        </p:txBody>
      </p:sp>
    </p:spTree>
    <p:extLst>
      <p:ext uri="{BB962C8B-B14F-4D97-AF65-F5344CB8AC3E}">
        <p14:creationId xmlns:p14="http://schemas.microsoft.com/office/powerpoint/2010/main" val="146645285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35242A25-C69C-464C-9614-CB6DCA8D0791}" type="datetimeFigureOut">
              <a:rPr lang="he-IL" smtClean="0"/>
              <a:t>כ"ט/טבת/תשפ"ה</a:t>
            </a:fld>
            <a:endParaRPr lang="he-IL"/>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he-IL"/>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C46F8910-8E08-4725-89D6-6DF509AB364A}" type="slidenum">
              <a:rPr lang="he-IL" smtClean="0"/>
              <a:t>‹#›</a:t>
            </a:fld>
            <a:endParaRPr lang="he-IL"/>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87716630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35242A25-C69C-464C-9614-CB6DCA8D0791}" type="datetimeFigureOut">
              <a:rPr lang="he-IL" smtClean="0"/>
              <a:t>כ"ט/טבת/תשפ"ה</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46F8910-8E08-4725-89D6-6DF509AB364A}" type="slidenum">
              <a:rPr lang="he-IL" smtClean="0"/>
              <a:t>‹#›</a:t>
            </a:fld>
            <a:endParaRPr lang="he-IL"/>
          </a:p>
        </p:txBody>
      </p:sp>
    </p:spTree>
    <p:extLst>
      <p:ext uri="{BB962C8B-B14F-4D97-AF65-F5344CB8AC3E}">
        <p14:creationId xmlns:p14="http://schemas.microsoft.com/office/powerpoint/2010/main" val="342583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35242A25-C69C-464C-9614-CB6DCA8D0791}" type="datetimeFigureOut">
              <a:rPr lang="he-IL" smtClean="0"/>
              <a:t>כ"ט/טבת/תשפ"ה</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46F8910-8E08-4725-89D6-6DF509AB364A}" type="slidenum">
              <a:rPr lang="he-IL" smtClean="0"/>
              <a:t>‹#›</a:t>
            </a:fld>
            <a:endParaRPr lang="he-IL"/>
          </a:p>
        </p:txBody>
      </p:sp>
    </p:spTree>
    <p:extLst>
      <p:ext uri="{BB962C8B-B14F-4D97-AF65-F5344CB8AC3E}">
        <p14:creationId xmlns:p14="http://schemas.microsoft.com/office/powerpoint/2010/main" val="2396780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35242A25-C69C-464C-9614-CB6DCA8D0791}" type="datetimeFigureOut">
              <a:rPr lang="he-IL" smtClean="0"/>
              <a:t>כ"ט/טבת/תשפ"ה</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46F8910-8E08-4725-89D6-6DF509AB364A}" type="slidenum">
              <a:rPr lang="he-IL" smtClean="0"/>
              <a:t>‹#›</a:t>
            </a:fld>
            <a:endParaRPr lang="he-IL"/>
          </a:p>
        </p:txBody>
      </p:sp>
    </p:spTree>
    <p:extLst>
      <p:ext uri="{BB962C8B-B14F-4D97-AF65-F5344CB8AC3E}">
        <p14:creationId xmlns:p14="http://schemas.microsoft.com/office/powerpoint/2010/main" val="3564885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35242A25-C69C-464C-9614-CB6DCA8D0791}" type="datetimeFigureOut">
              <a:rPr lang="he-IL" smtClean="0"/>
              <a:t>כ"ט/טבת/תשפ"ה</a:t>
            </a:fld>
            <a:endParaRPr lang="he-IL"/>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he-IL"/>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C46F8910-8E08-4725-89D6-6DF509AB364A}" type="slidenum">
              <a:rPr lang="he-IL" smtClean="0"/>
              <a:t>‹#›</a:t>
            </a:fld>
            <a:endParaRPr lang="he-IL"/>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30533274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35242A25-C69C-464C-9614-CB6DCA8D0791}" type="datetimeFigureOut">
              <a:rPr lang="he-IL" smtClean="0"/>
              <a:t>כ"ט/טבת/תשפ"ה</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C46F8910-8E08-4725-89D6-6DF509AB364A}" type="slidenum">
              <a:rPr lang="he-IL" smtClean="0"/>
              <a:t>‹#›</a:t>
            </a:fld>
            <a:endParaRPr lang="he-IL"/>
          </a:p>
        </p:txBody>
      </p:sp>
    </p:spTree>
    <p:extLst>
      <p:ext uri="{BB962C8B-B14F-4D97-AF65-F5344CB8AC3E}">
        <p14:creationId xmlns:p14="http://schemas.microsoft.com/office/powerpoint/2010/main" val="3184013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35242A25-C69C-464C-9614-CB6DCA8D0791}" type="datetimeFigureOut">
              <a:rPr lang="he-IL" smtClean="0"/>
              <a:t>כ"ט/טבת/תשפ"ה</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C46F8910-8E08-4725-89D6-6DF509AB364A}" type="slidenum">
              <a:rPr lang="he-IL" smtClean="0"/>
              <a:t>‹#›</a:t>
            </a:fld>
            <a:endParaRPr lang="he-IL"/>
          </a:p>
        </p:txBody>
      </p:sp>
    </p:spTree>
    <p:extLst>
      <p:ext uri="{BB962C8B-B14F-4D97-AF65-F5344CB8AC3E}">
        <p14:creationId xmlns:p14="http://schemas.microsoft.com/office/powerpoint/2010/main" val="1881531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35242A25-C69C-464C-9614-CB6DCA8D0791}" type="datetimeFigureOut">
              <a:rPr lang="he-IL" smtClean="0"/>
              <a:t>כ"ט/טבת/תשפ"ה</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C46F8910-8E08-4725-89D6-6DF509AB364A}" type="slidenum">
              <a:rPr lang="he-IL" smtClean="0"/>
              <a:t>‹#›</a:t>
            </a:fld>
            <a:endParaRPr lang="he-IL"/>
          </a:p>
        </p:txBody>
      </p:sp>
    </p:spTree>
    <p:extLst>
      <p:ext uri="{BB962C8B-B14F-4D97-AF65-F5344CB8AC3E}">
        <p14:creationId xmlns:p14="http://schemas.microsoft.com/office/powerpoint/2010/main" val="3054919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242A25-C69C-464C-9614-CB6DCA8D0791}" type="datetimeFigureOut">
              <a:rPr lang="he-IL" smtClean="0"/>
              <a:t>כ"ט/טבת/תשפ"ה</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C46F8910-8E08-4725-89D6-6DF509AB364A}" type="slidenum">
              <a:rPr lang="he-IL" smtClean="0"/>
              <a:t>‹#›</a:t>
            </a:fld>
            <a:endParaRPr lang="he-IL"/>
          </a:p>
        </p:txBody>
      </p:sp>
    </p:spTree>
    <p:extLst>
      <p:ext uri="{BB962C8B-B14F-4D97-AF65-F5344CB8AC3E}">
        <p14:creationId xmlns:p14="http://schemas.microsoft.com/office/powerpoint/2010/main" val="522675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5242A25-C69C-464C-9614-CB6DCA8D0791}" type="datetimeFigureOut">
              <a:rPr lang="he-IL" smtClean="0"/>
              <a:t>כ"ט/טבת/תשפ"ה</a:t>
            </a:fld>
            <a:endParaRPr lang="he-IL"/>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he-IL"/>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46F8910-8E08-4725-89D6-6DF509AB364A}" type="slidenum">
              <a:rPr lang="he-IL" smtClean="0"/>
              <a:t>‹#›</a:t>
            </a:fld>
            <a:endParaRPr lang="he-IL"/>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02522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5242A25-C69C-464C-9614-CB6DCA8D0791}" type="datetimeFigureOut">
              <a:rPr lang="he-IL" smtClean="0"/>
              <a:t>כ"ט/טבת/תשפ"ה</a:t>
            </a:fld>
            <a:endParaRPr lang="he-IL"/>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he-IL"/>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46F8910-8E08-4725-89D6-6DF509AB364A}" type="slidenum">
              <a:rPr lang="he-IL" smtClean="0"/>
              <a:t>‹#›</a:t>
            </a:fld>
            <a:endParaRPr lang="he-IL"/>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19271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35242A25-C69C-464C-9614-CB6DCA8D0791}" type="datetimeFigureOut">
              <a:rPr lang="he-IL" smtClean="0"/>
              <a:t>כ"ט/טבת/תשפ"ה</a:t>
            </a:fld>
            <a:endParaRPr lang="he-IL"/>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he-IL"/>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C46F8910-8E08-4725-89D6-6DF509AB364A}" type="slidenum">
              <a:rPr lang="he-IL" smtClean="0"/>
              <a:t>‹#›</a:t>
            </a:fld>
            <a:endParaRPr lang="he-IL"/>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09700793"/>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l" defTabSz="914400" rtl="1"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a:extLst>
              <a:ext uri="{FF2B5EF4-FFF2-40B4-BE49-F238E27FC236}">
                <a16:creationId xmlns:a16="http://schemas.microsoft.com/office/drawing/2014/main" id="{AC3AF42F-7C78-448D-A5D8-9E2540FC57D2}"/>
              </a:ext>
            </a:extLst>
          </p:cNvPr>
          <p:cNvSpPr>
            <a:spLocks noGrp="1"/>
          </p:cNvSpPr>
          <p:nvPr>
            <p:ph type="subTitle" idx="1"/>
          </p:nvPr>
        </p:nvSpPr>
        <p:spPr>
          <a:xfrm>
            <a:off x="2255488" y="1001793"/>
            <a:ext cx="7681023" cy="4854414"/>
          </a:xfrm>
          <a:ln>
            <a:noFill/>
          </a:ln>
          <a:effectLst>
            <a:outerShdw blurRad="57785" dist="33020" dir="3180000" algn="ctr">
              <a:schemeClr val="bg1">
                <a:alpha val="30000"/>
              </a:schemeClr>
            </a:outerShdw>
          </a:effectLst>
          <a:scene3d>
            <a:camera prst="orthographicFront">
              <a:rot lat="0" lon="0" rev="0"/>
            </a:camera>
            <a:lightRig rig="brightRoom" dir="t">
              <a:rot lat="0" lon="0" rev="600000"/>
            </a:lightRig>
          </a:scene3d>
          <a:sp3d prstMaterial="metal">
            <a:bevelT w="38100" h="57150" prst="angle"/>
          </a:sp3d>
        </p:spPr>
        <p:txBody>
          <a:bodyPr rtlCol="0" anchor="b">
            <a:noAutofit/>
          </a:bodyPr>
          <a:lstStyle/>
          <a:p>
            <a:pPr algn="ctr" eaLnBrk="1" fontAlgn="auto" hangingPunct="1">
              <a:spcAft>
                <a:spcPts val="0"/>
              </a:spcAft>
              <a:defRPr/>
            </a:pPr>
            <a:endParaRPr lang="he-IL" sz="3600" b="1" dirty="0">
              <a:solidFill>
                <a:schemeClr val="tx1">
                  <a:lumMod val="75000"/>
                  <a:lumOff val="25000"/>
                </a:schemeClr>
              </a:solidFill>
              <a:latin typeface="Open Sans Hebrew" panose="00000500000000000000" pitchFamily="2" charset="-79"/>
              <a:cs typeface="Open Sans Hebrew" panose="00000500000000000000" pitchFamily="2" charset="-79"/>
            </a:endParaRPr>
          </a:p>
          <a:p>
            <a:pPr algn="ctr" eaLnBrk="1" fontAlgn="auto" hangingPunct="1">
              <a:spcAft>
                <a:spcPts val="0"/>
              </a:spcAft>
              <a:defRPr/>
            </a:pPr>
            <a:endParaRPr lang="he-IL" sz="4800" b="1" dirty="0">
              <a:solidFill>
                <a:schemeClr val="tx1">
                  <a:lumMod val="75000"/>
                  <a:lumOff val="25000"/>
                </a:schemeClr>
              </a:solidFill>
              <a:cs typeface="Open Sans Hebrew" panose="00000500000000000000" pitchFamily="2" charset="-79"/>
            </a:endParaRPr>
          </a:p>
          <a:p>
            <a:pPr algn="ctr" eaLnBrk="1" fontAlgn="auto" hangingPunct="1">
              <a:spcAft>
                <a:spcPts val="0"/>
              </a:spcAft>
              <a:defRPr/>
            </a:pPr>
            <a:endParaRPr lang="he-IL" sz="5200" b="1" dirty="0">
              <a:solidFill>
                <a:schemeClr val="tx1">
                  <a:lumMod val="75000"/>
                  <a:lumOff val="25000"/>
                </a:schemeClr>
              </a:solidFill>
              <a:cs typeface="Open Sans Hebrew" panose="00000500000000000000" pitchFamily="2" charset="-79"/>
            </a:endParaRPr>
          </a:p>
          <a:p>
            <a:pPr algn="ctr" eaLnBrk="1" fontAlgn="auto" hangingPunct="1">
              <a:spcAft>
                <a:spcPts val="0"/>
              </a:spcAft>
              <a:defRPr/>
            </a:pPr>
            <a:endParaRPr lang="he-IL" sz="5200" b="1" dirty="0">
              <a:solidFill>
                <a:schemeClr val="tx1">
                  <a:lumMod val="75000"/>
                  <a:lumOff val="25000"/>
                </a:schemeClr>
              </a:solidFill>
              <a:cs typeface="Open Sans Hebrew" panose="00000500000000000000" pitchFamily="2" charset="-79"/>
            </a:endParaRPr>
          </a:p>
          <a:p>
            <a:pPr algn="ctr" eaLnBrk="1" fontAlgn="auto" hangingPunct="1">
              <a:spcAft>
                <a:spcPts val="0"/>
              </a:spcAft>
              <a:defRPr/>
            </a:pPr>
            <a:endParaRPr lang="he-IL" sz="5200" b="1" dirty="0">
              <a:solidFill>
                <a:schemeClr val="tx1">
                  <a:lumMod val="75000"/>
                  <a:lumOff val="25000"/>
                </a:schemeClr>
              </a:solidFill>
              <a:cs typeface="Open Sans Hebrew" panose="00000500000000000000" pitchFamily="2" charset="-79"/>
            </a:endParaRPr>
          </a:p>
          <a:p>
            <a:pPr algn="ctr" eaLnBrk="1" fontAlgn="auto" hangingPunct="1">
              <a:spcAft>
                <a:spcPts val="0"/>
              </a:spcAft>
              <a:defRPr/>
            </a:pPr>
            <a:endParaRPr lang="he-IL" sz="5200" b="1" dirty="0">
              <a:solidFill>
                <a:schemeClr val="tx1">
                  <a:lumMod val="75000"/>
                  <a:lumOff val="25000"/>
                </a:schemeClr>
              </a:solidFill>
              <a:cs typeface="Open Sans Hebrew" panose="00000500000000000000" pitchFamily="2" charset="-79"/>
            </a:endParaRPr>
          </a:p>
          <a:p>
            <a:pPr algn="ctr" eaLnBrk="1" fontAlgn="auto" hangingPunct="1">
              <a:spcAft>
                <a:spcPts val="0"/>
              </a:spcAft>
              <a:defRPr/>
            </a:pPr>
            <a:endParaRPr lang="he-IL" sz="5200" b="1" dirty="0">
              <a:solidFill>
                <a:schemeClr val="tx1">
                  <a:lumMod val="75000"/>
                  <a:lumOff val="25000"/>
                </a:schemeClr>
              </a:solidFill>
              <a:cs typeface="Open Sans Hebrew" panose="00000500000000000000" pitchFamily="2" charset="-79"/>
            </a:endParaRPr>
          </a:p>
          <a:p>
            <a:pPr algn="ctr" eaLnBrk="1" fontAlgn="auto" hangingPunct="1">
              <a:spcAft>
                <a:spcPts val="0"/>
              </a:spcAft>
              <a:defRPr/>
            </a:pPr>
            <a:endParaRPr lang="he-IL" sz="5200" b="1" dirty="0">
              <a:solidFill>
                <a:schemeClr val="tx1">
                  <a:lumMod val="75000"/>
                  <a:lumOff val="25000"/>
                </a:schemeClr>
              </a:solidFill>
              <a:cs typeface="Open Sans Hebrew" panose="00000500000000000000" pitchFamily="2" charset="-79"/>
            </a:endParaRPr>
          </a:p>
          <a:p>
            <a:pPr algn="ctr" eaLnBrk="1" fontAlgn="auto" hangingPunct="1">
              <a:spcAft>
                <a:spcPts val="0"/>
              </a:spcAft>
              <a:defRPr/>
            </a:pPr>
            <a:endParaRPr lang="he-IL" sz="5200" b="1" dirty="0">
              <a:solidFill>
                <a:schemeClr val="tx1">
                  <a:lumMod val="75000"/>
                  <a:lumOff val="25000"/>
                </a:schemeClr>
              </a:solidFill>
              <a:cs typeface="Open Sans Hebrew" panose="00000500000000000000" pitchFamily="2" charset="-79"/>
            </a:endParaRPr>
          </a:p>
          <a:p>
            <a:pPr algn="ctr" eaLnBrk="1" fontAlgn="auto" hangingPunct="1">
              <a:spcAft>
                <a:spcPts val="0"/>
              </a:spcAft>
              <a:defRPr/>
            </a:pPr>
            <a:endParaRPr lang="he-IL" sz="5200" b="1" dirty="0">
              <a:solidFill>
                <a:schemeClr val="tx1">
                  <a:lumMod val="75000"/>
                  <a:lumOff val="25000"/>
                </a:schemeClr>
              </a:solidFill>
              <a:cs typeface="Open Sans Hebrew" panose="00000500000000000000" pitchFamily="2" charset="-79"/>
            </a:endParaRPr>
          </a:p>
          <a:p>
            <a:pPr algn="ctr" eaLnBrk="1" fontAlgn="auto" hangingPunct="1">
              <a:spcAft>
                <a:spcPts val="0"/>
              </a:spcAft>
              <a:defRPr/>
            </a:pPr>
            <a:endParaRPr lang="he-IL" sz="5200" b="1" dirty="0">
              <a:solidFill>
                <a:schemeClr val="tx1">
                  <a:lumMod val="75000"/>
                  <a:lumOff val="25000"/>
                </a:schemeClr>
              </a:solidFill>
              <a:cs typeface="Open Sans Hebrew" panose="00000500000000000000" pitchFamily="2" charset="-79"/>
            </a:endParaRPr>
          </a:p>
          <a:p>
            <a:pPr algn="ctr" eaLnBrk="1" fontAlgn="auto" hangingPunct="1">
              <a:spcAft>
                <a:spcPts val="0"/>
              </a:spcAft>
              <a:defRPr/>
            </a:pPr>
            <a:endParaRPr lang="he-IL" sz="5200" b="1" dirty="0">
              <a:solidFill>
                <a:schemeClr val="tx1">
                  <a:lumMod val="75000"/>
                  <a:lumOff val="25000"/>
                </a:schemeClr>
              </a:solidFill>
              <a:cs typeface="Open Sans Hebrew" panose="00000500000000000000" pitchFamily="2" charset="-79"/>
            </a:endParaRPr>
          </a:p>
          <a:p>
            <a:pPr algn="ctr" eaLnBrk="1" fontAlgn="auto" hangingPunct="1">
              <a:spcAft>
                <a:spcPts val="0"/>
              </a:spcAft>
              <a:defRPr/>
            </a:pPr>
            <a:endParaRPr lang="he-IL" sz="5200" b="1" dirty="0">
              <a:solidFill>
                <a:schemeClr val="tx1">
                  <a:lumMod val="75000"/>
                  <a:lumOff val="25000"/>
                </a:schemeClr>
              </a:solidFill>
              <a:cs typeface="Open Sans Hebrew" panose="00000500000000000000" pitchFamily="2" charset="-79"/>
            </a:endParaRPr>
          </a:p>
          <a:p>
            <a:pPr algn="ctr" eaLnBrk="1" fontAlgn="auto" hangingPunct="1">
              <a:spcAft>
                <a:spcPts val="0"/>
              </a:spcAft>
              <a:defRPr/>
            </a:pPr>
            <a:endParaRPr lang="he-IL" sz="5200" b="1" dirty="0">
              <a:solidFill>
                <a:schemeClr val="tx1">
                  <a:lumMod val="75000"/>
                  <a:lumOff val="25000"/>
                </a:schemeClr>
              </a:solidFill>
              <a:cs typeface="Open Sans Hebrew" panose="00000500000000000000" pitchFamily="2" charset="-79"/>
            </a:endParaRPr>
          </a:p>
          <a:p>
            <a:pPr algn="ctr" eaLnBrk="1" fontAlgn="auto" hangingPunct="1">
              <a:spcAft>
                <a:spcPts val="0"/>
              </a:spcAft>
              <a:defRPr/>
            </a:pPr>
            <a:endParaRPr lang="he-IL" sz="5200" b="1" dirty="0">
              <a:solidFill>
                <a:schemeClr val="tx1">
                  <a:lumMod val="75000"/>
                  <a:lumOff val="25000"/>
                </a:schemeClr>
              </a:solidFill>
              <a:cs typeface="Open Sans Hebrew" panose="00000500000000000000" pitchFamily="2" charset="-79"/>
            </a:endParaRPr>
          </a:p>
          <a:p>
            <a:pPr algn="ctr" eaLnBrk="1" fontAlgn="auto" hangingPunct="1">
              <a:spcAft>
                <a:spcPts val="0"/>
              </a:spcAft>
              <a:defRPr/>
            </a:pPr>
            <a:endParaRPr lang="he-IL" sz="4600" b="1" dirty="0">
              <a:solidFill>
                <a:schemeClr val="tx1">
                  <a:lumMod val="75000"/>
                  <a:lumOff val="25000"/>
                </a:schemeClr>
              </a:solidFill>
              <a:cs typeface="Open Sans Hebrew" panose="00000500000000000000" pitchFamily="2" charset="-79"/>
            </a:endParaRPr>
          </a:p>
          <a:p>
            <a:pPr algn="ctr" eaLnBrk="1" fontAlgn="auto" hangingPunct="1">
              <a:spcAft>
                <a:spcPts val="0"/>
              </a:spcAft>
              <a:defRPr/>
            </a:pPr>
            <a:endParaRPr lang="he-IL" sz="4600" b="1" dirty="0">
              <a:solidFill>
                <a:schemeClr val="tx1">
                  <a:lumMod val="75000"/>
                  <a:lumOff val="25000"/>
                </a:schemeClr>
              </a:solidFill>
              <a:cs typeface="Open Sans Hebrew" panose="00000500000000000000" pitchFamily="2" charset="-79"/>
            </a:endParaRPr>
          </a:p>
          <a:p>
            <a:pPr algn="ctr" eaLnBrk="1" fontAlgn="auto" hangingPunct="1">
              <a:spcAft>
                <a:spcPts val="0"/>
              </a:spcAft>
              <a:defRPr/>
            </a:pPr>
            <a:endParaRPr lang="he-IL" sz="4600" b="1" dirty="0">
              <a:solidFill>
                <a:schemeClr val="tx1">
                  <a:lumMod val="75000"/>
                  <a:lumOff val="25000"/>
                </a:schemeClr>
              </a:solidFill>
              <a:cs typeface="Open Sans Hebrew" panose="00000500000000000000" pitchFamily="2" charset="-79"/>
            </a:endParaRPr>
          </a:p>
          <a:p>
            <a:pPr algn="ctr" eaLnBrk="1" fontAlgn="auto" hangingPunct="1">
              <a:spcAft>
                <a:spcPts val="0"/>
              </a:spcAft>
              <a:defRPr/>
            </a:pPr>
            <a:endParaRPr lang="he-IL" sz="4600" b="1" dirty="0">
              <a:solidFill>
                <a:schemeClr val="tx1">
                  <a:lumMod val="75000"/>
                  <a:lumOff val="25000"/>
                </a:schemeClr>
              </a:solidFill>
              <a:cs typeface="Open Sans Hebrew" panose="00000500000000000000" pitchFamily="2" charset="-79"/>
            </a:endParaRPr>
          </a:p>
          <a:p>
            <a:pPr algn="ctr" eaLnBrk="1" fontAlgn="auto" hangingPunct="1">
              <a:spcAft>
                <a:spcPts val="0"/>
              </a:spcAft>
              <a:defRPr/>
            </a:pPr>
            <a:endParaRPr lang="he-IL" sz="4600" b="1" dirty="0">
              <a:solidFill>
                <a:schemeClr val="tx1">
                  <a:lumMod val="75000"/>
                  <a:lumOff val="25000"/>
                </a:schemeClr>
              </a:solidFill>
              <a:cs typeface="Open Sans Hebrew" panose="00000500000000000000" pitchFamily="2" charset="-79"/>
            </a:endParaRPr>
          </a:p>
          <a:p>
            <a:pPr algn="ctr" eaLnBrk="1" fontAlgn="auto" hangingPunct="1">
              <a:spcAft>
                <a:spcPts val="0"/>
              </a:spcAft>
              <a:defRPr/>
            </a:pPr>
            <a:endParaRPr lang="he-IL" sz="4600" b="1" dirty="0">
              <a:solidFill>
                <a:schemeClr val="tx1">
                  <a:lumMod val="75000"/>
                  <a:lumOff val="25000"/>
                </a:schemeClr>
              </a:solidFill>
              <a:cs typeface="Open Sans Hebrew" panose="00000500000000000000" pitchFamily="2" charset="-79"/>
            </a:endParaRPr>
          </a:p>
          <a:p>
            <a:pPr algn="ctr" eaLnBrk="1" fontAlgn="auto" hangingPunct="1">
              <a:spcAft>
                <a:spcPts val="0"/>
              </a:spcAft>
              <a:defRPr/>
            </a:pPr>
            <a:endParaRPr lang="he-IL" sz="4600" b="1" dirty="0">
              <a:solidFill>
                <a:schemeClr val="tx1">
                  <a:lumMod val="75000"/>
                  <a:lumOff val="25000"/>
                </a:schemeClr>
              </a:solidFill>
              <a:cs typeface="Open Sans Hebrew" panose="00000500000000000000" pitchFamily="2" charset="-79"/>
            </a:endParaRPr>
          </a:p>
          <a:p>
            <a:pPr algn="ctr" eaLnBrk="1" fontAlgn="auto" hangingPunct="1">
              <a:spcAft>
                <a:spcPts val="0"/>
              </a:spcAft>
              <a:defRPr/>
            </a:pPr>
            <a:endParaRPr lang="he-IL" sz="4600" b="1" dirty="0">
              <a:solidFill>
                <a:schemeClr val="tx1">
                  <a:lumMod val="75000"/>
                  <a:lumOff val="25000"/>
                </a:schemeClr>
              </a:solidFill>
              <a:cs typeface="Open Sans Hebrew" panose="00000500000000000000" pitchFamily="2" charset="-79"/>
            </a:endParaRPr>
          </a:p>
          <a:p>
            <a:pPr algn="ctr" eaLnBrk="1" fontAlgn="auto" hangingPunct="1">
              <a:spcAft>
                <a:spcPts val="0"/>
              </a:spcAft>
              <a:defRPr/>
            </a:pPr>
            <a:endParaRPr lang="he-IL" sz="4600" b="1" dirty="0">
              <a:solidFill>
                <a:schemeClr val="tx1">
                  <a:lumMod val="75000"/>
                  <a:lumOff val="25000"/>
                </a:schemeClr>
              </a:solidFill>
              <a:cs typeface="Open Sans Hebrew" panose="00000500000000000000" pitchFamily="2" charset="-79"/>
            </a:endParaRPr>
          </a:p>
          <a:p>
            <a:pPr algn="ctr" eaLnBrk="1" fontAlgn="auto" hangingPunct="1">
              <a:spcAft>
                <a:spcPts val="0"/>
              </a:spcAft>
              <a:defRPr/>
            </a:pPr>
            <a:endParaRPr lang="he-IL" sz="4600" b="1" dirty="0">
              <a:solidFill>
                <a:schemeClr val="tx1">
                  <a:lumMod val="75000"/>
                  <a:lumOff val="25000"/>
                </a:schemeClr>
              </a:solidFill>
              <a:cs typeface="Open Sans Hebrew" panose="00000500000000000000" pitchFamily="2" charset="-79"/>
            </a:endParaRPr>
          </a:p>
          <a:p>
            <a:pPr algn="ctr" eaLnBrk="1" fontAlgn="auto" hangingPunct="1">
              <a:spcAft>
                <a:spcPts val="0"/>
              </a:spcAft>
              <a:defRPr/>
            </a:pPr>
            <a:r>
              <a:rPr lang="he-IL" sz="4600" b="1" dirty="0">
                <a:solidFill>
                  <a:schemeClr val="tx1">
                    <a:lumMod val="75000"/>
                    <a:lumOff val="25000"/>
                  </a:schemeClr>
                </a:solidFill>
                <a:cs typeface="Open Sans Hebrew" panose="00000500000000000000" pitchFamily="2" charset="-79"/>
              </a:rPr>
              <a:t>רגולציית שכר פלסטינאים 2025</a:t>
            </a:r>
          </a:p>
          <a:p>
            <a:pPr algn="ctr" eaLnBrk="1" fontAlgn="auto" hangingPunct="1">
              <a:spcAft>
                <a:spcPts val="0"/>
              </a:spcAft>
              <a:defRPr/>
            </a:pPr>
            <a:r>
              <a:rPr lang="he-IL" sz="4600" b="1" dirty="0">
                <a:solidFill>
                  <a:schemeClr val="tx1">
                    <a:lumMod val="75000"/>
                    <a:lumOff val="25000"/>
                  </a:schemeClr>
                </a:solidFill>
                <a:cs typeface="Open Sans Hebrew" panose="00000500000000000000" pitchFamily="2" charset="-79"/>
              </a:rPr>
              <a:t>חובות המעסיק ועדכונים חשובים</a:t>
            </a:r>
          </a:p>
          <a:p>
            <a:pPr algn="ctr" eaLnBrk="1" fontAlgn="auto" hangingPunct="1">
              <a:spcAft>
                <a:spcPts val="0"/>
              </a:spcAft>
              <a:defRPr/>
            </a:pPr>
            <a:endParaRPr lang="he-IL" sz="4600" b="1" dirty="0">
              <a:solidFill>
                <a:schemeClr val="tx1">
                  <a:lumMod val="75000"/>
                  <a:lumOff val="25000"/>
                </a:schemeClr>
              </a:solidFill>
              <a:cs typeface="Open Sans Hebrew" panose="00000500000000000000" pitchFamily="2" charset="-79"/>
            </a:endParaRPr>
          </a:p>
          <a:p>
            <a:pPr algn="ctr" eaLnBrk="1" fontAlgn="auto" hangingPunct="1">
              <a:spcAft>
                <a:spcPts val="0"/>
              </a:spcAft>
              <a:defRPr/>
            </a:pPr>
            <a:r>
              <a:rPr lang="he-IL" sz="3000" b="1" dirty="0">
                <a:solidFill>
                  <a:schemeClr val="tx1">
                    <a:lumMod val="75000"/>
                    <a:lumOff val="25000"/>
                  </a:schemeClr>
                </a:solidFill>
                <a:latin typeface="Open Sans Hebrew" panose="00000500000000000000" pitchFamily="2" charset="-79"/>
                <a:cs typeface="Open Sans Hebrew" panose="00000500000000000000" pitchFamily="2" charset="-79"/>
              </a:rPr>
              <a:t>עו"ד בשמת משיח</a:t>
            </a:r>
          </a:p>
          <a:p>
            <a:pPr algn="ctr" eaLnBrk="1" fontAlgn="auto" hangingPunct="1">
              <a:spcAft>
                <a:spcPts val="0"/>
              </a:spcAft>
              <a:defRPr/>
            </a:pPr>
            <a:endParaRPr lang="he-IL" sz="3200" b="1" dirty="0">
              <a:solidFill>
                <a:schemeClr val="tx1">
                  <a:lumMod val="75000"/>
                  <a:lumOff val="25000"/>
                </a:schemeClr>
              </a:solidFill>
              <a:latin typeface="Open Sans Hebrew" panose="00000500000000000000" pitchFamily="2" charset="-79"/>
              <a:cs typeface="Open Sans Hebrew" panose="00000500000000000000" pitchFamily="2" charset="-79"/>
            </a:endParaRPr>
          </a:p>
        </p:txBody>
      </p:sp>
      <p:pic>
        <p:nvPicPr>
          <p:cNvPr id="8" name="תמונה 3">
            <a:extLst>
              <a:ext uri="{FF2B5EF4-FFF2-40B4-BE49-F238E27FC236}">
                <a16:creationId xmlns:a16="http://schemas.microsoft.com/office/drawing/2014/main" id="{3D126B64-25F5-48F0-9A07-3E6C3763057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1965" y="5619822"/>
            <a:ext cx="1146183" cy="11751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596CCA-34D9-29A9-C1B2-723248B0D9E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F5104AC-CFA6-6508-A954-C8EC64600D1C}"/>
              </a:ext>
            </a:extLst>
          </p:cNvPr>
          <p:cNvSpPr>
            <a:spLocks noGrp="1"/>
          </p:cNvSpPr>
          <p:nvPr>
            <p:ph type="title"/>
          </p:nvPr>
        </p:nvSpPr>
        <p:spPr/>
        <p:txBody>
          <a:bodyPr/>
          <a:lstStyle/>
          <a:p>
            <a:pPr algn="ctr"/>
            <a:r>
              <a:rPr dirty="0" err="1">
                <a:latin typeface="Aharoni" panose="02010803020104030203" pitchFamily="2" charset="-79"/>
                <a:cs typeface="Aharoni" panose="02010803020104030203" pitchFamily="2" charset="-79"/>
              </a:rPr>
              <a:t>דיווח</a:t>
            </a:r>
            <a:r>
              <a:rPr dirty="0">
                <a:latin typeface="Aharoni" panose="02010803020104030203" pitchFamily="2" charset="-79"/>
                <a:cs typeface="Aharoni" panose="02010803020104030203" pitchFamily="2" charset="-79"/>
              </a:rPr>
              <a:t> </a:t>
            </a:r>
            <a:r>
              <a:rPr lang="he-IL" dirty="0">
                <a:latin typeface="Aharoni" panose="02010803020104030203" pitchFamily="2" charset="-79"/>
                <a:cs typeface="Aharoni" panose="02010803020104030203" pitchFamily="2" charset="-79"/>
              </a:rPr>
              <a:t>ותשלום – בול בריאות</a:t>
            </a:r>
            <a:endParaRPr dirty="0">
              <a:latin typeface="Aharoni" panose="02010803020104030203" pitchFamily="2" charset="-79"/>
              <a:cs typeface="Aharoni" panose="02010803020104030203" pitchFamily="2" charset="-79"/>
            </a:endParaRPr>
          </a:p>
        </p:txBody>
      </p:sp>
      <p:pic>
        <p:nvPicPr>
          <p:cNvPr id="5" name="תמונה 3">
            <a:extLst>
              <a:ext uri="{FF2B5EF4-FFF2-40B4-BE49-F238E27FC236}">
                <a16:creationId xmlns:a16="http://schemas.microsoft.com/office/drawing/2014/main" id="{BD3760CB-F1C5-36ED-8BBA-0393C6C4CDB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328" y="5557420"/>
            <a:ext cx="1066106" cy="117515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9" name="מציין מיקום תוכן 8">
            <a:extLst>
              <a:ext uri="{FF2B5EF4-FFF2-40B4-BE49-F238E27FC236}">
                <a16:creationId xmlns:a16="http://schemas.microsoft.com/office/drawing/2014/main" id="{2362FF97-D387-ED7F-4742-461F327EA47A}"/>
              </a:ext>
            </a:extLst>
          </p:cNvPr>
          <p:cNvPicPr>
            <a:picLocks noGrp="1" noChangeAspect="1"/>
          </p:cNvPicPr>
          <p:nvPr>
            <p:ph idx="1"/>
          </p:nvPr>
        </p:nvPicPr>
        <p:blipFill>
          <a:blip r:embed="rId3"/>
          <a:stretch>
            <a:fillRect/>
          </a:stretch>
        </p:blipFill>
        <p:spPr>
          <a:xfrm>
            <a:off x="2623542" y="2041484"/>
            <a:ext cx="8349258" cy="1875099"/>
          </a:xfrm>
        </p:spPr>
      </p:pic>
    </p:spTree>
    <p:extLst>
      <p:ext uri="{BB962C8B-B14F-4D97-AF65-F5344CB8AC3E}">
        <p14:creationId xmlns:p14="http://schemas.microsoft.com/office/powerpoint/2010/main" val="3479340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67DE2E-9042-7B1C-0628-885FD754C8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C66A962-9684-372C-E64A-0F1274D68040}"/>
              </a:ext>
            </a:extLst>
          </p:cNvPr>
          <p:cNvSpPr>
            <a:spLocks noGrp="1"/>
          </p:cNvSpPr>
          <p:nvPr>
            <p:ph type="title"/>
          </p:nvPr>
        </p:nvSpPr>
        <p:spPr/>
        <p:txBody>
          <a:bodyPr/>
          <a:lstStyle/>
          <a:p>
            <a:pPr algn="ctr"/>
            <a:r>
              <a:rPr lang="he-IL" dirty="0">
                <a:latin typeface="Aharoni" panose="02010803020104030203" pitchFamily="2" charset="-79"/>
                <a:cs typeface="Aharoni" panose="02010803020104030203" pitchFamily="2" charset="-79"/>
              </a:rPr>
              <a:t>חובת </a:t>
            </a:r>
            <a:r>
              <a:rPr dirty="0" err="1">
                <a:latin typeface="Aharoni" panose="02010803020104030203" pitchFamily="2" charset="-79"/>
                <a:cs typeface="Aharoni" panose="02010803020104030203" pitchFamily="2" charset="-79"/>
              </a:rPr>
              <a:t>דיווח</a:t>
            </a:r>
            <a:r>
              <a:rPr lang="he-IL" dirty="0">
                <a:latin typeface="Aharoni" panose="02010803020104030203" pitchFamily="2" charset="-79"/>
                <a:cs typeface="Aharoni" panose="02010803020104030203" pitchFamily="2" charset="-79"/>
              </a:rPr>
              <a:t> חודשי</a:t>
            </a:r>
            <a:endParaRPr dirty="0">
              <a:latin typeface="Aharoni" panose="02010803020104030203" pitchFamily="2" charset="-79"/>
              <a:cs typeface="Aharoni" panose="02010803020104030203" pitchFamily="2" charset="-79"/>
            </a:endParaRPr>
          </a:p>
        </p:txBody>
      </p:sp>
      <p:pic>
        <p:nvPicPr>
          <p:cNvPr id="9" name="מציין מיקום תוכן 8">
            <a:extLst>
              <a:ext uri="{FF2B5EF4-FFF2-40B4-BE49-F238E27FC236}">
                <a16:creationId xmlns:a16="http://schemas.microsoft.com/office/drawing/2014/main" id="{19F7BDB0-EF41-9398-83D7-0605948DA604}"/>
              </a:ext>
            </a:extLst>
          </p:cNvPr>
          <p:cNvPicPr>
            <a:picLocks noGrp="1" noChangeAspect="1"/>
          </p:cNvPicPr>
          <p:nvPr>
            <p:ph idx="1"/>
          </p:nvPr>
        </p:nvPicPr>
        <p:blipFill>
          <a:blip r:embed="rId2"/>
          <a:stretch>
            <a:fillRect/>
          </a:stretch>
        </p:blipFill>
        <p:spPr>
          <a:xfrm>
            <a:off x="1623650" y="2021229"/>
            <a:ext cx="9646383" cy="1692860"/>
          </a:xfrm>
        </p:spPr>
      </p:pic>
      <p:pic>
        <p:nvPicPr>
          <p:cNvPr id="5" name="תמונה 3">
            <a:extLst>
              <a:ext uri="{FF2B5EF4-FFF2-40B4-BE49-F238E27FC236}">
                <a16:creationId xmlns:a16="http://schemas.microsoft.com/office/drawing/2014/main" id="{2C6C9CE2-873E-6587-B67E-68BA5DDC3EE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557420"/>
            <a:ext cx="1066106" cy="117515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113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638866-6301-A5D2-F89C-6ED889C97B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96598E-1940-C161-083D-EC0C8AA5CCFF}"/>
              </a:ext>
            </a:extLst>
          </p:cNvPr>
          <p:cNvSpPr>
            <a:spLocks noGrp="1"/>
          </p:cNvSpPr>
          <p:nvPr>
            <p:ph type="title"/>
          </p:nvPr>
        </p:nvSpPr>
        <p:spPr/>
        <p:txBody>
          <a:bodyPr/>
          <a:lstStyle/>
          <a:p>
            <a:pPr algn="ctr"/>
            <a:r>
              <a:rPr dirty="0" err="1">
                <a:latin typeface="Aharoni" panose="02010803020104030203" pitchFamily="2" charset="-79"/>
                <a:cs typeface="Aharoni" panose="02010803020104030203" pitchFamily="2" charset="-79"/>
              </a:rPr>
              <a:t>תשלום</a:t>
            </a:r>
            <a:endParaRPr dirty="0">
              <a:latin typeface="Aharoni" panose="02010803020104030203" pitchFamily="2" charset="-79"/>
              <a:cs typeface="Aharoni" panose="02010803020104030203" pitchFamily="2" charset="-79"/>
            </a:endParaRPr>
          </a:p>
        </p:txBody>
      </p:sp>
      <p:pic>
        <p:nvPicPr>
          <p:cNvPr id="9" name="מציין מיקום תוכן 8">
            <a:extLst>
              <a:ext uri="{FF2B5EF4-FFF2-40B4-BE49-F238E27FC236}">
                <a16:creationId xmlns:a16="http://schemas.microsoft.com/office/drawing/2014/main" id="{F6DE1A5E-9555-D719-C727-4F4DA7C185F8}"/>
              </a:ext>
            </a:extLst>
          </p:cNvPr>
          <p:cNvPicPr>
            <a:picLocks noGrp="1" noChangeAspect="1"/>
          </p:cNvPicPr>
          <p:nvPr>
            <p:ph idx="1"/>
          </p:nvPr>
        </p:nvPicPr>
        <p:blipFill>
          <a:blip r:embed="rId2"/>
          <a:stretch>
            <a:fillRect/>
          </a:stretch>
        </p:blipFill>
        <p:spPr>
          <a:xfrm>
            <a:off x="2630028" y="2053147"/>
            <a:ext cx="8190372" cy="2751706"/>
          </a:xfrm>
        </p:spPr>
      </p:pic>
      <p:pic>
        <p:nvPicPr>
          <p:cNvPr id="5" name="תמונה 3">
            <a:extLst>
              <a:ext uri="{FF2B5EF4-FFF2-40B4-BE49-F238E27FC236}">
                <a16:creationId xmlns:a16="http://schemas.microsoft.com/office/drawing/2014/main" id="{FF4B1CDE-3146-9A03-E98A-7206EBC2BC8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557420"/>
            <a:ext cx="1066106" cy="117515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4394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F630A0-19DA-F194-3401-82EFC20D16F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0BD5BE7-C6A3-83C7-6DBA-3BD3526335BB}"/>
              </a:ext>
            </a:extLst>
          </p:cNvPr>
          <p:cNvSpPr>
            <a:spLocks noGrp="1"/>
          </p:cNvSpPr>
          <p:nvPr>
            <p:ph type="title"/>
          </p:nvPr>
        </p:nvSpPr>
        <p:spPr/>
        <p:txBody>
          <a:bodyPr/>
          <a:lstStyle/>
          <a:p>
            <a:pPr algn="ctr"/>
            <a:r>
              <a:rPr lang="he-IL" dirty="0">
                <a:latin typeface="Aharoni" panose="02010803020104030203" pitchFamily="2" charset="-79"/>
                <a:cs typeface="Aharoni" panose="02010803020104030203" pitchFamily="2" charset="-79"/>
              </a:rPr>
              <a:t>זיכויים </a:t>
            </a:r>
            <a:endParaRPr dirty="0">
              <a:latin typeface="Aharoni" panose="02010803020104030203" pitchFamily="2" charset="-79"/>
              <a:cs typeface="Aharoni" panose="02010803020104030203" pitchFamily="2" charset="-79"/>
            </a:endParaRPr>
          </a:p>
        </p:txBody>
      </p:sp>
      <p:pic>
        <p:nvPicPr>
          <p:cNvPr id="5" name="תמונה 3">
            <a:extLst>
              <a:ext uri="{FF2B5EF4-FFF2-40B4-BE49-F238E27FC236}">
                <a16:creationId xmlns:a16="http://schemas.microsoft.com/office/drawing/2014/main" id="{0EEEC544-657F-8367-5DE1-F3E89B5AE70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328" y="5557420"/>
            <a:ext cx="1066106" cy="117515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10" name="מציין מיקום תוכן 9">
            <a:extLst>
              <a:ext uri="{FF2B5EF4-FFF2-40B4-BE49-F238E27FC236}">
                <a16:creationId xmlns:a16="http://schemas.microsoft.com/office/drawing/2014/main" id="{EB5467FD-DCCC-1B23-FAB3-3F8273584A69}"/>
              </a:ext>
            </a:extLst>
          </p:cNvPr>
          <p:cNvPicPr>
            <a:picLocks noGrp="1" noChangeAspect="1"/>
          </p:cNvPicPr>
          <p:nvPr>
            <p:ph idx="1"/>
          </p:nvPr>
        </p:nvPicPr>
        <p:blipFill>
          <a:blip r:embed="rId3"/>
          <a:stretch>
            <a:fillRect/>
          </a:stretch>
        </p:blipFill>
        <p:spPr>
          <a:xfrm>
            <a:off x="2279308" y="1863523"/>
            <a:ext cx="8281986" cy="2924537"/>
          </a:xfrm>
        </p:spPr>
      </p:pic>
    </p:spTree>
    <p:extLst>
      <p:ext uri="{BB962C8B-B14F-4D97-AF65-F5344CB8AC3E}">
        <p14:creationId xmlns:p14="http://schemas.microsoft.com/office/powerpoint/2010/main" val="1433682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dirty="0"/>
              <a:t>סנקציות בדבר היעדר יישום </a:t>
            </a:r>
            <a:br>
              <a:rPr lang="he-IL" dirty="0"/>
            </a:br>
            <a:r>
              <a:rPr lang="he-IL" dirty="0"/>
              <a:t>תקין של הרגולציה </a:t>
            </a:r>
            <a:endParaRPr dirty="0"/>
          </a:p>
        </p:txBody>
      </p:sp>
      <p:sp>
        <p:nvSpPr>
          <p:cNvPr id="3" name="Content Placeholder 2"/>
          <p:cNvSpPr>
            <a:spLocks noGrp="1"/>
          </p:cNvSpPr>
          <p:nvPr>
            <p:ph idx="1"/>
          </p:nvPr>
        </p:nvSpPr>
        <p:spPr/>
        <p:txBody>
          <a:bodyPr>
            <a:normAutofit/>
          </a:bodyPr>
          <a:lstStyle/>
          <a:p>
            <a:r>
              <a:rPr lang="he-IL" sz="2400" dirty="0">
                <a:latin typeface="Aharoni" panose="02010803020104030203" pitchFamily="2" charset="-79"/>
                <a:cs typeface="Aharoni" panose="02010803020104030203" pitchFamily="2" charset="-79"/>
              </a:rPr>
              <a:t>הקפדה על פירוט תלוש השכר והנלוות לו היא חובה חוקית מהותית.</a:t>
            </a:r>
          </a:p>
          <a:p>
            <a:r>
              <a:rPr lang="he-IL" sz="2400" dirty="0">
                <a:latin typeface="Aharoni" panose="02010803020104030203" pitchFamily="2" charset="-79"/>
                <a:cs typeface="Aharoni" panose="02010803020104030203" pitchFamily="2" charset="-79"/>
              </a:rPr>
              <a:t>לדוגמא בעניין </a:t>
            </a:r>
            <a:r>
              <a:rPr sz="2400" dirty="0" err="1">
                <a:latin typeface="Aharoni" panose="02010803020104030203" pitchFamily="2" charset="-79"/>
                <a:cs typeface="Aharoni" panose="02010803020104030203" pitchFamily="2" charset="-79"/>
              </a:rPr>
              <a:t>חברת</a:t>
            </a:r>
            <a:r>
              <a:rPr sz="2400" dirty="0">
                <a:latin typeface="Aharoni" panose="02010803020104030203" pitchFamily="2" charset="-79"/>
                <a:cs typeface="Aharoni" panose="02010803020104030203" pitchFamily="2" charset="-79"/>
              </a:rPr>
              <a:t> </a:t>
            </a:r>
            <a:r>
              <a:rPr sz="2400" dirty="0" err="1">
                <a:latin typeface="Aharoni" panose="02010803020104030203" pitchFamily="2" charset="-79"/>
                <a:cs typeface="Aharoni" panose="02010803020104030203" pitchFamily="2" charset="-79"/>
              </a:rPr>
              <a:t>גני</a:t>
            </a:r>
            <a:r>
              <a:rPr sz="2400" dirty="0">
                <a:latin typeface="Aharoni" panose="02010803020104030203" pitchFamily="2" charset="-79"/>
                <a:cs typeface="Aharoni" panose="02010803020104030203" pitchFamily="2" charset="-79"/>
              </a:rPr>
              <a:t> </a:t>
            </a:r>
            <a:r>
              <a:rPr sz="2400" dirty="0" err="1">
                <a:latin typeface="Aharoni" panose="02010803020104030203" pitchFamily="2" charset="-79"/>
                <a:cs typeface="Aharoni" panose="02010803020104030203" pitchFamily="2" charset="-79"/>
              </a:rPr>
              <a:t>אליזה</a:t>
            </a:r>
            <a:r>
              <a:rPr sz="2400" dirty="0">
                <a:latin typeface="Aharoni" panose="02010803020104030203" pitchFamily="2" charset="-79"/>
                <a:cs typeface="Aharoni" panose="02010803020104030203" pitchFamily="2" charset="-79"/>
              </a:rPr>
              <a:t> </a:t>
            </a:r>
            <a:r>
              <a:rPr sz="2400" dirty="0" err="1">
                <a:latin typeface="Aharoni" panose="02010803020104030203" pitchFamily="2" charset="-79"/>
                <a:cs typeface="Aharoni" panose="02010803020104030203" pitchFamily="2" charset="-79"/>
              </a:rPr>
              <a:t>בע"מ</a:t>
            </a:r>
            <a:r>
              <a:rPr sz="2400" dirty="0">
                <a:latin typeface="Aharoni" panose="02010803020104030203" pitchFamily="2" charset="-79"/>
                <a:cs typeface="Aharoni" panose="02010803020104030203" pitchFamily="2" charset="-79"/>
              </a:rPr>
              <a:t> </a:t>
            </a:r>
            <a:r>
              <a:rPr lang="he-IL" sz="2400" dirty="0">
                <a:latin typeface="Aharoni" panose="02010803020104030203" pitchFamily="2" charset="-79"/>
                <a:cs typeface="Aharoni" panose="02010803020104030203" pitchFamily="2" charset="-79"/>
              </a:rPr>
              <a:t>ניתנה הרשעה נוכח היעדר </a:t>
            </a:r>
            <a:r>
              <a:rPr sz="2400" dirty="0" err="1">
                <a:latin typeface="Aharoni" panose="02010803020104030203" pitchFamily="2" charset="-79"/>
                <a:cs typeface="Aharoni" panose="02010803020104030203" pitchFamily="2" charset="-79"/>
              </a:rPr>
              <a:t>פירוט</a:t>
            </a:r>
            <a:r>
              <a:rPr sz="2400" dirty="0">
                <a:latin typeface="Aharoni" panose="02010803020104030203" pitchFamily="2" charset="-79"/>
                <a:cs typeface="Aharoni" panose="02010803020104030203" pitchFamily="2" charset="-79"/>
              </a:rPr>
              <a:t> </a:t>
            </a:r>
            <a:r>
              <a:rPr sz="2400" dirty="0" err="1">
                <a:latin typeface="Aharoni" panose="02010803020104030203" pitchFamily="2" charset="-79"/>
                <a:cs typeface="Aharoni" panose="02010803020104030203" pitchFamily="2" charset="-79"/>
              </a:rPr>
              <a:t>רכיבי</a:t>
            </a:r>
            <a:r>
              <a:rPr sz="2400" dirty="0">
                <a:latin typeface="Aharoni" panose="02010803020104030203" pitchFamily="2" charset="-79"/>
                <a:cs typeface="Aharoni" panose="02010803020104030203" pitchFamily="2" charset="-79"/>
              </a:rPr>
              <a:t> </a:t>
            </a:r>
            <a:r>
              <a:rPr sz="2400" dirty="0" err="1">
                <a:latin typeface="Aharoni" panose="02010803020104030203" pitchFamily="2" charset="-79"/>
                <a:cs typeface="Aharoni" panose="02010803020104030203" pitchFamily="2" charset="-79"/>
              </a:rPr>
              <a:t>השכר</a:t>
            </a:r>
            <a:r>
              <a:rPr sz="2400" dirty="0">
                <a:latin typeface="Aharoni" panose="02010803020104030203" pitchFamily="2" charset="-79"/>
                <a:cs typeface="Aharoni" panose="02010803020104030203" pitchFamily="2" charset="-79"/>
              </a:rPr>
              <a:t> </a:t>
            </a:r>
            <a:r>
              <a:rPr sz="2400" dirty="0" err="1">
                <a:latin typeface="Aharoni" panose="02010803020104030203" pitchFamily="2" charset="-79"/>
                <a:cs typeface="Aharoni" panose="02010803020104030203" pitchFamily="2" charset="-79"/>
              </a:rPr>
              <a:t>בתלושים</a:t>
            </a:r>
            <a:r>
              <a:rPr lang="he-IL" sz="2400" dirty="0">
                <a:latin typeface="Aharoni" panose="02010803020104030203" pitchFamily="2" charset="-79"/>
                <a:cs typeface="Aharoni" panose="02010803020104030203" pitchFamily="2" charset="-79"/>
              </a:rPr>
              <a:t>, לרבות פסיקת קנס ישיר והתחייבות שלא להפר את הדרישה במשך שנתיים. </a:t>
            </a:r>
          </a:p>
          <a:p>
            <a:r>
              <a:rPr lang="he-IL" sz="2400" dirty="0"/>
              <a:t>הליכים מנהליים ו/או משפטיים בפניי בית הדין ו/או ועדה פריטטית. </a:t>
            </a:r>
          </a:p>
          <a:p>
            <a:r>
              <a:rPr lang="he-IL" sz="2400" dirty="0"/>
              <a:t>פיצויים עד 5,000 ש"ח לכל תלוש שכר שאינו עומד בדרישות הדין.</a:t>
            </a:r>
          </a:p>
          <a:p>
            <a:r>
              <a:rPr lang="he-IL" sz="2400" dirty="0"/>
              <a:t>הסכומים מצטברים ומגיעים למאות אלפי ₪ בגין הפרות.</a:t>
            </a:r>
          </a:p>
          <a:p>
            <a:r>
              <a:rPr lang="he-IL" sz="2400" dirty="0"/>
              <a:t>היעדר יישום בהתאם לדרישות יגרור להפסדים כלכליים כבדים.</a:t>
            </a:r>
          </a:p>
        </p:txBody>
      </p:sp>
      <p:pic>
        <p:nvPicPr>
          <p:cNvPr id="5" name="תמונה 3">
            <a:extLst>
              <a:ext uri="{FF2B5EF4-FFF2-40B4-BE49-F238E27FC236}">
                <a16:creationId xmlns:a16="http://schemas.microsoft.com/office/drawing/2014/main" id="{8F062D3E-42B5-E986-C2FB-ABC35E05A32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328" y="5557420"/>
            <a:ext cx="1066106" cy="117515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408F91-34AF-828E-304B-6A75676293FE}"/>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3838C456-6357-6794-937C-ECF961DFEC9D}"/>
              </a:ext>
            </a:extLst>
          </p:cNvPr>
          <p:cNvSpPr>
            <a:spLocks noGrp="1"/>
          </p:cNvSpPr>
          <p:nvPr>
            <p:ph type="title"/>
          </p:nvPr>
        </p:nvSpPr>
        <p:spPr/>
        <p:txBody>
          <a:bodyPr/>
          <a:lstStyle/>
          <a:p>
            <a:pPr algn="ctr"/>
            <a:r>
              <a:rPr lang="he-IL" dirty="0"/>
              <a:t>אנשי קשר</a:t>
            </a:r>
          </a:p>
        </p:txBody>
      </p:sp>
      <p:sp>
        <p:nvSpPr>
          <p:cNvPr id="3" name="מציין מיקום תוכן 2">
            <a:extLst>
              <a:ext uri="{FF2B5EF4-FFF2-40B4-BE49-F238E27FC236}">
                <a16:creationId xmlns:a16="http://schemas.microsoft.com/office/drawing/2014/main" id="{FBF840E1-C44D-CB0A-317A-3EF2071AA47A}"/>
              </a:ext>
            </a:extLst>
          </p:cNvPr>
          <p:cNvSpPr>
            <a:spLocks noGrp="1"/>
          </p:cNvSpPr>
          <p:nvPr>
            <p:ph idx="1"/>
          </p:nvPr>
        </p:nvSpPr>
        <p:spPr>
          <a:xfrm>
            <a:off x="1371600" y="1869311"/>
            <a:ext cx="9601200" cy="3581400"/>
          </a:xfrm>
        </p:spPr>
        <p:txBody>
          <a:bodyPr>
            <a:normAutofit/>
          </a:bodyPr>
          <a:lstStyle/>
          <a:p>
            <a:endParaRPr lang="he-IL" dirty="0"/>
          </a:p>
        </p:txBody>
      </p:sp>
      <p:pic>
        <p:nvPicPr>
          <p:cNvPr id="5" name="תמונה 3">
            <a:extLst>
              <a:ext uri="{FF2B5EF4-FFF2-40B4-BE49-F238E27FC236}">
                <a16:creationId xmlns:a16="http://schemas.microsoft.com/office/drawing/2014/main" id="{EB8AFCEB-901F-6AF5-9967-9254375E850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328" y="5557420"/>
            <a:ext cx="1066106" cy="117515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8" name="תמונה 7">
            <a:extLst>
              <a:ext uri="{FF2B5EF4-FFF2-40B4-BE49-F238E27FC236}">
                <a16:creationId xmlns:a16="http://schemas.microsoft.com/office/drawing/2014/main" id="{D1C717F4-C5B1-1C27-8989-0E4338D3CB3A}"/>
              </a:ext>
            </a:extLst>
          </p:cNvPr>
          <p:cNvPicPr>
            <a:picLocks noChangeAspect="1"/>
          </p:cNvPicPr>
          <p:nvPr/>
        </p:nvPicPr>
        <p:blipFill>
          <a:blip r:embed="rId3">
            <a:extLst>
              <a:ext uri="{BEBA8EAE-BF5A-486C-A8C5-ECC9F3942E4B}">
                <a14:imgProps xmlns:a14="http://schemas.microsoft.com/office/drawing/2010/main">
                  <a14:imgLayer r:embed="rId4">
                    <a14:imgEffect>
                      <a14:sharpenSoften amount="100000"/>
                    </a14:imgEffect>
                  </a14:imgLayer>
                </a14:imgProps>
              </a:ext>
            </a:extLst>
          </a:blip>
          <a:stretch>
            <a:fillRect/>
          </a:stretch>
        </p:blipFill>
        <p:spPr>
          <a:xfrm>
            <a:off x="2869200" y="1869311"/>
            <a:ext cx="8103600" cy="2765968"/>
          </a:xfrm>
          <a:prstGeom prst="rect">
            <a:avLst/>
          </a:prstGeom>
        </p:spPr>
      </p:pic>
    </p:spTree>
    <p:extLst>
      <p:ext uri="{BB962C8B-B14F-4D97-AF65-F5344CB8AC3E}">
        <p14:creationId xmlns:p14="http://schemas.microsoft.com/office/powerpoint/2010/main" val="32136039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F5B02B-940C-3E77-DA6C-86183CEE534C}"/>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1D19C345-8FDB-C5FE-0B53-540501F2D886}"/>
              </a:ext>
            </a:extLst>
          </p:cNvPr>
          <p:cNvSpPr>
            <a:spLocks noGrp="1"/>
          </p:cNvSpPr>
          <p:nvPr>
            <p:ph type="title"/>
          </p:nvPr>
        </p:nvSpPr>
        <p:spPr/>
        <p:txBody>
          <a:bodyPr/>
          <a:lstStyle/>
          <a:p>
            <a:pPr algn="ctr"/>
            <a:r>
              <a:rPr lang="he-IL" dirty="0"/>
              <a:t>תיקונים </a:t>
            </a:r>
            <a:r>
              <a:rPr lang="he-IL" dirty="0" err="1"/>
              <a:t>רטרו</a:t>
            </a:r>
            <a:r>
              <a:rPr lang="he-IL" dirty="0"/>
              <a:t> לתלושי שכר שנים קודמות</a:t>
            </a:r>
          </a:p>
        </p:txBody>
      </p:sp>
      <p:pic>
        <p:nvPicPr>
          <p:cNvPr id="8" name="מציין מיקום תוכן 7" descr="תמונה שמכילה טקסט, צילום מסך, גופן, קו&#10;&#10;התיאור נוצר באופן אוטומטי">
            <a:extLst>
              <a:ext uri="{FF2B5EF4-FFF2-40B4-BE49-F238E27FC236}">
                <a16:creationId xmlns:a16="http://schemas.microsoft.com/office/drawing/2014/main" id="{B314E43A-AA76-29F5-537C-3363B0FA907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68369" y="2171700"/>
            <a:ext cx="9601200" cy="800212"/>
          </a:xfrm>
        </p:spPr>
      </p:pic>
      <p:pic>
        <p:nvPicPr>
          <p:cNvPr id="5" name="תמונה 3">
            <a:extLst>
              <a:ext uri="{FF2B5EF4-FFF2-40B4-BE49-F238E27FC236}">
                <a16:creationId xmlns:a16="http://schemas.microsoft.com/office/drawing/2014/main" id="{E8D4075B-4DF7-6DCB-3FFE-F0CE762F039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328" y="5557420"/>
            <a:ext cx="1066106" cy="117515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7118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490B68-82FC-D281-53AE-F142D7D73A4B}"/>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3E1702C1-4C6E-2A00-12A2-47EBA9B2BF5B}"/>
              </a:ext>
            </a:extLst>
          </p:cNvPr>
          <p:cNvSpPr>
            <a:spLocks noGrp="1"/>
          </p:cNvSpPr>
          <p:nvPr>
            <p:ph type="title"/>
          </p:nvPr>
        </p:nvSpPr>
        <p:spPr/>
        <p:txBody>
          <a:bodyPr/>
          <a:lstStyle/>
          <a:p>
            <a:pPr algn="ctr"/>
            <a:r>
              <a:rPr lang="he-IL" dirty="0"/>
              <a:t>תיקונים לאחר קליטת דיווח ו/או זיכויים</a:t>
            </a:r>
          </a:p>
        </p:txBody>
      </p:sp>
      <p:pic>
        <p:nvPicPr>
          <p:cNvPr id="5" name="תמונה 3">
            <a:extLst>
              <a:ext uri="{FF2B5EF4-FFF2-40B4-BE49-F238E27FC236}">
                <a16:creationId xmlns:a16="http://schemas.microsoft.com/office/drawing/2014/main" id="{4166B846-13E2-495F-8AC4-4ED06AC2BDB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328" y="5557420"/>
            <a:ext cx="1066106" cy="117515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9" name="מציין מיקום תוכן 8">
            <a:extLst>
              <a:ext uri="{FF2B5EF4-FFF2-40B4-BE49-F238E27FC236}">
                <a16:creationId xmlns:a16="http://schemas.microsoft.com/office/drawing/2014/main" id="{1180CFF7-8D03-9DAD-AC25-35018AB0DA51}"/>
              </a:ext>
            </a:extLst>
          </p:cNvPr>
          <p:cNvPicPr>
            <a:picLocks noGrp="1" noChangeAspect="1"/>
          </p:cNvPicPr>
          <p:nvPr>
            <p:ph idx="1"/>
          </p:nvPr>
        </p:nvPicPr>
        <p:blipFill>
          <a:blip r:embed="rId3"/>
          <a:stretch>
            <a:fillRect/>
          </a:stretch>
        </p:blipFill>
        <p:spPr>
          <a:xfrm>
            <a:off x="4639550" y="1525430"/>
            <a:ext cx="6836617" cy="4147737"/>
          </a:xfrm>
          <a:prstGeom prst="rect">
            <a:avLst/>
          </a:prstGeom>
        </p:spPr>
      </p:pic>
    </p:spTree>
    <p:extLst>
      <p:ext uri="{BB962C8B-B14F-4D97-AF65-F5344CB8AC3E}">
        <p14:creationId xmlns:p14="http://schemas.microsoft.com/office/powerpoint/2010/main" val="28625088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D4E418-A6DB-A54B-A488-3372A877CFA2}"/>
            </a:ext>
          </a:extLst>
        </p:cNvPr>
        <p:cNvGrpSpPr/>
        <p:nvPr/>
      </p:nvGrpSpPr>
      <p:grpSpPr>
        <a:xfrm>
          <a:off x="0" y="0"/>
          <a:ext cx="0" cy="0"/>
          <a:chOff x="0" y="0"/>
          <a:chExt cx="0" cy="0"/>
        </a:xfrm>
      </p:grpSpPr>
      <p:sp>
        <p:nvSpPr>
          <p:cNvPr id="2" name="כותרת 1">
            <a:extLst>
              <a:ext uri="{FF2B5EF4-FFF2-40B4-BE49-F238E27FC236}">
                <a16:creationId xmlns:a16="http://schemas.microsoft.com/office/drawing/2014/main" id="{971E5509-E1A9-AFE6-4908-59EDEDE1E6AF}"/>
              </a:ext>
            </a:extLst>
          </p:cNvPr>
          <p:cNvSpPr>
            <a:spLocks noGrp="1"/>
          </p:cNvSpPr>
          <p:nvPr>
            <p:ph type="title"/>
          </p:nvPr>
        </p:nvSpPr>
        <p:spPr/>
        <p:txBody>
          <a:bodyPr/>
          <a:lstStyle/>
          <a:p>
            <a:pPr algn="ctr"/>
            <a:r>
              <a:rPr lang="he-IL" dirty="0"/>
              <a:t>המלצות חשובות </a:t>
            </a:r>
          </a:p>
        </p:txBody>
      </p:sp>
      <p:pic>
        <p:nvPicPr>
          <p:cNvPr id="5" name="תמונה 3">
            <a:extLst>
              <a:ext uri="{FF2B5EF4-FFF2-40B4-BE49-F238E27FC236}">
                <a16:creationId xmlns:a16="http://schemas.microsoft.com/office/drawing/2014/main" id="{3F0A7558-4ACA-23DF-158D-72C2A8956F5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328" y="5557420"/>
            <a:ext cx="1066106" cy="117515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7" name="מציין מיקום תוכן 6">
            <a:extLst>
              <a:ext uri="{FF2B5EF4-FFF2-40B4-BE49-F238E27FC236}">
                <a16:creationId xmlns:a16="http://schemas.microsoft.com/office/drawing/2014/main" id="{9BF3C5E6-C48E-209F-9275-92719BFFE654}"/>
              </a:ext>
            </a:extLst>
          </p:cNvPr>
          <p:cNvSpPr>
            <a:spLocks noGrp="1"/>
          </p:cNvSpPr>
          <p:nvPr>
            <p:ph idx="1"/>
          </p:nvPr>
        </p:nvSpPr>
        <p:spPr>
          <a:xfrm>
            <a:off x="1371600" y="1527858"/>
            <a:ext cx="9601200" cy="4339542"/>
          </a:xfrm>
        </p:spPr>
        <p:txBody>
          <a:bodyPr>
            <a:normAutofit/>
          </a:bodyPr>
          <a:lstStyle/>
          <a:p>
            <a:pPr marL="0" indent="0">
              <a:buNone/>
            </a:pPr>
            <a:r>
              <a:rPr lang="he-IL" b="1" dirty="0"/>
              <a:t>שקיפות מול העובדים</a:t>
            </a:r>
          </a:p>
          <a:p>
            <a:pPr marL="0" indent="0">
              <a:buNone/>
            </a:pPr>
            <a:r>
              <a:rPr lang="he-IL" dirty="0"/>
              <a:t>הסבירו כיצד הרגולציה החדשה תשפיע על העובדים עצמם.</a:t>
            </a:r>
          </a:p>
          <a:p>
            <a:pPr marL="0" indent="0">
              <a:buNone/>
            </a:pPr>
            <a:r>
              <a:rPr lang="he-IL" dirty="0"/>
              <a:t>חשוב להבהיר להם את השינויים, במיוחד בנוגע לתלוש השכר החדש, ההפרשות והניכויים.</a:t>
            </a:r>
          </a:p>
          <a:p>
            <a:pPr marL="0" indent="0">
              <a:buNone/>
            </a:pPr>
            <a:r>
              <a:rPr lang="he-IL" dirty="0"/>
              <a:t>שימו דגש על זכותם לקבל הסברים מפורטים מהמעסיק במידה ויש שאלות.</a:t>
            </a:r>
          </a:p>
          <a:p>
            <a:pPr marL="0" indent="0">
              <a:buNone/>
            </a:pPr>
            <a:r>
              <a:rPr lang="he-IL" dirty="0"/>
              <a:t>כדאי להדגיש כיצד ההפרשות של המעסיקים, כגון דמי פנסיה והביטוחים הסוציאליים, מתועלים חזרה לעובד.</a:t>
            </a:r>
          </a:p>
          <a:p>
            <a:pPr marL="0" indent="0">
              <a:buNone/>
            </a:pPr>
            <a:r>
              <a:rPr lang="he-IL" b="1" dirty="0"/>
              <a:t>מעקב אחר הכספים באמצעות חשבון אישי ב"עמיתים":</a:t>
            </a:r>
            <a:r>
              <a:rPr lang="he-IL" dirty="0"/>
              <a:t> עובדים פלסטינים יכולים לעקוב אחר ההפרשות הפנסיוניות שלהם באמצעות כניסה לחשבון האישי באתר האינטרנט של תכנית הפנסיה "</a:t>
            </a:r>
            <a:r>
              <a:rPr lang="he-IL" dirty="0" err="1"/>
              <a:t>באראקה</a:t>
            </a:r>
            <a:r>
              <a:rPr lang="he-IL" dirty="0"/>
              <a:t>" המנוהלת על ידי חברת "עמיתים". בחשבון האישי ניתן לצפות במידע על ההפרשות, היתרות, והזכויות הפנסיוניות שנצברו.</a:t>
            </a:r>
          </a:p>
          <a:p>
            <a:pPr marL="0" indent="0" algn="ctr">
              <a:buNone/>
            </a:pPr>
            <a:r>
              <a:rPr lang="he-IL" sz="2800" b="1" u="sng" dirty="0">
                <a:solidFill>
                  <a:srgbClr val="0070C0"/>
                </a:solidFill>
              </a:rPr>
              <a:t>מוזמנים לפנות אלינו לקול המס להפקת תלושי השכר</a:t>
            </a:r>
          </a:p>
          <a:p>
            <a:pPr>
              <a:buFont typeface="Arial" panose="020B0604020202020204" pitchFamily="34" charset="0"/>
              <a:buChar char="•"/>
            </a:pPr>
            <a:endParaRPr lang="he-IL" dirty="0"/>
          </a:p>
          <a:p>
            <a:endParaRPr lang="he-IL" dirty="0"/>
          </a:p>
        </p:txBody>
      </p:sp>
    </p:spTree>
    <p:extLst>
      <p:ext uri="{BB962C8B-B14F-4D97-AF65-F5344CB8AC3E}">
        <p14:creationId xmlns:p14="http://schemas.microsoft.com/office/powerpoint/2010/main" val="3065457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35029"/>
          </a:xfrm>
        </p:spPr>
        <p:txBody>
          <a:bodyPr/>
          <a:lstStyle/>
          <a:p>
            <a:pPr algn="ctr"/>
            <a:r>
              <a:rPr lang="he-IL" dirty="0">
                <a:latin typeface="Aharoni" panose="02010803020104030203" pitchFamily="2" charset="-79"/>
                <a:cs typeface="Aharoni" panose="02010803020104030203" pitchFamily="2" charset="-79"/>
              </a:rPr>
              <a:t>ה</a:t>
            </a:r>
            <a:r>
              <a:rPr dirty="0" err="1">
                <a:latin typeface="Aharoni" panose="02010803020104030203" pitchFamily="2" charset="-79"/>
                <a:cs typeface="Aharoni" panose="02010803020104030203" pitchFamily="2" charset="-79"/>
              </a:rPr>
              <a:t>רקע</a:t>
            </a:r>
            <a:r>
              <a:rPr dirty="0">
                <a:latin typeface="Aharoni" panose="02010803020104030203" pitchFamily="2" charset="-79"/>
                <a:cs typeface="Aharoni" panose="02010803020104030203" pitchFamily="2" charset="-79"/>
              </a:rPr>
              <a:t> </a:t>
            </a:r>
            <a:r>
              <a:rPr lang="he-IL" dirty="0">
                <a:latin typeface="Aharoni" panose="02010803020104030203" pitchFamily="2" charset="-79"/>
                <a:cs typeface="Aharoni" panose="02010803020104030203" pitchFamily="2" charset="-79"/>
              </a:rPr>
              <a:t>ה</a:t>
            </a:r>
            <a:r>
              <a:rPr dirty="0" err="1">
                <a:latin typeface="Aharoni" panose="02010803020104030203" pitchFamily="2" charset="-79"/>
                <a:cs typeface="Aharoni" panose="02010803020104030203" pitchFamily="2" charset="-79"/>
              </a:rPr>
              <a:t>כללי</a:t>
            </a:r>
            <a:r>
              <a:rPr lang="he-IL" dirty="0">
                <a:latin typeface="Aharoni" panose="02010803020104030203" pitchFamily="2" charset="-79"/>
                <a:cs typeface="Aharoni" panose="02010803020104030203" pitchFamily="2" charset="-79"/>
              </a:rPr>
              <a:t> לרגולציה </a:t>
            </a:r>
            <a:endParaRPr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1498921" y="1638300"/>
            <a:ext cx="9601200" cy="3581400"/>
          </a:xfrm>
        </p:spPr>
        <p:txBody>
          <a:bodyPr>
            <a:normAutofit/>
          </a:bodyPr>
          <a:lstStyle/>
          <a:p>
            <a:r>
              <a:rPr lang="he-IL" sz="2800" dirty="0"/>
              <a:t>עד כה, תלושי השכר לעובדים פלסטינים הופקו באמצעות מדור התשלומים ברשות האוכלוסין.</a:t>
            </a:r>
          </a:p>
          <a:p>
            <a:r>
              <a:rPr lang="he-IL" sz="2800" dirty="0"/>
              <a:t>המעסיק היה מדווח על רכיבי השכר למדור התשלומים, באמצעות יומן העסקה, והמת"ש הוא שהנפיק את דמוי התלוש לעובד.</a:t>
            </a:r>
          </a:p>
          <a:p>
            <a:r>
              <a:rPr lang="he-IL" sz="2800" dirty="0"/>
              <a:t>מינואר 2025, האחריות להפקת תלושי השכר עוברת למעסיקים.</a:t>
            </a:r>
          </a:p>
          <a:p>
            <a:r>
              <a:rPr lang="he-IL" sz="2800" dirty="0"/>
              <a:t>מעסיקים נדרשים לחשב, לדווח ולהעביר ניכויים והפרשות ישירות לעובדים ולרשויות.</a:t>
            </a:r>
          </a:p>
        </p:txBody>
      </p:sp>
      <p:pic>
        <p:nvPicPr>
          <p:cNvPr id="5" name="תמונה 3">
            <a:extLst>
              <a:ext uri="{FF2B5EF4-FFF2-40B4-BE49-F238E27FC236}">
                <a16:creationId xmlns:a16="http://schemas.microsoft.com/office/drawing/2014/main" id="{76D856AE-68CE-48CF-4646-8084F7B0A78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328" y="5557420"/>
            <a:ext cx="1066106" cy="117515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18909"/>
          </a:xfrm>
        </p:spPr>
        <p:txBody>
          <a:bodyPr/>
          <a:lstStyle/>
          <a:p>
            <a:pPr algn="ctr"/>
            <a:r>
              <a:rPr dirty="0" err="1">
                <a:latin typeface="Aharoni" panose="02010803020104030203" pitchFamily="2" charset="-79"/>
                <a:cs typeface="Aharoni" panose="02010803020104030203" pitchFamily="2" charset="-79"/>
              </a:rPr>
              <a:t>מה</a:t>
            </a:r>
            <a:r>
              <a:rPr dirty="0">
                <a:latin typeface="Aharoni" panose="02010803020104030203" pitchFamily="2" charset="-79"/>
                <a:cs typeface="Aharoni" panose="02010803020104030203" pitchFamily="2" charset="-79"/>
              </a:rPr>
              <a:t> </a:t>
            </a:r>
            <a:r>
              <a:rPr dirty="0" err="1">
                <a:latin typeface="Aharoni" panose="02010803020104030203" pitchFamily="2" charset="-79"/>
                <a:cs typeface="Aharoni" panose="02010803020104030203" pitchFamily="2" charset="-79"/>
              </a:rPr>
              <a:t>כוללת</a:t>
            </a:r>
            <a:r>
              <a:rPr dirty="0">
                <a:latin typeface="Aharoni" panose="02010803020104030203" pitchFamily="2" charset="-79"/>
                <a:cs typeface="Aharoni" panose="02010803020104030203" pitchFamily="2" charset="-79"/>
              </a:rPr>
              <a:t> </a:t>
            </a:r>
            <a:r>
              <a:rPr dirty="0" err="1">
                <a:latin typeface="Aharoni" panose="02010803020104030203" pitchFamily="2" charset="-79"/>
                <a:cs typeface="Aharoni" panose="02010803020104030203" pitchFamily="2" charset="-79"/>
              </a:rPr>
              <a:t>הרגולציה</a:t>
            </a:r>
            <a:r>
              <a:rPr dirty="0">
                <a:latin typeface="Aharoni" panose="02010803020104030203" pitchFamily="2" charset="-79"/>
                <a:cs typeface="Aharoni" panose="02010803020104030203" pitchFamily="2" charset="-79"/>
              </a:rPr>
              <a:t> </a:t>
            </a:r>
            <a:r>
              <a:rPr dirty="0" err="1">
                <a:latin typeface="Aharoni" panose="02010803020104030203" pitchFamily="2" charset="-79"/>
                <a:cs typeface="Aharoni" panose="02010803020104030203" pitchFamily="2" charset="-79"/>
              </a:rPr>
              <a:t>החדשה</a:t>
            </a:r>
            <a:r>
              <a:rPr dirty="0">
                <a:latin typeface="Aharoni" panose="02010803020104030203" pitchFamily="2" charset="-79"/>
                <a:cs typeface="Aharoni" panose="02010803020104030203" pitchFamily="2" charset="-79"/>
              </a:rPr>
              <a:t>?</a:t>
            </a:r>
          </a:p>
        </p:txBody>
      </p:sp>
      <p:sp>
        <p:nvSpPr>
          <p:cNvPr id="3" name="Content Placeholder 2"/>
          <p:cNvSpPr>
            <a:spLocks noGrp="1"/>
          </p:cNvSpPr>
          <p:nvPr>
            <p:ph idx="1"/>
          </p:nvPr>
        </p:nvSpPr>
        <p:spPr>
          <a:xfrm>
            <a:off x="1365681" y="1504709"/>
            <a:ext cx="9601200" cy="4038600"/>
          </a:xfrm>
        </p:spPr>
        <p:txBody>
          <a:bodyPr>
            <a:normAutofit lnSpcReduction="10000"/>
          </a:bodyPr>
          <a:lstStyle/>
          <a:p>
            <a:r>
              <a:rPr lang="he-IL" sz="2800" dirty="0"/>
              <a:t>חישוב שכר העובדים, כולל ניכויים והפרשות (מס הכנסה, ביטוח לאומי, פנסיה וכו').</a:t>
            </a:r>
          </a:p>
          <a:p>
            <a:r>
              <a:rPr lang="he-IL" sz="2800" dirty="0"/>
              <a:t>הפקת תלושי שכר מפורטים ותואמים לכל דין עבור עובד פלסטיני.</a:t>
            </a:r>
          </a:p>
          <a:p>
            <a:r>
              <a:rPr lang="he-IL" sz="2800" dirty="0"/>
              <a:t>דיווח מקוון לרשות האוכלוסין על נתונים נדרשים.</a:t>
            </a:r>
          </a:p>
          <a:p>
            <a:r>
              <a:rPr lang="he-IL" sz="2800" dirty="0"/>
              <a:t>ביצוע תשלומים מקוונים דרך אתר התשלומים הממשלתי.</a:t>
            </a:r>
          </a:p>
          <a:p>
            <a:r>
              <a:rPr lang="he-IL" sz="2800" dirty="0">
                <a:latin typeface="Aharoni" panose="02010803020104030203" pitchFamily="2" charset="-79"/>
                <a:cs typeface="Aharoni" panose="02010803020104030203" pitchFamily="2" charset="-79"/>
              </a:rPr>
              <a:t>שימוש במערכות שכר מותאמות לדרישות החדשות.</a:t>
            </a:r>
          </a:p>
          <a:p>
            <a:r>
              <a:rPr lang="he-IL" sz="2800" dirty="0">
                <a:latin typeface="Aharoni" panose="02010803020104030203" pitchFamily="2" charset="-79"/>
                <a:cs typeface="Aharoni" panose="02010803020104030203" pitchFamily="2" charset="-79"/>
              </a:rPr>
              <a:t>תלושי השכר יופקו בערכי ברוטו בלבד, תוך פירוט הניכויים והנטו לתשלום.</a:t>
            </a:r>
          </a:p>
          <a:p>
            <a:r>
              <a:rPr lang="he-IL" sz="2800" dirty="0">
                <a:latin typeface="Aharoni" panose="02010803020104030203" pitchFamily="2" charset="-79"/>
                <a:cs typeface="Aharoni" panose="02010803020104030203" pitchFamily="2" charset="-79"/>
              </a:rPr>
              <a:t>הלימה בין הסכם העבודה שנחתם לבין שעון הנוכחות ותלוש השכר.</a:t>
            </a:r>
          </a:p>
          <a:p>
            <a:endParaRPr lang="he-IL" sz="2800" dirty="0"/>
          </a:p>
        </p:txBody>
      </p:sp>
      <p:pic>
        <p:nvPicPr>
          <p:cNvPr id="5" name="תמונה 3">
            <a:extLst>
              <a:ext uri="{FF2B5EF4-FFF2-40B4-BE49-F238E27FC236}">
                <a16:creationId xmlns:a16="http://schemas.microsoft.com/office/drawing/2014/main" id="{943CCEBD-A777-E8CA-AFCD-2E230B4F2BA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328" y="5557420"/>
            <a:ext cx="1066106" cy="117515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dirty="0" err="1">
                <a:latin typeface="Aharoni" panose="02010803020104030203" pitchFamily="2" charset="-79"/>
                <a:cs typeface="Aharoni" panose="02010803020104030203" pitchFamily="2" charset="-79"/>
              </a:rPr>
              <a:t>סנקציות</a:t>
            </a:r>
            <a:r>
              <a:rPr dirty="0">
                <a:latin typeface="Aharoni" panose="02010803020104030203" pitchFamily="2" charset="-79"/>
                <a:cs typeface="Aharoni" panose="02010803020104030203" pitchFamily="2" charset="-79"/>
              </a:rPr>
              <a:t> </a:t>
            </a:r>
            <a:r>
              <a:rPr dirty="0" err="1">
                <a:latin typeface="Aharoni" panose="02010803020104030203" pitchFamily="2" charset="-79"/>
                <a:cs typeface="Aharoni" panose="02010803020104030203" pitchFamily="2" charset="-79"/>
              </a:rPr>
              <a:t>בגין</a:t>
            </a:r>
            <a:r>
              <a:rPr dirty="0">
                <a:latin typeface="Aharoni" panose="02010803020104030203" pitchFamily="2" charset="-79"/>
                <a:cs typeface="Aharoni" panose="02010803020104030203" pitchFamily="2" charset="-79"/>
              </a:rPr>
              <a:t> </a:t>
            </a:r>
            <a:r>
              <a:rPr lang="he-IL" dirty="0">
                <a:latin typeface="Aharoni" panose="02010803020104030203" pitchFamily="2" charset="-79"/>
                <a:cs typeface="Aharoni" panose="02010803020104030203" pitchFamily="2" charset="-79"/>
              </a:rPr>
              <a:t>אי </a:t>
            </a:r>
            <a:r>
              <a:rPr dirty="0" err="1">
                <a:latin typeface="Aharoni" panose="02010803020104030203" pitchFamily="2" charset="-79"/>
                <a:cs typeface="Aharoni" panose="02010803020104030203" pitchFamily="2" charset="-79"/>
              </a:rPr>
              <a:t>עמידה</a:t>
            </a:r>
            <a:r>
              <a:rPr dirty="0">
                <a:latin typeface="Aharoni" panose="02010803020104030203" pitchFamily="2" charset="-79"/>
                <a:cs typeface="Aharoni" panose="02010803020104030203" pitchFamily="2" charset="-79"/>
              </a:rPr>
              <a:t> </a:t>
            </a:r>
            <a:r>
              <a:rPr dirty="0" err="1">
                <a:latin typeface="Aharoni" panose="02010803020104030203" pitchFamily="2" charset="-79"/>
                <a:cs typeface="Aharoni" panose="02010803020104030203" pitchFamily="2" charset="-79"/>
              </a:rPr>
              <a:t>ברגולציה</a:t>
            </a:r>
            <a:endParaRPr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1371600" y="1597306"/>
            <a:ext cx="9601200" cy="3784922"/>
          </a:xfrm>
        </p:spPr>
        <p:txBody>
          <a:bodyPr>
            <a:normAutofit/>
          </a:bodyPr>
          <a:lstStyle/>
          <a:p>
            <a:endParaRPr lang="he-IL" sz="3200" dirty="0">
              <a:latin typeface="Aharoni" panose="02010803020104030203" pitchFamily="2" charset="-79"/>
              <a:cs typeface="Aharoni" panose="02010803020104030203" pitchFamily="2" charset="-79"/>
            </a:endParaRPr>
          </a:p>
          <a:p>
            <a:r>
              <a:rPr sz="3200" dirty="0" err="1">
                <a:latin typeface="Aharoni" panose="02010803020104030203" pitchFamily="2" charset="-79"/>
                <a:cs typeface="Aharoni" panose="02010803020104030203" pitchFamily="2" charset="-79"/>
              </a:rPr>
              <a:t>קנסות</a:t>
            </a:r>
            <a:r>
              <a:rPr sz="3200" dirty="0">
                <a:latin typeface="Aharoni" panose="02010803020104030203" pitchFamily="2" charset="-79"/>
                <a:cs typeface="Aharoni" panose="02010803020104030203" pitchFamily="2" charset="-79"/>
              </a:rPr>
              <a:t> </a:t>
            </a:r>
            <a:r>
              <a:rPr sz="3200" dirty="0" err="1">
                <a:latin typeface="Aharoni" panose="02010803020104030203" pitchFamily="2" charset="-79"/>
                <a:cs typeface="Aharoni" panose="02010803020104030203" pitchFamily="2" charset="-79"/>
              </a:rPr>
              <a:t>מנהליים</a:t>
            </a:r>
            <a:r>
              <a:rPr sz="3200" dirty="0">
                <a:latin typeface="Aharoni" panose="02010803020104030203" pitchFamily="2" charset="-79"/>
                <a:cs typeface="Aharoni" panose="02010803020104030203" pitchFamily="2" charset="-79"/>
              </a:rPr>
              <a:t> </a:t>
            </a:r>
            <a:r>
              <a:rPr sz="3200" dirty="0" err="1">
                <a:latin typeface="Aharoni" panose="02010803020104030203" pitchFamily="2" charset="-79"/>
                <a:cs typeface="Aharoni" panose="02010803020104030203" pitchFamily="2" charset="-79"/>
              </a:rPr>
              <a:t>בגין</a:t>
            </a:r>
            <a:r>
              <a:rPr sz="3200" dirty="0">
                <a:latin typeface="Aharoni" panose="02010803020104030203" pitchFamily="2" charset="-79"/>
                <a:cs typeface="Aharoni" panose="02010803020104030203" pitchFamily="2" charset="-79"/>
              </a:rPr>
              <a:t> </a:t>
            </a:r>
            <a:r>
              <a:rPr sz="3200" dirty="0" err="1">
                <a:latin typeface="Aharoni" panose="02010803020104030203" pitchFamily="2" charset="-79"/>
                <a:cs typeface="Aharoni" panose="02010803020104030203" pitchFamily="2" charset="-79"/>
              </a:rPr>
              <a:t>אי-דיווח</a:t>
            </a:r>
            <a:r>
              <a:rPr sz="3200" dirty="0">
                <a:latin typeface="Aharoni" panose="02010803020104030203" pitchFamily="2" charset="-79"/>
                <a:cs typeface="Aharoni" panose="02010803020104030203" pitchFamily="2" charset="-79"/>
              </a:rPr>
              <a:t> </a:t>
            </a:r>
            <a:r>
              <a:rPr sz="3200" dirty="0" err="1">
                <a:latin typeface="Aharoni" panose="02010803020104030203" pitchFamily="2" charset="-79"/>
                <a:cs typeface="Aharoni" panose="02010803020104030203" pitchFamily="2" charset="-79"/>
              </a:rPr>
              <a:t>או</a:t>
            </a:r>
            <a:r>
              <a:rPr sz="3200" dirty="0">
                <a:latin typeface="Aharoni" panose="02010803020104030203" pitchFamily="2" charset="-79"/>
                <a:cs typeface="Aharoni" panose="02010803020104030203" pitchFamily="2" charset="-79"/>
              </a:rPr>
              <a:t> </a:t>
            </a:r>
            <a:r>
              <a:rPr sz="3200" dirty="0" err="1">
                <a:latin typeface="Aharoni" panose="02010803020104030203" pitchFamily="2" charset="-79"/>
                <a:cs typeface="Aharoni" panose="02010803020104030203" pitchFamily="2" charset="-79"/>
              </a:rPr>
              <a:t>דיווח</a:t>
            </a:r>
            <a:r>
              <a:rPr sz="3200" dirty="0">
                <a:latin typeface="Aharoni" panose="02010803020104030203" pitchFamily="2" charset="-79"/>
                <a:cs typeface="Aharoni" panose="02010803020104030203" pitchFamily="2" charset="-79"/>
              </a:rPr>
              <a:t> </a:t>
            </a:r>
            <a:r>
              <a:rPr sz="3200" dirty="0" err="1">
                <a:latin typeface="Aharoni" panose="02010803020104030203" pitchFamily="2" charset="-79"/>
                <a:cs typeface="Aharoni" panose="02010803020104030203" pitchFamily="2" charset="-79"/>
              </a:rPr>
              <a:t>כוזב</a:t>
            </a:r>
            <a:r>
              <a:rPr sz="3200" dirty="0">
                <a:latin typeface="Aharoni" panose="02010803020104030203" pitchFamily="2" charset="-79"/>
                <a:cs typeface="Aharoni" panose="02010803020104030203" pitchFamily="2" charset="-79"/>
              </a:rPr>
              <a:t>.</a:t>
            </a:r>
            <a:endParaRPr lang="he-IL" sz="3200" dirty="0">
              <a:latin typeface="Aharoni" panose="02010803020104030203" pitchFamily="2" charset="-79"/>
              <a:cs typeface="Aharoni" panose="02010803020104030203" pitchFamily="2" charset="-79"/>
            </a:endParaRPr>
          </a:p>
          <a:p>
            <a:r>
              <a:rPr sz="3200" dirty="0" err="1">
                <a:latin typeface="Aharoni" panose="02010803020104030203" pitchFamily="2" charset="-79"/>
                <a:cs typeface="Aharoni" panose="02010803020104030203" pitchFamily="2" charset="-79"/>
              </a:rPr>
              <a:t>שלילת</a:t>
            </a:r>
            <a:r>
              <a:rPr sz="3200" dirty="0">
                <a:latin typeface="Aharoni" panose="02010803020104030203" pitchFamily="2" charset="-79"/>
                <a:cs typeface="Aharoni" panose="02010803020104030203" pitchFamily="2" charset="-79"/>
              </a:rPr>
              <a:t> </a:t>
            </a:r>
            <a:r>
              <a:rPr sz="3200" dirty="0" err="1">
                <a:latin typeface="Aharoni" panose="02010803020104030203" pitchFamily="2" charset="-79"/>
                <a:cs typeface="Aharoni" panose="02010803020104030203" pitchFamily="2" charset="-79"/>
              </a:rPr>
              <a:t>היתר</a:t>
            </a:r>
            <a:r>
              <a:rPr sz="3200" dirty="0">
                <a:latin typeface="Aharoni" panose="02010803020104030203" pitchFamily="2" charset="-79"/>
                <a:cs typeface="Aharoni" panose="02010803020104030203" pitchFamily="2" charset="-79"/>
              </a:rPr>
              <a:t> </a:t>
            </a:r>
            <a:r>
              <a:rPr sz="3200" dirty="0" err="1">
                <a:latin typeface="Aharoni" panose="02010803020104030203" pitchFamily="2" charset="-79"/>
                <a:cs typeface="Aharoni" panose="02010803020104030203" pitchFamily="2" charset="-79"/>
              </a:rPr>
              <a:t>העסקה</a:t>
            </a:r>
            <a:r>
              <a:rPr sz="3200" dirty="0">
                <a:latin typeface="Aharoni" panose="02010803020104030203" pitchFamily="2" charset="-79"/>
                <a:cs typeface="Aharoni" panose="02010803020104030203" pitchFamily="2" charset="-79"/>
              </a:rPr>
              <a:t> </a:t>
            </a:r>
            <a:r>
              <a:rPr sz="3200" dirty="0" err="1">
                <a:latin typeface="Aharoni" panose="02010803020104030203" pitchFamily="2" charset="-79"/>
                <a:cs typeface="Aharoni" panose="02010803020104030203" pitchFamily="2" charset="-79"/>
              </a:rPr>
              <a:t>במקרה</a:t>
            </a:r>
            <a:r>
              <a:rPr sz="3200" dirty="0">
                <a:latin typeface="Aharoni" panose="02010803020104030203" pitchFamily="2" charset="-79"/>
                <a:cs typeface="Aharoni" panose="02010803020104030203" pitchFamily="2" charset="-79"/>
              </a:rPr>
              <a:t> </a:t>
            </a:r>
            <a:r>
              <a:rPr sz="3200" dirty="0" err="1">
                <a:latin typeface="Aharoni" panose="02010803020104030203" pitchFamily="2" charset="-79"/>
                <a:cs typeface="Aharoni" panose="02010803020104030203" pitchFamily="2" charset="-79"/>
              </a:rPr>
              <a:t>של</a:t>
            </a:r>
            <a:r>
              <a:rPr sz="3200" dirty="0">
                <a:latin typeface="Aharoni" panose="02010803020104030203" pitchFamily="2" charset="-79"/>
                <a:cs typeface="Aharoni" panose="02010803020104030203" pitchFamily="2" charset="-79"/>
              </a:rPr>
              <a:t> </a:t>
            </a:r>
            <a:r>
              <a:rPr sz="3200" dirty="0" err="1">
                <a:latin typeface="Aharoni" panose="02010803020104030203" pitchFamily="2" charset="-79"/>
                <a:cs typeface="Aharoni" panose="02010803020104030203" pitchFamily="2" charset="-79"/>
              </a:rPr>
              <a:t>הפרות</a:t>
            </a:r>
            <a:r>
              <a:rPr sz="3200" dirty="0">
                <a:latin typeface="Aharoni" panose="02010803020104030203" pitchFamily="2" charset="-79"/>
                <a:cs typeface="Aharoni" panose="02010803020104030203" pitchFamily="2" charset="-79"/>
              </a:rPr>
              <a:t> </a:t>
            </a:r>
            <a:r>
              <a:rPr sz="3200" dirty="0" err="1">
                <a:latin typeface="Aharoni" panose="02010803020104030203" pitchFamily="2" charset="-79"/>
                <a:cs typeface="Aharoni" panose="02010803020104030203" pitchFamily="2" charset="-79"/>
              </a:rPr>
              <a:t>חוזרות</a:t>
            </a:r>
            <a:r>
              <a:rPr sz="3200" dirty="0">
                <a:latin typeface="Aharoni" panose="02010803020104030203" pitchFamily="2" charset="-79"/>
                <a:cs typeface="Aharoni" panose="02010803020104030203" pitchFamily="2" charset="-79"/>
              </a:rPr>
              <a:t>.</a:t>
            </a:r>
          </a:p>
          <a:p>
            <a:r>
              <a:rPr sz="3200" dirty="0" err="1">
                <a:latin typeface="Aharoni" panose="02010803020104030203" pitchFamily="2" charset="-79"/>
                <a:cs typeface="Aharoni" panose="02010803020104030203" pitchFamily="2" charset="-79"/>
              </a:rPr>
              <a:t>אישומים</a:t>
            </a:r>
            <a:r>
              <a:rPr sz="3200" dirty="0">
                <a:latin typeface="Aharoni" panose="02010803020104030203" pitchFamily="2" charset="-79"/>
                <a:cs typeface="Aharoni" panose="02010803020104030203" pitchFamily="2" charset="-79"/>
              </a:rPr>
              <a:t> </a:t>
            </a:r>
            <a:r>
              <a:rPr sz="3200" dirty="0" err="1">
                <a:latin typeface="Aharoni" panose="02010803020104030203" pitchFamily="2" charset="-79"/>
                <a:cs typeface="Aharoni" panose="02010803020104030203" pitchFamily="2" charset="-79"/>
              </a:rPr>
              <a:t>פליליים</a:t>
            </a:r>
            <a:r>
              <a:rPr sz="3200" dirty="0">
                <a:latin typeface="Aharoni" panose="02010803020104030203" pitchFamily="2" charset="-79"/>
                <a:cs typeface="Aharoni" panose="02010803020104030203" pitchFamily="2" charset="-79"/>
              </a:rPr>
              <a:t> </a:t>
            </a:r>
            <a:r>
              <a:rPr sz="3200" dirty="0" err="1">
                <a:latin typeface="Aharoni" panose="02010803020104030203" pitchFamily="2" charset="-79"/>
                <a:cs typeface="Aharoni" panose="02010803020104030203" pitchFamily="2" charset="-79"/>
              </a:rPr>
              <a:t>במקרים</a:t>
            </a:r>
            <a:r>
              <a:rPr sz="3200" dirty="0">
                <a:latin typeface="Aharoni" panose="02010803020104030203" pitchFamily="2" charset="-79"/>
                <a:cs typeface="Aharoni" panose="02010803020104030203" pitchFamily="2" charset="-79"/>
              </a:rPr>
              <a:t> </a:t>
            </a:r>
            <a:r>
              <a:rPr sz="3200" dirty="0" err="1">
                <a:latin typeface="Aharoni" panose="02010803020104030203" pitchFamily="2" charset="-79"/>
                <a:cs typeface="Aharoni" panose="02010803020104030203" pitchFamily="2" charset="-79"/>
              </a:rPr>
              <a:t>חמורים</a:t>
            </a:r>
            <a:r>
              <a:rPr sz="3200" dirty="0">
                <a:latin typeface="Aharoni" panose="02010803020104030203" pitchFamily="2" charset="-79"/>
                <a:cs typeface="Aharoni" panose="02010803020104030203" pitchFamily="2" charset="-79"/>
              </a:rPr>
              <a:t>.</a:t>
            </a:r>
            <a:endParaRPr lang="he-IL" sz="3200" dirty="0">
              <a:latin typeface="Aharoni" panose="02010803020104030203" pitchFamily="2" charset="-79"/>
              <a:cs typeface="Aharoni" panose="02010803020104030203" pitchFamily="2" charset="-79"/>
            </a:endParaRPr>
          </a:p>
          <a:p>
            <a:endParaRPr lang="he-IL" sz="3200" dirty="0">
              <a:latin typeface="Aharoni" panose="02010803020104030203" pitchFamily="2" charset="-79"/>
              <a:cs typeface="Aharoni" panose="02010803020104030203" pitchFamily="2" charset="-79"/>
            </a:endParaRPr>
          </a:p>
          <a:p>
            <a:r>
              <a:rPr lang="he-IL" sz="3200" dirty="0">
                <a:latin typeface="Aharoni" panose="02010803020104030203" pitchFamily="2" charset="-79"/>
                <a:cs typeface="Aharoni" panose="02010803020104030203" pitchFamily="2" charset="-79"/>
              </a:rPr>
              <a:t>דוגמאות בהמשך ...</a:t>
            </a:r>
            <a:endParaRPr sz="3200" dirty="0">
              <a:latin typeface="Aharoni" panose="02010803020104030203" pitchFamily="2" charset="-79"/>
              <a:cs typeface="Aharoni" panose="02010803020104030203" pitchFamily="2" charset="-79"/>
            </a:endParaRPr>
          </a:p>
        </p:txBody>
      </p:sp>
      <p:pic>
        <p:nvPicPr>
          <p:cNvPr id="5" name="תמונה 3">
            <a:extLst>
              <a:ext uri="{FF2B5EF4-FFF2-40B4-BE49-F238E27FC236}">
                <a16:creationId xmlns:a16="http://schemas.microsoft.com/office/drawing/2014/main" id="{B482BB6A-31BC-4BA7-179B-F0DF8293362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328" y="5557420"/>
            <a:ext cx="1066106" cy="117515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dirty="0"/>
              <a:t>הבדלים בין עובדים פלסטינאים לעובדים זרים</a:t>
            </a:r>
          </a:p>
        </p:txBody>
      </p:sp>
      <p:sp>
        <p:nvSpPr>
          <p:cNvPr id="3" name="Content Placeholder 2"/>
          <p:cNvSpPr>
            <a:spLocks noGrp="1"/>
          </p:cNvSpPr>
          <p:nvPr>
            <p:ph idx="1"/>
          </p:nvPr>
        </p:nvSpPr>
        <p:spPr/>
        <p:txBody>
          <a:bodyPr/>
          <a:lstStyle/>
          <a:p>
            <a:r>
              <a:rPr sz="2800" dirty="0" err="1">
                <a:latin typeface="Aharoni" panose="02010803020104030203" pitchFamily="2" charset="-79"/>
                <a:cs typeface="Aharoni" panose="02010803020104030203" pitchFamily="2" charset="-79"/>
              </a:rPr>
              <a:t>הרגולציה</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החדשה</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חלה</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על</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עובדים</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פלסטינאים</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בלבד</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ולא</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על</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עובדים</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זרים</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ממדינות</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אחרות</a:t>
            </a:r>
            <a:r>
              <a:rPr sz="2800" dirty="0">
                <a:latin typeface="Aharoni" panose="02010803020104030203" pitchFamily="2" charset="-79"/>
                <a:cs typeface="Aharoni" panose="02010803020104030203" pitchFamily="2" charset="-79"/>
              </a:rPr>
              <a:t> </a:t>
            </a:r>
            <a:r>
              <a:rPr lang="he-IL" sz="2800" dirty="0">
                <a:latin typeface="Aharoni" panose="02010803020104030203" pitchFamily="2" charset="-79"/>
                <a:cs typeface="Aharoni" panose="02010803020104030203" pitchFamily="2" charset="-79"/>
              </a:rPr>
              <a:t>(</a:t>
            </a:r>
            <a:r>
              <a:rPr sz="2800" dirty="0" err="1">
                <a:latin typeface="Aharoni" panose="02010803020104030203" pitchFamily="2" charset="-79"/>
                <a:cs typeface="Aharoni" panose="02010803020104030203" pitchFamily="2" charset="-79"/>
              </a:rPr>
              <a:t>לדוגמה</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מולדובה</a:t>
            </a:r>
            <a:r>
              <a:rPr lang="he-IL" sz="2800" dirty="0">
                <a:latin typeface="Aharoni" panose="02010803020104030203" pitchFamily="2" charset="-79"/>
                <a:cs typeface="Aharoni" panose="02010803020104030203" pitchFamily="2" charset="-79"/>
              </a:rPr>
              <a:t>).</a:t>
            </a:r>
          </a:p>
          <a:p>
            <a:r>
              <a:rPr lang="he-IL" sz="2800" dirty="0">
                <a:latin typeface="Aharoni" panose="02010803020104030203" pitchFamily="2" charset="-79"/>
                <a:cs typeface="Aharoni" panose="02010803020104030203" pitchFamily="2" charset="-79"/>
              </a:rPr>
              <a:t>עובדים זרים כפופים לחוקים ולנהלים שונים, הכוללים הנפקת תלושי שכר ישירות על ידי המעסיק.</a:t>
            </a:r>
          </a:p>
          <a:p>
            <a:r>
              <a:rPr sz="2800" dirty="0" err="1">
                <a:latin typeface="Aharoni" panose="02010803020104030203" pitchFamily="2" charset="-79"/>
                <a:cs typeface="Aharoni" panose="02010803020104030203" pitchFamily="2" charset="-79"/>
              </a:rPr>
              <a:t>יש</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להקפיד</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על</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הנחיות</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נפרדות</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לגבי</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העסקת</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עובדים</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זרים</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כולל</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תנאי</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העסקה</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והפרשות</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סוציאליות</a:t>
            </a:r>
            <a:r>
              <a:rPr sz="2800" dirty="0">
                <a:latin typeface="Aharoni" panose="02010803020104030203" pitchFamily="2" charset="-79"/>
                <a:cs typeface="Aharoni" panose="02010803020104030203" pitchFamily="2" charset="-79"/>
              </a:rPr>
              <a:t>.</a:t>
            </a:r>
          </a:p>
        </p:txBody>
      </p:sp>
      <p:pic>
        <p:nvPicPr>
          <p:cNvPr id="5" name="תמונה 3">
            <a:extLst>
              <a:ext uri="{FF2B5EF4-FFF2-40B4-BE49-F238E27FC236}">
                <a16:creationId xmlns:a16="http://schemas.microsoft.com/office/drawing/2014/main" id="{2F6254E1-3C13-2546-9B03-C887B17CC98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328" y="5557420"/>
            <a:ext cx="1066106" cy="117515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3551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dirty="0" err="1">
                <a:latin typeface="Aharoni" panose="02010803020104030203" pitchFamily="2" charset="-79"/>
                <a:cs typeface="Aharoni" panose="02010803020104030203" pitchFamily="2" charset="-79"/>
              </a:rPr>
              <a:t>הבדלים</a:t>
            </a:r>
            <a:r>
              <a:rPr dirty="0">
                <a:latin typeface="Aharoni" panose="02010803020104030203" pitchFamily="2" charset="-79"/>
                <a:cs typeface="Aharoni" panose="02010803020104030203" pitchFamily="2" charset="-79"/>
              </a:rPr>
              <a:t> </a:t>
            </a:r>
            <a:r>
              <a:rPr dirty="0" err="1">
                <a:latin typeface="Aharoni" panose="02010803020104030203" pitchFamily="2" charset="-79"/>
                <a:cs typeface="Aharoni" panose="02010803020104030203" pitchFamily="2" charset="-79"/>
              </a:rPr>
              <a:t>בין</a:t>
            </a:r>
            <a:r>
              <a:rPr dirty="0">
                <a:latin typeface="Aharoni" panose="02010803020104030203" pitchFamily="2" charset="-79"/>
                <a:cs typeface="Aharoni" panose="02010803020104030203" pitchFamily="2" charset="-79"/>
              </a:rPr>
              <a:t> </a:t>
            </a:r>
            <a:r>
              <a:rPr dirty="0" err="1">
                <a:latin typeface="Aharoni" panose="02010803020104030203" pitchFamily="2" charset="-79"/>
                <a:cs typeface="Aharoni" panose="02010803020104030203" pitchFamily="2" charset="-79"/>
              </a:rPr>
              <a:t>ענפי</a:t>
            </a:r>
            <a:r>
              <a:rPr dirty="0">
                <a:latin typeface="Aharoni" panose="02010803020104030203" pitchFamily="2" charset="-79"/>
                <a:cs typeface="Aharoni" panose="02010803020104030203" pitchFamily="2" charset="-79"/>
              </a:rPr>
              <a:t> </a:t>
            </a:r>
            <a:r>
              <a:rPr dirty="0" err="1">
                <a:latin typeface="Aharoni" panose="02010803020104030203" pitchFamily="2" charset="-79"/>
                <a:cs typeface="Aharoni" panose="02010803020104030203" pitchFamily="2" charset="-79"/>
              </a:rPr>
              <a:t>התעסוקה</a:t>
            </a:r>
            <a:endParaRPr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1390891" y="1799863"/>
            <a:ext cx="9601200" cy="3581400"/>
          </a:xfrm>
        </p:spPr>
        <p:txBody>
          <a:bodyPr/>
          <a:lstStyle/>
          <a:p>
            <a:r>
              <a:rPr sz="2800" dirty="0" err="1">
                <a:latin typeface="Aharoni" panose="02010803020104030203" pitchFamily="2" charset="-79"/>
                <a:cs typeface="Aharoni" panose="02010803020104030203" pitchFamily="2" charset="-79"/>
              </a:rPr>
              <a:t>מכסות</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העסקה</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משתנות</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בין</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הענפים</a:t>
            </a:r>
            <a:r>
              <a:rPr sz="2800" dirty="0">
                <a:latin typeface="Aharoni" panose="02010803020104030203" pitchFamily="2" charset="-79"/>
                <a:cs typeface="Aharoni" panose="02010803020104030203" pitchFamily="2" charset="-79"/>
              </a:rPr>
              <a:t> </a:t>
            </a:r>
            <a:r>
              <a:rPr lang="he-IL" sz="2800" dirty="0">
                <a:latin typeface="Aharoni" panose="02010803020104030203" pitchFamily="2" charset="-79"/>
                <a:cs typeface="Aharoni" panose="02010803020104030203" pitchFamily="2" charset="-79"/>
              </a:rPr>
              <a:t>(</a:t>
            </a:r>
            <a:r>
              <a:rPr sz="2800" dirty="0" err="1">
                <a:latin typeface="Aharoni" panose="02010803020104030203" pitchFamily="2" charset="-79"/>
                <a:cs typeface="Aharoni" panose="02010803020104030203" pitchFamily="2" charset="-79"/>
              </a:rPr>
              <a:t>לדוגמה</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בענף</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הבנייה</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המכסה</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גבוהה</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יותר</a:t>
            </a:r>
            <a:r>
              <a:rPr lang="he-IL" sz="2800" dirty="0">
                <a:latin typeface="Aharoni" panose="02010803020104030203" pitchFamily="2" charset="-79"/>
                <a:cs typeface="Aharoni" panose="02010803020104030203" pitchFamily="2" charset="-79"/>
              </a:rPr>
              <a:t>).</a:t>
            </a:r>
            <a:endParaRPr sz="2800" dirty="0">
              <a:latin typeface="Aharoni" panose="02010803020104030203" pitchFamily="2" charset="-79"/>
              <a:cs typeface="Aharoni" panose="02010803020104030203" pitchFamily="2" charset="-79"/>
            </a:endParaRPr>
          </a:p>
          <a:p>
            <a:r>
              <a:rPr sz="2800" dirty="0" err="1">
                <a:latin typeface="Aharoni" panose="02010803020104030203" pitchFamily="2" charset="-79"/>
                <a:cs typeface="Aharoni" panose="02010803020104030203" pitchFamily="2" charset="-79"/>
              </a:rPr>
              <a:t>בענפים</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מסוימים</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כמו</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בנייה</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יש</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הפרשות</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נוספות</a:t>
            </a:r>
            <a:r>
              <a:rPr sz="2800" dirty="0">
                <a:latin typeface="Aharoni" panose="02010803020104030203" pitchFamily="2" charset="-79"/>
                <a:cs typeface="Aharoni" panose="02010803020104030203" pitchFamily="2" charset="-79"/>
              </a:rPr>
              <a:t> </a:t>
            </a:r>
            <a:r>
              <a:rPr lang="he-IL" sz="2800" dirty="0">
                <a:latin typeface="Aharoni" panose="02010803020104030203" pitchFamily="2" charset="-79"/>
                <a:cs typeface="Aharoni" panose="02010803020104030203" pitchFamily="2" charset="-79"/>
              </a:rPr>
              <a:t>(</a:t>
            </a:r>
            <a:r>
              <a:rPr sz="2800" dirty="0" err="1">
                <a:latin typeface="Aharoni" panose="02010803020104030203" pitchFamily="2" charset="-79"/>
                <a:cs typeface="Aharoni" panose="02010803020104030203" pitchFamily="2" charset="-79"/>
              </a:rPr>
              <a:t>לדוגמה</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לעמותה</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לקידום</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ענף</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הבניין</a:t>
            </a:r>
            <a:r>
              <a:rPr lang="he-IL" sz="2800" dirty="0">
                <a:latin typeface="Aharoni" panose="02010803020104030203" pitchFamily="2" charset="-79"/>
                <a:cs typeface="Aharoni" panose="02010803020104030203" pitchFamily="2" charset="-79"/>
              </a:rPr>
              <a:t>).</a:t>
            </a:r>
            <a:endParaRPr sz="2800" dirty="0">
              <a:latin typeface="Aharoni" panose="02010803020104030203" pitchFamily="2" charset="-79"/>
              <a:cs typeface="Aharoni" panose="02010803020104030203" pitchFamily="2" charset="-79"/>
            </a:endParaRPr>
          </a:p>
          <a:p>
            <a:r>
              <a:rPr sz="2800" dirty="0" err="1">
                <a:latin typeface="Aharoni" panose="02010803020104030203" pitchFamily="2" charset="-79"/>
                <a:cs typeface="Aharoni" panose="02010803020104030203" pitchFamily="2" charset="-79"/>
              </a:rPr>
              <a:t>החובות</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הבסיסיות</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זהות</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בכל</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הענפים</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הנפקת</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תלושי</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שכר</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דיווח</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ותשלום</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ניכויים</a:t>
            </a:r>
            <a:r>
              <a:rPr sz="2800" dirty="0">
                <a:latin typeface="Aharoni" panose="02010803020104030203" pitchFamily="2" charset="-79"/>
                <a:cs typeface="Aharoni" panose="02010803020104030203" pitchFamily="2" charset="-79"/>
              </a:rPr>
              <a:t>.</a:t>
            </a:r>
          </a:p>
        </p:txBody>
      </p:sp>
      <p:pic>
        <p:nvPicPr>
          <p:cNvPr id="5" name="תמונה 3">
            <a:extLst>
              <a:ext uri="{FF2B5EF4-FFF2-40B4-BE49-F238E27FC236}">
                <a16:creationId xmlns:a16="http://schemas.microsoft.com/office/drawing/2014/main" id="{36C2BBE6-08F2-B8B5-408C-2F68E3F5EE4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328" y="5557420"/>
            <a:ext cx="1066106" cy="117515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dirty="0" err="1">
                <a:latin typeface="Aharoni" panose="02010803020104030203" pitchFamily="2" charset="-79"/>
                <a:cs typeface="Aharoni" panose="02010803020104030203" pitchFamily="2" charset="-79"/>
              </a:rPr>
              <a:t>דיווח</a:t>
            </a:r>
            <a:r>
              <a:rPr dirty="0">
                <a:latin typeface="Aharoni" panose="02010803020104030203" pitchFamily="2" charset="-79"/>
                <a:cs typeface="Aharoni" panose="02010803020104030203" pitchFamily="2" charset="-79"/>
              </a:rPr>
              <a:t> </a:t>
            </a:r>
            <a:r>
              <a:rPr dirty="0" err="1">
                <a:latin typeface="Aharoni" panose="02010803020104030203" pitchFamily="2" charset="-79"/>
                <a:cs typeface="Aharoni" panose="02010803020104030203" pitchFamily="2" charset="-79"/>
              </a:rPr>
              <a:t>ותשלום</a:t>
            </a:r>
            <a:endParaRPr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1371600" y="1902231"/>
            <a:ext cx="9601200" cy="3581400"/>
          </a:xfrm>
        </p:spPr>
        <p:txBody>
          <a:bodyPr/>
          <a:lstStyle/>
          <a:p>
            <a:r>
              <a:rPr lang="he-IL" sz="2800" dirty="0">
                <a:latin typeface="Aharoni" panose="02010803020104030203" pitchFamily="2" charset="-79"/>
                <a:cs typeface="Aharoni" panose="02010803020104030203" pitchFamily="2" charset="-79"/>
              </a:rPr>
              <a:t>מ</a:t>
            </a:r>
            <a:r>
              <a:rPr sz="2800" dirty="0" err="1">
                <a:latin typeface="Aharoni" panose="02010803020104030203" pitchFamily="2" charset="-79"/>
                <a:cs typeface="Aharoni" panose="02010803020104030203" pitchFamily="2" charset="-79"/>
              </a:rPr>
              <a:t>ועדי</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הדיווח</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למדור</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התשלומים</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נשארו</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ללא</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שינוי</a:t>
            </a:r>
            <a:r>
              <a:rPr sz="2800" dirty="0">
                <a:latin typeface="Aharoni" panose="02010803020104030203" pitchFamily="2" charset="-79"/>
                <a:cs typeface="Aharoni" panose="02010803020104030203" pitchFamily="2" charset="-79"/>
              </a:rPr>
              <a:t>.</a:t>
            </a:r>
          </a:p>
          <a:p>
            <a:r>
              <a:rPr sz="2800" dirty="0" err="1">
                <a:latin typeface="Aharoni" panose="02010803020104030203" pitchFamily="2" charset="-79"/>
                <a:cs typeface="Aharoni" panose="02010803020104030203" pitchFamily="2" charset="-79"/>
              </a:rPr>
              <a:t>דיווח</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נתוני</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השכר</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צריך</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להתבצע</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עד</a:t>
            </a:r>
            <a:r>
              <a:rPr sz="2800" dirty="0">
                <a:latin typeface="Aharoni" panose="02010803020104030203" pitchFamily="2" charset="-79"/>
                <a:cs typeface="Aharoni" panose="02010803020104030203" pitchFamily="2" charset="-79"/>
              </a:rPr>
              <a:t> ה-5 </a:t>
            </a:r>
            <a:r>
              <a:rPr sz="2800" dirty="0" err="1">
                <a:latin typeface="Aharoni" panose="02010803020104030203" pitchFamily="2" charset="-79"/>
                <a:cs typeface="Aharoni" panose="02010803020104030203" pitchFamily="2" charset="-79"/>
              </a:rPr>
              <a:t>לחודש</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העוקב</a:t>
            </a:r>
            <a:r>
              <a:rPr sz="2800" dirty="0">
                <a:latin typeface="Aharoni" panose="02010803020104030203" pitchFamily="2" charset="-79"/>
                <a:cs typeface="Aharoni" panose="02010803020104030203" pitchFamily="2" charset="-79"/>
              </a:rPr>
              <a:t>.</a:t>
            </a:r>
          </a:p>
          <a:p>
            <a:r>
              <a:rPr sz="2800" dirty="0" err="1">
                <a:latin typeface="Aharoni" panose="02010803020104030203" pitchFamily="2" charset="-79"/>
                <a:cs typeface="Aharoni" panose="02010803020104030203" pitchFamily="2" charset="-79"/>
              </a:rPr>
              <a:t>תשלומי</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הניכויים</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וההפרשות</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יבוצעו</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עד</a:t>
            </a:r>
            <a:r>
              <a:rPr sz="2800" dirty="0">
                <a:latin typeface="Aharoni" panose="02010803020104030203" pitchFamily="2" charset="-79"/>
                <a:cs typeface="Aharoni" panose="02010803020104030203" pitchFamily="2" charset="-79"/>
              </a:rPr>
              <a:t> ה-15 </a:t>
            </a:r>
            <a:r>
              <a:rPr sz="2800" dirty="0" err="1">
                <a:latin typeface="Aharoni" panose="02010803020104030203" pitchFamily="2" charset="-79"/>
                <a:cs typeface="Aharoni" panose="02010803020104030203" pitchFamily="2" charset="-79"/>
              </a:rPr>
              <a:t>לחודש</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דרך</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אתר</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התשלומים</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הממשלתי</a:t>
            </a:r>
            <a:r>
              <a:rPr sz="2800" dirty="0">
                <a:latin typeface="Aharoni" panose="02010803020104030203" pitchFamily="2" charset="-79"/>
                <a:cs typeface="Aharoni" panose="02010803020104030203" pitchFamily="2" charset="-79"/>
              </a:rPr>
              <a:t>.</a:t>
            </a:r>
          </a:p>
          <a:p>
            <a:r>
              <a:rPr sz="2800" dirty="0" err="1">
                <a:latin typeface="Aharoni" panose="02010803020104030203" pitchFamily="2" charset="-79"/>
                <a:cs typeface="Aharoni" panose="02010803020104030203" pitchFamily="2" charset="-79"/>
              </a:rPr>
              <a:t>חשוב</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כדי</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להימנע</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מסנקציות</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או</a:t>
            </a:r>
            <a:r>
              <a:rPr sz="2800" dirty="0">
                <a:latin typeface="Aharoni" panose="02010803020104030203" pitchFamily="2" charset="-79"/>
                <a:cs typeface="Aharoni" panose="02010803020104030203" pitchFamily="2" charset="-79"/>
              </a:rPr>
              <a:t> </a:t>
            </a:r>
            <a:r>
              <a:rPr sz="2800" dirty="0" err="1">
                <a:latin typeface="Aharoni" panose="02010803020104030203" pitchFamily="2" charset="-79"/>
                <a:cs typeface="Aharoni" panose="02010803020104030203" pitchFamily="2" charset="-79"/>
              </a:rPr>
              <a:t>עיכובים</a:t>
            </a:r>
            <a:r>
              <a:rPr sz="2800" dirty="0">
                <a:latin typeface="Aharoni" panose="02010803020104030203" pitchFamily="2" charset="-79"/>
                <a:cs typeface="Aharoni" panose="02010803020104030203" pitchFamily="2" charset="-79"/>
              </a:rPr>
              <a:t>.</a:t>
            </a:r>
            <a:endParaRPr lang="he-IL" sz="2800" dirty="0">
              <a:latin typeface="Aharoni" panose="02010803020104030203" pitchFamily="2" charset="-79"/>
              <a:cs typeface="Aharoni" panose="02010803020104030203" pitchFamily="2" charset="-79"/>
            </a:endParaRPr>
          </a:p>
          <a:p>
            <a:endParaRPr sz="2800" dirty="0">
              <a:latin typeface="Aharoni" panose="02010803020104030203" pitchFamily="2" charset="-79"/>
              <a:cs typeface="Aharoni" panose="02010803020104030203" pitchFamily="2" charset="-79"/>
            </a:endParaRPr>
          </a:p>
        </p:txBody>
      </p:sp>
      <p:pic>
        <p:nvPicPr>
          <p:cNvPr id="5" name="תמונה 3">
            <a:extLst>
              <a:ext uri="{FF2B5EF4-FFF2-40B4-BE49-F238E27FC236}">
                <a16:creationId xmlns:a16="http://schemas.microsoft.com/office/drawing/2014/main" id="{9BEBB7D3-09B1-C34F-3623-A39E1A6CCB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328" y="5557420"/>
            <a:ext cx="1066106" cy="117515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8" name="תמונה 7">
            <a:extLst>
              <a:ext uri="{FF2B5EF4-FFF2-40B4-BE49-F238E27FC236}">
                <a16:creationId xmlns:a16="http://schemas.microsoft.com/office/drawing/2014/main" id="{C57C2DDC-C76D-537F-B907-242A0D2B4C2D}"/>
              </a:ext>
            </a:extLst>
          </p:cNvPr>
          <p:cNvPicPr>
            <a:picLocks noChangeAspect="1"/>
          </p:cNvPicPr>
          <p:nvPr/>
        </p:nvPicPr>
        <p:blipFill>
          <a:blip r:embed="rId3"/>
          <a:stretch>
            <a:fillRect/>
          </a:stretch>
        </p:blipFill>
        <p:spPr>
          <a:xfrm>
            <a:off x="5561097" y="4514850"/>
            <a:ext cx="5200650" cy="165735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E13E26-F7B7-CFBD-79AF-9709FF8CE3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237BA8-4636-ABFB-CA04-5E452E98B05F}"/>
              </a:ext>
            </a:extLst>
          </p:cNvPr>
          <p:cNvSpPr>
            <a:spLocks noGrp="1"/>
          </p:cNvSpPr>
          <p:nvPr>
            <p:ph type="title"/>
          </p:nvPr>
        </p:nvSpPr>
        <p:spPr/>
        <p:txBody>
          <a:bodyPr/>
          <a:lstStyle/>
          <a:p>
            <a:pPr algn="ctr"/>
            <a:r>
              <a:rPr dirty="0" err="1">
                <a:latin typeface="Aharoni" panose="02010803020104030203" pitchFamily="2" charset="-79"/>
                <a:cs typeface="Aharoni" panose="02010803020104030203" pitchFamily="2" charset="-79"/>
              </a:rPr>
              <a:t>דיווח</a:t>
            </a:r>
            <a:r>
              <a:rPr dirty="0">
                <a:latin typeface="Aharoni" panose="02010803020104030203" pitchFamily="2" charset="-79"/>
                <a:cs typeface="Aharoni" panose="02010803020104030203" pitchFamily="2" charset="-79"/>
              </a:rPr>
              <a:t> </a:t>
            </a:r>
            <a:r>
              <a:rPr dirty="0" err="1">
                <a:latin typeface="Aharoni" panose="02010803020104030203" pitchFamily="2" charset="-79"/>
                <a:cs typeface="Aharoni" panose="02010803020104030203" pitchFamily="2" charset="-79"/>
              </a:rPr>
              <a:t>ותשלום</a:t>
            </a:r>
            <a:r>
              <a:rPr lang="he-IL" dirty="0">
                <a:latin typeface="Aharoni" panose="02010803020104030203" pitchFamily="2" charset="-79"/>
                <a:cs typeface="Aharoni" panose="02010803020104030203" pitchFamily="2" charset="-79"/>
              </a:rPr>
              <a:t> – בול בריאות</a:t>
            </a:r>
            <a:endParaRPr dirty="0">
              <a:latin typeface="Aharoni" panose="02010803020104030203" pitchFamily="2" charset="-79"/>
              <a:cs typeface="Aharoni" panose="02010803020104030203" pitchFamily="2" charset="-79"/>
            </a:endParaRPr>
          </a:p>
        </p:txBody>
      </p:sp>
      <p:pic>
        <p:nvPicPr>
          <p:cNvPr id="5" name="תמונה 3">
            <a:extLst>
              <a:ext uri="{FF2B5EF4-FFF2-40B4-BE49-F238E27FC236}">
                <a16:creationId xmlns:a16="http://schemas.microsoft.com/office/drawing/2014/main" id="{C98F6EBA-882B-3509-1E38-D964C35B04D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328" y="5557420"/>
            <a:ext cx="1066106" cy="117515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11" name="תיבת טקסט 10">
            <a:extLst>
              <a:ext uri="{FF2B5EF4-FFF2-40B4-BE49-F238E27FC236}">
                <a16:creationId xmlns:a16="http://schemas.microsoft.com/office/drawing/2014/main" id="{8C7C7B15-FC3B-16BE-0EC4-4281BD0323B2}"/>
              </a:ext>
            </a:extLst>
          </p:cNvPr>
          <p:cNvSpPr txBox="1"/>
          <p:nvPr/>
        </p:nvSpPr>
        <p:spPr>
          <a:xfrm>
            <a:off x="1875099" y="1493134"/>
            <a:ext cx="10069973" cy="2308324"/>
          </a:xfrm>
          <a:prstGeom prst="rect">
            <a:avLst/>
          </a:prstGeom>
          <a:noFill/>
        </p:spPr>
        <p:txBody>
          <a:bodyPr wrap="square">
            <a:spAutoFit/>
          </a:bodyPr>
          <a:lstStyle/>
          <a:p>
            <a:pPr algn="just" rtl="1"/>
            <a:r>
              <a:rPr lang="he-IL" sz="2400" dirty="0"/>
              <a:t>עובדים פלסטינים המועסקים בישראל זכאים לכל הזכויות שנקבעו במשפט העבודה, בחקיקת המגן, בהסכמים קיבוציים ובצווי הרחבה. </a:t>
            </a:r>
          </a:p>
          <a:p>
            <a:pPr algn="just" rtl="1"/>
            <a:r>
              <a:rPr lang="he-IL" sz="2400" dirty="0"/>
              <a:t>הם אף זכאים לביטוח במוסד לביטוח לאומי בענפי הביטוח הרלוונטיים (תאונות עבודה, דמי לידה וחלות פיצויים מעסיק). </a:t>
            </a:r>
          </a:p>
          <a:p>
            <a:pPr algn="just" rtl="1"/>
            <a:r>
              <a:rPr lang="he-IL" sz="2400" dirty="0"/>
              <a:t>מכוח עבודתם, הם גם זכאים לבול בריאות המזכה אותם בשירותי בריאות ברשות הפלסטינית. במסגרת זו, המעסיקים מחויבים להבטיח את תשלום הביטוח בזמן העבודה.</a:t>
            </a:r>
          </a:p>
        </p:txBody>
      </p:sp>
    </p:spTree>
    <p:extLst>
      <p:ext uri="{BB962C8B-B14F-4D97-AF65-F5344CB8AC3E}">
        <p14:creationId xmlns:p14="http://schemas.microsoft.com/office/powerpoint/2010/main" val="2779692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D4B282-4A3B-EE39-B2E8-2902359A65C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521CCFC-6514-BECF-FFC3-44AAD7CF66B2}"/>
              </a:ext>
            </a:extLst>
          </p:cNvPr>
          <p:cNvSpPr>
            <a:spLocks noGrp="1"/>
          </p:cNvSpPr>
          <p:nvPr>
            <p:ph type="title"/>
          </p:nvPr>
        </p:nvSpPr>
        <p:spPr/>
        <p:txBody>
          <a:bodyPr/>
          <a:lstStyle/>
          <a:p>
            <a:pPr algn="ctr"/>
            <a:r>
              <a:rPr dirty="0" err="1">
                <a:latin typeface="Aharoni" panose="02010803020104030203" pitchFamily="2" charset="-79"/>
                <a:cs typeface="Aharoni" panose="02010803020104030203" pitchFamily="2" charset="-79"/>
              </a:rPr>
              <a:t>דיווח</a:t>
            </a:r>
            <a:r>
              <a:rPr dirty="0">
                <a:latin typeface="Aharoni" panose="02010803020104030203" pitchFamily="2" charset="-79"/>
                <a:cs typeface="Aharoni" panose="02010803020104030203" pitchFamily="2" charset="-79"/>
              </a:rPr>
              <a:t> </a:t>
            </a:r>
            <a:r>
              <a:rPr dirty="0" err="1">
                <a:latin typeface="Aharoni" panose="02010803020104030203" pitchFamily="2" charset="-79"/>
                <a:cs typeface="Aharoni" panose="02010803020104030203" pitchFamily="2" charset="-79"/>
              </a:rPr>
              <a:t>ותשלום</a:t>
            </a:r>
            <a:r>
              <a:rPr lang="he-IL" dirty="0">
                <a:latin typeface="Aharoni" panose="02010803020104030203" pitchFamily="2" charset="-79"/>
                <a:cs typeface="Aharoni" panose="02010803020104030203" pitchFamily="2" charset="-79"/>
              </a:rPr>
              <a:t> – בול בריאות</a:t>
            </a:r>
            <a:endParaRPr dirty="0">
              <a:latin typeface="Aharoni" panose="02010803020104030203" pitchFamily="2" charset="-79"/>
              <a:cs typeface="Aharoni" panose="02010803020104030203" pitchFamily="2" charset="-79"/>
            </a:endParaRPr>
          </a:p>
        </p:txBody>
      </p:sp>
      <p:pic>
        <p:nvPicPr>
          <p:cNvPr id="5" name="תמונה 3">
            <a:extLst>
              <a:ext uri="{FF2B5EF4-FFF2-40B4-BE49-F238E27FC236}">
                <a16:creationId xmlns:a16="http://schemas.microsoft.com/office/drawing/2014/main" id="{6D613375-9135-EF98-C2B8-615105C788E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328" y="5557420"/>
            <a:ext cx="1066106" cy="117515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11" name="תיבת טקסט 10">
            <a:extLst>
              <a:ext uri="{FF2B5EF4-FFF2-40B4-BE49-F238E27FC236}">
                <a16:creationId xmlns:a16="http://schemas.microsoft.com/office/drawing/2014/main" id="{89E53340-54CC-5D07-0DC2-887534872518}"/>
              </a:ext>
            </a:extLst>
          </p:cNvPr>
          <p:cNvSpPr txBox="1"/>
          <p:nvPr/>
        </p:nvSpPr>
        <p:spPr>
          <a:xfrm>
            <a:off x="1875099" y="1493134"/>
            <a:ext cx="10069973" cy="3477875"/>
          </a:xfrm>
          <a:prstGeom prst="rect">
            <a:avLst/>
          </a:prstGeom>
          <a:noFill/>
        </p:spPr>
        <p:txBody>
          <a:bodyPr wrap="square">
            <a:spAutoFit/>
          </a:bodyPr>
          <a:lstStyle/>
          <a:p>
            <a:pPr algn="just" rtl="1"/>
            <a:r>
              <a:rPr lang="he-IL" sz="2200" dirty="0"/>
              <a:t>"בול בריאות" הוא ניכוי חודשי משכרם של עובדים פלסטינים המועסקים בישראל, המיועד למימון שירותי בריאות עבורם ועבור בני משפחותיהם ברשות הפלסטינית. </a:t>
            </a:r>
          </a:p>
          <a:p>
            <a:pPr algn="just" rtl="1"/>
            <a:endParaRPr lang="he-IL" sz="2200" dirty="0"/>
          </a:p>
          <a:p>
            <a:pPr algn="just" rtl="1"/>
            <a:r>
              <a:rPr lang="he-IL" sz="2200" dirty="0"/>
              <a:t>חשוב לציין כי עובדים פלסטינים המתגוררים בישראל במסגרת איחוד משפחות אינם כלולים בהסדר זה. מעסיקיהם מחויבים לרכוש עבורם ביטוח בריאות פרטי, והם רשאים לנכות משכר העובד חלק מהעלות בהתאם לדין.</a:t>
            </a:r>
          </a:p>
          <a:p>
            <a:pPr algn="just" rtl="1"/>
            <a:endParaRPr lang="he-IL" sz="2200" dirty="0"/>
          </a:p>
          <a:p>
            <a:pPr algn="just" rtl="1"/>
            <a:r>
              <a:rPr lang="he-IL" sz="2200" dirty="0"/>
              <a:t>הניכוי עבור "בול בריאות" הוא אחד מהניכויים המותרים משכרם של עובדים פלסטינים, לצד ניכויים כגון מס הכנסה, ביטוח לאומי, היטל השוואה, וביטוח פנסיוני. מעסיקים מחויבים להקפיד על ניכויים אלו ולהעבירם לגורמים הרלוונטיים בהתאם לחוק.</a:t>
            </a:r>
          </a:p>
        </p:txBody>
      </p:sp>
    </p:spTree>
    <p:extLst>
      <p:ext uri="{BB962C8B-B14F-4D97-AF65-F5344CB8AC3E}">
        <p14:creationId xmlns:p14="http://schemas.microsoft.com/office/powerpoint/2010/main" val="497882013"/>
      </p:ext>
    </p:extLst>
  </p:cSld>
  <p:clrMapOvr>
    <a:masterClrMapping/>
  </p:clrMapOvr>
</p:sld>
</file>

<file path=ppt/theme/theme1.xml><?xml version="1.0" encoding="utf-8"?>
<a:theme xmlns:a="http://schemas.openxmlformats.org/drawingml/2006/main" name="חיתוך">
  <a:themeElements>
    <a:clrScheme name="חיתוך">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חיתוך">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חיתוך">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TM10001105[[fn=חיתוך]]</Template>
  <TotalTime>2364</TotalTime>
  <Words>738</Words>
  <Application>Microsoft Office PowerPoint</Application>
  <PresentationFormat>מסך רחב</PresentationFormat>
  <Paragraphs>94</Paragraphs>
  <Slides>18</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18</vt:i4>
      </vt:variant>
    </vt:vector>
  </HeadingPairs>
  <TitlesOfParts>
    <vt:vector size="24" baseType="lpstr">
      <vt:lpstr>Aharoni</vt:lpstr>
      <vt:lpstr>Arial</vt:lpstr>
      <vt:lpstr>Calibri</vt:lpstr>
      <vt:lpstr>Franklin Gothic Book</vt:lpstr>
      <vt:lpstr>Open Sans Hebrew</vt:lpstr>
      <vt:lpstr>חיתוך</vt:lpstr>
      <vt:lpstr>מצגת של PowerPoint‏</vt:lpstr>
      <vt:lpstr>הרקע הכללי לרגולציה </vt:lpstr>
      <vt:lpstr>מה כוללת הרגולציה החדשה?</vt:lpstr>
      <vt:lpstr>סנקציות בגין אי עמידה ברגולציה</vt:lpstr>
      <vt:lpstr>הבדלים בין עובדים פלסטינאים לעובדים זרים</vt:lpstr>
      <vt:lpstr>הבדלים בין ענפי התעסוקה</vt:lpstr>
      <vt:lpstr>דיווח ותשלום</vt:lpstr>
      <vt:lpstr>דיווח ותשלום – בול בריאות</vt:lpstr>
      <vt:lpstr>דיווח ותשלום – בול בריאות</vt:lpstr>
      <vt:lpstr>דיווח ותשלום – בול בריאות</vt:lpstr>
      <vt:lpstr>חובת דיווח חודשי</vt:lpstr>
      <vt:lpstr>תשלום</vt:lpstr>
      <vt:lpstr>זיכויים </vt:lpstr>
      <vt:lpstr>סנקציות בדבר היעדר יישום  תקין של הרגולציה </vt:lpstr>
      <vt:lpstr>אנשי קשר</vt:lpstr>
      <vt:lpstr>תיקונים רטרו לתלושי שכר שנים קודמות</vt:lpstr>
      <vt:lpstr>תיקונים לאחר קליטת דיווח ו/או זיכויים</vt:lpstr>
      <vt:lpstr>המלצות חשובות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נרקיס כהנא</dc:creator>
  <cp:lastModifiedBy>ערן שוקר</cp:lastModifiedBy>
  <cp:revision>298</cp:revision>
  <cp:lastPrinted>2024-05-15T09:10:30Z</cp:lastPrinted>
  <dcterms:created xsi:type="dcterms:W3CDTF">2023-03-15T12:30:14Z</dcterms:created>
  <dcterms:modified xsi:type="dcterms:W3CDTF">2025-01-29T10:40:39Z</dcterms:modified>
</cp:coreProperties>
</file>