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comments/comment2.xml" ContentType="application/vnd.openxmlformats-officedocument.presentationml.comments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743" r:id="rId2"/>
  </p:sldMasterIdLst>
  <p:notesMasterIdLst>
    <p:notesMasterId r:id="rId20"/>
  </p:notesMasterIdLst>
  <p:sldIdLst>
    <p:sldId id="559" r:id="rId3"/>
    <p:sldId id="258" r:id="rId4"/>
    <p:sldId id="529" r:id="rId5"/>
    <p:sldId id="530" r:id="rId6"/>
    <p:sldId id="531" r:id="rId7"/>
    <p:sldId id="348" r:id="rId8"/>
    <p:sldId id="556" r:id="rId9"/>
    <p:sldId id="560" r:id="rId10"/>
    <p:sldId id="397" r:id="rId11"/>
    <p:sldId id="555" r:id="rId12"/>
    <p:sldId id="537" r:id="rId13"/>
    <p:sldId id="565" r:id="rId14"/>
    <p:sldId id="564" r:id="rId15"/>
    <p:sldId id="260" r:id="rId16"/>
    <p:sldId id="552" r:id="rId17"/>
    <p:sldId id="553" r:id="rId18"/>
    <p:sldId id="563" r:id="rId1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עודכן לפברואר 2024" id="{8E0118C1-0573-4A7C-B8D5-C71FD746CACB}">
          <p14:sldIdLst>
            <p14:sldId id="559"/>
            <p14:sldId id="258"/>
            <p14:sldId id="529"/>
            <p14:sldId id="530"/>
            <p14:sldId id="531"/>
            <p14:sldId id="348"/>
            <p14:sldId id="556"/>
            <p14:sldId id="560"/>
            <p14:sldId id="397"/>
            <p14:sldId id="555"/>
            <p14:sldId id="537"/>
            <p14:sldId id="565"/>
            <p14:sldId id="564"/>
            <p14:sldId id="260"/>
            <p14:sldId id="552"/>
            <p14:sldId id="553"/>
            <p14:sldId id="5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רוני שניצר" initials="רש" lastIdx="1" clrIdx="0">
    <p:extLst>
      <p:ext uri="{19B8F6BF-5375-455C-9EA6-DF929625EA0E}">
        <p15:presenceInfo xmlns:p15="http://schemas.microsoft.com/office/powerpoint/2012/main" userId="רוני שניצר" providerId="None"/>
      </p:ext>
    </p:extLst>
  </p:cmAuthor>
  <p:cmAuthor id="2" name="הדס פוקס" initials="הפ" lastIdx="13" clrIdx="1">
    <p:extLst>
      <p:ext uri="{19B8F6BF-5375-455C-9EA6-DF929625EA0E}">
        <p15:presenceInfo xmlns:p15="http://schemas.microsoft.com/office/powerpoint/2012/main" userId="הדס פוקס" providerId="None"/>
      </p:ext>
    </p:extLst>
  </p:cmAuthor>
  <p:cmAuthor id="3" name="Uriel Bell" initials="UB" lastIdx="2" clrIdx="2">
    <p:extLst>
      <p:ext uri="{19B8F6BF-5375-455C-9EA6-DF929625EA0E}">
        <p15:presenceInfo xmlns:p15="http://schemas.microsoft.com/office/powerpoint/2012/main" userId="S::Uriel@adalya.co.il::92ecf78f-6454-47bf-9f15-ad73eec654f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AA3"/>
    <a:srgbClr val="B2C9AB"/>
    <a:srgbClr val="92B6B1"/>
    <a:srgbClr val="E8DDB5"/>
    <a:srgbClr val="B4B6FD"/>
    <a:srgbClr val="7B8AFF"/>
    <a:srgbClr val="A5A5A5"/>
    <a:srgbClr val="D2D2D2"/>
    <a:srgbClr val="5B9BD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3" autoAdjust="0"/>
    <p:restoredTop sz="96035" autoAdjust="0"/>
  </p:normalViewPr>
  <p:slideViewPr>
    <p:cSldViewPr snapToGrid="0">
      <p:cViewPr varScale="1">
        <p:scale>
          <a:sx n="62" d="100"/>
          <a:sy n="62" d="100"/>
        </p:scale>
        <p:origin x="250" y="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abor.gov.il\generi\common\&#1488;&#1505;&#1496;&#1512;&#1496;&#1490;&#1497;&#1492;%20&#1493;&#1514;&#1499;&#1504;&#1493;&#1503;%20&#1502;&#1491;&#1497;&#1504;&#1497;&#1493;&#1514;\&#1502;&#1495;&#1511;&#1512;\&#1504;&#1514;&#1493;&#1504;&#1497;&#1501;\&#1488;&#1511;&#1505;&#1500;%20&#1502;&#1514;&#1506;&#1491;&#1499;&#1503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labor.gov.il\generi\common\&#1488;&#1505;&#1496;&#1512;&#1496;&#1490;&#1497;&#1492;%20&#1493;&#1514;&#1499;&#1504;&#1493;&#1503;%20&#1502;&#1491;&#1497;&#1504;&#1497;&#1493;&#1514;\&#1502;&#1495;&#1511;&#1512;\&#1504;&#1514;&#1493;&#1504;&#1497;&#1501;\&#1504;&#1514;&#1493;&#1504;&#1497;&#1501;%20&#1513;&#1493;&#1496;&#1508;&#1497;&#1501;\&#1504;&#1514;&#1493;&#1504;&#1497;%20&#1505;&#1499;&#1488;%20&#1489;&#1513;&#1489;&#1497;&#1500;%20&#1492;&#1502;&#1510;&#1490;&#1514;%20&#1492;&#1502;&#1514;&#1506;&#1491;&#1499;&#1504;&#1514;\&#1504;&#1514;&#1493;&#1504;&#1497;%20&#1505;&#1499;&#1488;%20&#1502;&#1514;&#1506;&#1491;&#1499;&#1504;&#1497;&#1501;%20&#1500;&#1502;&#1510;&#1490;&#1514;%20-%20&#1504;&#1514;&#1493;&#1504;&#1497;%20&#1488;&#1493;&#1499;&#1500;&#1493;&#1505;&#1497;&#1493;&#1514;-&#1502;&#1490;&#1491;&#1512;%20&#1493;&#1506;&#1504;&#1508;&#1497;&#1501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abor.gov.il\generi\common\&#1488;&#1505;&#1496;&#1512;&#1496;&#1490;&#1497;&#1492;%20&#1493;&#1514;&#1499;&#1504;&#1493;&#1503;%20&#1502;&#1491;&#1497;&#1504;&#1497;&#1493;&#1514;\&#1502;&#1495;&#1511;&#1512;\&#1504;&#1514;&#1493;&#1504;&#1497;&#1501;\&#1504;&#1514;&#1493;&#1504;&#1497;&#1501;%20&#1513;&#1493;&#1496;&#1508;&#1497;&#1501;\&#1504;&#1514;&#1493;&#1504;&#1497;%20&#1505;&#1499;&#1488;%20&#1489;&#1513;&#1489;&#1497;&#1500;%20&#1492;&#1502;&#1510;&#1490;&#1514;%20&#1492;&#1502;&#1514;&#1506;&#1491;&#1499;&#1504;&#1514;\&#1504;&#1514;&#1493;&#1504;&#1497;%20&#1505;&#1499;&#1488;%202023-01.2024%20-%20&#1502;&#1490;&#1491;&#1512;-&#1488;&#1493;&#1499;&#1500;&#1493;&#1505;&#1497;&#1493;&#1514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abor.gov.il\generi\common\&#1488;&#1505;&#1496;&#1512;&#1496;&#1490;&#1497;&#1492;%20&#1493;&#1514;&#1499;&#1504;&#1493;&#1503;%20&#1502;&#1491;&#1497;&#1504;&#1497;&#1493;&#1514;\&#1502;&#1495;&#1511;&#1512;\&#1504;&#1514;&#1493;&#1504;&#1497;&#1501;\&#1504;&#1514;&#1493;&#1504;&#1497;&#1501;%20&#1513;&#1493;&#1496;&#1508;&#1497;&#1501;\&#1504;&#1514;&#1493;&#1504;&#1497;%20&#1505;&#1499;&#1488;%20&#1489;&#1513;&#1489;&#1497;&#1500;%20&#1492;&#1502;&#1510;&#1490;&#1514;%20&#1492;&#1502;&#1514;&#1506;&#1491;&#1499;&#1504;&#1514;\&#1504;&#1514;&#1493;&#1504;&#1497;%20&#1505;&#1499;&#1488;%20&#1502;&#1514;&#1506;&#1491;&#1499;&#1504;&#1497;&#1501;%20&#1500;&#1502;&#1510;&#1490;&#1514;%20-%20&#1504;&#1514;&#1493;&#1504;&#1497;%20&#1488;&#1493;&#1499;&#1500;&#1493;&#1505;&#1497;&#1493;&#1514;-&#1502;&#1490;&#1491;&#1512;%20&#1493;&#1506;&#1504;&#1508;&#1497;&#1501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abor.gov.il\generi\common\&#1488;&#1505;&#1496;&#1512;&#1496;&#1490;&#1497;&#1492;%20&#1493;&#1514;&#1499;&#1504;&#1493;&#1503;%20&#1502;&#1491;&#1497;&#1504;&#1497;&#1493;&#1514;\&#1502;&#1495;&#1511;&#1512;\&#1504;&#1514;&#1493;&#1504;&#1497;&#1501;\&#1488;&#1511;&#1505;&#1500;%20&#1502;&#1514;&#1506;&#1491;&#1499;&#1503;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labor.gov.il\generi\common\&#1488;&#1505;&#1496;&#1512;&#1496;&#1490;&#1497;&#1492;%20&#1493;&#1514;&#1499;&#1504;&#1493;&#1503;%20&#1502;&#1491;&#1497;&#1504;&#1497;&#1493;&#1514;\&#1502;&#1495;&#1511;&#1512;\&#1504;&#1514;&#1493;&#1504;&#1497;&#1501;\&#1488;&#1511;&#1505;&#1500;%20&#1502;&#1514;&#1506;&#1491;&#1499;&#1503;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labor.gov.il\generi\common\&#1488;&#1505;&#1496;&#1512;&#1496;&#1490;&#1497;&#1492;%20&#1493;&#1514;&#1499;&#1504;&#1493;&#1503;%20&#1502;&#1491;&#1497;&#1504;&#1497;&#1493;&#1514;\&#1502;&#1495;&#1511;&#1512;\&#1504;&#1514;&#1493;&#1504;&#1497;&#1501;\&#1488;&#1511;&#1505;&#1500;%20&#1502;&#1514;&#1506;&#1491;&#1499;&#1503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abor.gov.il\generi\common\&#1488;&#1505;&#1496;&#1512;&#1496;&#1490;&#1497;&#1492;%20&#1493;&#1514;&#1499;&#1504;&#1493;&#1503;%20&#1502;&#1491;&#1497;&#1504;&#1497;&#1493;&#1514;\&#1502;&#1495;&#1511;&#1512;\&#1504;&#1514;&#1493;&#1504;&#1497;&#1501;\&#1488;&#1511;&#1505;&#1500;%20&#1502;&#1514;&#1506;&#1491;&#1499;&#1503;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labor.gov.il\generi\common\&#1488;&#1505;&#1496;&#1512;&#1496;&#1490;&#1497;&#1492;%20&#1493;&#1514;&#1499;&#1504;&#1493;&#1503;%20&#1502;&#1491;&#1497;&#1504;&#1497;&#1493;&#1514;\&#1502;&#1495;&#1511;&#1512;\&#1504;&#1514;&#1493;&#1504;&#1497;&#1501;\&#1488;&#1511;&#1505;&#1500;%20&#1502;&#1514;&#1506;&#1491;&#1499;&#1503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labor.gov.il\generi\common\&#1488;&#1505;&#1496;&#1512;&#1496;&#1490;&#1497;&#1492;%20&#1493;&#1514;&#1499;&#1504;&#1493;&#1503;%20&#1502;&#1491;&#1497;&#1504;&#1497;&#1493;&#1514;\&#1502;&#1495;&#1511;&#1512;\&#1504;&#1514;&#1493;&#1504;&#1497;&#1501;\&#1488;&#1511;&#1505;&#1500;%20&#1502;&#1514;&#1506;&#1491;&#1499;&#1503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labor.gov.il\generi\common\&#1488;&#1505;&#1496;&#1512;&#1496;&#1490;&#1497;&#1492;%20&#1493;&#1514;&#1499;&#1504;&#1493;&#1503;%20&#1502;&#1491;&#1497;&#1504;&#1497;&#1493;&#1514;\&#1502;&#1495;&#1511;&#1512;\&#1504;&#1514;&#1493;&#1504;&#1497;&#1501;\&#1488;&#1511;&#1505;&#1500;%20&#1502;&#1514;&#1506;&#1491;&#1499;&#1503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labor.gov.il\generi\common\&#1488;&#1505;&#1496;&#1512;&#1496;&#1490;&#1497;&#1492;%20&#1493;&#1514;&#1499;&#1504;&#1493;&#1503;%20&#1502;&#1491;&#1497;&#1504;&#1497;&#1493;&#1514;\&#1502;&#1495;&#1511;&#1512;\&#1504;&#1514;&#1493;&#1504;&#1497;&#1501;\&#1488;&#1511;&#1505;&#1500;%20&#1502;&#1514;&#1506;&#1491;&#1499;&#1503;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labor.gov.il\generi\common\&#1488;&#1505;&#1496;&#1512;&#1496;&#1490;&#1497;&#1492;%20&#1493;&#1514;&#1499;&#1504;&#1493;&#1503;%20&#1502;&#1491;&#1497;&#1504;&#1497;&#1493;&#1514;\&#1502;&#1495;&#1511;&#1512;\&#1504;&#1514;&#1493;&#1504;&#1497;&#1501;\&#1488;&#1511;&#1505;&#1500;%20&#1502;&#1514;&#1506;&#1491;&#1499;&#1503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labor.gov.il\generi\common\&#1488;&#1505;&#1496;&#1512;&#1496;&#1490;&#1497;&#1492;%20&#1493;&#1514;&#1499;&#1504;&#1493;&#1503;%20&#1502;&#1491;&#1497;&#1504;&#1497;&#1493;&#1514;\&#1502;&#1495;&#1511;&#1512;\&#1504;&#1514;&#1493;&#1504;&#1497;&#1501;\&#1488;&#1511;&#1505;&#1500;%20&#1502;&#1514;&#1506;&#1491;&#1499;&#1503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'נעדרים לפי סיבת העדרות'!$C$9</c:f>
              <c:strCache>
                <c:ptCount val="1"/>
                <c:pt idx="0">
                  <c:v>אבטלה מצומצם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'נעדרים לפי סיבת העדרות'!$B$10:$B$16</c:f>
              <c:strCache>
                <c:ptCount val="7"/>
                <c:pt idx="0">
                  <c:v>ספט-23</c:v>
                </c:pt>
                <c:pt idx="1">
                  <c:v>אוק-23</c:v>
                </c:pt>
                <c:pt idx="2">
                  <c:v>נוב-23</c:v>
                </c:pt>
                <c:pt idx="3">
                  <c:v>דצמ-23</c:v>
                </c:pt>
                <c:pt idx="4">
                  <c:v>ינו-24</c:v>
                </c:pt>
                <c:pt idx="5">
                  <c:v>פבר-24</c:v>
                </c:pt>
                <c:pt idx="6">
                  <c:v>מרץ-24</c:v>
                </c:pt>
              </c:strCache>
            </c:strRef>
          </c:cat>
          <c:val>
            <c:numRef>
              <c:f>'נעדרים לפי סיבת העדרות'!$C$10:$C$16</c:f>
              <c:numCache>
                <c:formatCode>0.0%</c:formatCode>
                <c:ptCount val="7"/>
                <c:pt idx="0">
                  <c:v>3.208484659432722E-2</c:v>
                </c:pt>
                <c:pt idx="1">
                  <c:v>3.0756479469545933E-2</c:v>
                </c:pt>
                <c:pt idx="2">
                  <c:v>2.8883719879858178E-2</c:v>
                </c:pt>
                <c:pt idx="3">
                  <c:v>3.1663568981346715E-2</c:v>
                </c:pt>
                <c:pt idx="4">
                  <c:v>3.2242130315685479E-2</c:v>
                </c:pt>
                <c:pt idx="5">
                  <c:v>3.3000000000000002E-2</c:v>
                </c:pt>
                <c:pt idx="6">
                  <c:v>3.3000000000000002E-2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C9-4586-BD3D-1C2E8E04ABF0}"/>
            </c:ext>
          </c:extLst>
        </c:ser>
        <c:ser>
          <c:idx val="1"/>
          <c:order val="1"/>
          <c:tx>
            <c:strRef>
              <c:f>'נעדרים לפי סיבת העדרות'!$D$9</c:f>
              <c:strCache>
                <c:ptCount val="1"/>
                <c:pt idx="0">
                  <c:v>מסיבה כלכלית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'נעדרים לפי סיבת העדרות'!$B$10:$B$16</c:f>
              <c:strCache>
                <c:ptCount val="7"/>
                <c:pt idx="0">
                  <c:v>ספט-23</c:v>
                </c:pt>
                <c:pt idx="1">
                  <c:v>אוק-23</c:v>
                </c:pt>
                <c:pt idx="2">
                  <c:v>נוב-23</c:v>
                </c:pt>
                <c:pt idx="3">
                  <c:v>דצמ-23</c:v>
                </c:pt>
                <c:pt idx="4">
                  <c:v>ינו-24</c:v>
                </c:pt>
                <c:pt idx="5">
                  <c:v>פבר-24</c:v>
                </c:pt>
                <c:pt idx="6">
                  <c:v>מרץ-24</c:v>
                </c:pt>
              </c:strCache>
            </c:strRef>
          </c:cat>
          <c:val>
            <c:numRef>
              <c:f>'נעדרים לפי סיבת העדרות'!$D$10:$D$16</c:f>
              <c:numCache>
                <c:formatCode>0.0%</c:formatCode>
                <c:ptCount val="7"/>
                <c:pt idx="0">
                  <c:v>2.7744870710757E-3</c:v>
                </c:pt>
                <c:pt idx="1">
                  <c:v>6.2712295155771647E-2</c:v>
                </c:pt>
                <c:pt idx="2">
                  <c:v>5.4549085649834336E-2</c:v>
                </c:pt>
                <c:pt idx="3">
                  <c:v>2.9517278708213211E-2</c:v>
                </c:pt>
                <c:pt idx="4">
                  <c:v>1.4245628670755267E-2</c:v>
                </c:pt>
                <c:pt idx="5">
                  <c:v>1.2163854594067949E-2</c:v>
                </c:pt>
                <c:pt idx="6">
                  <c:v>1.0316971275004663E-2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C9-4586-BD3D-1C2E8E04ABF0}"/>
            </c:ext>
          </c:extLst>
        </c:ser>
        <c:ser>
          <c:idx val="2"/>
          <c:order val="2"/>
          <c:tx>
            <c:strRef>
              <c:f>'נעדרים לפי סיבת העדרות'!$E$9</c:f>
              <c:strCache>
                <c:ptCount val="1"/>
                <c:pt idx="0">
                  <c:v>מילואים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C9-4586-BD3D-1C2E8E04AB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'נעדרים לפי סיבת העדרות'!$B$10:$B$16</c:f>
              <c:strCache>
                <c:ptCount val="7"/>
                <c:pt idx="0">
                  <c:v>ספט-23</c:v>
                </c:pt>
                <c:pt idx="1">
                  <c:v>אוק-23</c:v>
                </c:pt>
                <c:pt idx="2">
                  <c:v>נוב-23</c:v>
                </c:pt>
                <c:pt idx="3">
                  <c:v>דצמ-23</c:v>
                </c:pt>
                <c:pt idx="4">
                  <c:v>ינו-24</c:v>
                </c:pt>
                <c:pt idx="5">
                  <c:v>פבר-24</c:v>
                </c:pt>
                <c:pt idx="6">
                  <c:v>מרץ-24</c:v>
                </c:pt>
              </c:strCache>
            </c:strRef>
          </c:cat>
          <c:val>
            <c:numRef>
              <c:f>'נעדרים לפי סיבת העדרות'!$E$10:$E$16</c:f>
              <c:numCache>
                <c:formatCode>0.0%</c:formatCode>
                <c:ptCount val="7"/>
                <c:pt idx="0">
                  <c:v>0</c:v>
                </c:pt>
                <c:pt idx="1">
                  <c:v>3.1442484595714026E-2</c:v>
                </c:pt>
                <c:pt idx="2">
                  <c:v>3.5071797623817527E-2</c:v>
                </c:pt>
                <c:pt idx="3">
                  <c:v>3.3380603395438448E-2</c:v>
                </c:pt>
                <c:pt idx="4">
                  <c:v>2.4997274143112591E-2</c:v>
                </c:pt>
                <c:pt idx="5">
                  <c:v>1.4551112235252397E-2</c:v>
                </c:pt>
                <c:pt idx="6">
                  <c:v>1.9732435448932596E-2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C9-4586-BD3D-1C2E8E04ABF0}"/>
            </c:ext>
          </c:extLst>
        </c:ser>
        <c:ser>
          <c:idx val="3"/>
          <c:order val="3"/>
          <c:tx>
            <c:strRef>
              <c:f>'נעדרים לפי סיבת העדרות'!$F$9</c:f>
              <c:strCache>
                <c:ptCount val="1"/>
                <c:pt idx="0">
                  <c:v>מסיבה אחרת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7C9-4586-BD3D-1C2E8E04AB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'נעדרים לפי סיבת העדרות'!$B$10:$B$16</c:f>
              <c:strCache>
                <c:ptCount val="7"/>
                <c:pt idx="0">
                  <c:v>ספט-23</c:v>
                </c:pt>
                <c:pt idx="1">
                  <c:v>אוק-23</c:v>
                </c:pt>
                <c:pt idx="2">
                  <c:v>נוב-23</c:v>
                </c:pt>
                <c:pt idx="3">
                  <c:v>דצמ-23</c:v>
                </c:pt>
                <c:pt idx="4">
                  <c:v>ינו-24</c:v>
                </c:pt>
                <c:pt idx="5">
                  <c:v>פבר-24</c:v>
                </c:pt>
                <c:pt idx="6">
                  <c:v>מרץ-24</c:v>
                </c:pt>
              </c:strCache>
            </c:strRef>
          </c:cat>
          <c:val>
            <c:numRef>
              <c:f>'נעדרים לפי סיבת העדרות'!$F$10:$F$16</c:f>
              <c:numCache>
                <c:formatCode>0.0%</c:formatCode>
                <c:ptCount val="7"/>
                <c:pt idx="0">
                  <c:v>7.0405930148204185E-4</c:v>
                </c:pt>
                <c:pt idx="1">
                  <c:v>7.3848467109670454E-2</c:v>
                </c:pt>
                <c:pt idx="2">
                  <c:v>4.5696153255788313E-4</c:v>
                </c:pt>
                <c:pt idx="3">
                  <c:v>8.4626881847590419E-4</c:v>
                </c:pt>
                <c:pt idx="4">
                  <c:v>1.1362397337778452E-3</c:v>
                </c:pt>
                <c:pt idx="5">
                  <c:v>6.2039625809215643E-4</c:v>
                </c:pt>
                <c:pt idx="6">
                  <c:v>9.8922499612063143E-4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7C9-4586-BD3D-1C2E8E04ABF0}"/>
            </c:ext>
          </c:extLst>
        </c:ser>
        <c:ser>
          <c:idx val="4"/>
          <c:order val="4"/>
          <c:tx>
            <c:strRef>
              <c:f>'נעדרים לפי סיבת העדרות'!$G$9</c:f>
              <c:strCache>
                <c:ptCount val="1"/>
                <c:pt idx="0">
                  <c:v>סיכום מובטלים ונעדרים מסיבות כלכליות + מילואים+ סיבות אחרות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'נעדרים לפי סיבת העדרות'!$B$10:$B$16</c:f>
              <c:strCache>
                <c:ptCount val="7"/>
                <c:pt idx="0">
                  <c:v>ספט-23</c:v>
                </c:pt>
                <c:pt idx="1">
                  <c:v>אוק-23</c:v>
                </c:pt>
                <c:pt idx="2">
                  <c:v>נוב-23</c:v>
                </c:pt>
                <c:pt idx="3">
                  <c:v>דצמ-23</c:v>
                </c:pt>
                <c:pt idx="4">
                  <c:v>ינו-24</c:v>
                </c:pt>
                <c:pt idx="5">
                  <c:v>פבר-24</c:v>
                </c:pt>
                <c:pt idx="6">
                  <c:v>מרץ-24</c:v>
                </c:pt>
              </c:strCache>
            </c:strRef>
          </c:cat>
          <c:val>
            <c:numRef>
              <c:f>'נעדרים לפי סיבת העדרות'!$G$10:$G$16</c:f>
              <c:numCache>
                <c:formatCode>0.0%</c:formatCode>
                <c:ptCount val="7"/>
                <c:pt idx="0">
                  <c:v>3.556339296688496E-2</c:v>
                </c:pt>
                <c:pt idx="1">
                  <c:v>0.19875972633070205</c:v>
                </c:pt>
                <c:pt idx="2">
                  <c:v>0.11896156468606792</c:v>
                </c:pt>
                <c:pt idx="3">
                  <c:v>9.5407719903474283E-2</c:v>
                </c:pt>
                <c:pt idx="4">
                  <c:v>7.2621272863331185E-2</c:v>
                </c:pt>
                <c:pt idx="5">
                  <c:v>6.0335363087412504E-2</c:v>
                </c:pt>
                <c:pt idx="6">
                  <c:v>6.4038631720057887E-2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7C9-4586-BD3D-1C2E8E04AB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5099439"/>
        <c:axId val="1899310191"/>
      </c:barChart>
      <c:catAx>
        <c:axId val="635099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899310191"/>
        <c:crosses val="autoZero"/>
        <c:auto val="1"/>
        <c:lblAlgn val="ctr"/>
        <c:lblOffset val="100"/>
        <c:noMultiLvlLbl val="0"/>
      </c:catAx>
      <c:valAx>
        <c:axId val="1899310191"/>
        <c:scaling>
          <c:orientation val="minMax"/>
          <c:max val="0.25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635099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latin typeface="+mn-lt"/>
        </a:defRPr>
      </a:pPr>
      <a:endParaRPr lang="he-I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'נתוני סכא מתעדכנים - אוכלוסיות'!$C$5</c:f>
              <c:strCache>
                <c:ptCount val="1"/>
                <c:pt idx="0">
                  <c:v>ינו'-ספט'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'נתוני סכא מתעדכנים - אוכלוסיות'!$A$6:$B$11</c:f>
              <c:multiLvlStrCache>
                <c:ptCount val="6"/>
                <c:lvl>
                  <c:pt idx="0">
                    <c:v>ערביות</c:v>
                  </c:pt>
                  <c:pt idx="1">
                    <c:v>חרדיות</c:v>
                  </c:pt>
                  <c:pt idx="2">
                    <c:v>יהודיות שאינן חרדיות</c:v>
                  </c:pt>
                  <c:pt idx="3">
                    <c:v>ערבים</c:v>
                  </c:pt>
                  <c:pt idx="4">
                    <c:v>חרדים</c:v>
                  </c:pt>
                  <c:pt idx="5">
                    <c:v>יהודים שאינם חרדים</c:v>
                  </c:pt>
                </c:lvl>
                <c:lvl>
                  <c:pt idx="0">
                    <c:v>נשים</c:v>
                  </c:pt>
                  <c:pt idx="3">
                    <c:v>גברים</c:v>
                  </c:pt>
                </c:lvl>
              </c:multiLvlStrCache>
            </c:multiLvlStrRef>
          </c:cat>
          <c:val>
            <c:numRef>
              <c:f>'נתוני סכא מתעדכנים - אוכלוסיות'!$C$6:$C$11</c:f>
              <c:numCache>
                <c:formatCode>0.0%</c:formatCode>
                <c:ptCount val="6"/>
                <c:pt idx="0">
                  <c:v>5.417093368532501E-2</c:v>
                </c:pt>
                <c:pt idx="1">
                  <c:v>3.0709403081266538E-2</c:v>
                </c:pt>
                <c:pt idx="2">
                  <c:v>2.4578425906806724E-2</c:v>
                </c:pt>
                <c:pt idx="3">
                  <c:v>3.8291963354828207E-2</c:v>
                </c:pt>
                <c:pt idx="4">
                  <c:v>3.89437920094933E-2</c:v>
                </c:pt>
                <c:pt idx="5">
                  <c:v>3.0937189313582348E-2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B7-4E10-B963-2D42A7FE3E0A}"/>
            </c:ext>
          </c:extLst>
        </c:ser>
        <c:ser>
          <c:idx val="1"/>
          <c:order val="1"/>
          <c:tx>
            <c:strRef>
              <c:f>'נתוני סכא מתעדכנים - אוכלוסיות'!$D$5</c:f>
              <c:strCache>
                <c:ptCount val="1"/>
                <c:pt idx="0">
                  <c:v>אוקטובר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'נתוני סכא מתעדכנים - אוכלוסיות'!$A$6:$B$11</c:f>
              <c:multiLvlStrCache>
                <c:ptCount val="6"/>
                <c:lvl>
                  <c:pt idx="0">
                    <c:v>ערביות</c:v>
                  </c:pt>
                  <c:pt idx="1">
                    <c:v>חרדיות</c:v>
                  </c:pt>
                  <c:pt idx="2">
                    <c:v>יהודיות שאינן חרדיות</c:v>
                  </c:pt>
                  <c:pt idx="3">
                    <c:v>ערבים</c:v>
                  </c:pt>
                  <c:pt idx="4">
                    <c:v>חרדים</c:v>
                  </c:pt>
                  <c:pt idx="5">
                    <c:v>יהודים שאינם חרדים</c:v>
                  </c:pt>
                </c:lvl>
                <c:lvl>
                  <c:pt idx="0">
                    <c:v>נשים</c:v>
                  </c:pt>
                  <c:pt idx="3">
                    <c:v>גברים</c:v>
                  </c:pt>
                </c:lvl>
              </c:multiLvlStrCache>
            </c:multiLvlStrRef>
          </c:cat>
          <c:val>
            <c:numRef>
              <c:f>'נתוני סכא מתעדכנים - אוכלוסיות'!$D$6:$D$11</c:f>
              <c:numCache>
                <c:formatCode>0.0%</c:formatCode>
                <c:ptCount val="6"/>
                <c:pt idx="0">
                  <c:v>7.5949452130355824E-2</c:v>
                </c:pt>
                <c:pt idx="1">
                  <c:v>7.6327380207165355E-2</c:v>
                </c:pt>
                <c:pt idx="2">
                  <c:v>8.9945661884482414E-2</c:v>
                </c:pt>
                <c:pt idx="3">
                  <c:v>0.15864433673546391</c:v>
                </c:pt>
                <c:pt idx="4">
                  <c:v>8.2582794736845974E-2</c:v>
                </c:pt>
                <c:pt idx="5">
                  <c:v>7.4480687926778977E-2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B7-4E10-B963-2D42A7FE3E0A}"/>
            </c:ext>
          </c:extLst>
        </c:ser>
        <c:ser>
          <c:idx val="2"/>
          <c:order val="2"/>
          <c:tx>
            <c:strRef>
              <c:f>'נתוני סכא מתעדכנים - אוכלוסיות'!$E$5</c:f>
              <c:strCache>
                <c:ptCount val="1"/>
                <c:pt idx="0">
                  <c:v>ינואר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'נתוני סכא מתעדכנים - אוכלוסיות'!$A$6:$B$11</c:f>
              <c:multiLvlStrCache>
                <c:ptCount val="6"/>
                <c:lvl>
                  <c:pt idx="0">
                    <c:v>ערביות</c:v>
                  </c:pt>
                  <c:pt idx="1">
                    <c:v>חרדיות</c:v>
                  </c:pt>
                  <c:pt idx="2">
                    <c:v>יהודיות שאינן חרדיות</c:v>
                  </c:pt>
                  <c:pt idx="3">
                    <c:v>ערבים</c:v>
                  </c:pt>
                  <c:pt idx="4">
                    <c:v>חרדים</c:v>
                  </c:pt>
                  <c:pt idx="5">
                    <c:v>יהודים שאינם חרדים</c:v>
                  </c:pt>
                </c:lvl>
                <c:lvl>
                  <c:pt idx="0">
                    <c:v>נשים</c:v>
                  </c:pt>
                  <c:pt idx="3">
                    <c:v>גברים</c:v>
                  </c:pt>
                </c:lvl>
              </c:multiLvlStrCache>
            </c:multiLvlStrRef>
          </c:cat>
          <c:val>
            <c:numRef>
              <c:f>'נתוני סכא מתעדכנים - אוכלוסיות'!$E$6:$E$11</c:f>
              <c:numCache>
                <c:formatCode>0.0%</c:formatCode>
                <c:ptCount val="6"/>
                <c:pt idx="0">
                  <c:v>3.7006993898717436E-2</c:v>
                </c:pt>
                <c:pt idx="1">
                  <c:v>5.6034984896621003E-2</c:v>
                </c:pt>
                <c:pt idx="2">
                  <c:v>3.9546545891585475E-2</c:v>
                </c:pt>
                <c:pt idx="3">
                  <c:v>7.1156853677606949E-2</c:v>
                </c:pt>
                <c:pt idx="4">
                  <c:v>5.3349090618141443E-2</c:v>
                </c:pt>
                <c:pt idx="5">
                  <c:v>4.1894820020774853E-2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B7-4E10-B963-2D42A7FE3E0A}"/>
            </c:ext>
          </c:extLst>
        </c:ser>
        <c:ser>
          <c:idx val="3"/>
          <c:order val="3"/>
          <c:tx>
            <c:strRef>
              <c:f>'נתוני סכא מתעדכנים - אוכלוסיות'!$F$5</c:f>
              <c:strCache>
                <c:ptCount val="1"/>
                <c:pt idx="0">
                  <c:v>פברואר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7.9424180942042708E-3"/>
                  <c:y val="5.724628117891893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1B7-4E10-B963-2D42A7FE3E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'נתוני סכא מתעדכנים - אוכלוסיות'!$A$6:$B$11</c:f>
              <c:multiLvlStrCache>
                <c:ptCount val="6"/>
                <c:lvl>
                  <c:pt idx="0">
                    <c:v>ערביות</c:v>
                  </c:pt>
                  <c:pt idx="1">
                    <c:v>חרדיות</c:v>
                  </c:pt>
                  <c:pt idx="2">
                    <c:v>יהודיות שאינן חרדיות</c:v>
                  </c:pt>
                  <c:pt idx="3">
                    <c:v>ערבים</c:v>
                  </c:pt>
                  <c:pt idx="4">
                    <c:v>חרדים</c:v>
                  </c:pt>
                  <c:pt idx="5">
                    <c:v>יהודים שאינם חרדים</c:v>
                  </c:pt>
                </c:lvl>
                <c:lvl>
                  <c:pt idx="0">
                    <c:v>נשים</c:v>
                  </c:pt>
                  <c:pt idx="3">
                    <c:v>גברים</c:v>
                  </c:pt>
                </c:lvl>
              </c:multiLvlStrCache>
            </c:multiLvlStrRef>
          </c:cat>
          <c:val>
            <c:numRef>
              <c:f>'נתוני סכא מתעדכנים - אוכלוסיות'!$F$6:$F$11</c:f>
              <c:numCache>
                <c:formatCode>0.0%</c:formatCode>
                <c:ptCount val="6"/>
                <c:pt idx="0">
                  <c:v>2.7138928744719442E-2</c:v>
                </c:pt>
                <c:pt idx="1">
                  <c:v>4.1936440494535952E-2</c:v>
                </c:pt>
                <c:pt idx="2">
                  <c:v>3.4699729920006313E-2</c:v>
                </c:pt>
                <c:pt idx="3">
                  <c:v>7.1054219792661855E-2</c:v>
                </c:pt>
                <c:pt idx="4">
                  <c:v>4.843934519448731E-2</c:v>
                </c:pt>
                <c:pt idx="5">
                  <c:v>4.4737336337347409E-2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B7-4E10-B963-2D42A7FE3E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6690895"/>
        <c:axId val="463473439"/>
      </c:barChart>
      <c:catAx>
        <c:axId val="416690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63473439"/>
        <c:crosses val="autoZero"/>
        <c:auto val="1"/>
        <c:lblAlgn val="ctr"/>
        <c:lblOffset val="100"/>
        <c:noMultiLvlLbl val="0"/>
      </c:catAx>
      <c:valAx>
        <c:axId val="463473439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16690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'[נתוני סכא מתעדכנים למצגת - נתוני אוכלוסיות-מגדר וענפים.xlsx]נתוני סכא מתעדכנים - אוכלוסיות'!$C$5</c:f>
              <c:strCache>
                <c:ptCount val="1"/>
                <c:pt idx="0">
                  <c:v>ינו'-ספט'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'[2]נתוני סכא מתעדכנים - אוכלוסיות'!$A$35:$B$40</c:f>
              <c:multiLvlStrCache>
                <c:ptCount val="6"/>
                <c:lvl>
                  <c:pt idx="0">
                    <c:v>ערביות</c:v>
                  </c:pt>
                  <c:pt idx="1">
                    <c:v>חרדיות</c:v>
                  </c:pt>
                  <c:pt idx="2">
                    <c:v>יהודיות שאינן חרדיות</c:v>
                  </c:pt>
                  <c:pt idx="3">
                    <c:v>ערבים</c:v>
                  </c:pt>
                  <c:pt idx="4">
                    <c:v>חרדים</c:v>
                  </c:pt>
                  <c:pt idx="5">
                    <c:v>יהודים שאינם חרדים</c:v>
                  </c:pt>
                </c:lvl>
                <c:lvl>
                  <c:pt idx="0">
                    <c:v>נשים</c:v>
                  </c:pt>
                  <c:pt idx="3">
                    <c:v>גברים</c:v>
                  </c:pt>
                </c:lvl>
              </c:multiLvlStrCache>
            </c:multiLvlStrRef>
          </c:cat>
          <c:val>
            <c:numRef>
              <c:f>'[2]נתוני סכא מתעדכנים - אוכלוסיות'!$C$35:$C$40</c:f>
              <c:numCache>
                <c:formatCode>0.0%</c:formatCode>
                <c:ptCount val="6"/>
                <c:pt idx="0">
                  <c:v>0.44798560670848064</c:v>
                </c:pt>
                <c:pt idx="1">
                  <c:v>0.8077440840428417</c:v>
                </c:pt>
                <c:pt idx="2">
                  <c:v>0.83593041057118</c:v>
                </c:pt>
                <c:pt idx="3">
                  <c:v>0.77902694124939642</c:v>
                </c:pt>
                <c:pt idx="4">
                  <c:v>0.55139953925990481</c:v>
                </c:pt>
                <c:pt idx="5">
                  <c:v>0.87044175928726197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1A-45CB-95E5-BD45EF9E5C76}"/>
            </c:ext>
          </c:extLst>
        </c:ser>
        <c:ser>
          <c:idx val="1"/>
          <c:order val="1"/>
          <c:tx>
            <c:strRef>
              <c:f>'[נתוני סכא מתעדכנים למצגת - נתוני אוכלוסיות-מגדר וענפים.xlsx]נתוני סכא מתעדכנים - אוכלוסיות'!$D$5</c:f>
              <c:strCache>
                <c:ptCount val="1"/>
                <c:pt idx="0">
                  <c:v>אוקטובר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'[2]נתוני סכא מתעדכנים - אוכלוסיות'!$A$35:$B$40</c:f>
              <c:multiLvlStrCache>
                <c:ptCount val="6"/>
                <c:lvl>
                  <c:pt idx="0">
                    <c:v>ערביות</c:v>
                  </c:pt>
                  <c:pt idx="1">
                    <c:v>חרדיות</c:v>
                  </c:pt>
                  <c:pt idx="2">
                    <c:v>יהודיות שאינן חרדיות</c:v>
                  </c:pt>
                  <c:pt idx="3">
                    <c:v>ערבים</c:v>
                  </c:pt>
                  <c:pt idx="4">
                    <c:v>חרדים</c:v>
                  </c:pt>
                  <c:pt idx="5">
                    <c:v>יהודים שאינם חרדים</c:v>
                  </c:pt>
                </c:lvl>
                <c:lvl>
                  <c:pt idx="0">
                    <c:v>נשים</c:v>
                  </c:pt>
                  <c:pt idx="3">
                    <c:v>גברים</c:v>
                  </c:pt>
                </c:lvl>
              </c:multiLvlStrCache>
            </c:multiLvlStrRef>
          </c:cat>
          <c:val>
            <c:numRef>
              <c:f>'[2]נתוני סכא מתעדכנים - אוכלוסיות'!$D$35:$D$40</c:f>
              <c:numCache>
                <c:formatCode>0.0%</c:formatCode>
                <c:ptCount val="6"/>
                <c:pt idx="0">
                  <c:v>0.42489116153838569</c:v>
                </c:pt>
                <c:pt idx="1">
                  <c:v>0.76420879806308273</c:v>
                </c:pt>
                <c:pt idx="2">
                  <c:v>0.77724709838189143</c:v>
                </c:pt>
                <c:pt idx="3">
                  <c:v>0.6729287649589587</c:v>
                </c:pt>
                <c:pt idx="4">
                  <c:v>0.52691929757404232</c:v>
                </c:pt>
                <c:pt idx="5">
                  <c:v>0.82750724200863002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1A-45CB-95E5-BD45EF9E5C76}"/>
            </c:ext>
          </c:extLst>
        </c:ser>
        <c:ser>
          <c:idx val="2"/>
          <c:order val="2"/>
          <c:tx>
            <c:strRef>
              <c:f>'[נתוני סכא מתעדכנים למצגת - נתוני אוכלוסיות-מגדר וענפים.xlsx]נתוני סכא מתעדכנים - אוכלוסיות'!$E$34</c:f>
              <c:strCache>
                <c:ptCount val="1"/>
                <c:pt idx="0">
                  <c:v>ינואר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'[2]נתוני סכא מתעדכנים - אוכלוסיות'!$A$35:$B$40</c:f>
              <c:multiLvlStrCache>
                <c:ptCount val="6"/>
                <c:lvl>
                  <c:pt idx="0">
                    <c:v>ערביות</c:v>
                  </c:pt>
                  <c:pt idx="1">
                    <c:v>חרדיות</c:v>
                  </c:pt>
                  <c:pt idx="2">
                    <c:v>יהודיות שאינן חרדיות</c:v>
                  </c:pt>
                  <c:pt idx="3">
                    <c:v>ערבים</c:v>
                  </c:pt>
                  <c:pt idx="4">
                    <c:v>חרדים</c:v>
                  </c:pt>
                  <c:pt idx="5">
                    <c:v>יהודים שאינם חרדים</c:v>
                  </c:pt>
                </c:lvl>
                <c:lvl>
                  <c:pt idx="0">
                    <c:v>נשים</c:v>
                  </c:pt>
                  <c:pt idx="3">
                    <c:v>גברים</c:v>
                  </c:pt>
                </c:lvl>
              </c:multiLvlStrCache>
            </c:multiLvlStrRef>
          </c:cat>
          <c:val>
            <c:numRef>
              <c:f>'[2]נתוני סכא מתעדכנים - אוכלוסיות'!$E$35:$E$40</c:f>
              <c:numCache>
                <c:formatCode>0.0%</c:formatCode>
                <c:ptCount val="6"/>
                <c:pt idx="0">
                  <c:v>0.45023885024681171</c:v>
                </c:pt>
                <c:pt idx="1">
                  <c:v>0.78800801257775599</c:v>
                </c:pt>
                <c:pt idx="2">
                  <c:v>0.80955792654666303</c:v>
                </c:pt>
                <c:pt idx="3">
                  <c:v>0.73191809566201471</c:v>
                </c:pt>
                <c:pt idx="4">
                  <c:v>0.54841329526859917</c:v>
                </c:pt>
                <c:pt idx="5">
                  <c:v>0.84793002375015114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1A-45CB-95E5-BD45EF9E5C76}"/>
            </c:ext>
          </c:extLst>
        </c:ser>
        <c:ser>
          <c:idx val="3"/>
          <c:order val="3"/>
          <c:tx>
            <c:strRef>
              <c:f>'[נתוני סכא מתעדכנים למצגת - נתוני אוכלוסיות-מגדר וענפים.xlsx]נתוני סכא מתעדכנים - אוכלוסיות'!$F$34</c:f>
              <c:strCache>
                <c:ptCount val="1"/>
                <c:pt idx="0">
                  <c:v>פברואר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7.9424180942042708E-3"/>
                  <c:y val="5.724628117891893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B1A-45CB-95E5-BD45EF9E5C7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'[2]נתוני סכא מתעדכנים - אוכלוסיות'!$A$35:$B$40</c:f>
              <c:multiLvlStrCache>
                <c:ptCount val="6"/>
                <c:lvl>
                  <c:pt idx="0">
                    <c:v>ערביות</c:v>
                  </c:pt>
                  <c:pt idx="1">
                    <c:v>חרדיות</c:v>
                  </c:pt>
                  <c:pt idx="2">
                    <c:v>יהודיות שאינן חרדיות</c:v>
                  </c:pt>
                  <c:pt idx="3">
                    <c:v>ערבים</c:v>
                  </c:pt>
                  <c:pt idx="4">
                    <c:v>חרדים</c:v>
                  </c:pt>
                  <c:pt idx="5">
                    <c:v>יהודים שאינם חרדים</c:v>
                  </c:pt>
                </c:lvl>
                <c:lvl>
                  <c:pt idx="0">
                    <c:v>נשים</c:v>
                  </c:pt>
                  <c:pt idx="3">
                    <c:v>גברים</c:v>
                  </c:pt>
                </c:lvl>
              </c:multiLvlStrCache>
            </c:multiLvlStrRef>
          </c:cat>
          <c:val>
            <c:numRef>
              <c:f>'[2]נתוני סכא מתעדכנים - אוכלוסיות'!$F$35:$F$40</c:f>
              <c:numCache>
                <c:formatCode>0.0%</c:formatCode>
                <c:ptCount val="6"/>
                <c:pt idx="0">
                  <c:v>0.46143000384705557</c:v>
                </c:pt>
                <c:pt idx="1">
                  <c:v>0.79715489357763147</c:v>
                </c:pt>
                <c:pt idx="2">
                  <c:v>0.81622016394384611</c:v>
                </c:pt>
                <c:pt idx="3">
                  <c:v>0.73303071315549262</c:v>
                </c:pt>
                <c:pt idx="4">
                  <c:v>0.5288253940354164</c:v>
                </c:pt>
                <c:pt idx="5">
                  <c:v>0.85266396731302863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1A-45CB-95E5-BD45EF9E5C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6690895"/>
        <c:axId val="463473439"/>
      </c:barChart>
      <c:catAx>
        <c:axId val="416690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63473439"/>
        <c:crosses val="autoZero"/>
        <c:auto val="1"/>
        <c:lblAlgn val="ctr"/>
        <c:lblOffset val="100"/>
        <c:noMultiLvlLbl val="0"/>
      </c:catAx>
      <c:valAx>
        <c:axId val="463473439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16690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+mn-lt"/>
        </a:defRPr>
      </a:pPr>
      <a:endParaRPr lang="he-I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'נתוני סכא מתעדכנים - אוכלוסיות'!$C$61</c:f>
              <c:strCache>
                <c:ptCount val="1"/>
                <c:pt idx="0">
                  <c:v>ינו'-ספט'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j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'נתוני סכא מתעדכנים - אוכלוסיות'!$A$62:$B$67</c:f>
              <c:multiLvlStrCache>
                <c:ptCount val="6"/>
                <c:lvl>
                  <c:pt idx="0">
                    <c:v>ערביות</c:v>
                  </c:pt>
                  <c:pt idx="1">
                    <c:v>חרדיות</c:v>
                  </c:pt>
                  <c:pt idx="2">
                    <c:v>יהודיות שאינן חרדיות</c:v>
                  </c:pt>
                  <c:pt idx="3">
                    <c:v>ערבים</c:v>
                  </c:pt>
                  <c:pt idx="4">
                    <c:v>חרדים</c:v>
                  </c:pt>
                  <c:pt idx="5">
                    <c:v>יהודים שאינם חרדים</c:v>
                  </c:pt>
                </c:lvl>
                <c:lvl>
                  <c:pt idx="0">
                    <c:v>נשים</c:v>
                  </c:pt>
                  <c:pt idx="3">
                    <c:v>גברים</c:v>
                  </c:pt>
                </c:lvl>
              </c:multiLvlStrCache>
            </c:multiLvlStrRef>
          </c:cat>
          <c:val>
            <c:numRef>
              <c:f>'נתוני סכא מתעדכנים - אוכלוסיות'!$C$62:$C$67</c:f>
              <c:numCache>
                <c:formatCode>0%</c:formatCode>
                <c:ptCount val="6"/>
                <c:pt idx="0">
                  <c:v>0.36562709022886603</c:v>
                </c:pt>
                <c:pt idx="1">
                  <c:v>0.137604504243755</c:v>
                </c:pt>
                <c:pt idx="2">
                  <c:v>0.130259675150317</c:v>
                </c:pt>
                <c:pt idx="3">
                  <c:v>0.222412420388586</c:v>
                </c:pt>
                <c:pt idx="4">
                  <c:v>0.10226860158429101</c:v>
                </c:pt>
                <c:pt idx="5">
                  <c:v>0.15672864196689601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5A-42F9-A0D3-9F2566C37DAB}"/>
            </c:ext>
          </c:extLst>
        </c:ser>
        <c:ser>
          <c:idx val="1"/>
          <c:order val="1"/>
          <c:tx>
            <c:strRef>
              <c:f>'נתוני סכא מתעדכנים - אוכלוסיות'!$D$61</c:f>
              <c:strCache>
                <c:ptCount val="1"/>
                <c:pt idx="0">
                  <c:v>אוקטובר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j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'נתוני סכא מתעדכנים - אוכלוסיות'!$A$62:$B$67</c:f>
              <c:multiLvlStrCache>
                <c:ptCount val="6"/>
                <c:lvl>
                  <c:pt idx="0">
                    <c:v>ערביות</c:v>
                  </c:pt>
                  <c:pt idx="1">
                    <c:v>חרדיות</c:v>
                  </c:pt>
                  <c:pt idx="2">
                    <c:v>יהודיות שאינן חרדיות</c:v>
                  </c:pt>
                  <c:pt idx="3">
                    <c:v>ערבים</c:v>
                  </c:pt>
                  <c:pt idx="4">
                    <c:v>חרדים</c:v>
                  </c:pt>
                  <c:pt idx="5">
                    <c:v>יהודים שאינם חרדים</c:v>
                  </c:pt>
                </c:lvl>
                <c:lvl>
                  <c:pt idx="0">
                    <c:v>נשים</c:v>
                  </c:pt>
                  <c:pt idx="3">
                    <c:v>גברים</c:v>
                  </c:pt>
                </c:lvl>
              </c:multiLvlStrCache>
            </c:multiLvlStrRef>
          </c:cat>
          <c:val>
            <c:numRef>
              <c:f>'נתוני סכא מתעדכנים - אוכלוסיות'!$D$62:$D$67</c:f>
              <c:numCache>
                <c:formatCode>0%</c:formatCode>
                <c:ptCount val="6"/>
                <c:pt idx="0">
                  <c:v>0.36918667344196598</c:v>
                </c:pt>
                <c:pt idx="1">
                  <c:v>0.146569826819511</c:v>
                </c:pt>
                <c:pt idx="2">
                  <c:v>0.19504367949051499</c:v>
                </c:pt>
                <c:pt idx="3">
                  <c:v>0.3304379093459</c:v>
                </c:pt>
                <c:pt idx="5">
                  <c:v>0.184910659544232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5A-42F9-A0D3-9F2566C37DAB}"/>
            </c:ext>
          </c:extLst>
        </c:ser>
        <c:ser>
          <c:idx val="2"/>
          <c:order val="2"/>
          <c:tx>
            <c:strRef>
              <c:f>'נתוני סכא מתעדכנים - אוכלוסיות'!$E$61</c:f>
              <c:strCache>
                <c:ptCount val="1"/>
                <c:pt idx="0">
                  <c:v>ינואר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j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'נתוני סכא מתעדכנים - אוכלוסיות'!$A$62:$B$67</c:f>
              <c:multiLvlStrCache>
                <c:ptCount val="6"/>
                <c:lvl>
                  <c:pt idx="0">
                    <c:v>ערביות</c:v>
                  </c:pt>
                  <c:pt idx="1">
                    <c:v>חרדיות</c:v>
                  </c:pt>
                  <c:pt idx="2">
                    <c:v>יהודיות שאינן חרדיות</c:v>
                  </c:pt>
                  <c:pt idx="3">
                    <c:v>ערבים</c:v>
                  </c:pt>
                  <c:pt idx="4">
                    <c:v>חרדים</c:v>
                  </c:pt>
                  <c:pt idx="5">
                    <c:v>יהודים שאינם חרדים</c:v>
                  </c:pt>
                </c:lvl>
                <c:lvl>
                  <c:pt idx="0">
                    <c:v>נשים</c:v>
                  </c:pt>
                  <c:pt idx="3">
                    <c:v>גברים</c:v>
                  </c:pt>
                </c:lvl>
              </c:multiLvlStrCache>
            </c:multiLvlStrRef>
          </c:cat>
          <c:val>
            <c:numRef>
              <c:f>'נתוני סכא מתעדכנים - אוכלוסיות'!$E$62:$E$67</c:f>
              <c:numCache>
                <c:formatCode>0%</c:formatCode>
                <c:ptCount val="6"/>
                <c:pt idx="0">
                  <c:v>0.433015281579199</c:v>
                </c:pt>
                <c:pt idx="1">
                  <c:v>9.0642855107641002E-2</c:v>
                </c:pt>
                <c:pt idx="2">
                  <c:v>0.16896313520154499</c:v>
                </c:pt>
                <c:pt idx="3">
                  <c:v>0.347986296243947</c:v>
                </c:pt>
                <c:pt idx="5">
                  <c:v>0.17570324085361599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5A-42F9-A0D3-9F2566C37DAB}"/>
            </c:ext>
          </c:extLst>
        </c:ser>
        <c:ser>
          <c:idx val="3"/>
          <c:order val="3"/>
          <c:tx>
            <c:strRef>
              <c:f>'נתוני סכא מתעדכנים - אוכלוסיות'!$F$61</c:f>
              <c:strCache>
                <c:ptCount val="1"/>
                <c:pt idx="0">
                  <c:v>פברואר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j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'נתוני סכא מתעדכנים - אוכלוסיות'!$A$62:$B$67</c:f>
              <c:multiLvlStrCache>
                <c:ptCount val="6"/>
                <c:lvl>
                  <c:pt idx="0">
                    <c:v>ערביות</c:v>
                  </c:pt>
                  <c:pt idx="1">
                    <c:v>חרדיות</c:v>
                  </c:pt>
                  <c:pt idx="2">
                    <c:v>יהודיות שאינן חרדיות</c:v>
                  </c:pt>
                  <c:pt idx="3">
                    <c:v>ערבים</c:v>
                  </c:pt>
                  <c:pt idx="4">
                    <c:v>חרדים</c:v>
                  </c:pt>
                  <c:pt idx="5">
                    <c:v>יהודים שאינם חרדים</c:v>
                  </c:pt>
                </c:lvl>
                <c:lvl>
                  <c:pt idx="0">
                    <c:v>נשים</c:v>
                  </c:pt>
                  <c:pt idx="3">
                    <c:v>גברים</c:v>
                  </c:pt>
                </c:lvl>
              </c:multiLvlStrCache>
            </c:multiLvlStrRef>
          </c:cat>
          <c:val>
            <c:numRef>
              <c:f>'נתוני סכא מתעדכנים - אוכלוסיות'!$F$62:$F$67</c:f>
              <c:numCache>
                <c:formatCode>0%</c:formatCode>
                <c:ptCount val="6"/>
                <c:pt idx="0">
                  <c:v>0.449676483419918</c:v>
                </c:pt>
                <c:pt idx="1">
                  <c:v>7.9253177010589496E-2</c:v>
                </c:pt>
                <c:pt idx="2">
                  <c:v>0.125482952512561</c:v>
                </c:pt>
                <c:pt idx="3">
                  <c:v>0.31610111103072702</c:v>
                </c:pt>
                <c:pt idx="4">
                  <c:v>9.7392641162756005E-2</c:v>
                </c:pt>
                <c:pt idx="5">
                  <c:v>0.15305903360003201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5A-42F9-A0D3-9F2566C37D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6668895"/>
        <c:axId val="561616207"/>
      </c:barChart>
      <c:catAx>
        <c:axId val="416668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j-cs"/>
              </a:defRPr>
            </a:pPr>
            <a:endParaRPr lang="he-IL"/>
          </a:p>
        </c:txPr>
        <c:crossAx val="561616207"/>
        <c:crosses val="autoZero"/>
        <c:auto val="1"/>
        <c:lblAlgn val="ctr"/>
        <c:lblOffset val="100"/>
        <c:noMultiLvlLbl val="0"/>
      </c:catAx>
      <c:valAx>
        <c:axId val="561616207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j-cs"/>
              </a:defRPr>
            </a:pPr>
            <a:endParaRPr lang="he-IL"/>
          </a:p>
        </c:txPr>
        <c:crossAx val="416668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j-cs"/>
            </a:defRPr>
          </a:pPr>
          <a:endParaRPr lang="he-I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+mn-lt"/>
          <a:cs typeface="+mj-cs"/>
        </a:defRPr>
      </a:pPr>
      <a:endParaRPr lang="he-I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'תעסוקה לפי גיל'!$L$1</c:f>
              <c:strCache>
                <c:ptCount val="1"/>
                <c:pt idx="0">
                  <c:v>18-24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6.6287880435455578E-3"/>
                  <c:y val="4.7081939256883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0CC-4C42-A1F9-C574FA145892}"/>
                </c:ext>
              </c:extLst>
            </c:dLbl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0CC-4C42-A1F9-C574FA145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'תעסוקה לפי גיל'!$K$2:$K$14</c:f>
              <c:strCach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2023Q1</c:v>
                </c:pt>
                <c:pt idx="10">
                  <c:v>2023Q2</c:v>
                </c:pt>
                <c:pt idx="11">
                  <c:v>2023Q3</c:v>
                </c:pt>
                <c:pt idx="12">
                  <c:v>2023Q4</c:v>
                </c:pt>
              </c:strCache>
            </c:strRef>
          </c:cat>
          <c:val>
            <c:numRef>
              <c:f>'תעסוקה לפי גיל'!$L$2:$L$14</c:f>
              <c:numCache>
                <c:formatCode>0%</c:formatCode>
                <c:ptCount val="13"/>
                <c:pt idx="0">
                  <c:v>0.63618320834682496</c:v>
                </c:pt>
                <c:pt idx="1">
                  <c:v>0.63769963954358899</c:v>
                </c:pt>
                <c:pt idx="2">
                  <c:v>0.63447764938752105</c:v>
                </c:pt>
                <c:pt idx="3">
                  <c:v>0.64188254115572896</c:v>
                </c:pt>
                <c:pt idx="4">
                  <c:v>0.62864406939251904</c:v>
                </c:pt>
                <c:pt idx="5">
                  <c:v>0.62017818704963601</c:v>
                </c:pt>
                <c:pt idx="6">
                  <c:v>0.52179427859360605</c:v>
                </c:pt>
                <c:pt idx="7">
                  <c:v>0.56453704118635895</c:v>
                </c:pt>
                <c:pt idx="8">
                  <c:v>0.59875397115778295</c:v>
                </c:pt>
                <c:pt idx="9">
                  <c:v>0.62367050508712396</c:v>
                </c:pt>
                <c:pt idx="10">
                  <c:v>0.64164151734492203</c:v>
                </c:pt>
                <c:pt idx="11">
                  <c:v>0.62533492513334599</c:v>
                </c:pt>
                <c:pt idx="12">
                  <c:v>0.56008386878834704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CC-4C42-A1F9-C574FA145892}"/>
            </c:ext>
          </c:extLst>
        </c:ser>
        <c:ser>
          <c:idx val="1"/>
          <c:order val="1"/>
          <c:tx>
            <c:strRef>
              <c:f>'תעסוקה לפי גיל'!$M$1</c:f>
              <c:strCache>
                <c:ptCount val="1"/>
                <c:pt idx="0">
                  <c:v>25-34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1.9886364130636349E-2"/>
                  <c:y val="1.4713106017776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0CC-4C42-A1F9-C574FA145892}"/>
                </c:ext>
              </c:extLst>
            </c:dLbl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0CC-4C42-A1F9-C574FA145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'תעסוקה לפי גיל'!$K$2:$K$14</c:f>
              <c:strCach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2023Q1</c:v>
                </c:pt>
                <c:pt idx="10">
                  <c:v>2023Q2</c:v>
                </c:pt>
                <c:pt idx="11">
                  <c:v>2023Q3</c:v>
                </c:pt>
                <c:pt idx="12">
                  <c:v>2023Q4</c:v>
                </c:pt>
              </c:strCache>
            </c:strRef>
          </c:cat>
          <c:val>
            <c:numRef>
              <c:f>'תעסוקה לפי גיל'!$M$2:$M$14</c:f>
              <c:numCache>
                <c:formatCode>0%</c:formatCode>
                <c:ptCount val="13"/>
                <c:pt idx="0">
                  <c:v>0.77529605309832395</c:v>
                </c:pt>
                <c:pt idx="1">
                  <c:v>0.77852615527594804</c:v>
                </c:pt>
                <c:pt idx="2">
                  <c:v>0.77495666298638</c:v>
                </c:pt>
                <c:pt idx="3">
                  <c:v>0.77801481833052999</c:v>
                </c:pt>
                <c:pt idx="4">
                  <c:v>0.78028456745600305</c:v>
                </c:pt>
                <c:pt idx="5">
                  <c:v>0.78192128792555105</c:v>
                </c:pt>
                <c:pt idx="6">
                  <c:v>0.66723880870920405</c:v>
                </c:pt>
                <c:pt idx="7">
                  <c:v>0.71668836504419797</c:v>
                </c:pt>
                <c:pt idx="8">
                  <c:v>0.77066642323340795</c:v>
                </c:pt>
                <c:pt idx="9">
                  <c:v>0.77094726583913897</c:v>
                </c:pt>
                <c:pt idx="10">
                  <c:v>0.77545554191061605</c:v>
                </c:pt>
                <c:pt idx="11">
                  <c:v>0.77573526917003599</c:v>
                </c:pt>
                <c:pt idx="12">
                  <c:v>0.72698906226313798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CC-4C42-A1F9-C574FA145892}"/>
            </c:ext>
          </c:extLst>
        </c:ser>
        <c:ser>
          <c:idx val="2"/>
          <c:order val="2"/>
          <c:tx>
            <c:strRef>
              <c:f>'תעסוקה לפי גיל'!$N$1</c:f>
              <c:strCache>
                <c:ptCount val="1"/>
                <c:pt idx="0">
                  <c:v>35-44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'תעסוקה לפי גיל'!$K$2:$K$14</c:f>
              <c:strCach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2023Q1</c:v>
                </c:pt>
                <c:pt idx="10">
                  <c:v>2023Q2</c:v>
                </c:pt>
                <c:pt idx="11">
                  <c:v>2023Q3</c:v>
                </c:pt>
                <c:pt idx="12">
                  <c:v>2023Q4</c:v>
                </c:pt>
              </c:strCache>
            </c:strRef>
          </c:cat>
          <c:val>
            <c:numRef>
              <c:f>'תעסוקה לפי גיל'!$N$2:$N$14</c:f>
              <c:numCache>
                <c:formatCode>0%</c:formatCode>
                <c:ptCount val="13"/>
                <c:pt idx="0">
                  <c:v>0.81517601484246305</c:v>
                </c:pt>
                <c:pt idx="1">
                  <c:v>0.81833922391225999</c:v>
                </c:pt>
                <c:pt idx="2">
                  <c:v>0.82711493527520896</c:v>
                </c:pt>
                <c:pt idx="3">
                  <c:v>0.83054463771947595</c:v>
                </c:pt>
                <c:pt idx="4">
                  <c:v>0.83507734212886997</c:v>
                </c:pt>
                <c:pt idx="5">
                  <c:v>0.836361405150855</c:v>
                </c:pt>
                <c:pt idx="6">
                  <c:v>0.74779649354045596</c:v>
                </c:pt>
                <c:pt idx="7">
                  <c:v>0.79551802537222904</c:v>
                </c:pt>
                <c:pt idx="8">
                  <c:v>0.84482986963121798</c:v>
                </c:pt>
                <c:pt idx="9">
                  <c:v>0.85749480062562999</c:v>
                </c:pt>
                <c:pt idx="10">
                  <c:v>0.85594789106286395</c:v>
                </c:pt>
                <c:pt idx="11">
                  <c:v>0.83896124617033696</c:v>
                </c:pt>
                <c:pt idx="12">
                  <c:v>0.79045584958561299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0CC-4C42-A1F9-C574FA145892}"/>
            </c:ext>
          </c:extLst>
        </c:ser>
        <c:ser>
          <c:idx val="3"/>
          <c:order val="3"/>
          <c:tx>
            <c:strRef>
              <c:f>'תעסוקה לפי גיל'!$O$1</c:f>
              <c:strCache>
                <c:ptCount val="1"/>
                <c:pt idx="0">
                  <c:v>45-54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1.8781566123378623E-2"/>
                  <c:y val="-5.2967181663994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0CC-4C42-A1F9-C574FA145892}"/>
                </c:ext>
              </c:extLst>
            </c:dLbl>
            <c:dLbl>
              <c:idx val="12"/>
              <c:layout>
                <c:manualLayout>
                  <c:x val="-2.209596014515132E-3"/>
                  <c:y val="-4.1196696849773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0CC-4C42-A1F9-C574FA145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'תעסוקה לפי גיל'!$K$2:$K$14</c:f>
              <c:strCach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2023Q1</c:v>
                </c:pt>
                <c:pt idx="10">
                  <c:v>2023Q2</c:v>
                </c:pt>
                <c:pt idx="11">
                  <c:v>2023Q3</c:v>
                </c:pt>
                <c:pt idx="12">
                  <c:v>2023Q4</c:v>
                </c:pt>
              </c:strCache>
            </c:strRef>
          </c:cat>
          <c:val>
            <c:numRef>
              <c:f>'תעסוקה לפי גיל'!$O$2:$O$14</c:f>
              <c:numCache>
                <c:formatCode>0%</c:formatCode>
                <c:ptCount val="13"/>
                <c:pt idx="0">
                  <c:v>0.77719663324381105</c:v>
                </c:pt>
                <c:pt idx="1">
                  <c:v>0.78768123088016195</c:v>
                </c:pt>
                <c:pt idx="2">
                  <c:v>0.79827364882761698</c:v>
                </c:pt>
                <c:pt idx="3">
                  <c:v>0.80914124070459104</c:v>
                </c:pt>
                <c:pt idx="4">
                  <c:v>0.81307492295579697</c:v>
                </c:pt>
                <c:pt idx="5">
                  <c:v>0.81234802616815605</c:v>
                </c:pt>
                <c:pt idx="6">
                  <c:v>0.73027463193214104</c:v>
                </c:pt>
                <c:pt idx="7">
                  <c:v>0.78204251900368404</c:v>
                </c:pt>
                <c:pt idx="8">
                  <c:v>0.83701866029113703</c:v>
                </c:pt>
                <c:pt idx="9">
                  <c:v>0.84697914202463498</c:v>
                </c:pt>
                <c:pt idx="10">
                  <c:v>0.82961967665018599</c:v>
                </c:pt>
                <c:pt idx="11">
                  <c:v>0.84317250645362496</c:v>
                </c:pt>
                <c:pt idx="12">
                  <c:v>0.79251407249914896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0CC-4C42-A1F9-C574FA145892}"/>
            </c:ext>
          </c:extLst>
        </c:ser>
        <c:ser>
          <c:idx val="4"/>
          <c:order val="4"/>
          <c:tx>
            <c:strRef>
              <c:f>'תעסוקה לפי גיל'!$P$1</c:f>
              <c:strCache>
                <c:ptCount val="1"/>
                <c:pt idx="0">
                  <c:v>55-64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1.6203516922034118E-16"/>
                  <c:y val="2.6483590831997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0CC-4C42-A1F9-C574FA145892}"/>
                </c:ext>
              </c:extLst>
            </c:dLbl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0CC-4C42-A1F9-C574FA145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'תעסוקה לפי גיל'!$K$2:$K$14</c:f>
              <c:strCach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2023Q1</c:v>
                </c:pt>
                <c:pt idx="10">
                  <c:v>2023Q2</c:v>
                </c:pt>
                <c:pt idx="11">
                  <c:v>2023Q3</c:v>
                </c:pt>
                <c:pt idx="12">
                  <c:v>2023Q4</c:v>
                </c:pt>
              </c:strCache>
            </c:strRef>
          </c:cat>
          <c:val>
            <c:numRef>
              <c:f>'תעסוקה לפי גיל'!$P$2:$P$14</c:f>
              <c:numCache>
                <c:formatCode>0%</c:formatCode>
                <c:ptCount val="13"/>
                <c:pt idx="0">
                  <c:v>0.65528271457482001</c:v>
                </c:pt>
                <c:pt idx="1">
                  <c:v>0.66668342395737101</c:v>
                </c:pt>
                <c:pt idx="2">
                  <c:v>0.66988888876452302</c:v>
                </c:pt>
                <c:pt idx="3">
                  <c:v>0.67216834958532901</c:v>
                </c:pt>
                <c:pt idx="4">
                  <c:v>0.67744522076885305</c:v>
                </c:pt>
                <c:pt idx="5">
                  <c:v>0.68422256763687395</c:v>
                </c:pt>
                <c:pt idx="6">
                  <c:v>0.61351389039073301</c:v>
                </c:pt>
                <c:pt idx="7">
                  <c:v>0.65380840973181997</c:v>
                </c:pt>
                <c:pt idx="8">
                  <c:v>0.70367951432319598</c:v>
                </c:pt>
                <c:pt idx="9">
                  <c:v>0.708536302331217</c:v>
                </c:pt>
                <c:pt idx="10">
                  <c:v>0.71260180202796197</c:v>
                </c:pt>
                <c:pt idx="11">
                  <c:v>0.72338717530055097</c:v>
                </c:pt>
                <c:pt idx="12">
                  <c:v>0.68485124083539495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0CC-4C42-A1F9-C574FA145892}"/>
            </c:ext>
          </c:extLst>
        </c:ser>
        <c:ser>
          <c:idx val="5"/>
          <c:order val="5"/>
          <c:tx>
            <c:strRef>
              <c:f>'תעסוקה לפי גיל'!$Q$1</c:f>
              <c:strCache>
                <c:ptCount val="1"/>
                <c:pt idx="0">
                  <c:v>65-74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7.7335860508029623E-3"/>
                  <c:y val="-6.1795045274660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70CC-4C42-A1F9-C574FA145892}"/>
                </c:ext>
              </c:extLst>
            </c:dLbl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70CC-4C42-A1F9-C574FA145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'תעסוקה לפי גיל'!$K$2:$K$14</c:f>
              <c:strCach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2023Q1</c:v>
                </c:pt>
                <c:pt idx="10">
                  <c:v>2023Q2</c:v>
                </c:pt>
                <c:pt idx="11">
                  <c:v>2023Q3</c:v>
                </c:pt>
                <c:pt idx="12">
                  <c:v>2023Q4</c:v>
                </c:pt>
              </c:strCache>
            </c:strRef>
          </c:cat>
          <c:val>
            <c:numRef>
              <c:f>'תעסוקה לפי גיל'!$Q$2:$Q$14</c:f>
              <c:numCache>
                <c:formatCode>0%</c:formatCode>
                <c:ptCount val="13"/>
                <c:pt idx="0">
                  <c:v>0.28990853972704</c:v>
                </c:pt>
                <c:pt idx="1">
                  <c:v>0.294255443897812</c:v>
                </c:pt>
                <c:pt idx="2">
                  <c:v>0.323424648422453</c:v>
                </c:pt>
                <c:pt idx="3">
                  <c:v>0.32135011004712899</c:v>
                </c:pt>
                <c:pt idx="4">
                  <c:v>0.33575598210216601</c:v>
                </c:pt>
                <c:pt idx="5">
                  <c:v>0.33376731878735899</c:v>
                </c:pt>
                <c:pt idx="6">
                  <c:v>0.27406243472730402</c:v>
                </c:pt>
                <c:pt idx="7">
                  <c:v>0.28860161134275802</c:v>
                </c:pt>
                <c:pt idx="8">
                  <c:v>0.31755194331031</c:v>
                </c:pt>
                <c:pt idx="9">
                  <c:v>0.32042280564681302</c:v>
                </c:pt>
                <c:pt idx="10">
                  <c:v>0.32702537371463197</c:v>
                </c:pt>
                <c:pt idx="11">
                  <c:v>0.323204717629762</c:v>
                </c:pt>
                <c:pt idx="12">
                  <c:v>0.309499528381597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0CC-4C42-A1F9-C574FA145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06203760"/>
        <c:axId val="1181719744"/>
      </c:lineChart>
      <c:catAx>
        <c:axId val="140620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181719744"/>
        <c:crosses val="autoZero"/>
        <c:auto val="1"/>
        <c:lblAlgn val="ctr"/>
        <c:lblOffset val="100"/>
        <c:noMultiLvlLbl val="0"/>
      </c:catAx>
      <c:valAx>
        <c:axId val="1181719744"/>
        <c:scaling>
          <c:orientation val="minMax"/>
          <c:min val="0.2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406203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+mn-lt"/>
        </a:defRPr>
      </a:pPr>
      <a:endParaRPr lang="he-I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'תעסוקה לפי מחוז'!$K$1</c:f>
              <c:strCache>
                <c:ptCount val="1"/>
                <c:pt idx="0">
                  <c:v>ירושלים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2.2743867214702618E-2"/>
                  <c:y val="6.3426259422675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08D-46C9-8A70-7A6613C3B181}"/>
                </c:ext>
              </c:extLst>
            </c:dLbl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08D-46C9-8A70-7A6613C3B1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'תעסוקה לפי מחוז'!$J$2:$J$15</c:f>
              <c:strCach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2023Q1</c:v>
                </c:pt>
                <c:pt idx="10">
                  <c:v>2023Q2</c:v>
                </c:pt>
                <c:pt idx="11">
                  <c:v>2023Q3</c:v>
                </c:pt>
                <c:pt idx="12">
                  <c:v>2023Q4</c:v>
                </c:pt>
              </c:strCache>
            </c:strRef>
          </c:cat>
          <c:val>
            <c:numRef>
              <c:f>'תעסוקה לפי מחוז'!$K$2:$K$15</c:f>
              <c:numCache>
                <c:formatCode>0%</c:formatCode>
                <c:ptCount val="14"/>
                <c:pt idx="0">
                  <c:v>0.50655963544754301</c:v>
                </c:pt>
                <c:pt idx="1">
                  <c:v>0.51599404870291499</c:v>
                </c:pt>
                <c:pt idx="2">
                  <c:v>0.52596015139708996</c:v>
                </c:pt>
                <c:pt idx="3">
                  <c:v>0.53845595726676398</c:v>
                </c:pt>
                <c:pt idx="4">
                  <c:v>0.53220988075014597</c:v>
                </c:pt>
                <c:pt idx="5">
                  <c:v>0.51391009232187801</c:v>
                </c:pt>
                <c:pt idx="6">
                  <c:v>0.44189064200134098</c:v>
                </c:pt>
                <c:pt idx="7">
                  <c:v>0.47083800650080998</c:v>
                </c:pt>
                <c:pt idx="8">
                  <c:v>0.50915354635864696</c:v>
                </c:pt>
                <c:pt idx="9">
                  <c:v>0.52837978278101005</c:v>
                </c:pt>
                <c:pt idx="10">
                  <c:v>0.52994275785642697</c:v>
                </c:pt>
                <c:pt idx="11">
                  <c:v>0.53639406320626404</c:v>
                </c:pt>
                <c:pt idx="12">
                  <c:v>0.48936871261506798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8D-46C9-8A70-7A6613C3B181}"/>
            </c:ext>
          </c:extLst>
        </c:ser>
        <c:ser>
          <c:idx val="1"/>
          <c:order val="1"/>
          <c:tx>
            <c:strRef>
              <c:f>'תעסוקה לפי מחוז'!$L$1</c:f>
              <c:strCache>
                <c:ptCount val="1"/>
                <c:pt idx="0">
                  <c:v>צפון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2.2743867214702618E-2"/>
                  <c:y val="3.9263874880704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08D-46C9-8A70-7A6613C3B181}"/>
                </c:ext>
              </c:extLst>
            </c:dLbl>
            <c:dLbl>
              <c:idx val="12"/>
              <c:layout>
                <c:manualLayout>
                  <c:x val="2.16608259187644E-2"/>
                  <c:y val="1.2081192270985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08D-46C9-8A70-7A6613C3B1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'תעסוקה לפי מחוז'!$J$2:$J$15</c:f>
              <c:strCach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2023Q1</c:v>
                </c:pt>
                <c:pt idx="10">
                  <c:v>2023Q2</c:v>
                </c:pt>
                <c:pt idx="11">
                  <c:v>2023Q3</c:v>
                </c:pt>
                <c:pt idx="12">
                  <c:v>2023Q4</c:v>
                </c:pt>
              </c:strCache>
            </c:strRef>
          </c:cat>
          <c:val>
            <c:numRef>
              <c:f>'תעסוקה לפי מחוז'!$L$2:$L$15</c:f>
              <c:numCache>
                <c:formatCode>0%</c:formatCode>
                <c:ptCount val="14"/>
                <c:pt idx="0">
                  <c:v>0.55184731997741998</c:v>
                </c:pt>
                <c:pt idx="1">
                  <c:v>0.55354102633184299</c:v>
                </c:pt>
                <c:pt idx="2">
                  <c:v>0.55364270469280896</c:v>
                </c:pt>
                <c:pt idx="3">
                  <c:v>0.55926221787385</c:v>
                </c:pt>
                <c:pt idx="4">
                  <c:v>0.569250481676981</c:v>
                </c:pt>
                <c:pt idx="5">
                  <c:v>0.57339987593638997</c:v>
                </c:pt>
                <c:pt idx="6">
                  <c:v>0.48469104913315197</c:v>
                </c:pt>
                <c:pt idx="7">
                  <c:v>0.51325149007642201</c:v>
                </c:pt>
                <c:pt idx="8">
                  <c:v>0.56991383181298105</c:v>
                </c:pt>
                <c:pt idx="9">
                  <c:v>0.59030639141988195</c:v>
                </c:pt>
                <c:pt idx="10">
                  <c:v>0.59723038873266499</c:v>
                </c:pt>
                <c:pt idx="11">
                  <c:v>0.59562120345645997</c:v>
                </c:pt>
                <c:pt idx="12">
                  <c:v>0.53928053724143998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8D-46C9-8A70-7A6613C3B181}"/>
            </c:ext>
          </c:extLst>
        </c:ser>
        <c:ser>
          <c:idx val="2"/>
          <c:order val="2"/>
          <c:tx>
            <c:strRef>
              <c:f>'תעסוקה לפי מחוז'!$M$1</c:f>
              <c:strCache>
                <c:ptCount val="1"/>
                <c:pt idx="0">
                  <c:v>חיפה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layout>
                <c:manualLayout>
                  <c:x val="-8.6643303675057598E-3"/>
                  <c:y val="-1.8121788406478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608D-46C9-8A70-7A6613C3B1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'תעסוקה לפי מחוז'!$J$2:$J$15</c:f>
              <c:strCach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2023Q1</c:v>
                </c:pt>
                <c:pt idx="10">
                  <c:v>2023Q2</c:v>
                </c:pt>
                <c:pt idx="11">
                  <c:v>2023Q3</c:v>
                </c:pt>
                <c:pt idx="12">
                  <c:v>2023Q4</c:v>
                </c:pt>
              </c:strCache>
            </c:strRef>
          </c:cat>
          <c:val>
            <c:numRef>
              <c:f>'תעסוקה לפי מחוז'!$M$2:$M$15</c:f>
              <c:numCache>
                <c:formatCode>0%</c:formatCode>
                <c:ptCount val="14"/>
                <c:pt idx="0">
                  <c:v>0.60128112118381805</c:v>
                </c:pt>
                <c:pt idx="1">
                  <c:v>0.60127455049409895</c:v>
                </c:pt>
                <c:pt idx="2">
                  <c:v>0.59714145124664597</c:v>
                </c:pt>
                <c:pt idx="3">
                  <c:v>0.60459753119596005</c:v>
                </c:pt>
                <c:pt idx="4">
                  <c:v>0.61107216099570405</c:v>
                </c:pt>
                <c:pt idx="5">
                  <c:v>0.60441037099010098</c:v>
                </c:pt>
                <c:pt idx="6">
                  <c:v>0.53010213088802305</c:v>
                </c:pt>
                <c:pt idx="7">
                  <c:v>0.57989145147421295</c:v>
                </c:pt>
                <c:pt idx="8">
                  <c:v>0.61341920133832195</c:v>
                </c:pt>
                <c:pt idx="9">
                  <c:v>0.62473226256501901</c:v>
                </c:pt>
                <c:pt idx="10">
                  <c:v>0.62802546420554495</c:v>
                </c:pt>
                <c:pt idx="11">
                  <c:v>0.61528638563103899</c:v>
                </c:pt>
                <c:pt idx="12">
                  <c:v>0.58420643822060603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08D-46C9-8A70-7A6613C3B181}"/>
            </c:ext>
          </c:extLst>
        </c:ser>
        <c:ser>
          <c:idx val="3"/>
          <c:order val="3"/>
          <c:tx>
            <c:strRef>
              <c:f>'תעסוקה לפי מחוז'!$N$1</c:f>
              <c:strCache>
                <c:ptCount val="1"/>
                <c:pt idx="0">
                  <c:v>מרכז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'תעסוקה לפי מחוז'!$J$2:$J$15</c:f>
              <c:strCach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2023Q1</c:v>
                </c:pt>
                <c:pt idx="10">
                  <c:v>2023Q2</c:v>
                </c:pt>
                <c:pt idx="11">
                  <c:v>2023Q3</c:v>
                </c:pt>
                <c:pt idx="12">
                  <c:v>2023Q4</c:v>
                </c:pt>
              </c:strCache>
            </c:strRef>
          </c:cat>
          <c:val>
            <c:numRef>
              <c:f>'תעסוקה לפי מחוז'!$N$2:$N$15</c:f>
              <c:numCache>
                <c:formatCode>0%</c:formatCode>
                <c:ptCount val="14"/>
                <c:pt idx="0">
                  <c:v>0.68079722864627901</c:v>
                </c:pt>
                <c:pt idx="1">
                  <c:v>0.68041589937966296</c:v>
                </c:pt>
                <c:pt idx="2">
                  <c:v>0.68507732013869305</c:v>
                </c:pt>
                <c:pt idx="3">
                  <c:v>0.68611467969556506</c:v>
                </c:pt>
                <c:pt idx="4">
                  <c:v>0.68365681175743198</c:v>
                </c:pt>
                <c:pt idx="5">
                  <c:v>0.68389652354768904</c:v>
                </c:pt>
                <c:pt idx="6">
                  <c:v>0.60263535774892296</c:v>
                </c:pt>
                <c:pt idx="7">
                  <c:v>0.64553138437470603</c:v>
                </c:pt>
                <c:pt idx="8">
                  <c:v>0.67769837372984398</c:v>
                </c:pt>
                <c:pt idx="9">
                  <c:v>0.67884013324599102</c:v>
                </c:pt>
                <c:pt idx="10">
                  <c:v>0.67787525451564701</c:v>
                </c:pt>
                <c:pt idx="11">
                  <c:v>0.67508823569049403</c:v>
                </c:pt>
                <c:pt idx="12">
                  <c:v>0.64190218017566303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08D-46C9-8A70-7A6613C3B181}"/>
            </c:ext>
          </c:extLst>
        </c:ser>
        <c:ser>
          <c:idx val="4"/>
          <c:order val="4"/>
          <c:tx>
            <c:strRef>
              <c:f>'תעסוקה לפי מחוז'!$O$1</c:f>
              <c:strCache>
                <c:ptCount val="1"/>
                <c:pt idx="0">
                  <c:v>ת"א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608D-46C9-8A70-7A6613C3B1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'תעסוקה לפי מחוז'!$J$2:$J$15</c:f>
              <c:strCach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2023Q1</c:v>
                </c:pt>
                <c:pt idx="10">
                  <c:v>2023Q2</c:v>
                </c:pt>
                <c:pt idx="11">
                  <c:v>2023Q3</c:v>
                </c:pt>
                <c:pt idx="12">
                  <c:v>2023Q4</c:v>
                </c:pt>
              </c:strCache>
            </c:strRef>
          </c:cat>
          <c:val>
            <c:numRef>
              <c:f>'תעסוקה לפי מחוז'!$O$2:$O$15</c:f>
              <c:numCache>
                <c:formatCode>0%</c:formatCode>
                <c:ptCount val="14"/>
                <c:pt idx="0">
                  <c:v>0.67067208004746603</c:v>
                </c:pt>
                <c:pt idx="1">
                  <c:v>0.68041130197565103</c:v>
                </c:pt>
                <c:pt idx="2">
                  <c:v>0.68057241798439305</c:v>
                </c:pt>
                <c:pt idx="3">
                  <c:v>0.67651933234728101</c:v>
                </c:pt>
                <c:pt idx="4">
                  <c:v>0.68035192638789999</c:v>
                </c:pt>
                <c:pt idx="5">
                  <c:v>0.674053825142648</c:v>
                </c:pt>
                <c:pt idx="6">
                  <c:v>0.58648698909477204</c:v>
                </c:pt>
                <c:pt idx="7">
                  <c:v>0.64016237176760904</c:v>
                </c:pt>
                <c:pt idx="8">
                  <c:v>0.68469505749978898</c:v>
                </c:pt>
                <c:pt idx="9">
                  <c:v>0.68329804203811995</c:v>
                </c:pt>
                <c:pt idx="10">
                  <c:v>0.68241496994658701</c:v>
                </c:pt>
                <c:pt idx="11">
                  <c:v>0.67625202268210705</c:v>
                </c:pt>
                <c:pt idx="12">
                  <c:v>0.63874586413059498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08D-46C9-8A70-7A6613C3B181}"/>
            </c:ext>
          </c:extLst>
        </c:ser>
        <c:ser>
          <c:idx val="5"/>
          <c:order val="5"/>
          <c:tx>
            <c:strRef>
              <c:f>'תעסוקה לפי מחוז'!$P$1</c:f>
              <c:strCache>
                <c:ptCount val="1"/>
                <c:pt idx="0">
                  <c:v>דרום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1.407953684719686E-2"/>
                  <c:y val="-2.71826826097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608D-46C9-8A70-7A6613C3B181}"/>
                </c:ext>
              </c:extLst>
            </c:dLbl>
            <c:dLbl>
              <c:idx val="12"/>
              <c:layout>
                <c:manualLayout>
                  <c:x val="9.7473716634438202E-3"/>
                  <c:y val="-1.20811922709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08D-46C9-8A70-7A6613C3B1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'תעסוקה לפי מחוז'!$J$2:$J$15</c:f>
              <c:strCach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2023Q1</c:v>
                </c:pt>
                <c:pt idx="10">
                  <c:v>2023Q2</c:v>
                </c:pt>
                <c:pt idx="11">
                  <c:v>2023Q3</c:v>
                </c:pt>
                <c:pt idx="12">
                  <c:v>2023Q4</c:v>
                </c:pt>
              </c:strCache>
            </c:strRef>
          </c:cat>
          <c:val>
            <c:numRef>
              <c:f>'תעסוקה לפי מחוז'!$P$2:$P$15</c:f>
              <c:numCache>
                <c:formatCode>0%</c:formatCode>
                <c:ptCount val="14"/>
                <c:pt idx="0">
                  <c:v>0.59929265747204596</c:v>
                </c:pt>
                <c:pt idx="1">
                  <c:v>0.60168145060136202</c:v>
                </c:pt>
                <c:pt idx="2">
                  <c:v>0.61456349393090604</c:v>
                </c:pt>
                <c:pt idx="3">
                  <c:v>0.61302463932071605</c:v>
                </c:pt>
                <c:pt idx="4">
                  <c:v>0.60962990063996503</c:v>
                </c:pt>
                <c:pt idx="5">
                  <c:v>0.612162448514047</c:v>
                </c:pt>
                <c:pt idx="6">
                  <c:v>0.53419119109284696</c:v>
                </c:pt>
                <c:pt idx="7">
                  <c:v>0.56011395316277102</c:v>
                </c:pt>
                <c:pt idx="8">
                  <c:v>0.60496772720805703</c:v>
                </c:pt>
                <c:pt idx="9">
                  <c:v>0.608106440720946</c:v>
                </c:pt>
                <c:pt idx="10">
                  <c:v>0.60597711870980697</c:v>
                </c:pt>
                <c:pt idx="11">
                  <c:v>0.61227753775414095</c:v>
                </c:pt>
                <c:pt idx="12">
                  <c:v>0.55145202660997195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08D-46C9-8A70-7A6613C3B181}"/>
            </c:ext>
          </c:extLst>
        </c:ser>
        <c:ser>
          <c:idx val="6"/>
          <c:order val="6"/>
          <c:tx>
            <c:strRef>
              <c:f>'תעסוקה לפי מחוז'!$Q$1</c:f>
              <c:strCache>
                <c:ptCount val="1"/>
                <c:pt idx="0">
                  <c:v>יו"ש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1.299649555125864E-2"/>
                  <c:y val="-3.9263874880704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608D-46C9-8A70-7A6613C3B181}"/>
                </c:ext>
              </c:extLst>
            </c:dLbl>
            <c:dLbl>
              <c:idx val="12"/>
              <c:layout>
                <c:manualLayout>
                  <c:x val="-4.3321651837530386E-3"/>
                  <c:y val="-4.228417294845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608D-46C9-8A70-7A6613C3B1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'תעסוקה לפי מחוז'!$J$2:$J$15</c:f>
              <c:strCach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2023Q1</c:v>
                </c:pt>
                <c:pt idx="10">
                  <c:v>2023Q2</c:v>
                </c:pt>
                <c:pt idx="11">
                  <c:v>2023Q3</c:v>
                </c:pt>
                <c:pt idx="12">
                  <c:v>2023Q4</c:v>
                </c:pt>
              </c:strCache>
            </c:strRef>
          </c:cat>
          <c:val>
            <c:numRef>
              <c:f>'תעסוקה לפי מחוז'!$Q$2:$Q$15</c:f>
              <c:numCache>
                <c:formatCode>0%</c:formatCode>
                <c:ptCount val="14"/>
                <c:pt idx="0">
                  <c:v>0.69179518009144902</c:v>
                </c:pt>
                <c:pt idx="1">
                  <c:v>0.69242490519669597</c:v>
                </c:pt>
                <c:pt idx="2">
                  <c:v>0.69730084091267697</c:v>
                </c:pt>
                <c:pt idx="3">
                  <c:v>0.69812532856315601</c:v>
                </c:pt>
                <c:pt idx="4">
                  <c:v>0.68616919663174702</c:v>
                </c:pt>
                <c:pt idx="5">
                  <c:v>0.68482591207631005</c:v>
                </c:pt>
                <c:pt idx="6">
                  <c:v>0.61815749610537696</c:v>
                </c:pt>
                <c:pt idx="7">
                  <c:v>0.64983193394673799</c:v>
                </c:pt>
                <c:pt idx="8">
                  <c:v>0.66821338783940099</c:v>
                </c:pt>
                <c:pt idx="9">
                  <c:v>0.68211257539129</c:v>
                </c:pt>
                <c:pt idx="10">
                  <c:v>0.67346388513817002</c:v>
                </c:pt>
                <c:pt idx="11">
                  <c:v>0.680580212290819</c:v>
                </c:pt>
                <c:pt idx="12">
                  <c:v>0.65743590453256195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08D-46C9-8A70-7A6613C3B1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16377920"/>
        <c:axId val="1804589328"/>
      </c:lineChart>
      <c:catAx>
        <c:axId val="141637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804589328"/>
        <c:crosses val="autoZero"/>
        <c:auto val="1"/>
        <c:lblAlgn val="ctr"/>
        <c:lblOffset val="100"/>
        <c:noMultiLvlLbl val="0"/>
      </c:catAx>
      <c:valAx>
        <c:axId val="1804589328"/>
        <c:scaling>
          <c:orientation val="minMax"/>
          <c:min val="0.4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416377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+mn-lt"/>
        </a:defRPr>
      </a:pPr>
      <a:endParaRPr lang="he-I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179861918105943E-2"/>
          <c:y val="1.257312363760084E-2"/>
          <c:w val="0.97492969818810138"/>
          <c:h val="0.7639897436618539"/>
        </c:manualLayout>
      </c:layout>
      <c:lineChart>
        <c:grouping val="standard"/>
        <c:varyColors val="0"/>
        <c:ser>
          <c:idx val="2"/>
          <c:order val="0"/>
          <c:spPr>
            <a:ln w="31750">
              <a:solidFill>
                <a:schemeClr val="accent5"/>
              </a:solidFill>
              <a:prstDash val="solid"/>
            </a:ln>
          </c:spPr>
          <c:marker>
            <c:symbol val="none"/>
          </c:marker>
          <c:dPt>
            <c:idx val="0"/>
            <c:bubble3D val="0"/>
            <c:spPr>
              <a:ln w="31750" cap="rnd">
                <a:solidFill>
                  <a:schemeClr val="accent5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FBAB-499A-9E2A-C823EA0B8323}"/>
              </c:ext>
            </c:extLst>
          </c:dPt>
          <c:dPt>
            <c:idx val="1"/>
            <c:marker>
              <c:symbol val="circle"/>
              <c:size val="6"/>
              <c:spPr>
                <a:solidFill>
                  <a:schemeClr val="accent1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FBAB-499A-9E2A-C823EA0B8323}"/>
              </c:ext>
            </c:extLst>
          </c:dPt>
          <c:dPt>
            <c:idx val="12"/>
            <c:marker>
              <c:symbol val="circle"/>
              <c:size val="6"/>
              <c:spPr>
                <a:solidFill>
                  <a:schemeClr val="accent1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FBAB-499A-9E2A-C823EA0B8323}"/>
              </c:ext>
            </c:extLst>
          </c:dPt>
          <c:dPt>
            <c:idx val="28"/>
            <c:marker>
              <c:symbol val="circle"/>
              <c:size val="6"/>
              <c:spPr>
                <a:solidFill>
                  <a:schemeClr val="accent1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FBAB-499A-9E2A-C823EA0B8323}"/>
              </c:ext>
            </c:extLst>
          </c:dPt>
          <c:dPt>
            <c:idx val="31"/>
            <c:bubble3D val="0"/>
            <c:spPr>
              <a:ln w="31750" cap="rnd">
                <a:solidFill>
                  <a:schemeClr val="accent5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FBAB-499A-9E2A-C823EA0B8323}"/>
              </c:ext>
            </c:extLst>
          </c:dPt>
          <c:dLbls>
            <c:dLbl>
              <c:idx val="1"/>
              <c:layout>
                <c:manualLayout>
                  <c:x val="-6.3178722092936762E-2"/>
                  <c:y val="-4.4943089430894187E-2"/>
                </c:manualLayout>
              </c:layout>
              <c:tx>
                <c:rich>
                  <a:bodyPr/>
                  <a:lstStyle/>
                  <a:p>
                    <a:r>
                      <a:rPr lang="he-IL"/>
                      <a:t>עלייה מברית המועצות,</a:t>
                    </a:r>
                    <a:r>
                      <a:rPr lang="he-IL" baseline="0"/>
                      <a:t> </a:t>
                    </a:r>
                  </a:p>
                  <a:p>
                    <a:fld id="{2C16F4F0-261A-4DED-B430-5F0ED6DEB70B}" type="VALUE">
                      <a:rPr lang="en-US"/>
                      <a:pPr/>
                      <a:t>[ערך]</a:t>
                    </a:fld>
                    <a:endParaRPr lang="he-IL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BAB-499A-9E2A-C823EA0B8323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he-IL"/>
                      <a:t>משבר הדוט קום והאינתיפאדה השניה,</a:t>
                    </a:r>
                    <a:fld id="{A57B3940-7715-4303-ABAF-A47903A01E9A}" type="VALUE">
                      <a:rPr lang="en-US"/>
                      <a:pPr/>
                      <a:t>[ערך]</a:t>
                    </a:fld>
                    <a:endParaRPr lang="he-IL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BAB-499A-9E2A-C823EA0B8323}"/>
                </c:ext>
              </c:extLst>
            </c:dLbl>
            <c:dLbl>
              <c:idx val="28"/>
              <c:layout>
                <c:manualLayout>
                  <c:x val="-4.4642124169299142E-2"/>
                  <c:y val="-5.6358072895660784E-2"/>
                </c:manualLayout>
              </c:layout>
              <c:tx>
                <c:rich>
                  <a:bodyPr rot="0" vert="horz"/>
                  <a:lstStyle/>
                  <a:p>
                    <a:pPr>
                      <a:defRPr/>
                    </a:pPr>
                    <a:fld id="{696F2BD0-1E8F-4F51-89F3-C544A7A10269}" type="VALUE">
                      <a:rPr lang="en-US"/>
                      <a:pPr>
                        <a:defRPr/>
                      </a:pPr>
                      <a:t>[ערך]</a:t>
                    </a:fld>
                    <a:endParaRPr lang="he-IL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BAB-499A-9E2A-C823EA0B8323}"/>
                </c:ext>
              </c:extLst>
            </c:dLbl>
            <c:dLbl>
              <c:idx val="29"/>
              <c:layout>
                <c:manualLayout>
                  <c:x val="-8.465406063742649E-2"/>
                  <c:y val="-5.6799241356364626E-2"/>
                </c:manualLayout>
              </c:layout>
              <c:tx>
                <c:rich>
                  <a:bodyPr/>
                  <a:lstStyle/>
                  <a:p>
                    <a:fld id="{C7AB0C13-1C49-4A34-A2D5-3869DB0C2B63}" type="VALUE">
                      <a:rPr lang="he-IL"/>
                      <a:pPr/>
                      <a:t>[ערך]</a:t>
                    </a:fld>
                    <a:r>
                      <a:rPr lang="he-IL"/>
                      <a:t> שנת שיא במשבר הקורונה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BAB-499A-9E2A-C823EA0B8323}"/>
                </c:ext>
              </c:extLst>
            </c:dLbl>
            <c:dLbl>
              <c:idx val="30"/>
              <c:layout>
                <c:manualLayout>
                  <c:x val="1.6930812127485297E-4"/>
                  <c:y val="-2.51031562712288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BAB-499A-9E2A-C823EA0B8323}"/>
                </c:ext>
              </c:extLst>
            </c:dLbl>
            <c:dLbl>
              <c:idx val="31"/>
              <c:layout>
                <c:manualLayout>
                  <c:x val="-1.8713002877746906E-2"/>
                  <c:y val="6.4913418692988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BAB-499A-9E2A-C823EA0B832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'שיעור אבטלה'!$C$17:$C$63</c:f>
              <c:strCache>
                <c:ptCount val="47"/>
                <c:pt idx="0">
                  <c:v>1990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2023-01</c:v>
                </c:pt>
                <c:pt idx="33">
                  <c:v>2023-02</c:v>
                </c:pt>
                <c:pt idx="34">
                  <c:v>2023-03</c:v>
                </c:pt>
                <c:pt idx="35">
                  <c:v>2023-04</c:v>
                </c:pt>
                <c:pt idx="36">
                  <c:v>2023-05</c:v>
                </c:pt>
                <c:pt idx="37">
                  <c:v>2023-06</c:v>
                </c:pt>
                <c:pt idx="38">
                  <c:v>2023-07</c:v>
                </c:pt>
                <c:pt idx="39">
                  <c:v>2023-08</c:v>
                </c:pt>
                <c:pt idx="40">
                  <c:v>2023-09</c:v>
                </c:pt>
                <c:pt idx="41">
                  <c:v>2023-10</c:v>
                </c:pt>
                <c:pt idx="42">
                  <c:v>2023-11</c:v>
                </c:pt>
                <c:pt idx="43">
                  <c:v>2023-12</c:v>
                </c:pt>
                <c:pt idx="44">
                  <c:v>ינו-24</c:v>
                </c:pt>
                <c:pt idx="45">
                  <c:v>פבר-24</c:v>
                </c:pt>
                <c:pt idx="46">
                  <c:v>מרץ-24</c:v>
                </c:pt>
              </c:strCache>
            </c:strRef>
          </c:cat>
          <c:val>
            <c:numRef>
              <c:f>'שיעור אבטלה'!$F$17:$F$63</c:f>
              <c:numCache>
                <c:formatCode>0%</c:formatCode>
                <c:ptCount val="47"/>
                <c:pt idx="0">
                  <c:v>9.5763379598763562E-2</c:v>
                </c:pt>
                <c:pt idx="1">
                  <c:v>0.11174507481967919</c:v>
                </c:pt>
                <c:pt idx="2">
                  <c:v>0.10020040080160321</c:v>
                </c:pt>
                <c:pt idx="3">
                  <c:v>7.8094205754828547E-2</c:v>
                </c:pt>
                <c:pt idx="4">
                  <c:v>6.2991001285530632E-2</c:v>
                </c:pt>
                <c:pt idx="5">
                  <c:v>6.6808846029023136E-2</c:v>
                </c:pt>
                <c:pt idx="6">
                  <c:v>7.6790805013801519E-2</c:v>
                </c:pt>
                <c:pt idx="7">
                  <c:v>8.5356165592726629E-2</c:v>
                </c:pt>
                <c:pt idx="8">
                  <c:v>8.8908788537802236E-2</c:v>
                </c:pt>
                <c:pt idx="9">
                  <c:v>8.7802874743326487E-2</c:v>
                </c:pt>
                <c:pt idx="10">
                  <c:v>9.3641202128936729E-2</c:v>
                </c:pt>
                <c:pt idx="11">
                  <c:v>0.10303530058507088</c:v>
                </c:pt>
                <c:pt idx="12">
                  <c:v>0.10720306513409962</c:v>
                </c:pt>
                <c:pt idx="13">
                  <c:v>0.10367743139817061</c:v>
                </c:pt>
                <c:pt idx="14">
                  <c:v>8.9935658578065528E-2</c:v>
                </c:pt>
                <c:pt idx="15">
                  <c:v>8.4040103497489083E-2</c:v>
                </c:pt>
                <c:pt idx="16">
                  <c:v>7.3191162322654851E-2</c:v>
                </c:pt>
                <c:pt idx="17">
                  <c:v>6.1000868140534861E-2</c:v>
                </c:pt>
                <c:pt idx="18">
                  <c:v>7.5447537430085365E-2</c:v>
                </c:pt>
                <c:pt idx="19">
                  <c:v>6.6372693629022123E-2</c:v>
                </c:pt>
                <c:pt idx="20">
                  <c:v>5.60258765648095E-2</c:v>
                </c:pt>
                <c:pt idx="21" formatCode="0.0%">
                  <c:v>6.8510888603097675E-2</c:v>
                </c:pt>
                <c:pt idx="22" formatCode="0.0%">
                  <c:v>6.2075153624449396E-2</c:v>
                </c:pt>
                <c:pt idx="23" formatCode="0.0%">
                  <c:v>5.8901569278735876E-2</c:v>
                </c:pt>
                <c:pt idx="24" formatCode="0.0%">
                  <c:v>5.2507766974919504E-2</c:v>
                </c:pt>
                <c:pt idx="25" formatCode="0.0%">
                  <c:v>4.7980253727515451E-2</c:v>
                </c:pt>
                <c:pt idx="26" formatCode="0.0%">
                  <c:v>4.2150052099210328E-2</c:v>
                </c:pt>
                <c:pt idx="27" formatCode="0.0%">
                  <c:v>3.9974869349411954E-2</c:v>
                </c:pt>
                <c:pt idx="28" formatCode="0.0%">
                  <c:v>3.8024811645901706E-2</c:v>
                </c:pt>
                <c:pt idx="29" formatCode="0.0%">
                  <c:v>0.13922853111397332</c:v>
                </c:pt>
                <c:pt idx="30" formatCode="0.0%">
                  <c:v>7.8491773968010173E-2</c:v>
                </c:pt>
                <c:pt idx="31" formatCode="0.0%">
                  <c:v>3.7556303098043101E-2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BAB-499A-9E2A-C823EA0B8323}"/>
            </c:ext>
          </c:extLst>
        </c:ser>
        <c:ser>
          <c:idx val="3"/>
          <c:order val="1"/>
          <c:spPr>
            <a:ln w="31750">
              <a:solidFill>
                <a:schemeClr val="accent5"/>
              </a:solidFill>
            </a:ln>
          </c:spPr>
          <c:marker>
            <c:symbol val="none"/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BAB-499A-9E2A-C823EA0B8323}"/>
                </c:ext>
              </c:extLst>
            </c:dLbl>
            <c:dLbl>
              <c:idx val="31"/>
              <c:layout>
                <c:manualLayout>
                  <c:x val="8.9109537513067441E-4"/>
                  <c:y val="-4.6656519685585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BAB-499A-9E2A-C823EA0B8323}"/>
                </c:ext>
              </c:extLst>
            </c:dLbl>
            <c:dLbl>
              <c:idx val="32"/>
              <c:layout>
                <c:manualLayout>
                  <c:x val="-6.2376676259156359E-3"/>
                  <c:y val="-4.2599431017273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FBAB-499A-9E2A-C823EA0B8323}"/>
                </c:ext>
              </c:extLst>
            </c:dLbl>
            <c:dLbl>
              <c:idx val="40"/>
              <c:layout>
                <c:manualLayout>
                  <c:x val="-6.0928423883718878E-2"/>
                  <c:y val="-9.1266057854081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FBAB-499A-9E2A-C823EA0B8323}"/>
                </c:ext>
              </c:extLst>
            </c:dLbl>
            <c:dLbl>
              <c:idx val="41"/>
              <c:layout>
                <c:manualLayout>
                  <c:x val="-7.4494342817634146E-2"/>
                  <c:y val="-0.1373119914810787"/>
                </c:manualLayout>
              </c:layout>
              <c:tx>
                <c:rich>
                  <a:bodyPr/>
                  <a:lstStyle/>
                  <a:p>
                    <a:fld id="{4CA97F49-1F73-4AFD-B513-77A71CE49492}" type="VALUE">
                      <a:rPr lang="he-IL"/>
                      <a:pPr/>
                      <a:t>[ערך]</a:t>
                    </a:fld>
                    <a:r>
                      <a:rPr lang="he-IL"/>
                      <a:t>, פרוץ</a:t>
                    </a:r>
                    <a:r>
                      <a:rPr lang="he-IL" baseline="0"/>
                      <a:t> מלחמת חרבות ברזל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FBAB-499A-9E2A-C823EA0B8323}"/>
                </c:ext>
              </c:extLst>
            </c:dLbl>
            <c:dLbl>
              <c:idx val="44"/>
              <c:layout>
                <c:manualLayout>
                  <c:x val="-4.5445864131671058E-2"/>
                  <c:y val="8.722740636870278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FBAB-499A-9E2A-C823EA0B8323}"/>
                </c:ext>
              </c:extLst>
            </c:dLbl>
            <c:dLbl>
              <c:idx val="46"/>
              <c:layout>
                <c:manualLayout>
                  <c:x val="-4.8546078067905766E-3"/>
                  <c:y val="-0.2803151914655583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FBAB-499A-9E2A-C823EA0B832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'שיעור אבטלה'!$C$17:$C$63</c:f>
              <c:strCache>
                <c:ptCount val="47"/>
                <c:pt idx="0">
                  <c:v>1990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2023-01</c:v>
                </c:pt>
                <c:pt idx="33">
                  <c:v>2023-02</c:v>
                </c:pt>
                <c:pt idx="34">
                  <c:v>2023-03</c:v>
                </c:pt>
                <c:pt idx="35">
                  <c:v>2023-04</c:v>
                </c:pt>
                <c:pt idx="36">
                  <c:v>2023-05</c:v>
                </c:pt>
                <c:pt idx="37">
                  <c:v>2023-06</c:v>
                </c:pt>
                <c:pt idx="38">
                  <c:v>2023-07</c:v>
                </c:pt>
                <c:pt idx="39">
                  <c:v>2023-08</c:v>
                </c:pt>
                <c:pt idx="40">
                  <c:v>2023-09</c:v>
                </c:pt>
                <c:pt idx="41">
                  <c:v>2023-10</c:v>
                </c:pt>
                <c:pt idx="42">
                  <c:v>2023-11</c:v>
                </c:pt>
                <c:pt idx="43">
                  <c:v>2023-12</c:v>
                </c:pt>
                <c:pt idx="44">
                  <c:v>ינו-24</c:v>
                </c:pt>
                <c:pt idx="45">
                  <c:v>פבר-24</c:v>
                </c:pt>
                <c:pt idx="46">
                  <c:v>מרץ-24</c:v>
                </c:pt>
              </c:strCache>
            </c:strRef>
          </c:cat>
          <c:val>
            <c:numRef>
              <c:f>'שיעור אבטלה'!$D$17:$D$63</c:f>
              <c:numCache>
                <c:formatCode>General</c:formatCode>
                <c:ptCount val="47"/>
                <c:pt idx="32" formatCode="0.0%">
                  <c:v>4.3502220016251945E-2</c:v>
                </c:pt>
                <c:pt idx="33" formatCode="0.0%">
                  <c:v>4.0948527618538066E-2</c:v>
                </c:pt>
                <c:pt idx="34" formatCode="0.0%">
                  <c:v>4.0044690123964194E-2</c:v>
                </c:pt>
                <c:pt idx="35" formatCode="0.0%">
                  <c:v>3.9423496857034307E-2</c:v>
                </c:pt>
                <c:pt idx="36" formatCode="0.0%">
                  <c:v>3.9125097328121868E-2</c:v>
                </c:pt>
                <c:pt idx="37" formatCode="0.0%">
                  <c:v>3.9091294550012382E-2</c:v>
                </c:pt>
                <c:pt idx="38" formatCode="0.0%">
                  <c:v>3.7814597850420871E-2</c:v>
                </c:pt>
                <c:pt idx="39" formatCode="0.0%">
                  <c:v>3.5139527153294943E-2</c:v>
                </c:pt>
                <c:pt idx="40" formatCode="0.0%">
                  <c:v>3.485933366540292E-2</c:v>
                </c:pt>
                <c:pt idx="41" formatCode="0.0%">
                  <c:v>9.346877462531758E-2</c:v>
                </c:pt>
                <c:pt idx="42" formatCode="0.0%">
                  <c:v>8.3432805529692511E-2</c:v>
                </c:pt>
                <c:pt idx="43" formatCode="0.0%">
                  <c:v>6.1180847689559927E-2</c:v>
                </c:pt>
                <c:pt idx="44" formatCode="0.0%">
                  <c:v>4.6487758986440746E-2</c:v>
                </c:pt>
                <c:pt idx="45" formatCode="0.0%">
                  <c:v>4.5163854594067951E-2</c:v>
                </c:pt>
                <c:pt idx="46" formatCode="0.0%">
                  <c:v>4.3316971275004668E-2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FBAB-499A-9E2A-C823EA0B83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6432752"/>
        <c:axId val="496424880"/>
      </c:lineChart>
      <c:catAx>
        <c:axId val="49643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he-IL"/>
          </a:p>
        </c:txPr>
        <c:crossAx val="496424880"/>
        <c:crosses val="autoZero"/>
        <c:auto val="1"/>
        <c:lblAlgn val="ctr"/>
        <c:lblOffset val="100"/>
        <c:tickLblSkip val="1"/>
        <c:tickMarkSkip val="2"/>
        <c:noMultiLvlLbl val="0"/>
      </c:catAx>
      <c:valAx>
        <c:axId val="49642488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9643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Gisha" panose="020B0502040204020203" pitchFamily="34" charset="-79"/>
          <a:cs typeface="Gisha" panose="020B0502040204020203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271559601687528E-2"/>
          <c:y val="5.4058221516040485E-2"/>
          <c:w val="0.90978585312819149"/>
          <c:h val="0.69703876330778936"/>
        </c:manualLayout>
      </c:layout>
      <c:lineChart>
        <c:grouping val="standard"/>
        <c:varyColors val="0"/>
        <c:ser>
          <c:idx val="0"/>
          <c:order val="0"/>
          <c:tx>
            <c:strRef>
              <c:f>'השתתפות בכוח העבודה'!$F$2</c:f>
              <c:strCache>
                <c:ptCount val="1"/>
                <c:pt idx="0">
                  <c:v>שנתי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250-4AB4-A117-13F2346B0A07}"/>
                </c:ext>
              </c:extLst>
            </c:dLbl>
            <c:dLbl>
              <c:idx val="16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250-4AB4-A117-13F2346B0A07}"/>
                </c:ext>
              </c:extLst>
            </c:dLbl>
            <c:dLbl>
              <c:idx val="17"/>
              <c:layout>
                <c:manualLayout>
                  <c:x val="-1.7468858767163111E-2"/>
                  <c:y val="5.93018676890307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250-4AB4-A117-13F2346B0A07}"/>
                </c:ext>
              </c:extLst>
            </c:dLbl>
            <c:dLbl>
              <c:idx val="19"/>
              <c:layout>
                <c:manualLayout>
                  <c:x val="-1.5771583908424523E-3"/>
                  <c:y val="0.1029329255886505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250-4AB4-A117-13F2346B0A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'השתתפות בכוח העבודה'!$C$8:$C$42</c:f>
              <c:numCache>
                <c:formatCode>General</c:formatCode>
                <c:ptCount val="3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 formatCode="mmm\-yy">
                  <c:v>44927</c:v>
                </c:pt>
                <c:pt idx="21" formatCode="mmm\-yy">
                  <c:v>44958</c:v>
                </c:pt>
                <c:pt idx="22" formatCode="mmm\-yy">
                  <c:v>44986</c:v>
                </c:pt>
                <c:pt idx="23" formatCode="mmm\-yy">
                  <c:v>45017</c:v>
                </c:pt>
                <c:pt idx="24" formatCode="mmm\-yy">
                  <c:v>45047</c:v>
                </c:pt>
                <c:pt idx="25" formatCode="mmm\-yy">
                  <c:v>45078</c:v>
                </c:pt>
                <c:pt idx="26" formatCode="mmm\-yy">
                  <c:v>45108</c:v>
                </c:pt>
                <c:pt idx="27" formatCode="mmm\-yy">
                  <c:v>45139</c:v>
                </c:pt>
                <c:pt idx="28" formatCode="mmm\-yy">
                  <c:v>45170</c:v>
                </c:pt>
                <c:pt idx="29" formatCode="mmm\-yy">
                  <c:v>45200</c:v>
                </c:pt>
                <c:pt idx="30" formatCode="mmm\-yy">
                  <c:v>45231</c:v>
                </c:pt>
                <c:pt idx="31" formatCode="mmm\-yy">
                  <c:v>45261</c:v>
                </c:pt>
                <c:pt idx="32" formatCode="mmm\-yy">
                  <c:v>45292</c:v>
                </c:pt>
                <c:pt idx="33" formatCode="mmm\-yy">
                  <c:v>45323</c:v>
                </c:pt>
                <c:pt idx="34" formatCode="mmm\-yy">
                  <c:v>45352</c:v>
                </c:pt>
              </c:numCache>
            </c:numRef>
          </c:cat>
          <c:val>
            <c:numRef>
              <c:f>'השתתפות בכוח העבודה'!$F$8:$F$42</c:f>
              <c:numCache>
                <c:formatCode>0.0%</c:formatCode>
                <c:ptCount val="35"/>
                <c:pt idx="0">
                  <c:v>0.6035849604316732</c:v>
                </c:pt>
                <c:pt idx="1">
                  <c:v>0.60871706364198808</c:v>
                </c:pt>
                <c:pt idx="2">
                  <c:v>0.61175095879869135</c:v>
                </c:pt>
                <c:pt idx="3">
                  <c:v>0.61615443794214175</c:v>
                </c:pt>
                <c:pt idx="4">
                  <c:v>0.62357713106742352</c:v>
                </c:pt>
                <c:pt idx="5">
                  <c:v>0.62619716649399093</c:v>
                </c:pt>
                <c:pt idx="6">
                  <c:v>0.63072156071196972</c:v>
                </c:pt>
                <c:pt idx="7">
                  <c:v>0.63539224826385343</c:v>
                </c:pt>
                <c:pt idx="8">
                  <c:v>0.6357635503515493</c:v>
                </c:pt>
                <c:pt idx="9">
                  <c:v>0.6357635503515493</c:v>
                </c:pt>
                <c:pt idx="10">
                  <c:v>0.63684646887611596</c:v>
                </c:pt>
                <c:pt idx="11">
                  <c:v>0.642054378069288</c:v>
                </c:pt>
                <c:pt idx="12">
                  <c:v>0.64094070334252295</c:v>
                </c:pt>
                <c:pt idx="13">
                  <c:v>0.64137859485189952</c:v>
                </c:pt>
                <c:pt idx="14">
                  <c:v>0.64</c:v>
                </c:pt>
                <c:pt idx="15">
                  <c:v>0.63900000000000001</c:v>
                </c:pt>
                <c:pt idx="16">
                  <c:v>0.63500000000000001</c:v>
                </c:pt>
                <c:pt idx="17">
                  <c:v>0.61795145130840601</c:v>
                </c:pt>
                <c:pt idx="18">
                  <c:v>0.61799999999999999</c:v>
                </c:pt>
                <c:pt idx="19">
                  <c:v>0.63249071752078079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250-4AB4-A117-13F2346B0A07}"/>
            </c:ext>
          </c:extLst>
        </c:ser>
        <c:ser>
          <c:idx val="2"/>
          <c:order val="1"/>
          <c:tx>
            <c:strRef>
              <c:f>'השתתפות בכוח העבודה'!$E$2</c:f>
              <c:strCache>
                <c:ptCount val="1"/>
                <c:pt idx="0">
                  <c:v>חודשי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50-4AB4-A117-13F2346B0A07}"/>
                </c:ext>
              </c:extLst>
            </c:dLbl>
            <c:dLbl>
              <c:idx val="2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250-4AB4-A117-13F2346B0A07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250-4AB4-A117-13F2346B0A07}"/>
                </c:ext>
              </c:extLst>
            </c:dLbl>
            <c:dLbl>
              <c:idx val="26"/>
              <c:layout>
                <c:manualLayout>
                  <c:x val="-5.668083628066244E-3"/>
                  <c:y val="5.49107950464409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250-4AB4-A117-13F2346B0A07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250-4AB4-A117-13F2346B0A07}"/>
                </c:ext>
              </c:extLst>
            </c:dLbl>
            <c:dLbl>
              <c:idx val="31"/>
              <c:layout>
                <c:manualLayout>
                  <c:x val="-7.9719859052738026E-2"/>
                  <c:y val="-0.17408138827628597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3250-4AB4-A117-13F2346B0A07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250-4AB4-A117-13F2346B0A07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250-4AB4-A117-13F2346B0A07}"/>
                </c:ext>
              </c:extLst>
            </c:dLbl>
            <c:dLbl>
              <c:idx val="34"/>
              <c:layout>
                <c:manualLayout>
                  <c:x val="-6.7350072507391051E-3"/>
                  <c:y val="0.16273151765784127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3250-4AB4-A117-13F2346B0A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'השתתפות בכוח העבודה'!$C$8:$C$42</c:f>
              <c:numCache>
                <c:formatCode>General</c:formatCode>
                <c:ptCount val="3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 formatCode="mmm\-yy">
                  <c:v>44927</c:v>
                </c:pt>
                <c:pt idx="21" formatCode="mmm\-yy">
                  <c:v>44958</c:v>
                </c:pt>
                <c:pt idx="22" formatCode="mmm\-yy">
                  <c:v>44986</c:v>
                </c:pt>
                <c:pt idx="23" formatCode="mmm\-yy">
                  <c:v>45017</c:v>
                </c:pt>
                <c:pt idx="24" formatCode="mmm\-yy">
                  <c:v>45047</c:v>
                </c:pt>
                <c:pt idx="25" formatCode="mmm\-yy">
                  <c:v>45078</c:v>
                </c:pt>
                <c:pt idx="26" formatCode="mmm\-yy">
                  <c:v>45108</c:v>
                </c:pt>
                <c:pt idx="27" formatCode="mmm\-yy">
                  <c:v>45139</c:v>
                </c:pt>
                <c:pt idx="28" formatCode="mmm\-yy">
                  <c:v>45170</c:v>
                </c:pt>
                <c:pt idx="29" formatCode="mmm\-yy">
                  <c:v>45200</c:v>
                </c:pt>
                <c:pt idx="30" formatCode="mmm\-yy">
                  <c:v>45231</c:v>
                </c:pt>
                <c:pt idx="31" formatCode="mmm\-yy">
                  <c:v>45261</c:v>
                </c:pt>
                <c:pt idx="32" formatCode="mmm\-yy">
                  <c:v>45292</c:v>
                </c:pt>
                <c:pt idx="33" formatCode="mmm\-yy">
                  <c:v>45323</c:v>
                </c:pt>
                <c:pt idx="34" formatCode="mmm\-yy">
                  <c:v>45352</c:v>
                </c:pt>
              </c:numCache>
            </c:numRef>
          </c:cat>
          <c:val>
            <c:numRef>
              <c:f>'השתתפות בכוח העבודה'!$D$8:$D$42</c:f>
              <c:numCache>
                <c:formatCode>General</c:formatCode>
                <c:ptCount val="35"/>
                <c:pt idx="20" formatCode="0.0%">
                  <c:v>0.63980175630984071</c:v>
                </c:pt>
                <c:pt idx="21" formatCode="0.0%">
                  <c:v>0.63964712859617112</c:v>
                </c:pt>
                <c:pt idx="22" formatCode="0.0%">
                  <c:v>0.64116897414281981</c:v>
                </c:pt>
                <c:pt idx="23" formatCode="0.0%">
                  <c:v>0.64006034510260423</c:v>
                </c:pt>
                <c:pt idx="24" formatCode="0.0%">
                  <c:v>0.64068949170360012</c:v>
                </c:pt>
                <c:pt idx="25" formatCode="0.0%">
                  <c:v>0.63888205210120885</c:v>
                </c:pt>
                <c:pt idx="26" formatCode="0.0%">
                  <c:v>0.63564253067546428</c:v>
                </c:pt>
                <c:pt idx="27" formatCode="0.0%">
                  <c:v>0.63538447198890791</c:v>
                </c:pt>
                <c:pt idx="28" formatCode="0.0%">
                  <c:v>0.63343824538128246</c:v>
                </c:pt>
                <c:pt idx="29" formatCode="0.0%">
                  <c:v>0.62885276384741084</c:v>
                </c:pt>
                <c:pt idx="30" formatCode="0.0%">
                  <c:v>0.62290304033266997</c:v>
                </c:pt>
                <c:pt idx="31" formatCode="0.0%">
                  <c:v>0.62722794999995024</c:v>
                </c:pt>
                <c:pt idx="32" formatCode="0.0%">
                  <c:v>0.62456009814567759</c:v>
                </c:pt>
                <c:pt idx="33" formatCode="0.0%">
                  <c:v>0.625</c:v>
                </c:pt>
                <c:pt idx="34" formatCode="0.0%">
                  <c:v>0.629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3250-4AB4-A117-13F2346B0A0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11293792"/>
        <c:axId val="511279232"/>
      </c:lineChart>
      <c:catAx>
        <c:axId val="511293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pPr>
            <a:endParaRPr lang="he-IL"/>
          </a:p>
        </c:txPr>
        <c:crossAx val="511279232"/>
        <c:crosses val="autoZero"/>
        <c:auto val="1"/>
        <c:lblAlgn val="ctr"/>
        <c:lblOffset val="100"/>
        <c:noMultiLvlLbl val="0"/>
      </c:catAx>
      <c:valAx>
        <c:axId val="511279232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511293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he-IL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967895344213465E-2"/>
          <c:y val="5.4058221516040485E-2"/>
          <c:w val="0.93108953511749204"/>
          <c:h val="0.77987688370673003"/>
        </c:manualLayout>
      </c:layout>
      <c:lineChart>
        <c:grouping val="standard"/>
        <c:varyColors val="0"/>
        <c:ser>
          <c:idx val="0"/>
          <c:order val="0"/>
          <c:tx>
            <c:strRef>
              <c:f>'שיעור תעסוקה'!$H$2</c:f>
              <c:strCache>
                <c:ptCount val="1"/>
                <c:pt idx="0">
                  <c:v>שנתי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DA2-42CA-BD76-D7795F4A8B94}"/>
                </c:ext>
              </c:extLst>
            </c:dLbl>
            <c:dLbl>
              <c:idx val="16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DA2-42CA-BD76-D7795F4A8B94}"/>
                </c:ext>
              </c:extLst>
            </c:dLbl>
            <c:dLbl>
              <c:idx val="17"/>
              <c:layout>
                <c:manualLayout>
                  <c:x val="-3.9298478923620789E-2"/>
                  <c:y val="2.56198105227511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DA2-42CA-BD76-D7795F4A8B94}"/>
                </c:ext>
              </c:extLst>
            </c:dLbl>
            <c:dLbl>
              <c:idx val="18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DA2-42CA-BD76-D7795F4A8B94}"/>
                </c:ext>
              </c:extLst>
            </c:dLbl>
            <c:dLbl>
              <c:idx val="19"/>
              <c:layout>
                <c:manualLayout>
                  <c:x val="-6.1565778255270468E-3"/>
                  <c:y val="8.84525869743387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DA2-42CA-BD76-D7795F4A8B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'שיעור תעסוקה'!$C$16:$C$50</c:f>
              <c:numCache>
                <c:formatCode>General</c:formatCode>
                <c:ptCount val="3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 formatCode="mmm\-yy">
                  <c:v>44927</c:v>
                </c:pt>
                <c:pt idx="21" formatCode="mmm\-yy">
                  <c:v>44958</c:v>
                </c:pt>
                <c:pt idx="22" formatCode="mmm\-yy">
                  <c:v>44986</c:v>
                </c:pt>
                <c:pt idx="23" formatCode="mmm\-yy">
                  <c:v>45017</c:v>
                </c:pt>
                <c:pt idx="24" formatCode="mmm\-yy">
                  <c:v>45047</c:v>
                </c:pt>
                <c:pt idx="25" formatCode="mmm\-yy">
                  <c:v>45078</c:v>
                </c:pt>
                <c:pt idx="26" formatCode="mmm\-yy">
                  <c:v>45108</c:v>
                </c:pt>
                <c:pt idx="27" formatCode="mmm\-yy">
                  <c:v>45139</c:v>
                </c:pt>
                <c:pt idx="28" formatCode="mmm\-yy">
                  <c:v>45170</c:v>
                </c:pt>
                <c:pt idx="29" formatCode="mmm\-yy">
                  <c:v>45200</c:v>
                </c:pt>
                <c:pt idx="30" formatCode="mmm\-yy">
                  <c:v>45231</c:v>
                </c:pt>
                <c:pt idx="31" formatCode="mmm\-yy">
                  <c:v>45261</c:v>
                </c:pt>
                <c:pt idx="32" formatCode="mmm\-yy">
                  <c:v>45292</c:v>
                </c:pt>
                <c:pt idx="33" formatCode="mmm\-yy">
                  <c:v>45323</c:v>
                </c:pt>
                <c:pt idx="34" formatCode="mmm\-yy">
                  <c:v>45352</c:v>
                </c:pt>
              </c:numCache>
            </c:numRef>
          </c:cat>
          <c:val>
            <c:numRef>
              <c:f>'שיעור תעסוקה'!$H$16:$H$50</c:f>
              <c:numCache>
                <c:formatCode>0.0%</c:formatCode>
                <c:ptCount val="35"/>
                <c:pt idx="0">
                  <c:v>0.53175325400337192</c:v>
                </c:pt>
                <c:pt idx="1">
                  <c:v>0.53839232914067026</c:v>
                </c:pt>
                <c:pt idx="2">
                  <c:v>0.54935627677007171</c:v>
                </c:pt>
                <c:pt idx="3">
                  <c:v>0.556916048531924</c:v>
                </c:pt>
                <c:pt idx="4">
                  <c:v>0.57029491142403743</c:v>
                </c:pt>
                <c:pt idx="5">
                  <c:v>0.58022054526737432</c:v>
                </c:pt>
                <c:pt idx="6">
                  <c:v>0.57542219036535502</c:v>
                </c:pt>
                <c:pt idx="7">
                  <c:v>0.58537708788040632</c:v>
                </c:pt>
                <c:pt idx="8">
                  <c:v>0.59220733427362493</c:v>
                </c:pt>
                <c:pt idx="9">
                  <c:v>0.59220733427362482</c:v>
                </c:pt>
                <c:pt idx="10">
                  <c:v>0.5973056743606171</c:v>
                </c:pt>
                <c:pt idx="11">
                  <c:v>0.60424490628239336</c:v>
                </c:pt>
                <c:pt idx="12">
                  <c:v>0.60728987850202498</c:v>
                </c:pt>
                <c:pt idx="13">
                  <c:v>0.6105982123890914</c:v>
                </c:pt>
                <c:pt idx="14">
                  <c:v>0.6130666153747516</c:v>
                </c:pt>
                <c:pt idx="15">
                  <c:v>0.61371029843943981</c:v>
                </c:pt>
                <c:pt idx="16">
                  <c:v>0.61087498845052202</c:v>
                </c:pt>
                <c:pt idx="17">
                  <c:v>0.53253660139451942</c:v>
                </c:pt>
                <c:pt idx="18">
                  <c:v>0.58726487238862035</c:v>
                </c:pt>
                <c:pt idx="19">
                  <c:v>0.60873348935480609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DA2-42CA-BD76-D7795F4A8B94}"/>
            </c:ext>
          </c:extLst>
        </c:ser>
        <c:ser>
          <c:idx val="1"/>
          <c:order val="1"/>
          <c:tx>
            <c:strRef>
              <c:f>'שיעור תעסוקה'!$G$2</c:f>
              <c:strCache>
                <c:ptCount val="1"/>
                <c:pt idx="0">
                  <c:v>מקורי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DA2-42CA-BD76-D7795F4A8B94}"/>
                </c:ext>
              </c:extLst>
            </c:dLbl>
            <c:dLbl>
              <c:idx val="28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DA2-42CA-BD76-D7795F4A8B94}"/>
                </c:ext>
              </c:extLst>
            </c:dLbl>
            <c:dLbl>
              <c:idx val="29"/>
              <c:layout>
                <c:manualLayout>
                  <c:x val="-1.4324037112478391E-2"/>
                  <c:y val="-5.0066796020361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DA2-42CA-BD76-D7795F4A8B94}"/>
                </c:ext>
              </c:extLst>
            </c:dLbl>
            <c:dLbl>
              <c:idx val="34"/>
              <c:layout>
                <c:manualLayout>
                  <c:x val="-9.4508513986612669E-3"/>
                  <c:y val="-0.15838190276387226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DA2-42CA-BD76-D7795F4A8B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'שיעור תעסוקה'!$C$16:$C$50</c:f>
              <c:numCache>
                <c:formatCode>General</c:formatCode>
                <c:ptCount val="3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 formatCode="mmm\-yy">
                  <c:v>44927</c:v>
                </c:pt>
                <c:pt idx="21" formatCode="mmm\-yy">
                  <c:v>44958</c:v>
                </c:pt>
                <c:pt idx="22" formatCode="mmm\-yy">
                  <c:v>44986</c:v>
                </c:pt>
                <c:pt idx="23" formatCode="mmm\-yy">
                  <c:v>45017</c:v>
                </c:pt>
                <c:pt idx="24" formatCode="mmm\-yy">
                  <c:v>45047</c:v>
                </c:pt>
                <c:pt idx="25" formatCode="mmm\-yy">
                  <c:v>45078</c:v>
                </c:pt>
                <c:pt idx="26" formatCode="mmm\-yy">
                  <c:v>45108</c:v>
                </c:pt>
                <c:pt idx="27" formatCode="mmm\-yy">
                  <c:v>45139</c:v>
                </c:pt>
                <c:pt idx="28" formatCode="mmm\-yy">
                  <c:v>45170</c:v>
                </c:pt>
                <c:pt idx="29" formatCode="mmm\-yy">
                  <c:v>45200</c:v>
                </c:pt>
                <c:pt idx="30" formatCode="mmm\-yy">
                  <c:v>45231</c:v>
                </c:pt>
                <c:pt idx="31" formatCode="mmm\-yy">
                  <c:v>45261</c:v>
                </c:pt>
                <c:pt idx="32" formatCode="mmm\-yy">
                  <c:v>45292</c:v>
                </c:pt>
                <c:pt idx="33" formatCode="mmm\-yy">
                  <c:v>45323</c:v>
                </c:pt>
                <c:pt idx="34" formatCode="mmm\-yy">
                  <c:v>45352</c:v>
                </c:pt>
              </c:numCache>
            </c:numRef>
          </c:cat>
          <c:val>
            <c:numRef>
              <c:f>'שיעור תעסוקה'!$E$16:$E$50</c:f>
              <c:numCache>
                <c:formatCode>General</c:formatCode>
                <c:ptCount val="35"/>
                <c:pt idx="20" formatCode="0.00%">
                  <c:v>0.61100496633931978</c:v>
                </c:pt>
                <c:pt idx="21" formatCode="0.0%">
                  <c:v>0.61249567766425927</c:v>
                </c:pt>
                <c:pt idx="22" formatCode="0.0%">
                  <c:v>0.61457834903807351</c:v>
                </c:pt>
                <c:pt idx="23" formatCode="0.0%">
                  <c:v>0.61356799581003829</c:v>
                </c:pt>
                <c:pt idx="24" formatCode="0.0%">
                  <c:v>0.61453401999980684</c:v>
                </c:pt>
                <c:pt idx="25" formatCode="0.0%">
                  <c:v>0.6128704937852627</c:v>
                </c:pt>
                <c:pt idx="26" formatCode="0.0%">
                  <c:v>0.61016925138092559</c:v>
                </c:pt>
                <c:pt idx="27" formatCode="0.0%">
                  <c:v>0.6118326637504381</c:v>
                </c:pt>
                <c:pt idx="28" formatCode="0.0%">
                  <c:v>0.61033998938016842</c:v>
                </c:pt>
                <c:pt idx="29" formatCode="0.0%">
                  <c:v>0.546799171570999</c:v>
                </c:pt>
                <c:pt idx="30" formatCode="0.0%">
                  <c:v>0.55036219775355477</c:v>
                </c:pt>
                <c:pt idx="31" formatCode="0.0%">
                  <c:v>0.57783635037340553</c:v>
                </c:pt>
                <c:pt idx="32" formatCode="0.0%">
                  <c:v>0.59017732140053192</c:v>
                </c:pt>
                <c:pt idx="33" formatCode="0.0%">
                  <c:v>0.59283614540593199</c:v>
                </c:pt>
                <c:pt idx="34" formatCode="0.0%">
                  <c:v>0.59768302872499535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0DA2-42CA-BD76-D7795F4A8B9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11293792"/>
        <c:axId val="511279232"/>
      </c:lineChart>
      <c:catAx>
        <c:axId val="511293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pPr>
            <a:endParaRPr lang="he-IL"/>
          </a:p>
        </c:txPr>
        <c:crossAx val="511279232"/>
        <c:crosses val="autoZero"/>
        <c:auto val="1"/>
        <c:lblAlgn val="ctr"/>
        <c:lblOffset val="100"/>
        <c:noMultiLvlLbl val="0"/>
      </c:catAx>
      <c:valAx>
        <c:axId val="511279232"/>
        <c:scaling>
          <c:orientation val="minMax"/>
          <c:min val="0.4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511293792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he-I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374372907516512E-2"/>
          <c:y val="3.1150507407423207E-2"/>
          <c:w val="0.90355896094935129"/>
          <c:h val="0.76467279314749892"/>
        </c:manualLayout>
      </c:layout>
      <c:lineChart>
        <c:grouping val="standard"/>
        <c:varyColors val="0"/>
        <c:ser>
          <c:idx val="2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layout>
                <c:manualLayout>
                  <c:x val="-4.8367593712211636E-3"/>
                  <c:y val="-5.4607502010158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798-4C5F-867C-2C9872A2C525}"/>
                </c:ext>
              </c:extLst>
            </c:dLbl>
            <c:dLbl>
              <c:idx val="1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798-4C5F-867C-2C9872A2C525}"/>
                </c:ext>
              </c:extLst>
            </c:dLbl>
            <c:dLbl>
              <c:idx val="43"/>
              <c:layout>
                <c:manualLayout>
                  <c:x val="-2.7199998429396417E-2"/>
                  <c:y val="-3.6823109577906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798-4C5F-867C-2C9872A2C525}"/>
                </c:ext>
              </c:extLst>
            </c:dLbl>
            <c:dLbl>
              <c:idx val="56"/>
              <c:layout>
                <c:manualLayout>
                  <c:x val="-0.1597999765123394"/>
                  <c:y val="3.2731652958139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798-4C5F-867C-2C9872A2C525}"/>
                </c:ext>
              </c:extLst>
            </c:dLbl>
            <c:dLbl>
              <c:idx val="57"/>
              <c:layout>
                <c:manualLayout>
                  <c:x val="-8.2733321173055319E-2"/>
                  <c:y val="5.728039267674367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798-4C5F-867C-2C9872A2C525}"/>
                </c:ext>
              </c:extLst>
            </c:dLbl>
            <c:dLbl>
              <c:idx val="61"/>
              <c:layout>
                <c:manualLayout>
                  <c:x val="-8.3866654339809332E-2"/>
                  <c:y val="-6.546330591627848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798-4C5F-867C-2C9872A2C525}"/>
                </c:ext>
              </c:extLst>
            </c:dLbl>
            <c:dLbl>
              <c:idx val="62"/>
              <c:layout>
                <c:manualLayout>
                  <c:x val="-2.6066662835346144E-2"/>
                  <c:y val="-0.1104693287337199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798-4C5F-867C-2C9872A2C525}"/>
                </c:ext>
              </c:extLst>
            </c:dLbl>
            <c:numFmt formatCode="#.#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sha" panose="020B0502040204020203" pitchFamily="34" charset="-79"/>
                    <a:ea typeface="+mn-ea"/>
                    <a:cs typeface="Gisha" panose="020B0502040204020203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'משרות פנויות מספר '!$E$15:$E$77</c:f>
              <c:numCache>
                <c:formatCode>mmm\-yy</c:formatCode>
                <c:ptCount val="63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</c:numCache>
            </c:numRef>
          </c:cat>
          <c:val>
            <c:numRef>
              <c:f>'משרות פנויות מספר '!$D$15:$D$77</c:f>
              <c:numCache>
                <c:formatCode>#,##0</c:formatCode>
                <c:ptCount val="63"/>
                <c:pt idx="0">
                  <c:v>98474</c:v>
                </c:pt>
                <c:pt idx="1">
                  <c:v>98898</c:v>
                </c:pt>
                <c:pt idx="2">
                  <c:v>99287</c:v>
                </c:pt>
                <c:pt idx="3">
                  <c:v>101143</c:v>
                </c:pt>
                <c:pt idx="4">
                  <c:v>99632</c:v>
                </c:pt>
                <c:pt idx="5">
                  <c:v>96105</c:v>
                </c:pt>
                <c:pt idx="6">
                  <c:v>99066</c:v>
                </c:pt>
                <c:pt idx="7">
                  <c:v>96651</c:v>
                </c:pt>
                <c:pt idx="8">
                  <c:v>94762</c:v>
                </c:pt>
                <c:pt idx="9">
                  <c:v>96306</c:v>
                </c:pt>
                <c:pt idx="10">
                  <c:v>98448</c:v>
                </c:pt>
                <c:pt idx="11">
                  <c:v>99350</c:v>
                </c:pt>
                <c:pt idx="12">
                  <c:v>97790</c:v>
                </c:pt>
                <c:pt idx="13">
                  <c:v>93162</c:v>
                </c:pt>
                <c:pt idx="14">
                  <c:v>38702</c:v>
                </c:pt>
                <c:pt idx="15">
                  <c:v>36636</c:v>
                </c:pt>
                <c:pt idx="16">
                  <c:v>46390</c:v>
                </c:pt>
                <c:pt idx="17">
                  <c:v>51781</c:v>
                </c:pt>
                <c:pt idx="18">
                  <c:v>50017</c:v>
                </c:pt>
                <c:pt idx="19">
                  <c:v>61508</c:v>
                </c:pt>
                <c:pt idx="20">
                  <c:v>58906</c:v>
                </c:pt>
                <c:pt idx="21">
                  <c:v>62804</c:v>
                </c:pt>
                <c:pt idx="22">
                  <c:v>63751</c:v>
                </c:pt>
                <c:pt idx="23">
                  <c:v>66512</c:v>
                </c:pt>
                <c:pt idx="24">
                  <c:v>69670</c:v>
                </c:pt>
                <c:pt idx="25">
                  <c:v>85462</c:v>
                </c:pt>
                <c:pt idx="26">
                  <c:v>113143</c:v>
                </c:pt>
                <c:pt idx="27">
                  <c:v>126389</c:v>
                </c:pt>
                <c:pt idx="28">
                  <c:v>133347</c:v>
                </c:pt>
                <c:pt idx="29">
                  <c:v>133681</c:v>
                </c:pt>
                <c:pt idx="30">
                  <c:v>135004</c:v>
                </c:pt>
                <c:pt idx="31">
                  <c:v>135405</c:v>
                </c:pt>
                <c:pt idx="32">
                  <c:v>137974</c:v>
                </c:pt>
                <c:pt idx="33">
                  <c:v>142213</c:v>
                </c:pt>
                <c:pt idx="34">
                  <c:v>144807</c:v>
                </c:pt>
                <c:pt idx="35">
                  <c:v>145055</c:v>
                </c:pt>
                <c:pt idx="36">
                  <c:v>144411</c:v>
                </c:pt>
                <c:pt idx="37">
                  <c:v>147894</c:v>
                </c:pt>
                <c:pt idx="38">
                  <c:v>148270</c:v>
                </c:pt>
                <c:pt idx="39">
                  <c:v>150530</c:v>
                </c:pt>
                <c:pt idx="40">
                  <c:v>148087</c:v>
                </c:pt>
                <c:pt idx="41">
                  <c:v>151450</c:v>
                </c:pt>
                <c:pt idx="42">
                  <c:v>150415</c:v>
                </c:pt>
                <c:pt idx="43">
                  <c:v>151443</c:v>
                </c:pt>
                <c:pt idx="44">
                  <c:v>150252</c:v>
                </c:pt>
                <c:pt idx="45">
                  <c:v>146041</c:v>
                </c:pt>
                <c:pt idx="46">
                  <c:v>141027</c:v>
                </c:pt>
                <c:pt idx="47">
                  <c:v>141293</c:v>
                </c:pt>
                <c:pt idx="48">
                  <c:v>135501</c:v>
                </c:pt>
                <c:pt idx="49">
                  <c:v>130842</c:v>
                </c:pt>
                <c:pt idx="50">
                  <c:v>125301</c:v>
                </c:pt>
                <c:pt idx="51">
                  <c:v>126943</c:v>
                </c:pt>
                <c:pt idx="52">
                  <c:v>125904</c:v>
                </c:pt>
                <c:pt idx="53">
                  <c:v>121607</c:v>
                </c:pt>
                <c:pt idx="54">
                  <c:v>117878</c:v>
                </c:pt>
                <c:pt idx="55">
                  <c:v>118521</c:v>
                </c:pt>
                <c:pt idx="56">
                  <c:v>113388</c:v>
                </c:pt>
                <c:pt idx="57">
                  <c:v>96107</c:v>
                </c:pt>
                <c:pt idx="58">
                  <c:v>101501</c:v>
                </c:pt>
                <c:pt idx="59">
                  <c:v>109897</c:v>
                </c:pt>
                <c:pt idx="60">
                  <c:v>126824</c:v>
                </c:pt>
                <c:pt idx="61">
                  <c:v>125213</c:v>
                </c:pt>
                <c:pt idx="62">
                  <c:v>132942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798-4C5F-867C-2C9872A2C5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0355312"/>
        <c:axId val="2100357392"/>
      </c:lineChart>
      <c:dateAx>
        <c:axId val="210035531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pPr>
            <a:endParaRPr lang="he-IL"/>
          </a:p>
        </c:txPr>
        <c:crossAx val="2100357392"/>
        <c:crosses val="autoZero"/>
        <c:auto val="1"/>
        <c:lblOffset val="100"/>
        <c:baseTimeUnit val="months"/>
        <c:majorUnit val="1"/>
        <c:majorTimeUnit val="months"/>
      </c:dateAx>
      <c:valAx>
        <c:axId val="21003573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e-IL"/>
                  <a:t>אלפי משרות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#,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pPr>
            <a:endParaRPr lang="he-IL"/>
          </a:p>
        </c:txPr>
        <c:crossAx val="2100355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he-I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997764868294927E-2"/>
          <c:y val="1.2089445431461744E-2"/>
          <c:w val="0.95961341196082794"/>
          <c:h val="0.94926349791651832"/>
        </c:manualLayout>
      </c:layout>
      <c:lineChart>
        <c:grouping val="standard"/>
        <c:varyColors val="0"/>
        <c:ser>
          <c:idx val="0"/>
          <c:order val="0"/>
          <c:tx>
            <c:strRef>
              <c:f>'משרות פנויות שיעור'!$C$2</c:f>
              <c:strCache>
                <c:ptCount val="1"/>
                <c:pt idx="0">
                  <c:v>כלל המשק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01D-4C7D-BB7D-3A452FCCC2DF}"/>
                </c:ext>
              </c:extLst>
            </c:dLbl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01D-4C7D-BB7D-3A452FCCC2DF}"/>
                </c:ext>
              </c:extLst>
            </c:dLbl>
            <c:dLbl>
              <c:idx val="12"/>
              <c:layout>
                <c:manualLayout>
                  <c:x val="0"/>
                  <c:y val="-4.6513075851106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01D-4C7D-BB7D-3A452FCCC2DF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1D-4C7D-BB7D-3A452FCCC2D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sha" panose="020B0502040204020203" pitchFamily="34" charset="-79"/>
                    <a:ea typeface="+mn-ea"/>
                    <a:cs typeface="Gisha" panose="020B0502040204020203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'משרות פנויות שיעור'!$A$3:$A$30</c:f>
              <c:numCache>
                <c:formatCode>General</c:formatCode>
                <c:ptCount val="2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 formatCode="mmm\-yy">
                  <c:v>44927</c:v>
                </c:pt>
                <c:pt idx="14" formatCode="mmm\-yy">
                  <c:v>44958</c:v>
                </c:pt>
                <c:pt idx="15" formatCode="mmm\-yy">
                  <c:v>44986</c:v>
                </c:pt>
                <c:pt idx="16" formatCode="mmm\-yy">
                  <c:v>45017</c:v>
                </c:pt>
                <c:pt idx="17" formatCode="mmm\-yy">
                  <c:v>45047</c:v>
                </c:pt>
                <c:pt idx="18" formatCode="mmm\-yy">
                  <c:v>45078</c:v>
                </c:pt>
                <c:pt idx="19" formatCode="mmm\-yy">
                  <c:v>45108</c:v>
                </c:pt>
                <c:pt idx="20" formatCode="mmm\-yy">
                  <c:v>45139</c:v>
                </c:pt>
                <c:pt idx="21" formatCode="mmm\-yy">
                  <c:v>45170</c:v>
                </c:pt>
                <c:pt idx="22" formatCode="mmm\-yy">
                  <c:v>45200</c:v>
                </c:pt>
                <c:pt idx="23" formatCode="mmm\-yy">
                  <c:v>45231</c:v>
                </c:pt>
                <c:pt idx="24" formatCode="mmm\-yy">
                  <c:v>45261</c:v>
                </c:pt>
                <c:pt idx="25" formatCode="mmm\-yy">
                  <c:v>45292</c:v>
                </c:pt>
                <c:pt idx="26" formatCode="mmm\-yy">
                  <c:v>45323</c:v>
                </c:pt>
                <c:pt idx="27" formatCode="mmm\-yy">
                  <c:v>45352</c:v>
                </c:pt>
              </c:numCache>
            </c:numRef>
          </c:cat>
          <c:val>
            <c:numRef>
              <c:f>'משרות פנויות שיעור'!$C$3:$C$30</c:f>
              <c:numCache>
                <c:formatCode>0.00%</c:formatCode>
                <c:ptCount val="28"/>
                <c:pt idx="0">
                  <c:v>2.4849999999999997E-2</c:v>
                </c:pt>
                <c:pt idx="1">
                  <c:v>2.9200000000000004E-2</c:v>
                </c:pt>
                <c:pt idx="2">
                  <c:v>2.8833333333333332E-2</c:v>
                </c:pt>
                <c:pt idx="3">
                  <c:v>2.705833333333333E-2</c:v>
                </c:pt>
                <c:pt idx="4">
                  <c:v>2.7225000000000003E-2</c:v>
                </c:pt>
                <c:pt idx="5">
                  <c:v>3.2508333333333334E-2</c:v>
                </c:pt>
                <c:pt idx="6">
                  <c:v>3.7000000000000005E-2</c:v>
                </c:pt>
                <c:pt idx="7">
                  <c:v>3.7800000000000007E-2</c:v>
                </c:pt>
                <c:pt idx="8">
                  <c:v>3.7333333333333336E-2</c:v>
                </c:pt>
                <c:pt idx="9">
                  <c:v>3.4625000000000003E-2</c:v>
                </c:pt>
                <c:pt idx="10">
                  <c:v>2.4116666666666665E-2</c:v>
                </c:pt>
                <c:pt idx="11">
                  <c:v>4.533333333333333E-2</c:v>
                </c:pt>
                <c:pt idx="12">
                  <c:v>4.8133333333333327E-2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01D-4C7D-BB7D-3A452FCCC2DF}"/>
            </c:ext>
          </c:extLst>
        </c:ser>
        <c:ser>
          <c:idx val="1"/>
          <c:order val="1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17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01D-4C7D-BB7D-3A452FCCC2DF}"/>
                </c:ext>
              </c:extLst>
            </c:dLbl>
            <c:dLbl>
              <c:idx val="2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01D-4C7D-BB7D-3A452FCCC2DF}"/>
                </c:ext>
              </c:extLst>
            </c:dLbl>
            <c:dLbl>
              <c:idx val="22"/>
              <c:layout>
                <c:manualLayout>
                  <c:x val="-3.1535189049733889E-2"/>
                  <c:y val="4.032082207021103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01D-4C7D-BB7D-3A452FCCC2DF}"/>
                </c:ext>
              </c:extLst>
            </c:dLbl>
            <c:dLbl>
              <c:idx val="26"/>
              <c:layout>
                <c:manualLayout>
                  <c:x val="-0.15954093434385261"/>
                  <c:y val="-8.456922882019433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01D-4C7D-BB7D-3A452FCCC2DF}"/>
                </c:ext>
              </c:extLst>
            </c:dLbl>
            <c:dLbl>
              <c:idx val="27"/>
              <c:layout>
                <c:manualLayout>
                  <c:x val="-3.658263462661588E-2"/>
                  <c:y val="-0.141653458273825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01D-4C7D-BB7D-3A452FCCC2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sha" panose="020B0502040204020203" pitchFamily="34" charset="-79"/>
                    <a:ea typeface="+mn-ea"/>
                    <a:cs typeface="Gisha" panose="020B0502040204020203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'משרות פנויות שיעור'!$A$3:$A$30</c:f>
              <c:numCache>
                <c:formatCode>General</c:formatCode>
                <c:ptCount val="2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 formatCode="mmm\-yy">
                  <c:v>44927</c:v>
                </c:pt>
                <c:pt idx="14" formatCode="mmm\-yy">
                  <c:v>44958</c:v>
                </c:pt>
                <c:pt idx="15" formatCode="mmm\-yy">
                  <c:v>44986</c:v>
                </c:pt>
                <c:pt idx="16" formatCode="mmm\-yy">
                  <c:v>45017</c:v>
                </c:pt>
                <c:pt idx="17" formatCode="mmm\-yy">
                  <c:v>45047</c:v>
                </c:pt>
                <c:pt idx="18" formatCode="mmm\-yy">
                  <c:v>45078</c:v>
                </c:pt>
                <c:pt idx="19" formatCode="mmm\-yy">
                  <c:v>45108</c:v>
                </c:pt>
                <c:pt idx="20" formatCode="mmm\-yy">
                  <c:v>45139</c:v>
                </c:pt>
                <c:pt idx="21" formatCode="mmm\-yy">
                  <c:v>45170</c:v>
                </c:pt>
                <c:pt idx="22" formatCode="mmm\-yy">
                  <c:v>45200</c:v>
                </c:pt>
                <c:pt idx="23" formatCode="mmm\-yy">
                  <c:v>45231</c:v>
                </c:pt>
                <c:pt idx="24" formatCode="mmm\-yy">
                  <c:v>45261</c:v>
                </c:pt>
                <c:pt idx="25" formatCode="mmm\-yy">
                  <c:v>45292</c:v>
                </c:pt>
                <c:pt idx="26" formatCode="mmm\-yy">
                  <c:v>45323</c:v>
                </c:pt>
                <c:pt idx="27" formatCode="mmm\-yy">
                  <c:v>45352</c:v>
                </c:pt>
              </c:numCache>
            </c:numRef>
          </c:cat>
          <c:val>
            <c:numRef>
              <c:f>'משרות פנויות שיעור'!$D$3:$D$30</c:f>
              <c:numCache>
                <c:formatCode>General</c:formatCode>
                <c:ptCount val="28"/>
                <c:pt idx="13" formatCode="0.00%">
                  <c:v>4.2800000000000005E-2</c:v>
                </c:pt>
                <c:pt idx="14" formatCode="0.00%">
                  <c:v>4.1100000000000005E-2</c:v>
                </c:pt>
                <c:pt idx="15" formatCode="0.00%">
                  <c:v>3.95E-2</c:v>
                </c:pt>
                <c:pt idx="16" formatCode="0.00%">
                  <c:v>3.9900000000000005E-2</c:v>
                </c:pt>
                <c:pt idx="17" formatCode="0.00%">
                  <c:v>3.9900000000000005E-2</c:v>
                </c:pt>
                <c:pt idx="18" formatCode="0.00%">
                  <c:v>3.8399999999999997E-2</c:v>
                </c:pt>
                <c:pt idx="19" formatCode="0.00%">
                  <c:v>3.7400000000000003E-2</c:v>
                </c:pt>
                <c:pt idx="20" formatCode="0.00%">
                  <c:v>3.7599999999999995E-2</c:v>
                </c:pt>
                <c:pt idx="21" formatCode="0.00%">
                  <c:v>3.6299999999999999E-2</c:v>
                </c:pt>
                <c:pt idx="22" formatCode="0.00%">
                  <c:v>3.2000000000000001E-2</c:v>
                </c:pt>
                <c:pt idx="23" formatCode="0.00%">
                  <c:v>3.39E-2</c:v>
                </c:pt>
                <c:pt idx="24" formatCode="0.00%">
                  <c:v>3.6799999999999999E-2</c:v>
                </c:pt>
                <c:pt idx="25" formatCode="0.00%">
                  <c:v>4.1299999999999996E-2</c:v>
                </c:pt>
                <c:pt idx="26" formatCode="0.00%">
                  <c:v>4.0999999999999995E-2</c:v>
                </c:pt>
                <c:pt idx="27" formatCode="0.00%">
                  <c:v>4.3299999999999998E-2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B01D-4C7D-BB7D-3A452FCCC2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5114287"/>
        <c:axId val="265100559"/>
      </c:lineChart>
      <c:catAx>
        <c:axId val="265114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pPr>
            <a:endParaRPr lang="he-IL"/>
          </a:p>
        </c:txPr>
        <c:crossAx val="265100559"/>
        <c:crosses val="autoZero"/>
        <c:auto val="1"/>
        <c:lblAlgn val="ctr"/>
        <c:lblOffset val="100"/>
        <c:noMultiLvlLbl val="0"/>
      </c:catAx>
      <c:valAx>
        <c:axId val="265100559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pPr>
            <a:endParaRPr lang="he-IL"/>
          </a:p>
        </c:txPr>
        <c:crossAx val="265114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Gisha" panose="020B0502040204020203" pitchFamily="34" charset="-79"/>
          <a:cs typeface="Gisha" panose="020B0502040204020203" pitchFamily="34" charset="-79"/>
        </a:defRPr>
      </a:pPr>
      <a:endParaRPr lang="he-I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185248771994529E-2"/>
          <c:y val="4.5377572078299372E-2"/>
          <c:w val="0.92869571828257691"/>
          <c:h val="0.72500651159063134"/>
        </c:manualLayout>
      </c:layout>
      <c:lineChart>
        <c:grouping val="standard"/>
        <c:varyColors val="0"/>
        <c:ser>
          <c:idx val="0"/>
          <c:order val="0"/>
          <c:tx>
            <c:strRef>
              <c:f>'בלתי מועסקים ומשרות פנויות'!$D$2</c:f>
              <c:strCache>
                <c:ptCount val="1"/>
                <c:pt idx="0">
                  <c:v> יחס- בלתי מועסקים למשרה פנויה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115-4438-8415-2F499CA08B17}"/>
                </c:ext>
              </c:extLst>
            </c:dLbl>
            <c:dLbl>
              <c:idx val="9"/>
              <c:layout>
                <c:manualLayout>
                  <c:x val="-5.8231868713605084E-2"/>
                  <c:y val="-7.2289156626506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115-4438-8415-2F499CA08B17}"/>
                </c:ext>
              </c:extLst>
            </c:dLbl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115-4438-8415-2F499CA08B17}"/>
                </c:ext>
              </c:extLst>
            </c:dLbl>
            <c:dLbl>
              <c:idx val="1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115-4438-8415-2F499CA08B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sha" panose="020B0502040204020203" pitchFamily="34" charset="-79"/>
                    <a:ea typeface="+mn-ea"/>
                    <a:cs typeface="Gisha" panose="020B0502040204020203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'בלתי מועסקים ומשרות פנויות'!$A$4:$A$31</c:f>
              <c:strCache>
                <c:ptCount val="2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2023-01</c:v>
                </c:pt>
                <c:pt idx="14">
                  <c:v>2023-02</c:v>
                </c:pt>
                <c:pt idx="15">
                  <c:v>2023-03</c:v>
                </c:pt>
                <c:pt idx="16">
                  <c:v>2023-04</c:v>
                </c:pt>
                <c:pt idx="17">
                  <c:v>2023-05</c:v>
                </c:pt>
                <c:pt idx="18">
                  <c:v>2023-06</c:v>
                </c:pt>
                <c:pt idx="19">
                  <c:v>2023-07</c:v>
                </c:pt>
                <c:pt idx="20">
                  <c:v>2023-08</c:v>
                </c:pt>
                <c:pt idx="21">
                  <c:v>2023-09</c:v>
                </c:pt>
                <c:pt idx="22">
                  <c:v>2023-10</c:v>
                </c:pt>
                <c:pt idx="23">
                  <c:v>2023-11</c:v>
                </c:pt>
                <c:pt idx="24">
                  <c:v>2023-12</c:v>
                </c:pt>
                <c:pt idx="25">
                  <c:v>ינו-24</c:v>
                </c:pt>
                <c:pt idx="26">
                  <c:v>פבר-24</c:v>
                </c:pt>
                <c:pt idx="27">
                  <c:v>מרץ-24</c:v>
                </c:pt>
              </c:strCache>
            </c:strRef>
          </c:cat>
          <c:val>
            <c:numRef>
              <c:f>'בלתי מועסקים ומשרות פנויות'!$D$4:$D$31</c:f>
              <c:numCache>
                <c:formatCode>_(* #,##0.00_);_(* \(#,##0.00\);_(* "-"??_);_(@_)</c:formatCode>
                <c:ptCount val="28"/>
                <c:pt idx="0">
                  <c:v>2.670933345232279</c:v>
                </c:pt>
                <c:pt idx="1">
                  <c:v>1.9186944029044346</c:v>
                </c:pt>
                <c:pt idx="2">
                  <c:v>2.3761001827663932</c:v>
                </c:pt>
                <c:pt idx="3">
                  <c:v>2.2941233245869812</c:v>
                </c:pt>
                <c:pt idx="4">
                  <c:v>2.163510349999481</c:v>
                </c:pt>
                <c:pt idx="5">
                  <c:v>1.6152094429608665</c:v>
                </c:pt>
                <c:pt idx="6">
                  <c:v>1.2967636142571741</c:v>
                </c:pt>
                <c:pt idx="7">
                  <c:v>1.1150807433653525</c:v>
                </c:pt>
                <c:pt idx="8">
                  <c:v>1.0707554290021057</c:v>
                </c:pt>
                <c:pt idx="9">
                  <c:v>1.0981895060188218</c:v>
                </c:pt>
                <c:pt idx="10">
                  <c:v>5.7731249943596401</c:v>
                </c:pt>
                <c:pt idx="11">
                  <c:v>1.7314361904708129</c:v>
                </c:pt>
                <c:pt idx="12">
                  <c:v>0.78025560452998144</c:v>
                </c:pt>
                <c:pt idx="13" formatCode="_ * #,##0.0_ ;_ * \-#,##0.0_ ;_ * &quot;-&quot;??_ ;_ @_ ">
                  <c:v>1.0164070097255127</c:v>
                </c:pt>
                <c:pt idx="14" formatCode="_ * #,##0.0_ ;_ * \-#,##0.0_ ;_ * &quot;-&quot;??_ ;_ @_ ">
                  <c:v>0.99631454059703317</c:v>
                </c:pt>
                <c:pt idx="15" formatCode="_ * #,##0.0_ ;_ * \-#,##0.0_ ;_ * &quot;-&quot;??_ ;_ @_ ">
                  <c:v>1.0137896233914985</c:v>
                </c:pt>
                <c:pt idx="16" formatCode="_ * #,##0.0_ ;_ * \-#,##0.0_ ;_ * &quot;-&quot;??_ ;_ @_ ">
                  <c:v>0.98805756533920552</c:v>
                </c:pt>
                <c:pt idx="17" formatCode="_ * #,##0.0_ ;_ * \-#,##0.0_ ;_ * &quot;-&quot;??_ ;_ @_ ">
                  <c:v>0.98057888040405672</c:v>
                </c:pt>
                <c:pt idx="18" formatCode="_ * #,##0.0_ ;_ * \-#,##0.0_ ;_ * &quot;-&quot;??_ ;_ @_ ">
                  <c:v>1.0180024622399058</c:v>
                </c:pt>
                <c:pt idx="19" formatCode="_ * #,##0.0_ ;_ * \-#,##0.0_ ;_ * &quot;-&quot;??_ ;_ @_ ">
                  <c:v>1.0110855040219484</c:v>
                </c:pt>
                <c:pt idx="20" formatCode="_ * #,##0.0_ ;_ * \-#,##0.0_ ;_ * &quot;-&quot;??_ ;_ @_ ">
                  <c:v>0.93456189237486564</c:v>
                </c:pt>
                <c:pt idx="21" formatCode="_ * #,##0.0_ ;_ * \-#,##0.0_ ;_ * &quot;-&quot;??_ ;_ @_ ">
                  <c:v>0.9603122221874083</c:v>
                </c:pt>
                <c:pt idx="22" formatCode="_ * #,##0.0_ ;_ * \-#,##0.0_ ;_ * &quot;-&quot;??_ ;_ @_ ">
                  <c:v>2.9208992070411743</c:v>
                </c:pt>
                <c:pt idx="23" formatCode="_ * #,##0.0_ ;_ * \-#,##0.0_ ;_ * &quot;-&quot;??_ ;_ @_ ">
                  <c:v>2.4611447058906344</c:v>
                </c:pt>
                <c:pt idx="24" formatCode="_ * #,##0.0_ ;_ * \-#,##0.0_ ;_ * &quot;-&quot;??_ ;_ @_ ">
                  <c:v>1.6625230350423894</c:v>
                </c:pt>
                <c:pt idx="25" formatCode="_ * #,##0.0_ ;_ * \-#,##0.0_ ;_ * &quot;-&quot;??_ ;_ @_ ">
                  <c:v>1.1256115977346428</c:v>
                </c:pt>
                <c:pt idx="26" formatCode="_ * #,##0.0_ ;_ * \-#,##0.0_ ;_ * &quot;-&quot;??_ ;_ @_ ">
                  <c:v>1.1015574291236088</c:v>
                </c:pt>
                <c:pt idx="27" formatCode="_ * #,##0.0_ ;_ * \-#,##0.0_ ;_ * &quot;-&quot;??_ ;_ @_ ">
                  <c:v>1.0003919463049578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115-4438-8415-2F499CA08B17}"/>
            </c:ext>
          </c:extLst>
        </c:ser>
        <c:ser>
          <c:idx val="1"/>
          <c:order val="1"/>
          <c:tx>
            <c:strRef>
              <c:f>'בלתי מועסקים ומשרות פנויות'!$D$2</c:f>
              <c:strCache>
                <c:ptCount val="1"/>
                <c:pt idx="0">
                  <c:v> יחס- בלתי מועסקים למשרה פנויה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9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115-4438-8415-2F499CA08B17}"/>
                </c:ext>
              </c:extLst>
            </c:dLbl>
            <c:dLbl>
              <c:idx val="22"/>
              <c:layout>
                <c:manualLayout>
                  <c:x val="-8.7941804477237553E-2"/>
                  <c:y val="-6.0237305047612849E-2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115-4438-8415-2F499CA08B17}"/>
                </c:ext>
              </c:extLst>
            </c:dLbl>
            <c:dLbl>
              <c:idx val="26"/>
              <c:layout>
                <c:manualLayout>
                  <c:x val="-1.2432012432012432E-2"/>
                  <c:y val="-0.1239669421487604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115-4438-8415-2F499CA08B17}"/>
                </c:ext>
              </c:extLst>
            </c:dLbl>
            <c:dLbl>
              <c:idx val="27"/>
              <c:layout>
                <c:manualLayout>
                  <c:x val="-7.6664076664076819E-2"/>
                  <c:y val="5.234159779614325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115-4438-8415-2F499CA08B17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'בלתי מועסקים ומשרות פנויות'!$A$4:$A$31</c:f>
              <c:strCache>
                <c:ptCount val="2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2023-01</c:v>
                </c:pt>
                <c:pt idx="14">
                  <c:v>2023-02</c:v>
                </c:pt>
                <c:pt idx="15">
                  <c:v>2023-03</c:v>
                </c:pt>
                <c:pt idx="16">
                  <c:v>2023-04</c:v>
                </c:pt>
                <c:pt idx="17">
                  <c:v>2023-05</c:v>
                </c:pt>
                <c:pt idx="18">
                  <c:v>2023-06</c:v>
                </c:pt>
                <c:pt idx="19">
                  <c:v>2023-07</c:v>
                </c:pt>
                <c:pt idx="20">
                  <c:v>2023-08</c:v>
                </c:pt>
                <c:pt idx="21">
                  <c:v>2023-09</c:v>
                </c:pt>
                <c:pt idx="22">
                  <c:v>2023-10</c:v>
                </c:pt>
                <c:pt idx="23">
                  <c:v>2023-11</c:v>
                </c:pt>
                <c:pt idx="24">
                  <c:v>2023-12</c:v>
                </c:pt>
                <c:pt idx="25">
                  <c:v>ינו-24</c:v>
                </c:pt>
                <c:pt idx="26">
                  <c:v>פבר-24</c:v>
                </c:pt>
                <c:pt idx="27">
                  <c:v>מרץ-24</c:v>
                </c:pt>
              </c:strCache>
            </c:strRef>
          </c:cat>
          <c:val>
            <c:numRef>
              <c:f>'בלתי מועסקים ומשרות פנויות'!$E$4:$E$31</c:f>
              <c:numCache>
                <c:formatCode>General</c:formatCode>
                <c:ptCount val="28"/>
                <c:pt idx="13" formatCode="_(* #,##0.00_);_(* \(#,##0.00\);_(* &quot;-&quot;??_);_(@_)">
                  <c:v>1.0164070097255127</c:v>
                </c:pt>
                <c:pt idx="14" formatCode="_(* #,##0.00_);_(* \(#,##0.00\);_(* &quot;-&quot;??_);_(@_)">
                  <c:v>0.99631454059703317</c:v>
                </c:pt>
                <c:pt idx="15" formatCode="_(* #,##0.00_);_(* \(#,##0.00\);_(* &quot;-&quot;??_);_(@_)">
                  <c:v>1.0137896233914985</c:v>
                </c:pt>
                <c:pt idx="16" formatCode="_(* #,##0.00_);_(* \(#,##0.00\);_(* &quot;-&quot;??_);_(@_)">
                  <c:v>0.98805756533920552</c:v>
                </c:pt>
                <c:pt idx="17" formatCode="_(* #,##0.00_);_(* \(#,##0.00\);_(* &quot;-&quot;??_);_(@_)">
                  <c:v>0.98057888040405672</c:v>
                </c:pt>
                <c:pt idx="18" formatCode="_(* #,##0.00_);_(* \(#,##0.00\);_(* &quot;-&quot;??_);_(@_)">
                  <c:v>1.0180024622399058</c:v>
                </c:pt>
                <c:pt idx="19" formatCode="_(* #,##0.00_);_(* \(#,##0.00\);_(* &quot;-&quot;??_);_(@_)">
                  <c:v>1.0110855040219484</c:v>
                </c:pt>
                <c:pt idx="20" formatCode="_(* #,##0.00_);_(* \(#,##0.00\);_(* &quot;-&quot;??_);_(@_)">
                  <c:v>0.93456189237486564</c:v>
                </c:pt>
                <c:pt idx="21" formatCode="_(* #,##0.00_);_(* \(#,##0.00\);_(* &quot;-&quot;??_);_(@_)">
                  <c:v>0.9603122221874083</c:v>
                </c:pt>
                <c:pt idx="22" formatCode="_(* #,##0.00_);_(* \(#,##0.00\);_(* &quot;-&quot;??_);_(@_)">
                  <c:v>2.9208992070411743</c:v>
                </c:pt>
                <c:pt idx="23" formatCode="_(* #,##0.00_);_(* \(#,##0.00\);_(* &quot;-&quot;??_);_(@_)">
                  <c:v>2.4611447058906344</c:v>
                </c:pt>
                <c:pt idx="24" formatCode="_(* #,##0.00_);_(* \(#,##0.00\);_(* &quot;-&quot;??_);_(@_)">
                  <c:v>1.6625230350423894</c:v>
                </c:pt>
                <c:pt idx="25" formatCode="_(* #,##0.00_);_(* \(#,##0.00\);_(* &quot;-&quot;??_);_(@_)">
                  <c:v>1.1256115977346428</c:v>
                </c:pt>
                <c:pt idx="26" formatCode="_(* #,##0.00_);_(* \(#,##0.00\);_(* &quot;-&quot;??_);_(@_)">
                  <c:v>1.1015574291236088</c:v>
                </c:pt>
                <c:pt idx="27" formatCode="_(* #,##0.00_);_(* \(#,##0.00\);_(* &quot;-&quot;??_);_(@_)">
                  <c:v>1.0003919463049578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3115-4438-8415-2F499CA08B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8565119"/>
        <c:axId val="738558879"/>
      </c:lineChart>
      <c:catAx>
        <c:axId val="73856511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pPr>
            <a:endParaRPr lang="he-IL"/>
          </a:p>
        </c:txPr>
        <c:crossAx val="738558879"/>
        <c:crosses val="autoZero"/>
        <c:auto val="1"/>
        <c:lblAlgn val="ctr"/>
        <c:lblOffset val="100"/>
        <c:noMultiLvlLbl val="1"/>
      </c:catAx>
      <c:valAx>
        <c:axId val="738558879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pPr>
            <a:endParaRPr lang="he-IL"/>
          </a:p>
        </c:txPr>
        <c:crossAx val="738565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he-IL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'משרות פנויות לפי ענף'!$C$2</c:f>
              <c:strCache>
                <c:ptCount val="1"/>
                <c:pt idx="0">
                  <c:v>מרץ-24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8701298701298701E-2"/>
                  <c:y val="-1.23558476335244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98D-46CA-83EF-6F625BE90B95}"/>
                </c:ext>
              </c:extLst>
            </c:dLbl>
            <c:dLbl>
              <c:idx val="2"/>
              <c:layout>
                <c:manualLayout>
                  <c:x val="-1.378836467544649E-2"/>
                  <c:y val="-7.41355248391397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98D-46CA-83EF-6F625BE90B95}"/>
                </c:ext>
              </c:extLst>
            </c:dLbl>
            <c:dLbl>
              <c:idx val="3"/>
              <c:layout>
                <c:manualLayout>
                  <c:x val="-1.7662235698777867E-2"/>
                  <c:y val="-3.59733918295484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98D-46CA-83EF-6F625BE90B95}"/>
                </c:ext>
              </c:extLst>
            </c:dLbl>
            <c:dLbl>
              <c:idx val="4"/>
              <c:layout>
                <c:manualLayout>
                  <c:x val="-8.5613140255954116E-3"/>
                  <c:y val="-4.36819757930231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98D-46CA-83EF-6F625BE90B95}"/>
                </c:ext>
              </c:extLst>
            </c:dLbl>
            <c:dLbl>
              <c:idx val="5"/>
              <c:layout>
                <c:manualLayout>
                  <c:x val="-7.0676581762254788E-3"/>
                  <c:y val="-2.30274219217560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98D-46CA-83EF-6F625BE90B95}"/>
                </c:ext>
              </c:extLst>
            </c:dLbl>
            <c:dLbl>
              <c:idx val="6"/>
              <c:layout>
                <c:manualLayout>
                  <c:x val="-1.6623376623376623E-2"/>
                  <c:y val="-4.94233905340975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98D-46CA-83EF-6F625BE90B95}"/>
                </c:ext>
              </c:extLst>
            </c:dLbl>
            <c:dLbl>
              <c:idx val="7"/>
              <c:layout>
                <c:manualLayout>
                  <c:x val="1.7835770984669873E-3"/>
                  <c:y val="-8.73639515860462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98D-46CA-83EF-6F625BE90B95}"/>
                </c:ext>
              </c:extLst>
            </c:dLbl>
            <c:dLbl>
              <c:idx val="8"/>
              <c:layout>
                <c:manualLayout>
                  <c:x val="-1.454545454545450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98D-46CA-83EF-6F625BE90B95}"/>
                </c:ext>
              </c:extLst>
            </c:dLbl>
            <c:dLbl>
              <c:idx val="9"/>
              <c:layout>
                <c:manualLayout>
                  <c:x val="-3.8259096315178326E-3"/>
                  <c:y val="-6.07834996647474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98D-46CA-83EF-6F625BE90B95}"/>
                </c:ext>
              </c:extLst>
            </c:dLbl>
            <c:dLbl>
              <c:idx val="10"/>
              <c:layout>
                <c:manualLayout>
                  <c:x val="-4.0755960300078399E-3"/>
                  <c:y val="-7.51192402613887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98D-46CA-83EF-6F625BE90B95}"/>
                </c:ext>
              </c:extLst>
            </c:dLbl>
            <c:dLbl>
              <c:idx val="11"/>
              <c:layout>
                <c:manualLayout>
                  <c:x val="-7.9894256491545856E-3"/>
                  <c:y val="-8.18261264124818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298D-46CA-83EF-6F625BE90B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sha" panose="020B0502040204020203" pitchFamily="34" charset="-79"/>
                    <a:ea typeface="+mn-ea"/>
                    <a:cs typeface="Gisha" panose="020B0502040204020203" pitchFamily="34" charset="-79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'משרות פנויות לפי ענף'!$B$3:$B$14</c:f>
              <c:strCache>
                <c:ptCount val="12"/>
                <c:pt idx="0">
                  <c:v>בינוי</c:v>
                </c:pt>
                <c:pt idx="1">
                  <c:v>אירוח ואוכל</c:v>
                </c:pt>
                <c:pt idx="2">
                  <c:v>מידע ותקשורת</c:v>
                </c:pt>
                <c:pt idx="3">
                  <c:v>שירותים מקצועיים, מדעיים וטכניים ועוד</c:v>
                </c:pt>
                <c:pt idx="4">
                  <c:v>כלל המשק</c:v>
                </c:pt>
                <c:pt idx="5">
                  <c:v>שירותי תחבורה, אחסנה, דואר ובלדרות </c:v>
                </c:pt>
                <c:pt idx="6">
                  <c:v>כרייה וחציבה, תעשייה, אספקת חשמל ועוד</c:v>
                </c:pt>
                <c:pt idx="7">
                  <c:v>מסחר</c:v>
                </c:pt>
                <c:pt idx="8">
                  <c:v>אמנות בידור, פנאי ושירותים אחרים</c:v>
                </c:pt>
                <c:pt idx="9">
                  <c:v>בריאות רווחה וסעד</c:v>
                </c:pt>
                <c:pt idx="10">
                  <c:v>פיננסיים וביטוח</c:v>
                </c:pt>
                <c:pt idx="11">
                  <c:v>חינוך</c:v>
                </c:pt>
              </c:strCache>
            </c:strRef>
          </c:cat>
          <c:val>
            <c:numRef>
              <c:f>'משרות פנויות לפי ענף'!$C$3:$C$14</c:f>
              <c:numCache>
                <c:formatCode>0.0%</c:formatCode>
                <c:ptCount val="12"/>
                <c:pt idx="0">
                  <c:v>0.12770000000000001</c:v>
                </c:pt>
                <c:pt idx="1">
                  <c:v>8.539999999999999E-2</c:v>
                </c:pt>
                <c:pt idx="2">
                  <c:v>4.2999999999999997E-2</c:v>
                </c:pt>
                <c:pt idx="3">
                  <c:v>4.7500000000000001E-2</c:v>
                </c:pt>
                <c:pt idx="4">
                  <c:v>4.3299999999999998E-2</c:v>
                </c:pt>
                <c:pt idx="5">
                  <c:v>3.9399999999999998E-2</c:v>
                </c:pt>
                <c:pt idx="6">
                  <c:v>3.5499999999999997E-2</c:v>
                </c:pt>
                <c:pt idx="7">
                  <c:v>3.9100000000000003E-2</c:v>
                </c:pt>
                <c:pt idx="8">
                  <c:v>2.9399999999999999E-2</c:v>
                </c:pt>
                <c:pt idx="9">
                  <c:v>2.2400000000000003E-2</c:v>
                </c:pt>
                <c:pt idx="10">
                  <c:v>2.5099999999999997E-2</c:v>
                </c:pt>
                <c:pt idx="11">
                  <c:v>1.1699999999999999E-2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98D-46CA-83EF-6F625BE90B95}"/>
            </c:ext>
          </c:extLst>
        </c:ser>
        <c:ser>
          <c:idx val="1"/>
          <c:order val="1"/>
          <c:tx>
            <c:strRef>
              <c:f>'משרות פנויות לפי ענף'!$D$2</c:f>
              <c:strCache>
                <c:ptCount val="1"/>
                <c:pt idx="0">
                  <c:v>פבר-24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3991035185844704E-2"/>
                  <c:y val="-3.52154822356593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298D-46CA-83EF-6F625BE90B95}"/>
                </c:ext>
              </c:extLst>
            </c:dLbl>
            <c:dLbl>
              <c:idx val="1"/>
              <c:layout>
                <c:manualLayout>
                  <c:x val="1.096921508500278E-2"/>
                  <c:y val="-7.96553676225715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298D-46CA-83EF-6F625BE90B95}"/>
                </c:ext>
              </c:extLst>
            </c:dLbl>
            <c:dLbl>
              <c:idx val="2"/>
              <c:layout>
                <c:manualLayout>
                  <c:x val="-1.5978772662229968E-2"/>
                  <c:y val="-0.1041423427067949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298D-46CA-83EF-6F625BE90B95}"/>
                </c:ext>
              </c:extLst>
            </c:dLbl>
            <c:dLbl>
              <c:idx val="7"/>
              <c:layout>
                <c:manualLayout>
                  <c:x val="0"/>
                  <c:y val="-4.11124478051982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298D-46CA-83EF-6F625BE90B95}"/>
                </c:ext>
              </c:extLst>
            </c:dLbl>
            <c:dLbl>
              <c:idx val="8"/>
              <c:layout>
                <c:manualLayout>
                  <c:x val="-1.82820251416713E-3"/>
                  <c:y val="-5.90991437199724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298D-46CA-83EF-6F625BE90B95}"/>
                </c:ext>
              </c:extLst>
            </c:dLbl>
            <c:dLbl>
              <c:idx val="10"/>
              <c:layout>
                <c:manualLayout>
                  <c:x val="4.570506285417825E-3"/>
                  <c:y val="-6.16686717077973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298D-46CA-83EF-6F625BE90B95}"/>
                </c:ext>
              </c:extLst>
            </c:dLbl>
            <c:dLbl>
              <c:idx val="11"/>
              <c:layout>
                <c:manualLayout>
                  <c:x val="1.572721584479251E-7"/>
                  <c:y val="-3.22345346473413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298D-46CA-83EF-6F625BE90B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sha" panose="020B0502040204020203" pitchFamily="34" charset="-79"/>
                    <a:ea typeface="+mn-ea"/>
                    <a:cs typeface="Gisha" panose="020B0502040204020203" pitchFamily="34" charset="-79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'משרות פנויות לפי ענף'!$B$3:$B$14</c:f>
              <c:strCache>
                <c:ptCount val="12"/>
                <c:pt idx="0">
                  <c:v>בינוי</c:v>
                </c:pt>
                <c:pt idx="1">
                  <c:v>אירוח ואוכל</c:v>
                </c:pt>
                <c:pt idx="2">
                  <c:v>מידע ותקשורת</c:v>
                </c:pt>
                <c:pt idx="3">
                  <c:v>שירותים מקצועיים, מדעיים וטכניים ועוד</c:v>
                </c:pt>
                <c:pt idx="4">
                  <c:v>כלל המשק</c:v>
                </c:pt>
                <c:pt idx="5">
                  <c:v>שירותי תחבורה, אחסנה, דואר ובלדרות </c:v>
                </c:pt>
                <c:pt idx="6">
                  <c:v>כרייה וחציבה, תעשייה, אספקת חשמל ועוד</c:v>
                </c:pt>
                <c:pt idx="7">
                  <c:v>מסחר</c:v>
                </c:pt>
                <c:pt idx="8">
                  <c:v>אמנות בידור, פנאי ושירותים אחרים</c:v>
                </c:pt>
                <c:pt idx="9">
                  <c:v>בריאות רווחה וסעד</c:v>
                </c:pt>
                <c:pt idx="10">
                  <c:v>פיננסיים וביטוח</c:v>
                </c:pt>
                <c:pt idx="11">
                  <c:v>חינוך</c:v>
                </c:pt>
              </c:strCache>
            </c:strRef>
          </c:cat>
          <c:val>
            <c:numRef>
              <c:f>'משרות פנויות לפי ענף'!$D$3:$D$14</c:f>
              <c:numCache>
                <c:formatCode>0.0%</c:formatCode>
                <c:ptCount val="12"/>
                <c:pt idx="0">
                  <c:v>0.1164</c:v>
                </c:pt>
                <c:pt idx="1">
                  <c:v>8.3599999999999994E-2</c:v>
                </c:pt>
                <c:pt idx="2">
                  <c:v>4.3499999999999997E-2</c:v>
                </c:pt>
                <c:pt idx="3">
                  <c:v>4.3799999999999999E-2</c:v>
                </c:pt>
                <c:pt idx="4">
                  <c:v>4.0999999999999995E-2</c:v>
                </c:pt>
                <c:pt idx="5">
                  <c:v>3.7699999999999997E-2</c:v>
                </c:pt>
                <c:pt idx="6">
                  <c:v>3.4000000000000002E-2</c:v>
                </c:pt>
                <c:pt idx="7">
                  <c:v>3.6699999999999997E-2</c:v>
                </c:pt>
                <c:pt idx="8">
                  <c:v>2.7300000000000001E-2</c:v>
                </c:pt>
                <c:pt idx="9">
                  <c:v>2.1099999999999997E-2</c:v>
                </c:pt>
                <c:pt idx="10">
                  <c:v>2.3E-2</c:v>
                </c:pt>
                <c:pt idx="11">
                  <c:v>1.2500000000000001E-2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298D-46CA-83EF-6F625BE90B95}"/>
            </c:ext>
          </c:extLst>
        </c:ser>
        <c:ser>
          <c:idx val="2"/>
          <c:order val="2"/>
          <c:tx>
            <c:strRef>
              <c:f>'משרות פנויות לפי ענף'!$E$2</c:f>
              <c:strCache>
                <c:ptCount val="1"/>
                <c:pt idx="0">
                  <c:v>מרץ-23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7.4516311646921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298D-46CA-83EF-6F625BE90B95}"/>
                </c:ext>
              </c:extLst>
            </c:dLbl>
            <c:dLbl>
              <c:idx val="4"/>
              <c:layout>
                <c:manualLayout>
                  <c:x val="6.7033317811520563E-17"/>
                  <c:y val="-7.19467836590968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298D-46CA-83EF-6F625BE90B95}"/>
                </c:ext>
              </c:extLst>
            </c:dLbl>
            <c:dLbl>
              <c:idx val="5"/>
              <c:layout>
                <c:manualLayout>
                  <c:x val="6.7033317811520563E-17"/>
                  <c:y val="-4.62515037808480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298D-46CA-83EF-6F625BE90B95}"/>
                </c:ext>
              </c:extLst>
            </c:dLbl>
            <c:dLbl>
              <c:idx val="6"/>
              <c:layout>
                <c:manualLayout>
                  <c:x val="7.1976476935713778E-8"/>
                  <c:y val="-7.1946783659096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298D-46CA-83EF-6F625BE90B95}"/>
                </c:ext>
              </c:extLst>
            </c:dLbl>
            <c:dLbl>
              <c:idx val="9"/>
              <c:layout>
                <c:manualLayout>
                  <c:x val="-5.48460754250139E-3"/>
                  <c:y val="-6.68077276834471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298D-46CA-83EF-6F625BE90B95}"/>
                </c:ext>
              </c:extLst>
            </c:dLbl>
            <c:dLbl>
              <c:idx val="11"/>
              <c:layout>
                <c:manualLayout>
                  <c:x val="1.096921508500278E-2"/>
                  <c:y val="-5.13905597564977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298D-46CA-83EF-6F625BE90B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sha" panose="020B0502040204020203" pitchFamily="34" charset="-79"/>
                    <a:ea typeface="+mn-ea"/>
                    <a:cs typeface="Gisha" panose="020B0502040204020203" pitchFamily="34" charset="-79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'משרות פנויות לפי ענף'!$B$3:$B$14</c:f>
              <c:strCache>
                <c:ptCount val="12"/>
                <c:pt idx="0">
                  <c:v>בינוי</c:v>
                </c:pt>
                <c:pt idx="1">
                  <c:v>אירוח ואוכל</c:v>
                </c:pt>
                <c:pt idx="2">
                  <c:v>מידע ותקשורת</c:v>
                </c:pt>
                <c:pt idx="3">
                  <c:v>שירותים מקצועיים, מדעיים וטכניים ועוד</c:v>
                </c:pt>
                <c:pt idx="4">
                  <c:v>כלל המשק</c:v>
                </c:pt>
                <c:pt idx="5">
                  <c:v>שירותי תחבורה, אחסנה, דואר ובלדרות </c:v>
                </c:pt>
                <c:pt idx="6">
                  <c:v>כרייה וחציבה, תעשייה, אספקת חשמל ועוד</c:v>
                </c:pt>
                <c:pt idx="7">
                  <c:v>מסחר</c:v>
                </c:pt>
                <c:pt idx="8">
                  <c:v>אמנות בידור, פנאי ושירותים אחרים</c:v>
                </c:pt>
                <c:pt idx="9">
                  <c:v>בריאות רווחה וסעד</c:v>
                </c:pt>
                <c:pt idx="10">
                  <c:v>פיננסיים וביטוח</c:v>
                </c:pt>
                <c:pt idx="11">
                  <c:v>חינוך</c:v>
                </c:pt>
              </c:strCache>
            </c:strRef>
          </c:cat>
          <c:val>
            <c:numRef>
              <c:f>'משרות פנויות לפי ענף'!$E$3:$E$14</c:f>
              <c:numCache>
                <c:formatCode>0.0%</c:formatCode>
                <c:ptCount val="12"/>
                <c:pt idx="0">
                  <c:v>6.8900000000000003E-2</c:v>
                </c:pt>
                <c:pt idx="1">
                  <c:v>7.6600000000000001E-2</c:v>
                </c:pt>
                <c:pt idx="2">
                  <c:v>4.5400000000000003E-2</c:v>
                </c:pt>
                <c:pt idx="3">
                  <c:v>4.3499999999999997E-2</c:v>
                </c:pt>
                <c:pt idx="4">
                  <c:v>3.95E-2</c:v>
                </c:pt>
                <c:pt idx="5">
                  <c:v>4.3700000000000003E-2</c:v>
                </c:pt>
                <c:pt idx="6">
                  <c:v>3.4099999999999998E-2</c:v>
                </c:pt>
                <c:pt idx="7">
                  <c:v>3.7499999999999999E-2</c:v>
                </c:pt>
                <c:pt idx="8">
                  <c:v>2.7200000000000002E-2</c:v>
                </c:pt>
                <c:pt idx="9">
                  <c:v>2.3599999999999999E-2</c:v>
                </c:pt>
                <c:pt idx="10">
                  <c:v>2.6699999999999998E-2</c:v>
                </c:pt>
                <c:pt idx="11">
                  <c:v>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298D-46CA-83EF-6F625BE90B9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78794976"/>
        <c:axId val="1578791648"/>
      </c:barChart>
      <c:catAx>
        <c:axId val="1578794976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pPr>
            <a:endParaRPr lang="he-IL"/>
          </a:p>
        </c:txPr>
        <c:crossAx val="1578791648"/>
        <c:crosses val="autoZero"/>
        <c:auto val="1"/>
        <c:lblAlgn val="ctr"/>
        <c:lblOffset val="100"/>
        <c:noMultiLvlLbl val="0"/>
      </c:catAx>
      <c:valAx>
        <c:axId val="1578791648"/>
        <c:scaling>
          <c:orientation val="minMax"/>
        </c:scaling>
        <c:delete val="1"/>
        <c:axPos val="r"/>
        <c:numFmt formatCode="0.0%" sourceLinked="1"/>
        <c:majorTickMark val="none"/>
        <c:minorTickMark val="none"/>
        <c:tickLblPos val="nextTo"/>
        <c:crossAx val="157879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sha" panose="020B0502040204020203" pitchFamily="34" charset="-79"/>
              <a:ea typeface="+mn-ea"/>
              <a:cs typeface="Gisha" panose="020B0502040204020203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Gisha" panose="020B0502040204020203" pitchFamily="34" charset="-79"/>
          <a:cs typeface="Gisha" panose="020B0502040204020203" pitchFamily="34" charset="-79"/>
        </a:defRPr>
      </a:pPr>
      <a:endParaRPr lang="he-I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pPr>
            <a:r>
              <a:rPr lang="he-IL" b="1"/>
              <a:t>השכר הריאלי הממוצע במשק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isha" panose="020B0502040204020203" pitchFamily="34" charset="-79"/>
              <a:ea typeface="+mn-ea"/>
              <a:cs typeface="Gisha" panose="020B0502040204020203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5.9283426500916669E-2"/>
          <c:y val="2.7425667219906018E-2"/>
          <c:w val="0.89689453239262851"/>
          <c:h val="0.84592461278288766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98"/>
              <c:layout>
                <c:manualLayout>
                  <c:x val="-9.5405514709244726E-3"/>
                  <c:y val="6.0617999802646941E-2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571-4F1D-BCE0-52DE2188EB4B}"/>
                </c:ext>
              </c:extLst>
            </c:dLbl>
            <c:dLbl>
              <c:idx val="141"/>
              <c:layout>
                <c:manualLayout>
                  <c:x val="-8.4277071003619447E-2"/>
                  <c:y val="0.16723652274334247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571-4F1D-BCE0-52DE2188EB4B}"/>
                </c:ext>
              </c:extLst>
            </c:dLbl>
            <c:dLbl>
              <c:idx val="142"/>
              <c:layout>
                <c:manualLayout>
                  <c:x val="-0.11116092998655912"/>
                  <c:y val="-5.9272152248203092E-2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571-4F1D-BCE0-52DE2188EB4B}"/>
                </c:ext>
              </c:extLst>
            </c:dLbl>
            <c:dLbl>
              <c:idx val="143"/>
              <c:layout>
                <c:manualLayout>
                  <c:x val="-1.968642165493981E-2"/>
                  <c:y val="-0.142510935456670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571-4F1D-BCE0-52DE2188EB4B}"/>
                </c:ext>
              </c:extLst>
            </c:dLbl>
            <c:dLbl>
              <c:idx val="144"/>
              <c:layout>
                <c:manualLayout>
                  <c:x val="0"/>
                  <c:y val="0.278165836508506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571-4F1D-BCE0-52DE2188EB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sha" panose="020B0502040204020203" pitchFamily="34" charset="-79"/>
                    <a:ea typeface="+mn-ea"/>
                    <a:cs typeface="Gisha" panose="020B0502040204020203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'שכר חודשי למשרת שכיר'!$D$5:$D$149</c:f>
              <c:numCache>
                <c:formatCode>mmm\-yy</c:formatCode>
                <c:ptCount val="145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  <c:pt idx="72">
                  <c:v>43101</c:v>
                </c:pt>
                <c:pt idx="73">
                  <c:v>43132</c:v>
                </c:pt>
                <c:pt idx="74">
                  <c:v>43160</c:v>
                </c:pt>
                <c:pt idx="75">
                  <c:v>43191</c:v>
                </c:pt>
                <c:pt idx="76">
                  <c:v>43221</c:v>
                </c:pt>
                <c:pt idx="77">
                  <c:v>43252</c:v>
                </c:pt>
                <c:pt idx="78">
                  <c:v>43282</c:v>
                </c:pt>
                <c:pt idx="79">
                  <c:v>43313</c:v>
                </c:pt>
                <c:pt idx="80">
                  <c:v>43344</c:v>
                </c:pt>
                <c:pt idx="81">
                  <c:v>43374</c:v>
                </c:pt>
                <c:pt idx="82">
                  <c:v>43405</c:v>
                </c:pt>
                <c:pt idx="83">
                  <c:v>43435</c:v>
                </c:pt>
                <c:pt idx="84">
                  <c:v>43466</c:v>
                </c:pt>
                <c:pt idx="85">
                  <c:v>43497</c:v>
                </c:pt>
                <c:pt idx="86">
                  <c:v>43525</c:v>
                </c:pt>
                <c:pt idx="87">
                  <c:v>43556</c:v>
                </c:pt>
                <c:pt idx="88">
                  <c:v>43586</c:v>
                </c:pt>
                <c:pt idx="89">
                  <c:v>43617</c:v>
                </c:pt>
                <c:pt idx="90">
                  <c:v>43647</c:v>
                </c:pt>
                <c:pt idx="91">
                  <c:v>43678</c:v>
                </c:pt>
                <c:pt idx="92">
                  <c:v>43709</c:v>
                </c:pt>
                <c:pt idx="93">
                  <c:v>43739</c:v>
                </c:pt>
                <c:pt idx="94">
                  <c:v>43770</c:v>
                </c:pt>
                <c:pt idx="95">
                  <c:v>43800</c:v>
                </c:pt>
                <c:pt idx="96">
                  <c:v>43831</c:v>
                </c:pt>
                <c:pt idx="97">
                  <c:v>43862</c:v>
                </c:pt>
                <c:pt idx="98">
                  <c:v>43891</c:v>
                </c:pt>
                <c:pt idx="99">
                  <c:v>43922</c:v>
                </c:pt>
                <c:pt idx="100">
                  <c:v>43952</c:v>
                </c:pt>
                <c:pt idx="101">
                  <c:v>43983</c:v>
                </c:pt>
                <c:pt idx="102">
                  <c:v>44013</c:v>
                </c:pt>
                <c:pt idx="103">
                  <c:v>44044</c:v>
                </c:pt>
                <c:pt idx="104">
                  <c:v>44075</c:v>
                </c:pt>
                <c:pt idx="105">
                  <c:v>44105</c:v>
                </c:pt>
                <c:pt idx="106">
                  <c:v>44136</c:v>
                </c:pt>
                <c:pt idx="107">
                  <c:v>44166</c:v>
                </c:pt>
                <c:pt idx="108">
                  <c:v>44197</c:v>
                </c:pt>
                <c:pt idx="109">
                  <c:v>44228</c:v>
                </c:pt>
                <c:pt idx="110">
                  <c:v>44256</c:v>
                </c:pt>
                <c:pt idx="111">
                  <c:v>44287</c:v>
                </c:pt>
                <c:pt idx="112">
                  <c:v>44317</c:v>
                </c:pt>
                <c:pt idx="113">
                  <c:v>44348</c:v>
                </c:pt>
                <c:pt idx="114">
                  <c:v>44378</c:v>
                </c:pt>
                <c:pt idx="115">
                  <c:v>44409</c:v>
                </c:pt>
                <c:pt idx="116">
                  <c:v>44440</c:v>
                </c:pt>
                <c:pt idx="117">
                  <c:v>44470</c:v>
                </c:pt>
                <c:pt idx="118">
                  <c:v>44501</c:v>
                </c:pt>
                <c:pt idx="119">
                  <c:v>44531</c:v>
                </c:pt>
                <c:pt idx="120">
                  <c:v>44562</c:v>
                </c:pt>
                <c:pt idx="121">
                  <c:v>44593</c:v>
                </c:pt>
                <c:pt idx="122">
                  <c:v>44621</c:v>
                </c:pt>
                <c:pt idx="123">
                  <c:v>44652</c:v>
                </c:pt>
                <c:pt idx="124">
                  <c:v>44682</c:v>
                </c:pt>
                <c:pt idx="125">
                  <c:v>44713</c:v>
                </c:pt>
                <c:pt idx="126">
                  <c:v>44743</c:v>
                </c:pt>
                <c:pt idx="127">
                  <c:v>44774</c:v>
                </c:pt>
                <c:pt idx="128">
                  <c:v>44805</c:v>
                </c:pt>
                <c:pt idx="129">
                  <c:v>44835</c:v>
                </c:pt>
                <c:pt idx="130">
                  <c:v>44866</c:v>
                </c:pt>
                <c:pt idx="131">
                  <c:v>44896</c:v>
                </c:pt>
                <c:pt idx="132">
                  <c:v>44927</c:v>
                </c:pt>
                <c:pt idx="133">
                  <c:v>44958</c:v>
                </c:pt>
                <c:pt idx="134">
                  <c:v>44986</c:v>
                </c:pt>
                <c:pt idx="135">
                  <c:v>45017</c:v>
                </c:pt>
                <c:pt idx="136">
                  <c:v>45047</c:v>
                </c:pt>
                <c:pt idx="137">
                  <c:v>45078</c:v>
                </c:pt>
                <c:pt idx="138">
                  <c:v>45108</c:v>
                </c:pt>
                <c:pt idx="139">
                  <c:v>45139</c:v>
                </c:pt>
                <c:pt idx="140">
                  <c:v>45170</c:v>
                </c:pt>
                <c:pt idx="141">
                  <c:v>45200</c:v>
                </c:pt>
                <c:pt idx="142">
                  <c:v>45231</c:v>
                </c:pt>
                <c:pt idx="143">
                  <c:v>45261</c:v>
                </c:pt>
                <c:pt idx="144">
                  <c:v>45292</c:v>
                </c:pt>
              </c:numCache>
            </c:numRef>
          </c:cat>
          <c:val>
            <c:numRef>
              <c:f>'שכר חודשי למשרת שכיר'!$I$5:$I$149</c:f>
              <c:numCache>
                <c:formatCode>_ "₪"\ * #,##0.0_ ;_ "₪"\ * \-#,##0.0_ ;_ "₪"\ * "-"??_ ;_ @_ </c:formatCode>
                <c:ptCount val="145"/>
                <c:pt idx="0">
                  <c:v>10.111396668374034</c:v>
                </c:pt>
                <c:pt idx="1">
                  <c:v>10.165880139872868</c:v>
                </c:pt>
                <c:pt idx="2">
                  <c:v>10.090632755527832</c:v>
                </c:pt>
                <c:pt idx="3">
                  <c:v>10.060128791673417</c:v>
                </c:pt>
                <c:pt idx="4">
                  <c:v>10.216906776025013</c:v>
                </c:pt>
                <c:pt idx="5">
                  <c:v>10.165264915623681</c:v>
                </c:pt>
                <c:pt idx="6">
                  <c:v>10.174132705828466</c:v>
                </c:pt>
                <c:pt idx="7">
                  <c:v>10.083158967475029</c:v>
                </c:pt>
                <c:pt idx="8">
                  <c:v>10.117040398732815</c:v>
                </c:pt>
                <c:pt idx="9">
                  <c:v>10.215635724747756</c:v>
                </c:pt>
                <c:pt idx="10">
                  <c:v>10.280594284508471</c:v>
                </c:pt>
                <c:pt idx="11">
                  <c:v>10.419588480195141</c:v>
                </c:pt>
                <c:pt idx="12">
                  <c:v>10.282359842700089</c:v>
                </c:pt>
                <c:pt idx="13">
                  <c:v>10.342178549351175</c:v>
                </c:pt>
                <c:pt idx="14">
                  <c:v>10.305202305291832</c:v>
                </c:pt>
                <c:pt idx="15">
                  <c:v>10.32831694246601</c:v>
                </c:pt>
                <c:pt idx="16">
                  <c:v>10.328441604239279</c:v>
                </c:pt>
                <c:pt idx="17">
                  <c:v>10.362470684284602</c:v>
                </c:pt>
                <c:pt idx="18">
                  <c:v>10.321449591209356</c:v>
                </c:pt>
                <c:pt idx="19">
                  <c:v>10.29149593237802</c:v>
                </c:pt>
                <c:pt idx="20">
                  <c:v>10.394243163788902</c:v>
                </c:pt>
                <c:pt idx="21">
                  <c:v>10.278016833756869</c:v>
                </c:pt>
                <c:pt idx="22">
                  <c:v>10.284443125909023</c:v>
                </c:pt>
                <c:pt idx="23">
                  <c:v>10.345257726975715</c:v>
                </c:pt>
                <c:pt idx="24">
                  <c:v>10.365173798789726</c:v>
                </c:pt>
                <c:pt idx="25">
                  <c:v>10.333539371723425</c:v>
                </c:pt>
                <c:pt idx="26">
                  <c:v>10.376758512532751</c:v>
                </c:pt>
                <c:pt idx="27">
                  <c:v>10.379287845476556</c:v>
                </c:pt>
                <c:pt idx="28">
                  <c:v>10.452331449919336</c:v>
                </c:pt>
                <c:pt idx="29">
                  <c:v>10.413681829190962</c:v>
                </c:pt>
                <c:pt idx="30">
                  <c:v>10.453559513637487</c:v>
                </c:pt>
                <c:pt idx="31">
                  <c:v>10.440895960753844</c:v>
                </c:pt>
                <c:pt idx="32">
                  <c:v>10.483524790635125</c:v>
                </c:pt>
                <c:pt idx="33">
                  <c:v>10.495657458143643</c:v>
                </c:pt>
                <c:pt idx="34">
                  <c:v>10.484497754885068</c:v>
                </c:pt>
                <c:pt idx="35">
                  <c:v>10.52167051028963</c:v>
                </c:pt>
                <c:pt idx="36">
                  <c:v>10.612316811700532</c:v>
                </c:pt>
                <c:pt idx="37">
                  <c:v>10.664322320852955</c:v>
                </c:pt>
                <c:pt idx="38">
                  <c:v>10.64039761656178</c:v>
                </c:pt>
                <c:pt idx="39">
                  <c:v>10.662021039207467</c:v>
                </c:pt>
                <c:pt idx="40">
                  <c:v>10.703584145351723</c:v>
                </c:pt>
                <c:pt idx="41">
                  <c:v>10.62716927710656</c:v>
                </c:pt>
                <c:pt idx="42">
                  <c:v>10.57944831990284</c:v>
                </c:pt>
                <c:pt idx="43">
                  <c:v>10.750952375185076</c:v>
                </c:pt>
                <c:pt idx="44">
                  <c:v>10.840637597928358</c:v>
                </c:pt>
                <c:pt idx="45">
                  <c:v>10.793289607392939</c:v>
                </c:pt>
                <c:pt idx="46">
                  <c:v>10.871961842427979</c:v>
                </c:pt>
                <c:pt idx="47">
                  <c:v>10.843924002177372</c:v>
                </c:pt>
                <c:pt idx="48">
                  <c:v>10.915522505112264</c:v>
                </c:pt>
                <c:pt idx="49">
                  <c:v>10.96062185963193</c:v>
                </c:pt>
                <c:pt idx="50">
                  <c:v>11.082675527133551</c:v>
                </c:pt>
                <c:pt idx="51">
                  <c:v>10.990393391496914</c:v>
                </c:pt>
                <c:pt idx="52">
                  <c:v>10.923194386787358</c:v>
                </c:pt>
                <c:pt idx="53">
                  <c:v>10.970729856031285</c:v>
                </c:pt>
                <c:pt idx="54">
                  <c:v>11.024931348173034</c:v>
                </c:pt>
                <c:pt idx="55">
                  <c:v>11.064898764049845</c:v>
                </c:pt>
                <c:pt idx="56">
                  <c:v>11.024464960767249</c:v>
                </c:pt>
                <c:pt idx="57">
                  <c:v>11.192759422563572</c:v>
                </c:pt>
                <c:pt idx="58">
                  <c:v>11.196350187010866</c:v>
                </c:pt>
                <c:pt idx="59">
                  <c:v>11.123019027087489</c:v>
                </c:pt>
                <c:pt idx="60">
                  <c:v>11.202986017123344</c:v>
                </c:pt>
                <c:pt idx="61">
                  <c:v>11.319015976275461</c:v>
                </c:pt>
                <c:pt idx="62">
                  <c:v>11.271251496709786</c:v>
                </c:pt>
                <c:pt idx="63">
                  <c:v>11.311780617902436</c:v>
                </c:pt>
                <c:pt idx="64">
                  <c:v>11.402647089336122</c:v>
                </c:pt>
                <c:pt idx="65">
                  <c:v>11.34199871201997</c:v>
                </c:pt>
                <c:pt idx="66">
                  <c:v>11.376467172709432</c:v>
                </c:pt>
                <c:pt idx="67">
                  <c:v>11.449203974892528</c:v>
                </c:pt>
                <c:pt idx="68">
                  <c:v>11.428692152852458</c:v>
                </c:pt>
                <c:pt idx="69">
                  <c:v>11.357099932976517</c:v>
                </c:pt>
                <c:pt idx="70">
                  <c:v>11.431050598802459</c:v>
                </c:pt>
                <c:pt idx="71">
                  <c:v>11.377255346028747</c:v>
                </c:pt>
                <c:pt idx="72">
                  <c:v>11.541542875336413</c:v>
                </c:pt>
                <c:pt idx="73">
                  <c:v>11.546334693741949</c:v>
                </c:pt>
                <c:pt idx="74">
                  <c:v>11.634101564402505</c:v>
                </c:pt>
                <c:pt idx="75">
                  <c:v>11.682411062519586</c:v>
                </c:pt>
                <c:pt idx="76">
                  <c:v>11.554901415943942</c:v>
                </c:pt>
                <c:pt idx="77">
                  <c:v>11.63300942643354</c:v>
                </c:pt>
                <c:pt idx="78">
                  <c:v>11.643239669393269</c:v>
                </c:pt>
                <c:pt idx="79">
                  <c:v>11.665305950776405</c:v>
                </c:pt>
                <c:pt idx="80">
                  <c:v>11.827495460061714</c:v>
                </c:pt>
                <c:pt idx="81">
                  <c:v>11.723925391135046</c:v>
                </c:pt>
                <c:pt idx="82">
                  <c:v>11.818062229497926</c:v>
                </c:pt>
                <c:pt idx="83">
                  <c:v>11.732215335177143</c:v>
                </c:pt>
                <c:pt idx="84">
                  <c:v>11.761084819192686</c:v>
                </c:pt>
                <c:pt idx="85">
                  <c:v>11.807448927529837</c:v>
                </c:pt>
                <c:pt idx="86">
                  <c:v>11.85049361113953</c:v>
                </c:pt>
                <c:pt idx="87">
                  <c:v>11.816729641603015</c:v>
                </c:pt>
                <c:pt idx="88">
                  <c:v>11.841221261101426</c:v>
                </c:pt>
                <c:pt idx="89">
                  <c:v>11.8957205092899</c:v>
                </c:pt>
                <c:pt idx="90">
                  <c:v>12.077395063755612</c:v>
                </c:pt>
                <c:pt idx="91">
                  <c:v>11.939852782469341</c:v>
                </c:pt>
                <c:pt idx="92">
                  <c:v>11.996735997818075</c:v>
                </c:pt>
                <c:pt idx="93">
                  <c:v>11.991416803626661</c:v>
                </c:pt>
                <c:pt idx="94">
                  <c:v>12.016319886255582</c:v>
                </c:pt>
                <c:pt idx="95">
                  <c:v>11.985007793443069</c:v>
                </c:pt>
                <c:pt idx="96">
                  <c:v>12.040310557341705</c:v>
                </c:pt>
                <c:pt idx="97">
                  <c:v>12.064212720002981</c:v>
                </c:pt>
                <c:pt idx="98">
                  <c:v>11.443032176963678</c:v>
                </c:pt>
                <c:pt idx="99">
                  <c:v>14.182125943184413</c:v>
                </c:pt>
                <c:pt idx="100">
                  <c:v>13.359698343248207</c:v>
                </c:pt>
                <c:pt idx="101">
                  <c:v>12.796455257138323</c:v>
                </c:pt>
                <c:pt idx="102">
                  <c:v>12.738746004071743</c:v>
                </c:pt>
                <c:pt idx="103">
                  <c:v>12.835916118547791</c:v>
                </c:pt>
                <c:pt idx="104">
                  <c:v>12.66322962712951</c:v>
                </c:pt>
                <c:pt idx="105">
                  <c:v>13.45896748865218</c:v>
                </c:pt>
                <c:pt idx="106">
                  <c:v>13.225820942155572</c:v>
                </c:pt>
                <c:pt idx="107">
                  <c:v>13.333626725975485</c:v>
                </c:pt>
                <c:pt idx="108">
                  <c:v>13.458387006024223</c:v>
                </c:pt>
                <c:pt idx="109">
                  <c:v>13.410450585003312</c:v>
                </c:pt>
                <c:pt idx="110">
                  <c:v>13.050822301190598</c:v>
                </c:pt>
                <c:pt idx="111">
                  <c:v>12.975541813671983</c:v>
                </c:pt>
                <c:pt idx="112">
                  <c:v>12.845821584398834</c:v>
                </c:pt>
                <c:pt idx="113">
                  <c:v>12.857387928993742</c:v>
                </c:pt>
                <c:pt idx="114">
                  <c:v>12.740128894892523</c:v>
                </c:pt>
                <c:pt idx="115">
                  <c:v>12.819552840350537</c:v>
                </c:pt>
                <c:pt idx="116">
                  <c:v>13.04851042522507</c:v>
                </c:pt>
                <c:pt idx="117">
                  <c:v>12.718036713862542</c:v>
                </c:pt>
                <c:pt idx="118">
                  <c:v>12.785142404697106</c:v>
                </c:pt>
                <c:pt idx="119">
                  <c:v>12.778321315791864</c:v>
                </c:pt>
                <c:pt idx="120">
                  <c:v>12.766440729568249</c:v>
                </c:pt>
                <c:pt idx="121">
                  <c:v>12.767227260864164</c:v>
                </c:pt>
                <c:pt idx="122">
                  <c:v>12.804622305477977</c:v>
                </c:pt>
                <c:pt idx="123">
                  <c:v>12.761878770261609</c:v>
                </c:pt>
                <c:pt idx="124">
                  <c:v>12.736623113743194</c:v>
                </c:pt>
                <c:pt idx="125">
                  <c:v>12.674550000000002</c:v>
                </c:pt>
                <c:pt idx="126">
                  <c:v>12.57790911764963</c:v>
                </c:pt>
                <c:pt idx="127">
                  <c:v>12.73411803371298</c:v>
                </c:pt>
                <c:pt idx="128">
                  <c:v>12.776409420559981</c:v>
                </c:pt>
                <c:pt idx="129">
                  <c:v>12.730380724901337</c:v>
                </c:pt>
                <c:pt idx="130">
                  <c:v>12.673235891362538</c:v>
                </c:pt>
                <c:pt idx="131">
                  <c:v>12.55823974999522</c:v>
                </c:pt>
                <c:pt idx="132">
                  <c:v>12.86450146627566</c:v>
                </c:pt>
                <c:pt idx="133">
                  <c:v>12.573545719844358</c:v>
                </c:pt>
                <c:pt idx="134">
                  <c:v>13.07188953488372</c:v>
                </c:pt>
                <c:pt idx="135">
                  <c:v>12.906317307692307</c:v>
                </c:pt>
                <c:pt idx="136">
                  <c:v>12.806775431861805</c:v>
                </c:pt>
                <c:pt idx="137">
                  <c:v>12.833176583493282</c:v>
                </c:pt>
                <c:pt idx="138">
                  <c:v>12.873200956937799</c:v>
                </c:pt>
                <c:pt idx="139">
                  <c:v>12.8832</c:v>
                </c:pt>
                <c:pt idx="140">
                  <c:v>12.990772163965682</c:v>
                </c:pt>
                <c:pt idx="141">
                  <c:v>12.984734345351042</c:v>
                </c:pt>
                <c:pt idx="142">
                  <c:v>13.405033301617507</c:v>
                </c:pt>
                <c:pt idx="143">
                  <c:v>13.3825</c:v>
                </c:pt>
                <c:pt idx="144">
                  <c:v>13.2691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571-4F1D-BCE0-52DE2188EB4B}"/>
            </c:ext>
          </c:extLst>
        </c:ser>
        <c:ser>
          <c:idx val="1"/>
          <c:order val="1"/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97"/>
              <c:layout>
                <c:manualLayout>
                  <c:x val="-0.10108241216639467"/>
                  <c:y val="-9.0941249016352158E-2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571-4F1D-BCE0-52DE2188EB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sha" panose="020B0502040204020203" pitchFamily="34" charset="-79"/>
                    <a:ea typeface="+mn-ea"/>
                    <a:cs typeface="Gisha" panose="020B0502040204020203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'שכר חודשי למשרת שכיר'!$D$5:$D$149</c:f>
              <c:numCache>
                <c:formatCode>mmm\-yy</c:formatCode>
                <c:ptCount val="145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  <c:pt idx="72">
                  <c:v>43101</c:v>
                </c:pt>
                <c:pt idx="73">
                  <c:v>43132</c:v>
                </c:pt>
                <c:pt idx="74">
                  <c:v>43160</c:v>
                </c:pt>
                <c:pt idx="75">
                  <c:v>43191</c:v>
                </c:pt>
                <c:pt idx="76">
                  <c:v>43221</c:v>
                </c:pt>
                <c:pt idx="77">
                  <c:v>43252</c:v>
                </c:pt>
                <c:pt idx="78">
                  <c:v>43282</c:v>
                </c:pt>
                <c:pt idx="79">
                  <c:v>43313</c:v>
                </c:pt>
                <c:pt idx="80">
                  <c:v>43344</c:v>
                </c:pt>
                <c:pt idx="81">
                  <c:v>43374</c:v>
                </c:pt>
                <c:pt idx="82">
                  <c:v>43405</c:v>
                </c:pt>
                <c:pt idx="83">
                  <c:v>43435</c:v>
                </c:pt>
                <c:pt idx="84">
                  <c:v>43466</c:v>
                </c:pt>
                <c:pt idx="85">
                  <c:v>43497</c:v>
                </c:pt>
                <c:pt idx="86">
                  <c:v>43525</c:v>
                </c:pt>
                <c:pt idx="87">
                  <c:v>43556</c:v>
                </c:pt>
                <c:pt idx="88">
                  <c:v>43586</c:v>
                </c:pt>
                <c:pt idx="89">
                  <c:v>43617</c:v>
                </c:pt>
                <c:pt idx="90">
                  <c:v>43647</c:v>
                </c:pt>
                <c:pt idx="91">
                  <c:v>43678</c:v>
                </c:pt>
                <c:pt idx="92">
                  <c:v>43709</c:v>
                </c:pt>
                <c:pt idx="93">
                  <c:v>43739</c:v>
                </c:pt>
                <c:pt idx="94">
                  <c:v>43770</c:v>
                </c:pt>
                <c:pt idx="95">
                  <c:v>43800</c:v>
                </c:pt>
                <c:pt idx="96">
                  <c:v>43831</c:v>
                </c:pt>
                <c:pt idx="97">
                  <c:v>43862</c:v>
                </c:pt>
                <c:pt idx="98">
                  <c:v>43891</c:v>
                </c:pt>
                <c:pt idx="99">
                  <c:v>43922</c:v>
                </c:pt>
                <c:pt idx="100">
                  <c:v>43952</c:v>
                </c:pt>
                <c:pt idx="101">
                  <c:v>43983</c:v>
                </c:pt>
                <c:pt idx="102">
                  <c:v>44013</c:v>
                </c:pt>
                <c:pt idx="103">
                  <c:v>44044</c:v>
                </c:pt>
                <c:pt idx="104">
                  <c:v>44075</c:v>
                </c:pt>
                <c:pt idx="105">
                  <c:v>44105</c:v>
                </c:pt>
                <c:pt idx="106">
                  <c:v>44136</c:v>
                </c:pt>
                <c:pt idx="107">
                  <c:v>44166</c:v>
                </c:pt>
                <c:pt idx="108">
                  <c:v>44197</c:v>
                </c:pt>
                <c:pt idx="109">
                  <c:v>44228</c:v>
                </c:pt>
                <c:pt idx="110">
                  <c:v>44256</c:v>
                </c:pt>
                <c:pt idx="111">
                  <c:v>44287</c:v>
                </c:pt>
                <c:pt idx="112">
                  <c:v>44317</c:v>
                </c:pt>
                <c:pt idx="113">
                  <c:v>44348</c:v>
                </c:pt>
                <c:pt idx="114">
                  <c:v>44378</c:v>
                </c:pt>
                <c:pt idx="115">
                  <c:v>44409</c:v>
                </c:pt>
                <c:pt idx="116">
                  <c:v>44440</c:v>
                </c:pt>
                <c:pt idx="117">
                  <c:v>44470</c:v>
                </c:pt>
                <c:pt idx="118">
                  <c:v>44501</c:v>
                </c:pt>
                <c:pt idx="119">
                  <c:v>44531</c:v>
                </c:pt>
                <c:pt idx="120">
                  <c:v>44562</c:v>
                </c:pt>
                <c:pt idx="121">
                  <c:v>44593</c:v>
                </c:pt>
                <c:pt idx="122">
                  <c:v>44621</c:v>
                </c:pt>
                <c:pt idx="123">
                  <c:v>44652</c:v>
                </c:pt>
                <c:pt idx="124">
                  <c:v>44682</c:v>
                </c:pt>
                <c:pt idx="125">
                  <c:v>44713</c:v>
                </c:pt>
                <c:pt idx="126">
                  <c:v>44743</c:v>
                </c:pt>
                <c:pt idx="127">
                  <c:v>44774</c:v>
                </c:pt>
                <c:pt idx="128">
                  <c:v>44805</c:v>
                </c:pt>
                <c:pt idx="129">
                  <c:v>44835</c:v>
                </c:pt>
                <c:pt idx="130">
                  <c:v>44866</c:v>
                </c:pt>
                <c:pt idx="131">
                  <c:v>44896</c:v>
                </c:pt>
                <c:pt idx="132">
                  <c:v>44927</c:v>
                </c:pt>
                <c:pt idx="133">
                  <c:v>44958</c:v>
                </c:pt>
                <c:pt idx="134">
                  <c:v>44986</c:v>
                </c:pt>
                <c:pt idx="135">
                  <c:v>45017</c:v>
                </c:pt>
                <c:pt idx="136">
                  <c:v>45047</c:v>
                </c:pt>
                <c:pt idx="137">
                  <c:v>45078</c:v>
                </c:pt>
                <c:pt idx="138">
                  <c:v>45108</c:v>
                </c:pt>
                <c:pt idx="139">
                  <c:v>45139</c:v>
                </c:pt>
                <c:pt idx="140">
                  <c:v>45170</c:v>
                </c:pt>
                <c:pt idx="141">
                  <c:v>45200</c:v>
                </c:pt>
                <c:pt idx="142">
                  <c:v>45231</c:v>
                </c:pt>
                <c:pt idx="143">
                  <c:v>45261</c:v>
                </c:pt>
                <c:pt idx="144">
                  <c:v>45292</c:v>
                </c:pt>
              </c:numCache>
            </c:numRef>
          </c:cat>
          <c:val>
            <c:numRef>
              <c:f>'שכר חודשי למשרת שכיר'!$J$5:$J$149</c:f>
              <c:numCache>
                <c:formatCode>_ "₪"\ * #,##0.0_ ;_ "₪"\ * \-#,##0.0_ ;_ "₪"\ * "-"??_ ;_ @_ </c:formatCode>
                <c:ptCount val="145"/>
                <c:pt idx="0">
                  <c:v>10.111396668374034</c:v>
                </c:pt>
                <c:pt idx="1">
                  <c:v>10.129988604812473</c:v>
                </c:pt>
                <c:pt idx="2">
                  <c:v>10.148614726449244</c:v>
                </c:pt>
                <c:pt idx="3">
                  <c:v>10.167275096141049</c:v>
                </c:pt>
                <c:pt idx="4">
                  <c:v>10.185969776860164</c:v>
                </c:pt>
                <c:pt idx="5">
                  <c:v>10.204698831694653</c:v>
                </c:pt>
                <c:pt idx="6">
                  <c:v>10.22346232384858</c:v>
                </c:pt>
                <c:pt idx="7">
                  <c:v>10.242260316642223</c:v>
                </c:pt>
                <c:pt idx="8">
                  <c:v>10.26109287351229</c:v>
                </c:pt>
                <c:pt idx="9">
                  <c:v>10.279960058012128</c:v>
                </c:pt>
                <c:pt idx="10">
                  <c:v>10.29886193381194</c:v>
                </c:pt>
                <c:pt idx="11">
                  <c:v>10.317798564699004</c:v>
                </c:pt>
                <c:pt idx="12">
                  <c:v>10.336770014577882</c:v>
                </c:pt>
                <c:pt idx="13">
                  <c:v>10.355776347470634</c:v>
                </c:pt>
                <c:pt idx="14">
                  <c:v>10.374817627517047</c:v>
                </c:pt>
                <c:pt idx="15">
                  <c:v>10.393893918974833</c:v>
                </c:pt>
                <c:pt idx="16">
                  <c:v>10.413005286219862</c:v>
                </c:pt>
                <c:pt idx="17">
                  <c:v>10.432151793746369</c:v>
                </c:pt>
                <c:pt idx="18">
                  <c:v>10.451333506167179</c:v>
                </c:pt>
                <c:pt idx="19">
                  <c:v>10.470550488213917</c:v>
                </c:pt>
                <c:pt idx="20">
                  <c:v>10.489802804737232</c:v>
                </c:pt>
                <c:pt idx="21">
                  <c:v>10.509090520707018</c:v>
                </c:pt>
                <c:pt idx="22">
                  <c:v>10.528413701212624</c:v>
                </c:pt>
                <c:pt idx="23">
                  <c:v>10.547772411463086</c:v>
                </c:pt>
                <c:pt idx="24">
                  <c:v>10.567166716787336</c:v>
                </c:pt>
                <c:pt idx="25">
                  <c:v>10.586596682634427</c:v>
                </c:pt>
                <c:pt idx="26">
                  <c:v>10.606062374573757</c:v>
                </c:pt>
                <c:pt idx="27">
                  <c:v>10.625563858295283</c:v>
                </c:pt>
                <c:pt idx="28">
                  <c:v>10.645101199609751</c:v>
                </c:pt>
                <c:pt idx="29">
                  <c:v>10.664674464448913</c:v>
                </c:pt>
                <c:pt idx="30">
                  <c:v>10.684283718865748</c:v>
                </c:pt>
                <c:pt idx="31">
                  <c:v>10.703929029034688</c:v>
                </c:pt>
                <c:pt idx="32">
                  <c:v>10.723610461251843</c:v>
                </c:pt>
                <c:pt idx="33">
                  <c:v>10.743328081935221</c:v>
                </c:pt>
                <c:pt idx="34">
                  <c:v>10.763081957624953</c:v>
                </c:pt>
                <c:pt idx="35">
                  <c:v>10.78287215498352</c:v>
                </c:pt>
                <c:pt idx="36">
                  <c:v>10.802698740795973</c:v>
                </c:pt>
                <c:pt idx="37">
                  <c:v>10.822561781970164</c:v>
                </c:pt>
                <c:pt idx="38">
                  <c:v>10.842461345536966</c:v>
                </c:pt>
                <c:pt idx="39">
                  <c:v>10.862397498650507</c:v>
                </c:pt>
                <c:pt idx="40">
                  <c:v>10.882370308588388</c:v>
                </c:pt>
                <c:pt idx="41">
                  <c:v>10.902379842751918</c:v>
                </c:pt>
                <c:pt idx="42">
                  <c:v>10.922426168666334</c:v>
                </c:pt>
                <c:pt idx="43">
                  <c:v>10.942509353981032</c:v>
                </c:pt>
                <c:pt idx="44">
                  <c:v>10.962629466469799</c:v>
                </c:pt>
                <c:pt idx="45">
                  <c:v>10.982786574031039</c:v>
                </c:pt>
                <c:pt idx="46">
                  <c:v>11.002980744687996</c:v>
                </c:pt>
                <c:pt idx="47">
                  <c:v>11.023212046588993</c:v>
                </c:pt>
                <c:pt idx="48">
                  <c:v>11.043480548007658</c:v>
                </c:pt>
                <c:pt idx="49">
                  <c:v>11.063786317343153</c:v>
                </c:pt>
                <c:pt idx="50">
                  <c:v>11.084129423120407</c:v>
                </c:pt>
                <c:pt idx="51">
                  <c:v>11.104509933990348</c:v>
                </c:pt>
                <c:pt idx="52">
                  <c:v>11.124927918730132</c:v>
                </c:pt>
                <c:pt idx="53">
                  <c:v>11.145383446243375</c:v>
                </c:pt>
                <c:pt idx="54">
                  <c:v>11.16587658556039</c:v>
                </c:pt>
                <c:pt idx="55">
                  <c:v>11.186407405838414</c:v>
                </c:pt>
                <c:pt idx="56">
                  <c:v>11.206975976361845</c:v>
                </c:pt>
                <c:pt idx="57">
                  <c:v>11.227582366542475</c:v>
                </c:pt>
                <c:pt idx="58">
                  <c:v>11.248226645919724</c:v>
                </c:pt>
                <c:pt idx="59">
                  <c:v>11.268908884160876</c:v>
                </c:pt>
                <c:pt idx="60">
                  <c:v>11.289629151061311</c:v>
                </c:pt>
                <c:pt idx="61">
                  <c:v>11.310387516544743</c:v>
                </c:pt>
                <c:pt idx="62">
                  <c:v>11.33118405066346</c:v>
                </c:pt>
                <c:pt idx="63">
                  <c:v>11.352018823598549</c:v>
                </c:pt>
                <c:pt idx="64">
                  <c:v>11.372891905660143</c:v>
                </c:pt>
                <c:pt idx="65">
                  <c:v>11.393803367287656</c:v>
                </c:pt>
                <c:pt idx="66">
                  <c:v>11.41475327905002</c:v>
                </c:pt>
                <c:pt idx="67">
                  <c:v>11.435741711645917</c:v>
                </c:pt>
                <c:pt idx="68">
                  <c:v>11.456768735904033</c:v>
                </c:pt>
                <c:pt idx="69">
                  <c:v>11.47783442278328</c:v>
                </c:pt>
                <c:pt idx="70">
                  <c:v>11.498938843373045</c:v>
                </c:pt>
                <c:pt idx="71">
                  <c:v>11.520082068893428</c:v>
                </c:pt>
                <c:pt idx="72">
                  <c:v>11.541264170695484</c:v>
                </c:pt>
                <c:pt idx="73">
                  <c:v>11.562485220261459</c:v>
                </c:pt>
                <c:pt idx="74">
                  <c:v>11.583745289205037</c:v>
                </c:pt>
                <c:pt idx="75">
                  <c:v>11.605044449271576</c:v>
                </c:pt>
                <c:pt idx="76">
                  <c:v>11.626382772338355</c:v>
                </c:pt>
                <c:pt idx="77">
                  <c:v>11.647760330414814</c:v>
                </c:pt>
                <c:pt idx="78">
                  <c:v>11.669177195642797</c:v>
                </c:pt>
                <c:pt idx="79">
                  <c:v>11.690633440296798</c:v>
                </c:pt>
                <c:pt idx="80">
                  <c:v>11.712129136784199</c:v>
                </c:pt>
                <c:pt idx="81">
                  <c:v>11.733664357645521</c:v>
                </c:pt>
                <c:pt idx="82">
                  <c:v>11.755239175554667</c:v>
                </c:pt>
                <c:pt idx="83">
                  <c:v>11.776853663319166</c:v>
                </c:pt>
                <c:pt idx="84">
                  <c:v>11.798507893880416</c:v>
                </c:pt>
                <c:pt idx="85">
                  <c:v>11.820201940313936</c:v>
                </c:pt>
                <c:pt idx="86">
                  <c:v>11.841935875829609</c:v>
                </c:pt>
                <c:pt idx="87">
                  <c:v>11.86370977377193</c:v>
                </c:pt>
                <c:pt idx="88">
                  <c:v>11.885523707620251</c:v>
                </c:pt>
                <c:pt idx="89">
                  <c:v>11.907377750989037</c:v>
                </c:pt>
                <c:pt idx="90">
                  <c:v>11.929271977628101</c:v>
                </c:pt>
                <c:pt idx="91">
                  <c:v>11.951206461422869</c:v>
                </c:pt>
                <c:pt idx="92">
                  <c:v>11.973181276394614</c:v>
                </c:pt>
                <c:pt idx="93">
                  <c:v>11.995196496700716</c:v>
                </c:pt>
                <c:pt idx="94">
                  <c:v>12.017252196634908</c:v>
                </c:pt>
                <c:pt idx="95">
                  <c:v>12.039348450627529</c:v>
                </c:pt>
                <c:pt idx="96">
                  <c:v>12.061485333245772</c:v>
                </c:pt>
                <c:pt idx="97">
                  <c:v>12.083662919193937</c:v>
                </c:pt>
                <c:pt idx="98">
                  <c:v>12.105881283313689</c:v>
                </c:pt>
                <c:pt idx="99">
                  <c:v>12.128140500584299</c:v>
                </c:pt>
                <c:pt idx="100">
                  <c:v>12.150440646122906</c:v>
                </c:pt>
                <c:pt idx="101">
                  <c:v>12.172781795184767</c:v>
                </c:pt>
                <c:pt idx="102">
                  <c:v>12.19516402316351</c:v>
                </c:pt>
                <c:pt idx="103">
                  <c:v>12.217587405591395</c:v>
                </c:pt>
                <c:pt idx="104">
                  <c:v>12.24005201813956</c:v>
                </c:pt>
                <c:pt idx="105">
                  <c:v>12.262557936618281</c:v>
                </c:pt>
                <c:pt idx="106">
                  <c:v>12.285105236977227</c:v>
                </c:pt>
                <c:pt idx="107">
                  <c:v>12.307693995305719</c:v>
                </c:pt>
                <c:pt idx="108">
                  <c:v>12.33032428783298</c:v>
                </c:pt>
                <c:pt idx="109">
                  <c:v>12.352996190928399</c:v>
                </c:pt>
                <c:pt idx="110">
                  <c:v>12.375709781101788</c:v>
                </c:pt>
                <c:pt idx="111">
                  <c:v>12.398465135003635</c:v>
                </c:pt>
                <c:pt idx="112">
                  <c:v>12.421262329425367</c:v>
                </c:pt>
                <c:pt idx="113">
                  <c:v>12.444101441299612</c:v>
                </c:pt>
                <c:pt idx="114">
                  <c:v>12.466982547700448</c:v>
                </c:pt>
                <c:pt idx="115">
                  <c:v>12.489905725843675</c:v>
                </c:pt>
                <c:pt idx="116">
                  <c:v>12.512871053087069</c:v>
                </c:pt>
                <c:pt idx="117">
                  <c:v>12.535878606930646</c:v>
                </c:pt>
                <c:pt idx="118">
                  <c:v>12.558928465016921</c:v>
                </c:pt>
                <c:pt idx="119">
                  <c:v>12.582020705131168</c:v>
                </c:pt>
                <c:pt idx="120">
                  <c:v>12.605155405201691</c:v>
                </c:pt>
                <c:pt idx="121">
                  <c:v>12.628332643300078</c:v>
                </c:pt>
                <c:pt idx="122">
                  <c:v>12.651552497641472</c:v>
                </c:pt>
                <c:pt idx="123">
                  <c:v>12.674815046584825</c:v>
                </c:pt>
                <c:pt idx="124">
                  <c:v>12.698120368633177</c:v>
                </c:pt>
                <c:pt idx="125">
                  <c:v>12.721468542433902</c:v>
                </c:pt>
                <c:pt idx="126">
                  <c:v>12.744859646778991</c:v>
                </c:pt>
                <c:pt idx="127">
                  <c:v>12.76829376060531</c:v>
                </c:pt>
                <c:pt idx="128">
                  <c:v>12.791770962994866</c:v>
                </c:pt>
                <c:pt idx="129">
                  <c:v>12.815291333175074</c:v>
                </c:pt>
                <c:pt idx="130">
                  <c:v>12.838854950519025</c:v>
                </c:pt>
                <c:pt idx="131">
                  <c:v>12.862461894545756</c:v>
                </c:pt>
                <c:pt idx="132">
                  <c:v>12.886112244920517</c:v>
                </c:pt>
                <c:pt idx="133">
                  <c:v>12.909806081455038</c:v>
                </c:pt>
                <c:pt idx="134">
                  <c:v>12.933543484107799</c:v>
                </c:pt>
                <c:pt idx="135">
                  <c:v>12.957324532984304</c:v>
                </c:pt>
                <c:pt idx="136">
                  <c:v>12.981149308337342</c:v>
                </c:pt>
                <c:pt idx="137">
                  <c:v>13.005017890567268</c:v>
                </c:pt>
                <c:pt idx="138">
                  <c:v>13.028930360222271</c:v>
                </c:pt>
                <c:pt idx="139">
                  <c:v>13.05288679799864</c:v>
                </c:pt>
                <c:pt idx="140">
                  <c:v>13.076887284741048</c:v>
                </c:pt>
                <c:pt idx="141">
                  <c:v>13.100931901442811</c:v>
                </c:pt>
                <c:pt idx="142">
                  <c:v>13.125020729246172</c:v>
                </c:pt>
                <c:pt idx="143">
                  <c:v>13.149153849442571</c:v>
                </c:pt>
                <c:pt idx="144">
                  <c:v>13.173331343472919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571-4F1D-BCE0-52DE2188E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01666752"/>
        <c:axId val="866057216"/>
      </c:lineChart>
      <c:dateAx>
        <c:axId val="1301666752"/>
        <c:scaling>
          <c:orientation val="minMax"/>
        </c:scaling>
        <c:delete val="0"/>
        <c:axPos val="b"/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pPr>
            <a:endParaRPr lang="he-IL"/>
          </a:p>
        </c:txPr>
        <c:crossAx val="866057216"/>
        <c:crosses val="autoZero"/>
        <c:auto val="1"/>
        <c:lblOffset val="100"/>
        <c:baseTimeUnit val="months"/>
        <c:majorUnit val="1"/>
        <c:majorTimeUnit val="months"/>
      </c:dateAx>
      <c:valAx>
        <c:axId val="866057216"/>
        <c:scaling>
          <c:orientation val="minMax"/>
          <c:max val="15"/>
          <c:min val="9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isha" panose="020B0502040204020203" pitchFamily="34" charset="-79"/>
                    <a:ea typeface="+mn-ea"/>
                    <a:cs typeface="Gisha" panose="020B0502040204020203" pitchFamily="34" charset="-79"/>
                  </a:defRPr>
                </a:pPr>
                <a:r>
                  <a:rPr lang="he-IL"/>
                  <a:t>אלפי ש"ח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ea typeface="+mn-ea"/>
                  <a:cs typeface="Gisha" panose="020B0502040204020203" pitchFamily="34" charset="-79"/>
                </a:defRPr>
              </a:pPr>
              <a:endParaRPr lang="he-IL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pPr>
            <a:endParaRPr lang="he-IL"/>
          </a:p>
        </c:txPr>
        <c:crossAx val="1301666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Gisha" panose="020B0502040204020203" pitchFamily="34" charset="-79"/>
          <a:cs typeface="Gisha" panose="020B0502040204020203" pitchFamily="34" charset="-79"/>
        </a:defRPr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8-02T11:51:33.587" idx="2">
    <p:pos x="238" y="-289"/>
    <p:text>כשמעדכנים חודש לעדכן גם חודשים לפני כי הם משתנים.</p:text>
    <p:extLst>
      <p:ext uri="{C676402C-5697-4E1C-873F-D02D1690AC5C}">
        <p15:threadingInfo xmlns:p15="http://schemas.microsoft.com/office/powerpoint/2012/main" timeZoneBias="-180"/>
      </p:ext>
    </p:extLst>
  </p:cm>
  <p:cm authorId="2" dt="2021-08-02T11:52:38.112" idx="3">
    <p:pos x="238" y="-153"/>
    <p:text>לקחת את הנתונים שאינם מנוכי עונתיות</p:text>
    <p:extLst>
      <p:ext uri="{C676402C-5697-4E1C-873F-D02D1690AC5C}">
        <p15:threadingInfo xmlns:p15="http://schemas.microsoft.com/office/powerpoint/2012/main" timeZoneBias="-180">
          <p15:parentCm authorId="2" idx="2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8-02T11:51:33.587" idx="2">
    <p:pos x="238" y="-289"/>
    <p:text>כשמעדכנים חודש לעדכן גם חודשים לפני כי הם משתנים.</p:text>
    <p:extLst>
      <p:ext uri="{C676402C-5697-4E1C-873F-D02D1690AC5C}">
        <p15:threadingInfo xmlns:p15="http://schemas.microsoft.com/office/powerpoint/2012/main" timeZoneBias="-180"/>
      </p:ext>
    </p:extLst>
  </p:cm>
  <p:cm authorId="2" dt="2021-08-02T11:52:38.112" idx="3">
    <p:pos x="238" y="-153"/>
    <p:text>לקחת את הנתונים שאינם מנוכי עונתיות</p:text>
    <p:extLst>
      <p:ext uri="{C676402C-5697-4E1C-873F-D02D1690AC5C}">
        <p15:threadingInfo xmlns:p15="http://schemas.microsoft.com/office/powerpoint/2012/main" timeZoneBias="-180">
          <p15:parentCm authorId="2" idx="2"/>
        </p15:threadingInfo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0.6836</cdr:x>
      <cdr:y>0.9022</cdr:y>
    </cdr:from>
    <cdr:to>
      <cdr:x>0.97766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742751" y="5648326"/>
          <a:ext cx="4190979" cy="612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endParaRPr lang="he-IL">
            <a:effectLst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0.62488</cdr:x>
      <cdr:y>0.88983</cdr:y>
    </cdr:from>
    <cdr:to>
      <cdr:x>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2B8EB32-A0AB-4A9C-840C-D66CA01B2D30}"/>
            </a:ext>
          </a:extLst>
        </cdr:cNvPr>
        <cdr:cNvSpPr txBox="1"/>
      </cdr:nvSpPr>
      <cdr:spPr>
        <a:xfrm xmlns:a="http://schemas.openxmlformats.org/drawingml/2006/main">
          <a:off x="6981286" y="4945796"/>
          <a:ext cx="4190979" cy="612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1"/>
          <a:endParaRPr lang="he-IL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0.01853</cdr:x>
      <cdr:y>0.93154</cdr:y>
    </cdr:from>
    <cdr:to>
      <cdr:x>0.41424</cdr:x>
      <cdr:y>0.98083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2249" y="5400675"/>
          <a:ext cx="4746625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endParaRPr lang="he-IL" sz="1100"/>
        </a:p>
      </cdr:txBody>
    </cdr:sp>
  </cdr:relSizeAnchor>
  <cdr:relSizeAnchor xmlns:cdr="http://schemas.openxmlformats.org/drawingml/2006/chartDrawing">
    <cdr:from>
      <cdr:x>0.05169</cdr:x>
      <cdr:y>0.92881</cdr:y>
    </cdr:from>
    <cdr:to>
      <cdr:x>0.62652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33712" y="4281907"/>
          <a:ext cx="7046654" cy="328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endParaRPr lang="he-IL" sz="12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199C4-8921-48A7-9137-229578B7D5F5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57B6C-AA8E-4CE6-8978-E8F751F80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52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6444C3-470D-4A17-9AF2-6765B75A54B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130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לא נמצא נתון ברמת הענפים עבור יוני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853526-C28A-4F6A-A5F5-0AF6E259188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614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6444C3-470D-4A17-9AF2-6765B75A54B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00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853526-C28A-4F6A-A5F5-0AF6E259188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290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853526-C28A-4F6A-A5F5-0AF6E259188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357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853526-C28A-4F6A-A5F5-0AF6E259188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502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6444C3-470D-4A17-9AF2-6765B75A54B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16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57B6C-AA8E-4CE6-8978-E8F751F801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767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57B6C-AA8E-4CE6-8978-E8F751F801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27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853526-C28A-4F6A-A5F5-0AF6E259188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046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444C3-470D-4A17-9AF2-6765B75A54B2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4472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444C3-470D-4A17-9AF2-6765B75A54B2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72281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444C3-470D-4A17-9AF2-6765B75A54B2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416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444C3-470D-4A17-9AF2-6765B75A54B2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6267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444C3-470D-4A17-9AF2-6765B75A54B2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7688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444C3-470D-4A17-9AF2-6765B75A54B2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994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לא נמצא נתון ברמת הענפים עבור יוני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853526-C28A-4F6A-A5F5-0AF6E259188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082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E337A-DB7B-440F-B0A1-26C4392DE2F0}" type="datetimeFigureOut">
              <a:rPr lang="he-IL" smtClean="0"/>
              <a:t>ט'/ניסן/תשפ"ד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9668-D511-4F69-9694-F594402DC4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1528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E337A-DB7B-440F-B0A1-26C4392DE2F0}" type="datetimeFigureOut">
              <a:rPr lang="he-IL" smtClean="0"/>
              <a:t>ט'/ניסן/תשפ"ד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9668-D511-4F69-9694-F594402DC4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6188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E337A-DB7B-440F-B0A1-26C4392DE2F0}" type="datetimeFigureOut">
              <a:rPr lang="he-IL" smtClean="0"/>
              <a:t>ט'/ניסן/תשפ"ד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9668-D511-4F69-9694-F594402DC4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0918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7FEC4D2-938C-4B7D-A2E7-F8EE415E0B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42C1B8F5-EB7B-4E4F-B74B-2C1EEA3ED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F3F1043-7C2D-48B4-8C41-67726E31A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3398BA0-3F39-4A90-8901-780CB8274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www.websitename.com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6E6E194-FAFB-4DE1-81DA-317EEEFDE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</a:t>
            </a:r>
            <a:fld id="{D1C956B5-E543-468B-83B1-1736B3F78F68}" type="slidenum">
              <a:rPr lang="en-US" smtClean="0"/>
              <a:pPr/>
              <a:t>‹#›</a:t>
            </a:fld>
            <a:r>
              <a:rPr lang="en-US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066833099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F67DD80-16B5-4776-99A9-722B776B8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606742A-687C-455F-8B61-5E5F6C1EF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56E1D4B-92BC-4A62-B560-D0853C32B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651CB01-7407-42F5-9C5F-680B67C69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www.websitename.com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EC7A0EA-2A09-401C-9CC2-EFECE5CBB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</a:t>
            </a:r>
            <a:fld id="{D1C956B5-E543-468B-83B1-1736B3F78F68}" type="slidenum">
              <a:rPr lang="en-US" smtClean="0"/>
              <a:pPr/>
              <a:t>‹#›</a:t>
            </a:fld>
            <a:r>
              <a:rPr lang="en-US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251904776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700410B-FF19-4C88-866B-534C86105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24AE9A7-0029-4A59-86CB-13670A5B3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9ACD9F6-B95D-4E62-A6CA-04A0AD220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49675B0-D192-4D2D-98C5-C75CC6467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www.websitename.com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013D8AB-6FC2-47AD-A0EC-2ECA59B3D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</a:t>
            </a:r>
            <a:fld id="{D1C956B5-E543-468B-83B1-1736B3F78F68}" type="slidenum">
              <a:rPr lang="en-US" smtClean="0"/>
              <a:pPr/>
              <a:t>‹#›</a:t>
            </a:fld>
            <a:r>
              <a:rPr lang="en-US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040389579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70AAD7F-9247-48DB-8EF9-978F3955C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4B15101-A334-4447-A915-02BA43C8D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F9AC254-F82B-462F-AE92-E50EF6306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80C7BCE-DDC3-44EB-B0BF-E86C1A6DD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B040D4C-95F9-4BC3-9032-93411EB6E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www.websitename.com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2A5D90D-B1EE-4B42-8B1C-488DD0D03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</a:t>
            </a:r>
            <a:fld id="{D1C956B5-E543-468B-83B1-1736B3F78F68}" type="slidenum">
              <a:rPr lang="en-US" smtClean="0"/>
              <a:pPr/>
              <a:t>‹#›</a:t>
            </a:fld>
            <a:r>
              <a:rPr lang="en-US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973489316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AEA490B-865F-4CC5-90DD-4361F8A29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3A4A8EE-2453-460C-9F63-78B0DE430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55E71E4-9378-48B9-8DC1-9CCA1E50F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89ACDB12-EE7B-4D97-B326-1B2B92EB55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14886E9E-5856-46A8-A6ED-68558722C1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670FCAFE-FBCB-4E1E-A2F9-85C514815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3169EBC6-17DF-4663-BCF1-374ED2326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www.websitename.com</a:t>
            </a: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5D61F949-CB93-4CFF-91DA-6F5327648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</a:t>
            </a:r>
            <a:fld id="{D1C956B5-E543-468B-83B1-1736B3F78F68}" type="slidenum">
              <a:rPr lang="en-US" smtClean="0"/>
              <a:pPr/>
              <a:t>‹#›</a:t>
            </a:fld>
            <a:r>
              <a:rPr lang="en-US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678435714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AAE950-4D8F-473A-A053-91B7F4E98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FAD1AFED-5598-466E-A15A-17039B555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AD836450-600A-47B4-B712-B07B3503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www.websitename.com</a:t>
            </a: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1D032CBB-ACAC-4247-A201-51D1132AB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</a:t>
            </a:r>
            <a:fld id="{D1C956B5-E543-468B-83B1-1736B3F78F68}" type="slidenum">
              <a:rPr lang="en-US" smtClean="0"/>
              <a:pPr/>
              <a:t>‹#›</a:t>
            </a:fld>
            <a:r>
              <a:rPr lang="en-US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558259154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2C19D04E-3091-4848-A7B9-F69386120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E1E8DCC4-BEBE-4C47-B5FB-725E7C941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www.websitename.com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3D29240-F8C3-46B7-BF2F-E1CCBD27A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</a:t>
            </a:r>
            <a:fld id="{D1C956B5-E543-468B-83B1-1736B3F78F68}" type="slidenum">
              <a:rPr lang="en-US" smtClean="0"/>
              <a:pPr/>
              <a:t>‹#›</a:t>
            </a:fld>
            <a:r>
              <a:rPr lang="en-US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36359818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F7B9144-1D26-4779-BA1F-0ABE1EE6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BDF4373-105B-485D-BD93-0C6B1B53B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69C20B5D-EDD8-415D-88FE-058F63596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751E9E2-03A3-49C0-BA99-4B45359F6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7593D3A-D2E6-47EB-BD76-FBEF3DCE0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www.websitename.com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157AC850-81C5-44EC-A0C5-740F68176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</a:t>
            </a:r>
            <a:fld id="{D1C956B5-E543-468B-83B1-1736B3F78F68}" type="slidenum">
              <a:rPr lang="en-US" smtClean="0"/>
              <a:pPr/>
              <a:t>‹#›</a:t>
            </a:fld>
            <a:r>
              <a:rPr lang="en-US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36301734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2159563" y="116632"/>
            <a:ext cx="9793088" cy="864096"/>
          </a:xfrm>
        </p:spPr>
        <p:txBody>
          <a:bodyPr>
            <a:noAutofit/>
          </a:bodyPr>
          <a:lstStyle>
            <a:lvl1pPr marL="0" algn="r" defTabSz="914400" rtl="1" eaLnBrk="1" fontAlgn="base" latinLnBrk="0" hangingPunct="1">
              <a:spcBef>
                <a:spcPct val="0"/>
              </a:spcBef>
              <a:spcAft>
                <a:spcPct val="0"/>
              </a:spcAft>
              <a:defRPr lang="he-IL" sz="2800" b="1" kern="1200" dirty="0">
                <a:solidFill>
                  <a:srgbClr val="4F81BD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lvl1pPr>
          </a:lstStyle>
          <a:p>
            <a:r>
              <a:rPr lang="he-IL" dirty="0"/>
              <a:t>לח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2pPr>
            <a:lvl3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3pPr>
            <a:lvl4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4pPr>
            <a:lvl5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4228709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D9E8925-62AE-4E97-8106-E7A1DF2D6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C1404477-88DF-42F2-B570-103E7BCC82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69E290CF-107E-4AF6-ABFA-10BD5DF9E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BEF86DD-48AD-4E61-A119-35326DADF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8C94841-0317-4688-AB29-A99DD27B4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www.websitename.com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E518A0E-8484-481B-8CC8-0A97E1A6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</a:t>
            </a:r>
            <a:fld id="{D1C956B5-E543-468B-83B1-1736B3F78F68}" type="slidenum">
              <a:rPr lang="en-US" smtClean="0"/>
              <a:pPr/>
              <a:t>‹#›</a:t>
            </a:fld>
            <a:r>
              <a:rPr lang="en-US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0092084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F98538C-8BAF-49DE-8B7D-D1CC0E360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7E9C7C3A-F2D7-4BAD-ACC2-8980423FBB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FAD8D94-EF7F-4CF6-B458-C416392E3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0B6026F-9C34-4B32-8501-F2E4AFE10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www.websitename.com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A785195-400A-4251-8C3E-386C2446F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</a:t>
            </a:r>
            <a:fld id="{D1C956B5-E543-468B-83B1-1736B3F78F68}" type="slidenum">
              <a:rPr lang="en-US" smtClean="0"/>
              <a:pPr/>
              <a:t>‹#›</a:t>
            </a:fld>
            <a:r>
              <a:rPr lang="en-US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316398978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869AF1ED-6845-43FE-903D-5C9F1F165D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715AFEEB-4AC4-43BA-9FF1-0A6F3A424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982533A-D2A6-4976-B6E7-909E4D811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F8DAD63-CCE9-4FAE-8D9B-25DB036A2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www.websitename.com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7275ABA-A7AE-4DA4-8749-BB30BA62B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</a:t>
            </a:r>
            <a:fld id="{D1C956B5-E543-468B-83B1-1736B3F78F68}" type="slidenum">
              <a:rPr lang="en-US" smtClean="0"/>
              <a:pPr/>
              <a:t>‹#›</a:t>
            </a:fld>
            <a:r>
              <a:rPr lang="en-US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51034933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Ne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 dirty="0"/>
              <a:t>www.websitename.com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D1C956B5-E543-468B-83B1-1736B3F78F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546615" y="829340"/>
            <a:ext cx="6324600" cy="585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Main Header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546615" y="663719"/>
            <a:ext cx="6324600" cy="2847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chemeClr val="tx2">
                    <a:lumMod val="7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</a:lstStyle>
          <a:p>
            <a:pPr lvl="0"/>
            <a:r>
              <a:rPr lang="en-US"/>
              <a:t>Slogun Text Here</a:t>
            </a:r>
          </a:p>
        </p:txBody>
      </p:sp>
    </p:spTree>
    <p:extLst>
      <p:ext uri="{BB962C8B-B14F-4D97-AF65-F5344CB8AC3E}">
        <p14:creationId xmlns:p14="http://schemas.microsoft.com/office/powerpoint/2010/main" val="6216040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/>
              <a:t>www.websitename.com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D1C956B5-E543-468B-83B1-1736B3F78F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23900" y="1828800"/>
            <a:ext cx="4078224" cy="4078224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038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t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3902" y="1839917"/>
            <a:ext cx="5372100" cy="4065587"/>
          </a:xfrm>
          <a:prstGeom prst="roundRect">
            <a:avLst>
              <a:gd name="adj" fmla="val 897"/>
            </a:avLst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72"/>
            <a:ext cx="4114800" cy="365125"/>
          </a:xfrm>
        </p:spPr>
        <p:txBody>
          <a:bodyPr/>
          <a:lstStyle>
            <a:lvl1pPr rtl="1">
              <a:defRPr/>
            </a:lvl1pPr>
          </a:lstStyle>
          <a:p>
            <a:r>
              <a:rPr lang="en-US"/>
              <a:t>www.websitename.com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72"/>
            <a:ext cx="2743200" cy="365125"/>
          </a:xfrm>
        </p:spPr>
        <p:txBody>
          <a:bodyPr/>
          <a:lstStyle>
            <a:lvl1pPr algn="r" rtl="1">
              <a:defRPr/>
            </a:lvl1pPr>
          </a:lstStyle>
          <a:p>
            <a:fld id="{D1C956B5-E543-468B-83B1-1736B3F78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63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72"/>
            <a:ext cx="4114800" cy="365125"/>
          </a:xfrm>
        </p:spPr>
        <p:txBody>
          <a:bodyPr/>
          <a:lstStyle>
            <a:lvl1pPr rtl="1">
              <a:defRPr/>
            </a:lvl1pPr>
          </a:lstStyle>
          <a:p>
            <a:r>
              <a:rPr lang="en-US"/>
              <a:t>www.websitename.com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72"/>
            <a:ext cx="2743200" cy="365125"/>
          </a:xfrm>
        </p:spPr>
        <p:txBody>
          <a:bodyPr/>
          <a:lstStyle>
            <a:lvl1pPr algn="r" rtl="1">
              <a:defRPr/>
            </a:lvl1pPr>
          </a:lstStyle>
          <a:p>
            <a:fld id="{D1C956B5-E543-468B-83B1-1736B3F78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44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72"/>
            <a:ext cx="4114800" cy="365125"/>
          </a:xfrm>
        </p:spPr>
        <p:txBody>
          <a:bodyPr/>
          <a:lstStyle>
            <a:lvl1pPr rtl="1">
              <a:defRPr/>
            </a:lvl1pPr>
          </a:lstStyle>
          <a:p>
            <a:r>
              <a:rPr lang="en-US"/>
              <a:t>www.websitename.com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72"/>
            <a:ext cx="2743200" cy="365125"/>
          </a:xfrm>
        </p:spPr>
        <p:txBody>
          <a:bodyPr/>
          <a:lstStyle>
            <a:lvl1pPr algn="r" rtl="1">
              <a:defRPr/>
            </a:lvl1pPr>
          </a:lstStyle>
          <a:p>
            <a:fld id="{D1C956B5-E543-468B-83B1-1736B3F78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885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4561085" y="1851548"/>
            <a:ext cx="3069835" cy="30698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23900" y="2472066"/>
            <a:ext cx="1828800" cy="1828800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641793" y="2472065"/>
            <a:ext cx="1828800" cy="1828800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715704" y="2472065"/>
            <a:ext cx="1828800" cy="1828800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641928" y="2472065"/>
            <a:ext cx="1828800" cy="1828800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72"/>
            <a:ext cx="4114800" cy="365125"/>
          </a:xfrm>
        </p:spPr>
        <p:txBody>
          <a:bodyPr/>
          <a:lstStyle>
            <a:lvl1pPr rtl="1">
              <a:defRPr/>
            </a:lvl1pPr>
          </a:lstStyle>
          <a:p>
            <a:r>
              <a:rPr lang="en-US"/>
              <a:t>www.websitename.com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72"/>
            <a:ext cx="2743200" cy="365125"/>
          </a:xfrm>
        </p:spPr>
        <p:txBody>
          <a:bodyPr/>
          <a:lstStyle>
            <a:lvl1pPr algn="r" rtl="1">
              <a:defRPr/>
            </a:lvl1pPr>
          </a:lstStyle>
          <a:p>
            <a:fld id="{D1C956B5-E543-468B-83B1-1736B3F78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027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371725" y="1858760"/>
            <a:ext cx="2743200" cy="2743200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058025" y="1858557"/>
            <a:ext cx="2743200" cy="2743200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72"/>
            <a:ext cx="4114800" cy="365125"/>
          </a:xfrm>
        </p:spPr>
        <p:txBody>
          <a:bodyPr/>
          <a:lstStyle>
            <a:lvl1pPr rtl="1">
              <a:defRPr/>
            </a:lvl1pPr>
          </a:lstStyle>
          <a:p>
            <a:r>
              <a:rPr lang="en-US"/>
              <a:t>www.websitename.com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72"/>
            <a:ext cx="2743200" cy="365125"/>
          </a:xfrm>
        </p:spPr>
        <p:txBody>
          <a:bodyPr/>
          <a:lstStyle>
            <a:lvl1pPr algn="r" rtl="1">
              <a:defRPr/>
            </a:lvl1pPr>
          </a:lstStyle>
          <a:p>
            <a:fld id="{D1C956B5-E543-468B-83B1-1736B3F78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3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E337A-DB7B-440F-B0A1-26C4392DE2F0}" type="datetimeFigureOut">
              <a:rPr lang="he-IL" smtClean="0"/>
              <a:t>ט'/ניסן/תשפ"ד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9668-D511-4F69-9694-F594402DC4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39003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Imag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23900" y="1828800"/>
            <a:ext cx="3319272" cy="304495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438651" y="1828800"/>
            <a:ext cx="3319272" cy="304495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153400" y="1828800"/>
            <a:ext cx="3319272" cy="304495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72"/>
            <a:ext cx="4114800" cy="365125"/>
          </a:xfrm>
        </p:spPr>
        <p:txBody>
          <a:bodyPr/>
          <a:lstStyle>
            <a:lvl1pPr rtl="1">
              <a:defRPr/>
            </a:lvl1pPr>
          </a:lstStyle>
          <a:p>
            <a:r>
              <a:rPr lang="en-US"/>
              <a:t>www.websitename.com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72"/>
            <a:ext cx="2743200" cy="365125"/>
          </a:xfrm>
        </p:spPr>
        <p:txBody>
          <a:bodyPr/>
          <a:lstStyle>
            <a:lvl1pPr algn="r" rtl="1">
              <a:defRPr/>
            </a:lvl1pPr>
          </a:lstStyle>
          <a:p>
            <a:fld id="{D1C956B5-E543-468B-83B1-1736B3F78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944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23900" y="1828799"/>
            <a:ext cx="2523744" cy="252374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65328" y="1828799"/>
            <a:ext cx="2523744" cy="252374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206756" y="1828799"/>
            <a:ext cx="2523744" cy="252374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948184" y="1828799"/>
            <a:ext cx="2523744" cy="252374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72"/>
            <a:ext cx="4114800" cy="365125"/>
          </a:xfrm>
        </p:spPr>
        <p:txBody>
          <a:bodyPr/>
          <a:lstStyle>
            <a:lvl1pPr rtl="1">
              <a:defRPr/>
            </a:lvl1pPr>
          </a:lstStyle>
          <a:p>
            <a:r>
              <a:rPr lang="en-US"/>
              <a:t>www.websitename.com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72"/>
            <a:ext cx="2743200" cy="365125"/>
          </a:xfrm>
        </p:spPr>
        <p:txBody>
          <a:bodyPr/>
          <a:lstStyle>
            <a:lvl1pPr algn="r" rtl="1">
              <a:defRPr/>
            </a:lvl1pPr>
          </a:lstStyle>
          <a:p>
            <a:fld id="{D1C956B5-E543-468B-83B1-1736B3F78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798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23900" y="1828800"/>
            <a:ext cx="1600200" cy="1600200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009900" y="1828800"/>
            <a:ext cx="1600200" cy="1600200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295900" y="1828800"/>
            <a:ext cx="1600200" cy="1600200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581900" y="1828800"/>
            <a:ext cx="1600200" cy="1600200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9867900" y="1828800"/>
            <a:ext cx="1600200" cy="1600200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72"/>
            <a:ext cx="4114800" cy="365125"/>
          </a:xfrm>
        </p:spPr>
        <p:txBody>
          <a:bodyPr/>
          <a:lstStyle>
            <a:lvl1pPr rtl="1">
              <a:defRPr/>
            </a:lvl1pPr>
          </a:lstStyle>
          <a:p>
            <a:r>
              <a:rPr lang="en-US"/>
              <a:t>www.websitename.com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72"/>
            <a:ext cx="2743200" cy="365125"/>
          </a:xfrm>
        </p:spPr>
        <p:txBody>
          <a:bodyPr/>
          <a:lstStyle>
            <a:lvl1pPr algn="r" rtl="1">
              <a:defRPr/>
            </a:lvl1pPr>
          </a:lstStyle>
          <a:p>
            <a:fld id="{D1C956B5-E543-468B-83B1-1736B3F78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375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23899" y="1828800"/>
            <a:ext cx="1819656" cy="1819656"/>
          </a:xfrm>
          <a:prstGeom prst="roundRect">
            <a:avLst>
              <a:gd name="adj" fmla="val 1649"/>
            </a:avLst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093624" y="1828800"/>
            <a:ext cx="1819656" cy="1819656"/>
          </a:xfrm>
          <a:prstGeom prst="roundRect">
            <a:avLst>
              <a:gd name="adj" fmla="val 1649"/>
            </a:avLst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93624" y="4072863"/>
            <a:ext cx="1819656" cy="1819656"/>
          </a:xfrm>
          <a:prstGeom prst="roundRect">
            <a:avLst>
              <a:gd name="adj" fmla="val 1649"/>
            </a:avLst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21524" y="4088219"/>
            <a:ext cx="1819656" cy="1819656"/>
          </a:xfrm>
          <a:prstGeom prst="roundRect">
            <a:avLst>
              <a:gd name="adj" fmla="val 1649"/>
            </a:avLst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72"/>
            <a:ext cx="4114800" cy="365125"/>
          </a:xfrm>
        </p:spPr>
        <p:txBody>
          <a:bodyPr/>
          <a:lstStyle>
            <a:lvl1pPr rtl="1">
              <a:defRPr/>
            </a:lvl1pPr>
          </a:lstStyle>
          <a:p>
            <a:r>
              <a:rPr lang="en-US"/>
              <a:t>www.websitename.com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72"/>
            <a:ext cx="2743200" cy="365125"/>
          </a:xfrm>
        </p:spPr>
        <p:txBody>
          <a:bodyPr/>
          <a:lstStyle>
            <a:lvl1pPr algn="r" rtl="1">
              <a:defRPr/>
            </a:lvl1pPr>
          </a:lstStyle>
          <a:p>
            <a:fld id="{D1C956B5-E543-468B-83B1-1736B3F78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969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t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365500" y="2133600"/>
            <a:ext cx="2706688" cy="3730625"/>
          </a:xfrm>
          <a:prstGeom prst="roundRect">
            <a:avLst>
              <a:gd name="adj" fmla="val 1649"/>
            </a:avLst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122988" y="2133600"/>
            <a:ext cx="2706688" cy="3730625"/>
          </a:xfrm>
          <a:prstGeom prst="roundRect">
            <a:avLst>
              <a:gd name="adj" fmla="val 1649"/>
            </a:avLst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72"/>
            <a:ext cx="4114800" cy="365125"/>
          </a:xfrm>
        </p:spPr>
        <p:txBody>
          <a:bodyPr/>
          <a:lstStyle>
            <a:lvl1pPr rtl="1">
              <a:defRPr/>
            </a:lvl1pPr>
          </a:lstStyle>
          <a:p>
            <a:r>
              <a:rPr lang="en-US"/>
              <a:t>www.websitename.com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72"/>
            <a:ext cx="2743200" cy="365125"/>
          </a:xfrm>
        </p:spPr>
        <p:txBody>
          <a:bodyPr/>
          <a:lstStyle>
            <a:lvl1pPr algn="r" rtl="1">
              <a:defRPr/>
            </a:lvl1pPr>
          </a:lstStyle>
          <a:p>
            <a:fld id="{D1C956B5-E543-468B-83B1-1736B3F78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913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21749" y="1828801"/>
            <a:ext cx="1267427" cy="1267427"/>
          </a:xfrm>
          <a:prstGeom prst="roundRect">
            <a:avLst>
              <a:gd name="adj" fmla="val 1649"/>
            </a:avLst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092557" y="1828801"/>
            <a:ext cx="1267427" cy="1267427"/>
          </a:xfrm>
          <a:prstGeom prst="roundRect">
            <a:avLst>
              <a:gd name="adj" fmla="val 1649"/>
            </a:avLst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462825" y="1826651"/>
            <a:ext cx="1267427" cy="1267427"/>
          </a:xfrm>
          <a:prstGeom prst="roundRect">
            <a:avLst>
              <a:gd name="adj" fmla="val 1649"/>
            </a:avLst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832557" y="1826651"/>
            <a:ext cx="1267427" cy="1267427"/>
          </a:xfrm>
          <a:prstGeom prst="roundRect">
            <a:avLst>
              <a:gd name="adj" fmla="val 1649"/>
            </a:avLst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200673" y="1826651"/>
            <a:ext cx="1267427" cy="1267427"/>
          </a:xfrm>
          <a:prstGeom prst="roundRect">
            <a:avLst>
              <a:gd name="adj" fmla="val 1649"/>
            </a:avLst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0219917" y="4000393"/>
            <a:ext cx="1267427" cy="1267427"/>
          </a:xfrm>
          <a:prstGeom prst="roundRect">
            <a:avLst>
              <a:gd name="adj" fmla="val 1649"/>
            </a:avLst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832557" y="3998239"/>
            <a:ext cx="1267427" cy="1267427"/>
          </a:xfrm>
          <a:prstGeom prst="roundRect">
            <a:avLst>
              <a:gd name="adj" fmla="val 1649"/>
            </a:avLst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58109" y="3998239"/>
            <a:ext cx="1267427" cy="1267427"/>
          </a:xfrm>
          <a:prstGeom prst="roundRect">
            <a:avLst>
              <a:gd name="adj" fmla="val 1649"/>
            </a:avLst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092289" y="3998238"/>
            <a:ext cx="1267427" cy="1267427"/>
          </a:xfrm>
          <a:prstGeom prst="roundRect">
            <a:avLst>
              <a:gd name="adj" fmla="val 1649"/>
            </a:avLst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725661" y="4000137"/>
            <a:ext cx="1267427" cy="1267427"/>
          </a:xfrm>
          <a:prstGeom prst="roundRect">
            <a:avLst>
              <a:gd name="adj" fmla="val 1649"/>
            </a:avLst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72"/>
            <a:ext cx="4114800" cy="365125"/>
          </a:xfrm>
        </p:spPr>
        <p:txBody>
          <a:bodyPr/>
          <a:lstStyle>
            <a:lvl1pPr rtl="1">
              <a:defRPr/>
            </a:lvl1pPr>
          </a:lstStyle>
          <a:p>
            <a:r>
              <a:rPr lang="en-US"/>
              <a:t>www.websitename.com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72"/>
            <a:ext cx="2743200" cy="365125"/>
          </a:xfrm>
        </p:spPr>
        <p:txBody>
          <a:bodyPr/>
          <a:lstStyle>
            <a:lvl1pPr algn="r" rtl="1">
              <a:defRPr/>
            </a:lvl1pPr>
          </a:lstStyle>
          <a:p>
            <a:fld id="{D1C956B5-E543-468B-83B1-1736B3F78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078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72"/>
            <a:ext cx="4114800" cy="365125"/>
          </a:xfrm>
        </p:spPr>
        <p:txBody>
          <a:bodyPr/>
          <a:lstStyle>
            <a:lvl1pPr rtl="1">
              <a:defRPr/>
            </a:lvl1pPr>
          </a:lstStyle>
          <a:p>
            <a:r>
              <a:rPr lang="en-US"/>
              <a:t>www.websitename.com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72"/>
            <a:ext cx="2743200" cy="365125"/>
          </a:xfrm>
        </p:spPr>
        <p:txBody>
          <a:bodyPr/>
          <a:lstStyle>
            <a:lvl1pPr algn="r" rtl="1">
              <a:defRPr/>
            </a:lvl1pPr>
          </a:lstStyle>
          <a:p>
            <a:fld id="{D1C956B5-E543-468B-83B1-1736B3F78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055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www.websitename.com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56B5-E543-468B-83B1-1736B3F78F6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50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ini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23900" y="723900"/>
            <a:ext cx="10744200" cy="54483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72"/>
            <a:ext cx="4114800" cy="365125"/>
          </a:xfrm>
        </p:spPr>
        <p:txBody>
          <a:bodyPr/>
          <a:lstStyle>
            <a:lvl1pPr rtl="1">
              <a:defRPr/>
            </a:lvl1pPr>
          </a:lstStyle>
          <a:p>
            <a:r>
              <a:rPr lang="en-US"/>
              <a:t>www.websitename.com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72"/>
            <a:ext cx="2743200" cy="365125"/>
          </a:xfrm>
        </p:spPr>
        <p:txBody>
          <a:bodyPr/>
          <a:lstStyle>
            <a:lvl1pPr algn="r" rtl="1">
              <a:defRPr/>
            </a:lvl1pPr>
          </a:lstStyle>
          <a:p>
            <a:fld id="{D1C956B5-E543-468B-83B1-1736B3F78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035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426639" y="1828800"/>
            <a:ext cx="2635988" cy="1600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23900" y="1828800"/>
            <a:ext cx="2633472" cy="41148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129339" y="1828800"/>
            <a:ext cx="2633472" cy="245973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427413" y="3481388"/>
            <a:ext cx="2633472" cy="245973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126163" y="4343400"/>
            <a:ext cx="2633472" cy="16002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832851" y="1828800"/>
            <a:ext cx="2633472" cy="41148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72"/>
            <a:ext cx="4114800" cy="365125"/>
          </a:xfrm>
        </p:spPr>
        <p:txBody>
          <a:bodyPr/>
          <a:lstStyle>
            <a:lvl1pPr rtl="1">
              <a:defRPr/>
            </a:lvl1pPr>
          </a:lstStyle>
          <a:p>
            <a:r>
              <a:rPr lang="en-US"/>
              <a:t>www.websitename.com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72"/>
            <a:ext cx="2743200" cy="365125"/>
          </a:xfrm>
        </p:spPr>
        <p:txBody>
          <a:bodyPr/>
          <a:lstStyle>
            <a:lvl1pPr algn="r" rtl="1">
              <a:defRPr/>
            </a:lvl1pPr>
          </a:lstStyle>
          <a:p>
            <a:fld id="{D1C956B5-E543-468B-83B1-1736B3F78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83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E337A-DB7B-440F-B0A1-26C4392DE2F0}" type="datetimeFigureOut">
              <a:rPr lang="he-IL" smtClean="0"/>
              <a:t>ט'/ניסן/תשפ"ד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9668-D511-4F69-9694-F594402DC4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33241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138542" y="4526280"/>
            <a:ext cx="5346047" cy="1417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23900" y="1828800"/>
            <a:ext cx="5376672" cy="4114800"/>
          </a:xfrm>
          <a:prstGeom prst="roundRect">
            <a:avLst>
              <a:gd name="adj" fmla="val 1649"/>
            </a:avLst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138528" y="1828800"/>
            <a:ext cx="2651760" cy="2660904"/>
          </a:xfrm>
          <a:prstGeom prst="roundRect">
            <a:avLst>
              <a:gd name="adj" fmla="val 1649"/>
            </a:avLst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828088" y="1828800"/>
            <a:ext cx="2651760" cy="2660904"/>
          </a:xfrm>
          <a:prstGeom prst="roundRect">
            <a:avLst>
              <a:gd name="adj" fmla="val 1649"/>
            </a:avLst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72"/>
            <a:ext cx="4114800" cy="365125"/>
          </a:xfrm>
        </p:spPr>
        <p:txBody>
          <a:bodyPr/>
          <a:lstStyle>
            <a:lvl1pPr rtl="1">
              <a:defRPr/>
            </a:lvl1pPr>
          </a:lstStyle>
          <a:p>
            <a:r>
              <a:rPr lang="en-US"/>
              <a:t>www.websitename.com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72"/>
            <a:ext cx="2743200" cy="365125"/>
          </a:xfrm>
        </p:spPr>
        <p:txBody>
          <a:bodyPr/>
          <a:lstStyle>
            <a:lvl1pPr algn="r" rtl="1">
              <a:defRPr/>
            </a:lvl1pPr>
          </a:lstStyle>
          <a:p>
            <a:fld id="{D1C956B5-E543-468B-83B1-1736B3F78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216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23900" y="738188"/>
            <a:ext cx="2103120" cy="5202936"/>
          </a:xfrm>
          <a:prstGeom prst="roundRect">
            <a:avLst>
              <a:gd name="adj" fmla="val 1649"/>
            </a:avLst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872125" y="738118"/>
            <a:ext cx="2103120" cy="5202936"/>
          </a:xfrm>
          <a:prstGeom prst="roundRect">
            <a:avLst>
              <a:gd name="adj" fmla="val 1649"/>
            </a:avLst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019675" y="738188"/>
            <a:ext cx="2103120" cy="5202936"/>
          </a:xfrm>
          <a:prstGeom prst="roundRect">
            <a:avLst>
              <a:gd name="adj" fmla="val 1649"/>
            </a:avLst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72"/>
            <a:ext cx="4114800" cy="365125"/>
          </a:xfrm>
        </p:spPr>
        <p:txBody>
          <a:bodyPr/>
          <a:lstStyle>
            <a:lvl1pPr rtl="1">
              <a:defRPr/>
            </a:lvl1pPr>
          </a:lstStyle>
          <a:p>
            <a:r>
              <a:rPr lang="en-US"/>
              <a:t>www.websitename.com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72"/>
            <a:ext cx="2743200" cy="365125"/>
          </a:xfrm>
        </p:spPr>
        <p:txBody>
          <a:bodyPr/>
          <a:lstStyle>
            <a:lvl1pPr algn="r" rtl="1">
              <a:defRPr/>
            </a:lvl1pPr>
          </a:lstStyle>
          <a:p>
            <a:fld id="{D1C956B5-E543-468B-83B1-1736B3F78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482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17551" y="1838325"/>
            <a:ext cx="2633472" cy="407822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5351" y="1838083"/>
            <a:ext cx="2633472" cy="407822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138548" y="1838083"/>
            <a:ext cx="2633472" cy="407822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840788" y="1838083"/>
            <a:ext cx="2633472" cy="407822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72"/>
            <a:ext cx="4114800" cy="365125"/>
          </a:xfrm>
        </p:spPr>
        <p:txBody>
          <a:bodyPr/>
          <a:lstStyle>
            <a:lvl1pPr rtl="1">
              <a:defRPr/>
            </a:lvl1pPr>
          </a:lstStyle>
          <a:p>
            <a:r>
              <a:rPr lang="en-US"/>
              <a:t>www.websitename.com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72"/>
            <a:ext cx="2743200" cy="365125"/>
          </a:xfrm>
        </p:spPr>
        <p:txBody>
          <a:bodyPr/>
          <a:lstStyle>
            <a:lvl1pPr algn="r" rtl="1">
              <a:defRPr/>
            </a:lvl1pPr>
          </a:lstStyle>
          <a:p>
            <a:fld id="{D1C956B5-E543-468B-83B1-1736B3F78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031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96265" y="4499341"/>
            <a:ext cx="2651760" cy="160934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6265" y="662353"/>
            <a:ext cx="2651760" cy="374904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128352" y="2583228"/>
            <a:ext cx="2651760" cy="352958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128352" y="676641"/>
            <a:ext cx="2651760" cy="18288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72"/>
            <a:ext cx="4114800" cy="365125"/>
          </a:xfrm>
        </p:spPr>
        <p:txBody>
          <a:bodyPr/>
          <a:lstStyle>
            <a:lvl1pPr rtl="1">
              <a:defRPr/>
            </a:lvl1pPr>
          </a:lstStyle>
          <a:p>
            <a:r>
              <a:rPr lang="en-US"/>
              <a:t>www.websitename.com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72"/>
            <a:ext cx="2743200" cy="365125"/>
          </a:xfrm>
        </p:spPr>
        <p:txBody>
          <a:bodyPr/>
          <a:lstStyle>
            <a:lvl1pPr algn="r" rtl="1">
              <a:defRPr/>
            </a:lvl1pPr>
          </a:lstStyle>
          <a:p>
            <a:fld id="{D1C956B5-E543-468B-83B1-1736B3F78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886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23901" y="1828800"/>
            <a:ext cx="3538539" cy="27432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325937" y="1828800"/>
            <a:ext cx="3538539" cy="27432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927977" y="1828800"/>
            <a:ext cx="3538539" cy="27432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72"/>
            <a:ext cx="4114800" cy="365125"/>
          </a:xfrm>
        </p:spPr>
        <p:txBody>
          <a:bodyPr/>
          <a:lstStyle>
            <a:lvl1pPr rtl="1">
              <a:defRPr/>
            </a:lvl1pPr>
          </a:lstStyle>
          <a:p>
            <a:r>
              <a:rPr lang="en-US"/>
              <a:t>www.websitename.com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72"/>
            <a:ext cx="2743200" cy="365125"/>
          </a:xfrm>
        </p:spPr>
        <p:txBody>
          <a:bodyPr/>
          <a:lstStyle>
            <a:lvl1pPr algn="r" rtl="1">
              <a:defRPr/>
            </a:lvl1pPr>
          </a:lstStyle>
          <a:p>
            <a:fld id="{D1C956B5-E543-468B-83B1-1736B3F78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895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23900" y="1828799"/>
            <a:ext cx="1325880" cy="132588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098675" y="1828799"/>
            <a:ext cx="1325880" cy="132588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475039" y="1828799"/>
            <a:ext cx="1325880" cy="132588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849813" y="1828799"/>
            <a:ext cx="1325880" cy="132588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849813" y="3201987"/>
            <a:ext cx="1325880" cy="132588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475039" y="3201987"/>
            <a:ext cx="1325880" cy="132588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2098675" y="3201987"/>
            <a:ext cx="1325880" cy="132588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723900" y="3201987"/>
            <a:ext cx="1325880" cy="132588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723900" y="4576762"/>
            <a:ext cx="1325880" cy="132588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2098675" y="4576762"/>
            <a:ext cx="1325880" cy="132588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3475039" y="4576762"/>
            <a:ext cx="1325880" cy="132588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4849813" y="4576762"/>
            <a:ext cx="1325880" cy="132588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72"/>
            <a:ext cx="4114800" cy="365125"/>
          </a:xfrm>
        </p:spPr>
        <p:txBody>
          <a:bodyPr/>
          <a:lstStyle>
            <a:lvl1pPr rtl="1">
              <a:defRPr/>
            </a:lvl1pPr>
          </a:lstStyle>
          <a:p>
            <a:r>
              <a:rPr lang="en-US"/>
              <a:t>www.websitename.com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72"/>
            <a:ext cx="2743200" cy="365125"/>
          </a:xfrm>
        </p:spPr>
        <p:txBody>
          <a:bodyPr/>
          <a:lstStyle>
            <a:lvl1pPr algn="r" rtl="1">
              <a:defRPr/>
            </a:lvl1pPr>
          </a:lstStyle>
          <a:p>
            <a:fld id="{D1C956B5-E543-468B-83B1-1736B3F78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007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03139" y="1934308"/>
            <a:ext cx="4460876" cy="4114801"/>
          </a:xfrm>
          <a:prstGeom prst="roundRect">
            <a:avLst>
              <a:gd name="adj" fmla="val 1086"/>
            </a:avLst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72"/>
            <a:ext cx="4114800" cy="365125"/>
          </a:xfrm>
        </p:spPr>
        <p:txBody>
          <a:bodyPr/>
          <a:lstStyle>
            <a:lvl1pPr rtl="1">
              <a:defRPr/>
            </a:lvl1pPr>
          </a:lstStyle>
          <a:p>
            <a:r>
              <a:rPr lang="en-US"/>
              <a:t>www.websitename.com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72"/>
            <a:ext cx="2743200" cy="365125"/>
          </a:xfrm>
        </p:spPr>
        <p:txBody>
          <a:bodyPr/>
          <a:lstStyle>
            <a:lvl1pPr algn="r" rtl="1">
              <a:defRPr/>
            </a:lvl1pPr>
          </a:lstStyle>
          <a:p>
            <a:fld id="{D1C956B5-E543-468B-83B1-1736B3F78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057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Pos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1828800"/>
            <a:ext cx="12192000" cy="16002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72"/>
            <a:ext cx="4114800" cy="365125"/>
          </a:xfrm>
        </p:spPr>
        <p:txBody>
          <a:bodyPr/>
          <a:lstStyle>
            <a:lvl1pPr rtl="1">
              <a:defRPr/>
            </a:lvl1pPr>
          </a:lstStyle>
          <a:p>
            <a:r>
              <a:rPr lang="en-US"/>
              <a:t>www.websitename.com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72"/>
            <a:ext cx="2743200" cy="365125"/>
          </a:xfrm>
        </p:spPr>
        <p:txBody>
          <a:bodyPr/>
          <a:lstStyle>
            <a:lvl1pPr algn="r" rtl="1">
              <a:defRPr/>
            </a:lvl1pPr>
          </a:lstStyle>
          <a:p>
            <a:fld id="{D1C956B5-E543-468B-83B1-1736B3F78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309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3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23900" y="1828798"/>
            <a:ext cx="1600200" cy="1600201"/>
          </a:xfrm>
          <a:prstGeom prst="roundRect">
            <a:avLst>
              <a:gd name="adj" fmla="val 3531"/>
            </a:avLst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609849" y="1828798"/>
            <a:ext cx="1600200" cy="1600201"/>
          </a:xfrm>
          <a:prstGeom prst="roundRect">
            <a:avLst>
              <a:gd name="adj" fmla="val 3531"/>
            </a:avLst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495800" y="1828798"/>
            <a:ext cx="1600200" cy="1600201"/>
          </a:xfrm>
          <a:prstGeom prst="roundRect">
            <a:avLst>
              <a:gd name="adj" fmla="val 3531"/>
            </a:avLst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72"/>
            <a:ext cx="4114800" cy="365125"/>
          </a:xfrm>
        </p:spPr>
        <p:txBody>
          <a:bodyPr/>
          <a:lstStyle>
            <a:lvl1pPr rtl="1">
              <a:defRPr/>
            </a:lvl1pPr>
          </a:lstStyle>
          <a:p>
            <a:r>
              <a:rPr lang="en-US"/>
              <a:t>www.websitename.com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72"/>
            <a:ext cx="2743200" cy="365125"/>
          </a:xfrm>
        </p:spPr>
        <p:txBody>
          <a:bodyPr/>
          <a:lstStyle>
            <a:lvl1pPr algn="r" rtl="1">
              <a:defRPr/>
            </a:lvl1pPr>
          </a:lstStyle>
          <a:p>
            <a:fld id="{D1C956B5-E543-468B-83B1-1736B3F78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814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www.websitename.com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56B5-E543-468B-83B1-1736B3F78F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845551" cy="6858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06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E337A-DB7B-440F-B0A1-26C4392DE2F0}" type="datetimeFigureOut">
              <a:rPr lang="he-IL" smtClean="0"/>
              <a:t>ט'/ניסן/תשפ"ד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9668-D511-4F69-9694-F594402DC4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40027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www.websitename.com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56B5-E543-468B-83B1-1736B3F78F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325952" y="3427413"/>
            <a:ext cx="3552825" cy="223996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/>
              <a:t>Mock Up Image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576" y="3283265"/>
            <a:ext cx="5606863" cy="313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923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Op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www.websitename.com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56B5-E543-468B-83B1-1736B3F78F6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79488" y="2184400"/>
            <a:ext cx="2560320" cy="346557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/>
              <a:t>Mock Up Image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1"/>
            <a:ext cx="3263111" cy="4443927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3246439" y="3298938"/>
            <a:ext cx="1362456" cy="245973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/>
              <a:t>Mock Up Image</a:t>
            </a:r>
          </a:p>
        </p:txBody>
      </p:sp>
    </p:spTree>
    <p:extLst>
      <p:ext uri="{BB962C8B-B14F-4D97-AF65-F5344CB8AC3E}">
        <p14:creationId xmlns:p14="http://schemas.microsoft.com/office/powerpoint/2010/main" val="1051940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Op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www.websitename.com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56B5-E543-468B-83B1-1736B3F78F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11228" y="2000250"/>
            <a:ext cx="4564063" cy="276066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/>
              <a:t>Mock Up Image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27" y="1711636"/>
            <a:ext cx="5161848" cy="473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120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Option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www.websitename.com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56B5-E543-468B-83B1-1736B3F78F6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762553" y="2009775"/>
            <a:ext cx="4518025" cy="27432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/>
              <a:t>Mock Up Image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039" y="1711636"/>
            <a:ext cx="5161848" cy="473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093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Option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www.websitename.com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56B5-E543-468B-83B1-1736B3F78F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465263" y="2038350"/>
            <a:ext cx="5510212" cy="350043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/>
              <a:t>Mock Up Image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285" y="1828805"/>
            <a:ext cx="8745140" cy="489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948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Option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www.websitename.com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56B5-E543-468B-83B1-1736B3F78F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327590" y="1979614"/>
            <a:ext cx="3893700" cy="246538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/>
              <a:t>Mock Up Image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04" y="1828800"/>
            <a:ext cx="6176487" cy="345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13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Option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www.websitename.com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56B5-E543-468B-83B1-1736B3F78F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557601" y="2063750"/>
            <a:ext cx="4481512" cy="336708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/>
              <a:t>Mock Up Image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031" y="1845614"/>
            <a:ext cx="5886657" cy="420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242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Option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www.websitename.com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56B5-E543-468B-83B1-1736B3F78F6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038600" y="2000250"/>
            <a:ext cx="4114800" cy="24860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/>
              <a:t>Mock Up Image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571" y="1748088"/>
            <a:ext cx="4662860" cy="427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975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Option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www.websitename.com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56B5-E543-468B-83B1-1736B3F78F68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3952874" y="2020889"/>
            <a:ext cx="4351339" cy="270033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/>
              <a:t>Mock Up Image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156" y="1828800"/>
            <a:ext cx="6863688" cy="384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911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Options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348716"/>
            <a:ext cx="12192000" cy="25092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www.websitename.com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56B5-E543-468B-83B1-1736B3F78F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7193571" y="1969099"/>
            <a:ext cx="4114800" cy="24860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/>
              <a:t>Mock Up Image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543" y="1716937"/>
            <a:ext cx="4662860" cy="427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3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E337A-DB7B-440F-B0A1-26C4392DE2F0}" type="datetimeFigureOut">
              <a:rPr lang="he-IL" smtClean="0"/>
              <a:t>ט'/ניסן/תשפ"ד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9668-D511-4F69-9694-F594402DC4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43084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Options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/>
              <a:t>Mock Up Image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www.websitename.com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56B5-E543-468B-83B1-1736B3F78F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489951" y="1344614"/>
            <a:ext cx="2249488" cy="398303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/>
              <a:t>Mock Up Image</a:t>
            </a:r>
          </a:p>
        </p:txBody>
      </p:sp>
    </p:spTree>
    <p:extLst>
      <p:ext uri="{BB962C8B-B14F-4D97-AF65-F5344CB8AC3E}">
        <p14:creationId xmlns:p14="http://schemas.microsoft.com/office/powerpoint/2010/main" val="16242394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 userDrawn="1"/>
        </p:nvSpPr>
        <p:spPr>
          <a:xfrm>
            <a:off x="2903393" y="970025"/>
            <a:ext cx="87225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endParaRPr lang="he-IL" sz="32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2" name="מציין מיקום טקסט 2"/>
          <p:cNvSpPr>
            <a:spLocks noGrp="1"/>
          </p:cNvSpPr>
          <p:nvPr>
            <p:ph idx="1"/>
          </p:nvPr>
        </p:nvSpPr>
        <p:spPr>
          <a:xfrm>
            <a:off x="901071" y="143691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35376" y="-114825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2856734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 userDrawn="1"/>
        </p:nvSpPr>
        <p:spPr>
          <a:xfrm>
            <a:off x="2903393" y="970025"/>
            <a:ext cx="87225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endParaRPr lang="he-IL" sz="32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2" name="מציין מיקום טקסט 2"/>
          <p:cNvSpPr>
            <a:spLocks noGrp="1"/>
          </p:cNvSpPr>
          <p:nvPr>
            <p:ph idx="1"/>
          </p:nvPr>
        </p:nvSpPr>
        <p:spPr>
          <a:xfrm>
            <a:off x="901071" y="143691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35376" y="-114825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2630733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 userDrawn="1"/>
        </p:nvSpPr>
        <p:spPr>
          <a:xfrm>
            <a:off x="2903393" y="970025"/>
            <a:ext cx="87225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endParaRPr lang="he-IL" sz="32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2" name="מציין מיקום טקסט 2"/>
          <p:cNvSpPr>
            <a:spLocks noGrp="1"/>
          </p:cNvSpPr>
          <p:nvPr>
            <p:ph idx="1"/>
          </p:nvPr>
        </p:nvSpPr>
        <p:spPr>
          <a:xfrm>
            <a:off x="901071" y="143691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35376" y="-114825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1457834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 userDrawn="1"/>
        </p:nvSpPr>
        <p:spPr>
          <a:xfrm>
            <a:off x="2903393" y="970025"/>
            <a:ext cx="87225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endParaRPr lang="he-IL" sz="32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2" name="מציין מיקום טקסט 2"/>
          <p:cNvSpPr>
            <a:spLocks noGrp="1"/>
          </p:cNvSpPr>
          <p:nvPr>
            <p:ph idx="1"/>
          </p:nvPr>
        </p:nvSpPr>
        <p:spPr>
          <a:xfrm>
            <a:off x="901071" y="143691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35376" y="-114825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6160663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925" y="274639"/>
            <a:ext cx="10059588" cy="617575"/>
          </a:xfrm>
        </p:spPr>
        <p:txBody>
          <a:bodyPr/>
          <a:lstStyle>
            <a:lvl1pPr algn="l" rtl="0">
              <a:defRPr>
                <a:solidFill>
                  <a:srgbClr val="0000BC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28064" y="6405331"/>
            <a:ext cx="1212619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ED83B060-CC94-4449-B183-C6C1FF5EAD36}" type="slidenum">
              <a:rPr lang="he-IL" smtClean="0"/>
              <a:pPr/>
              <a:t>‹#›</a:t>
            </a:fld>
            <a:endParaRPr lang="he-IL" dirty="0"/>
          </a:p>
        </p:txBody>
      </p:sp>
      <p:cxnSp>
        <p:nvCxnSpPr>
          <p:cNvPr id="7" name="מחבר ישר 6"/>
          <p:cNvCxnSpPr/>
          <p:nvPr userDrawn="1"/>
        </p:nvCxnSpPr>
        <p:spPr>
          <a:xfrm>
            <a:off x="0" y="1028733"/>
            <a:ext cx="12174421" cy="0"/>
          </a:xfrm>
          <a:prstGeom prst="line">
            <a:avLst/>
          </a:prstGeom>
          <a:ln w="19050">
            <a:solidFill>
              <a:srgbClr val="4D4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 noChangeAspect="1"/>
          </p:cNvSpPr>
          <p:nvPr>
            <p:ph idx="1"/>
          </p:nvPr>
        </p:nvSpPr>
        <p:spPr>
          <a:xfrm>
            <a:off x="740935" y="1600202"/>
            <a:ext cx="10059588" cy="3845023"/>
          </a:xfrm>
        </p:spPr>
        <p:txBody>
          <a:bodyPr/>
          <a:lstStyle>
            <a:lvl1pPr marL="120648" indent="-120648" algn="l" rtl="0">
              <a:defRPr>
                <a:latin typeface="+mn-lt"/>
              </a:defRPr>
            </a:lvl1pPr>
            <a:lvl2pPr marL="241294" indent="-120648" algn="l" rtl="0"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marL="721766" indent="-158747" algn="l" rtl="0">
              <a:defRPr>
                <a:latin typeface="+mn-lt"/>
              </a:defRPr>
            </a:lvl3pPr>
            <a:lvl4pPr algn="l" rtl="0">
              <a:defRPr>
                <a:latin typeface="+mn-lt"/>
              </a:defRPr>
            </a:lvl4pPr>
            <a:lvl5pPr algn="l" rtl="0"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9349" y="6054262"/>
            <a:ext cx="2157776" cy="60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9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E337A-DB7B-440F-B0A1-26C4392DE2F0}" type="datetimeFigureOut">
              <a:rPr lang="he-IL" smtClean="0"/>
              <a:t>ט'/ניסן/תשפ"ד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9668-D511-4F69-9694-F594402DC4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6585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E337A-DB7B-440F-B0A1-26C4392DE2F0}" type="datetimeFigureOut">
              <a:rPr lang="he-IL" smtClean="0"/>
              <a:t>ט'/ניסן/תשפ"ד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9668-D511-4F69-9694-F594402DC4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03442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E337A-DB7B-440F-B0A1-26C4392DE2F0}" type="datetimeFigureOut">
              <a:rPr lang="he-IL" smtClean="0"/>
              <a:t>ט'/ניסן/תשפ"ד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9668-D511-4F69-9694-F594402DC4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0383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59" y="260648"/>
            <a:ext cx="2971707" cy="62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2831639" y="-27384"/>
            <a:ext cx="933874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lvl="0" algn="r" fontAlgn="base">
              <a:spcAft>
                <a:spcPct val="0"/>
              </a:spcAft>
            </a:pPr>
            <a:r>
              <a:rPr lang="he-IL" dirty="0"/>
              <a:t>לץ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E337A-DB7B-440F-B0A1-26C4392DE2F0}" type="datetimeFigureOut">
              <a:rPr lang="he-IL" smtClean="0"/>
              <a:t>ט'/ניסן/תשפ"ד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99668-D511-4F69-9694-F594402DC48D}" type="slidenum">
              <a:rPr lang="he-IL" smtClean="0"/>
              <a:t>‹#›</a:t>
            </a:fld>
            <a:endParaRPr lang="he-I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" y="1052737"/>
            <a:ext cx="12192001" cy="14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43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defTabSz="914400" rtl="1" eaLnBrk="1" latinLnBrk="0" hangingPunct="1">
        <a:spcBef>
          <a:spcPct val="0"/>
        </a:spcBef>
        <a:buNone/>
        <a:defRPr lang="he-IL" sz="2800" b="1" kern="1200" dirty="0">
          <a:solidFill>
            <a:srgbClr val="4F81BD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9CDDCE93-C73A-49D8-9D37-E0C5EAEAA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184E22D-7E78-4C14-8901-469413FD6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B710174-7292-422C-A64D-0E650BC20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70B7BB1-7BF3-4BE0-9D07-FCD145824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www.websitename.com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02E8276-2E38-42D7-BAED-5FF30DFE5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[</a:t>
            </a:r>
            <a:fld id="{D1C956B5-E543-468B-83B1-1736B3F78F68}" type="slidenum">
              <a:rPr lang="en-US" smtClean="0"/>
              <a:pPr/>
              <a:t>‹#›</a:t>
            </a:fld>
            <a:r>
              <a:rPr lang="en-US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398226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698" r:id="rId36"/>
    <p:sldLayoutId id="2147483699" r:id="rId37"/>
    <p:sldLayoutId id="2147483700" r:id="rId38"/>
    <p:sldLayoutId id="2147483701" r:id="rId39"/>
    <p:sldLayoutId id="2147483702" r:id="rId40"/>
    <p:sldLayoutId id="2147483703" r:id="rId41"/>
    <p:sldLayoutId id="2147483704" r:id="rId42"/>
    <p:sldLayoutId id="2147483705" r:id="rId43"/>
    <p:sldLayoutId id="2147483706" r:id="rId44"/>
    <p:sldLayoutId id="2147483707" r:id="rId45"/>
    <p:sldLayoutId id="2147483708" r:id="rId46"/>
    <p:sldLayoutId id="2147483709" r:id="rId47"/>
    <p:sldLayoutId id="2147483710" r:id="rId48"/>
    <p:sldLayoutId id="2147483711" r:id="rId49"/>
    <p:sldLayoutId id="2147483712" r:id="rId50"/>
    <p:sldLayoutId id="2147483713" r:id="rId51"/>
    <p:sldLayoutId id="2147483714" r:id="rId52"/>
    <p:sldLayoutId id="2147483715" r:id="rId53"/>
    <p:sldLayoutId id="2147483716" r:id="rId54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4" Type="http://schemas.openxmlformats.org/officeDocument/2006/relationships/chart" Target="../charts/char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5" Type="http://schemas.openxmlformats.org/officeDocument/2006/relationships/comments" Target="../comments/comment1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5" Type="http://schemas.openxmlformats.org/officeDocument/2006/relationships/comments" Target="../comments/comment2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 flipV="1">
            <a:off x="330506" y="4126131"/>
            <a:ext cx="1174398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588608" y="1931336"/>
            <a:ext cx="11227776" cy="4776592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1">
              <a:defRPr/>
            </a:pPr>
            <a:endParaRPr lang="he-IL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0" algn="ctr" rtl="1">
              <a:defRPr/>
            </a:pPr>
            <a:r>
              <a:rPr lang="he-IL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נתוני שוק העבודה מרץ 2024</a:t>
            </a:r>
          </a:p>
          <a:p>
            <a:pPr lvl="0" algn="ctr" rtl="1">
              <a:defRPr/>
            </a:pPr>
            <a:endParaRPr lang="he-IL" sz="4800" b="1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0" algn="ctr" rtl="1">
              <a:defRPr/>
            </a:pPr>
            <a:endParaRPr lang="he-IL" sz="4800" b="1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0" algn="ctr" rtl="1">
              <a:defRPr/>
            </a:pPr>
            <a:endParaRPr lang="he-IL" sz="3200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0" algn="ctr" rtl="1">
              <a:defRPr/>
            </a:pPr>
            <a:r>
              <a:rPr lang="he-IL" sz="3200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אגף אסטרטגיה ותכנון מדיניות</a:t>
            </a:r>
            <a:endParaRPr lang="he-IL" sz="4800" b="1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he-IL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sha" panose="020B0502040204020203" pitchFamily="34" charset="-79"/>
              <a:ea typeface="+mj-ea"/>
              <a:cs typeface="Gisha" panose="020B0502040204020203" pitchFamily="34" charset="-79"/>
            </a:endParaRPr>
          </a:p>
        </p:txBody>
      </p:sp>
      <p:sp>
        <p:nvSpPr>
          <p:cNvPr id="9" name="מלבן 8"/>
          <p:cNvSpPr/>
          <p:nvPr/>
        </p:nvSpPr>
        <p:spPr>
          <a:xfrm flipV="1">
            <a:off x="330506" y="1413193"/>
            <a:ext cx="1174398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7982B3D5-7776-46FF-8EE3-6E7F311BCC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6122" y="-305012"/>
            <a:ext cx="3559959" cy="124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00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82389" y="0"/>
            <a:ext cx="940961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32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שכר ריאלי ממוצע למשרת שכיר</a:t>
            </a:r>
          </a:p>
          <a:p>
            <a:pPr algn="just" rtl="1"/>
            <a:r>
              <a:rPr lang="he-IL" sz="2000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בינואר חלה ירידה משמעותית לאחר העלייה הגדולה של נובמבר-דצמבר. מעלה את האפשרות כי העלייה של סוף 2023, קשורה בעלייה בשיעורי משרתי המילואים ובשכר שקיבלו</a:t>
            </a:r>
          </a:p>
        </p:txBody>
      </p:sp>
      <p:cxnSp>
        <p:nvCxnSpPr>
          <p:cNvPr id="9" name="מחבר ישר 8"/>
          <p:cNvCxnSpPr/>
          <p:nvPr/>
        </p:nvCxnSpPr>
        <p:spPr>
          <a:xfrm>
            <a:off x="3071750" y="1193400"/>
            <a:ext cx="9033164" cy="69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Footer Placeholder 17"/>
          <p:cNvSpPr txBox="1">
            <a:spLocks/>
          </p:cNvSpPr>
          <p:nvPr/>
        </p:nvSpPr>
        <p:spPr>
          <a:xfrm>
            <a:off x="2867324" y="6249688"/>
            <a:ext cx="9237590" cy="5527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1600" dirty="0">
                <a:latin typeface="Gisha" panose="020B0502040204020203" pitchFamily="34" charset="-79"/>
                <a:cs typeface="Gisha" panose="020B0502040204020203" pitchFamily="34" charset="-79"/>
              </a:rPr>
              <a:t>הנתונים מנוכי עונתיות, מחירי ינואר 2024. 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1600" dirty="0">
                <a:latin typeface="Gisha" panose="020B0502040204020203" pitchFamily="34" charset="-79"/>
                <a:cs typeface="Gisha" panose="020B0502040204020203" pitchFamily="34" charset="-79"/>
              </a:rPr>
              <a:t>מקור: עיבודי אגף אסטרטגיה במשרד העבודה לנתוני הלמ"ס</a:t>
            </a:r>
            <a:endParaRPr lang="he-IL" sz="20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49E27F1A-94F0-4595-B1FF-3BB7201242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137" y="-218170"/>
            <a:ext cx="3559959" cy="1245781"/>
          </a:xfrm>
          <a:prstGeom prst="rect">
            <a:avLst/>
          </a:prstGeom>
        </p:spPr>
      </p:pic>
      <p:graphicFrame>
        <p:nvGraphicFramePr>
          <p:cNvPr id="11" name="תרשים 10">
            <a:extLst>
              <a:ext uri="{FF2B5EF4-FFF2-40B4-BE49-F238E27FC236}">
                <a16:creationId xmlns:a16="http://schemas.microsoft.com/office/drawing/2014/main" id="{00000000-0008-0000-1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9457433"/>
              </p:ext>
            </p:extLst>
          </p:nvPr>
        </p:nvGraphicFramePr>
        <p:xfrm>
          <a:off x="69670" y="1391270"/>
          <a:ext cx="11965576" cy="4830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48602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 flipV="1">
            <a:off x="330506" y="4126131"/>
            <a:ext cx="1174398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330506" y="2321303"/>
            <a:ext cx="11227776" cy="2354094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1">
              <a:defRPr/>
            </a:pPr>
            <a:r>
              <a:rPr lang="he-IL" sz="48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השפעות מלחמת חרבות ברזל</a:t>
            </a:r>
          </a:p>
          <a:p>
            <a:pPr lvl="0" algn="ctr" rtl="1">
              <a:defRPr/>
            </a:pPr>
            <a:r>
              <a:rPr lang="he-IL" sz="48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בחודש פברואר 2024</a:t>
            </a:r>
          </a:p>
          <a:p>
            <a:pPr lvl="0" algn="ctr" rtl="1">
              <a:defRPr/>
            </a:pPr>
            <a:endParaRPr lang="he-IL" sz="2000" b="1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he-IL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sha" panose="020B0502040204020203" pitchFamily="34" charset="-79"/>
              <a:ea typeface="+mj-ea"/>
              <a:cs typeface="Gisha" panose="020B0502040204020203" pitchFamily="34" charset="-79"/>
            </a:endParaRPr>
          </a:p>
        </p:txBody>
      </p:sp>
      <p:sp>
        <p:nvSpPr>
          <p:cNvPr id="9" name="מלבן 8"/>
          <p:cNvSpPr/>
          <p:nvPr/>
        </p:nvSpPr>
        <p:spPr>
          <a:xfrm flipV="1">
            <a:off x="330506" y="1413193"/>
            <a:ext cx="1174398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14A72EB8-BEEA-4841-95D9-3A76339A68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745" y="-157986"/>
            <a:ext cx="3559959" cy="124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88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81274" y="73678"/>
            <a:ext cx="9409611" cy="16619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שיעור אבטלה מותאם לפי קבוצת אוכלוסייה</a:t>
            </a:r>
          </a:p>
          <a:p>
            <a:pPr algn="r" rtl="1"/>
            <a:r>
              <a:rPr lang="he-IL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אצל נשים בכל המגזרים ניכרת ירידה בין ינואר לפברואר, אך רק אצל ערביות שיעור האבטלה נמוך מהמצב טרום המלחמה</a:t>
            </a:r>
            <a:r>
              <a:rPr lang="en-US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;</a:t>
            </a:r>
            <a:r>
              <a:rPr lang="he-IL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גם אצל חרדים ניכרת ירידה, אך דווקא אצל יהודים שאינם חרדים שיעור האבטלה המותאם עולה, ואצל ערבים נשאר זהה ועדיין ברמה גבוהה בהרבה ממצב שגרה</a:t>
            </a:r>
          </a:p>
          <a:p>
            <a:pPr algn="r" rtl="1"/>
            <a:endParaRPr lang="he-IL" sz="2400" b="1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cxnSp>
        <p:nvCxnSpPr>
          <p:cNvPr id="9" name="מחבר ישר 8"/>
          <p:cNvCxnSpPr/>
          <p:nvPr/>
        </p:nvCxnSpPr>
        <p:spPr>
          <a:xfrm>
            <a:off x="2819203" y="1407229"/>
            <a:ext cx="9033164" cy="69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Footer Placeholder 17">
            <a:extLst>
              <a:ext uri="{FF2B5EF4-FFF2-40B4-BE49-F238E27FC236}">
                <a16:creationId xmlns:a16="http://schemas.microsoft.com/office/drawing/2014/main" id="{E7C69D6E-09AC-4EDD-AD88-391C0E6EC017}"/>
              </a:ext>
            </a:extLst>
          </p:cNvPr>
          <p:cNvSpPr txBox="1">
            <a:spLocks/>
          </p:cNvSpPr>
          <p:nvPr/>
        </p:nvSpPr>
        <p:spPr>
          <a:xfrm>
            <a:off x="2818555" y="6119940"/>
            <a:ext cx="9237590" cy="6643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he-IL" sz="1200" dirty="0">
                <a:latin typeface="Gisha" panose="020B0502040204020203" pitchFamily="34" charset="-79"/>
                <a:cs typeface="Gisha" panose="020B0502040204020203" pitchFamily="34" charset="-79"/>
              </a:rPr>
              <a:t>אוכלוסייה בגילי 25-66, תושבי היישובים המפונים לא נסקרו; שיעורים מתוך כוח העבודה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he-IL" sz="1200" dirty="0">
                <a:latin typeface="Gisha" panose="020B0502040204020203" pitchFamily="34" charset="-79"/>
                <a:cs typeface="Gisha" panose="020B0502040204020203" pitchFamily="34" charset="-79"/>
              </a:rPr>
              <a:t>שיעור האבטלה המותאם כולל בתוכו את הבלתי מועסקים + הנעדרים מסיבות כלכליות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he-IL" sz="1200" dirty="0">
                <a:latin typeface="Gisha" panose="020B0502040204020203" pitchFamily="34" charset="-79"/>
                <a:cs typeface="Gisha" panose="020B0502040204020203" pitchFamily="34" charset="-79"/>
              </a:rPr>
              <a:t>מקור: עיבודי אגף אסטרטגיה במשרד העבודה לנתוני סקר כוח אדם של </a:t>
            </a:r>
            <a:r>
              <a:rPr lang="he-IL" sz="1200" dirty="0" err="1">
                <a:latin typeface="Gisha" panose="020B0502040204020203" pitchFamily="34" charset="-79"/>
                <a:cs typeface="Gisha" panose="020B0502040204020203" pitchFamily="34" charset="-79"/>
              </a:rPr>
              <a:t>הלמ"ס</a:t>
            </a:r>
            <a:endParaRPr lang="en-US" sz="12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he-IL" sz="20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6190B919-7EA1-499D-969F-5A3B599657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191" y="-253004"/>
            <a:ext cx="3559959" cy="1245781"/>
          </a:xfrm>
          <a:prstGeom prst="rect">
            <a:avLst/>
          </a:prstGeom>
        </p:spPr>
      </p:pic>
      <p:graphicFrame>
        <p:nvGraphicFramePr>
          <p:cNvPr id="12" name="תרשים 11">
            <a:extLst>
              <a:ext uri="{FF2B5EF4-FFF2-40B4-BE49-F238E27FC236}">
                <a16:creationId xmlns:a16="http://schemas.microsoft.com/office/drawing/2014/main" id="{9E401DD5-D94B-4F95-AEA5-0C4634B2A3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3163044"/>
              </p:ext>
            </p:extLst>
          </p:nvPr>
        </p:nvGraphicFramePr>
        <p:xfrm>
          <a:off x="352697" y="1548474"/>
          <a:ext cx="11486606" cy="4602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65744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81274" y="73678"/>
            <a:ext cx="940961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שיעור תעסוקה מותאם לפי קבוצת אוכלוסייה</a:t>
            </a:r>
          </a:p>
          <a:p>
            <a:pPr algn="r" rtl="1"/>
            <a:r>
              <a:rPr lang="he-IL" sz="2000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אין שינוי מהותי ביחס לחודש ינואר</a:t>
            </a:r>
            <a:r>
              <a:rPr lang="en-US" sz="2000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;</a:t>
            </a:r>
            <a:r>
              <a:rPr lang="he-IL" sz="2000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בקרב גברים חרדים שיעור התעסוקה המותאם ירד חזרה לרמתו באוקטובר, אך גם שיעור זה אינו שונה מאוד מהמצב בשגרה</a:t>
            </a:r>
          </a:p>
        </p:txBody>
      </p:sp>
      <p:cxnSp>
        <p:nvCxnSpPr>
          <p:cNvPr id="9" name="מחבר ישר 8"/>
          <p:cNvCxnSpPr/>
          <p:nvPr/>
        </p:nvCxnSpPr>
        <p:spPr>
          <a:xfrm>
            <a:off x="2920768" y="1232332"/>
            <a:ext cx="9033164" cy="69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Footer Placeholder 17">
            <a:extLst>
              <a:ext uri="{FF2B5EF4-FFF2-40B4-BE49-F238E27FC236}">
                <a16:creationId xmlns:a16="http://schemas.microsoft.com/office/drawing/2014/main" id="{E7C69D6E-09AC-4EDD-AD88-391C0E6EC017}"/>
              </a:ext>
            </a:extLst>
          </p:cNvPr>
          <p:cNvSpPr txBox="1">
            <a:spLocks/>
          </p:cNvSpPr>
          <p:nvPr/>
        </p:nvSpPr>
        <p:spPr>
          <a:xfrm>
            <a:off x="2818555" y="6119941"/>
            <a:ext cx="9237590" cy="5527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he-IL" sz="1200" dirty="0">
                <a:latin typeface="Gisha" panose="020B0502040204020203" pitchFamily="34" charset="-79"/>
                <a:cs typeface="Gisha" panose="020B0502040204020203" pitchFamily="34" charset="-79"/>
              </a:rPr>
              <a:t>אוכלוסייה בגילי 25-66, תושבי היישובים המפונים לא נסקרו; שיעורים מתוך כלל האוכלוסייה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he-IL" sz="1200" dirty="0">
                <a:latin typeface="Gisha" panose="020B0502040204020203" pitchFamily="34" charset="-79"/>
                <a:cs typeface="Gisha" panose="020B0502040204020203" pitchFamily="34" charset="-79"/>
              </a:rPr>
              <a:t>שיעור התעסוקה המותאם כולל בתוכו את המועסקים בלבד, לא כולל הנעדרים מסיבות כלכליות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he-IL" sz="1200" dirty="0">
                <a:latin typeface="Gisha" panose="020B0502040204020203" pitchFamily="34" charset="-79"/>
                <a:cs typeface="Gisha" panose="020B0502040204020203" pitchFamily="34" charset="-79"/>
              </a:rPr>
              <a:t>מקור: עיבודי אגף אסטרטגיה במשרד העבודה לנתוני סקר כוח אדם של </a:t>
            </a:r>
            <a:r>
              <a:rPr lang="he-IL" sz="1200" dirty="0" err="1">
                <a:latin typeface="Gisha" panose="020B0502040204020203" pitchFamily="34" charset="-79"/>
                <a:cs typeface="Gisha" panose="020B0502040204020203" pitchFamily="34" charset="-79"/>
              </a:rPr>
              <a:t>הלמ"ס</a:t>
            </a:r>
            <a:endParaRPr lang="en-US" sz="12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he-IL" sz="20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6190B919-7EA1-499D-969F-5A3B599657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191" y="-253004"/>
            <a:ext cx="3559959" cy="1245781"/>
          </a:xfrm>
          <a:prstGeom prst="rect">
            <a:avLst/>
          </a:prstGeom>
        </p:spPr>
      </p:pic>
      <p:graphicFrame>
        <p:nvGraphicFramePr>
          <p:cNvPr id="11" name="תרשים 10">
            <a:extLst>
              <a:ext uri="{FF2B5EF4-FFF2-40B4-BE49-F238E27FC236}">
                <a16:creationId xmlns:a16="http://schemas.microsoft.com/office/drawing/2014/main" id="{A65B2BD8-BBA5-4938-AEA4-7A497FF253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1524197"/>
              </p:ext>
            </p:extLst>
          </p:nvPr>
        </p:nvGraphicFramePr>
        <p:xfrm>
          <a:off x="78377" y="1431579"/>
          <a:ext cx="11977768" cy="4603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89333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81274" y="73678"/>
            <a:ext cx="940961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צעירים חסרי מעש – לא עובדים ולא לומדים בגילי 18-24</a:t>
            </a:r>
          </a:p>
          <a:p>
            <a:pPr algn="r" rtl="1"/>
            <a:r>
              <a:rPr lang="he-IL" sz="1600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עדיין ניכרים שיעורים גבוהים מאוד בקרב האוכלוסייה הערבית, כשאצל הנשים הערביות השיעור עלה לעומת ינואר</a:t>
            </a:r>
            <a:r>
              <a:rPr lang="en-US" sz="1600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;</a:t>
            </a:r>
            <a:r>
              <a:rPr lang="he-IL" sz="1600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אצל גברים חרדים אין נתונים לגבי חודשים אוקטובר וינואר, אך שיעור חסרי המעש בפברואר חזר למצב שהיה טרום המלחמה</a:t>
            </a:r>
            <a:r>
              <a:rPr lang="en-US" sz="1600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;</a:t>
            </a:r>
            <a:r>
              <a:rPr lang="he-IL" sz="1600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בקרב נשים חרדיות ממשיכה הירידה מתחת לשיעור הממוצע טרום המלחמה</a:t>
            </a:r>
          </a:p>
        </p:txBody>
      </p:sp>
      <p:cxnSp>
        <p:nvCxnSpPr>
          <p:cNvPr id="9" name="מחבר ישר 8"/>
          <p:cNvCxnSpPr/>
          <p:nvPr/>
        </p:nvCxnSpPr>
        <p:spPr>
          <a:xfrm>
            <a:off x="2957721" y="1319459"/>
            <a:ext cx="9033164" cy="69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Footer Placeholder 17">
            <a:extLst>
              <a:ext uri="{FF2B5EF4-FFF2-40B4-BE49-F238E27FC236}">
                <a16:creationId xmlns:a16="http://schemas.microsoft.com/office/drawing/2014/main" id="{E7C69D6E-09AC-4EDD-AD88-391C0E6EC017}"/>
              </a:ext>
            </a:extLst>
          </p:cNvPr>
          <p:cNvSpPr txBox="1">
            <a:spLocks/>
          </p:cNvSpPr>
          <p:nvPr/>
        </p:nvSpPr>
        <p:spPr>
          <a:xfrm>
            <a:off x="2855508" y="6178834"/>
            <a:ext cx="9237590" cy="5527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he-IL" sz="1600" dirty="0">
                <a:latin typeface="Gisha" panose="020B0502040204020203" pitchFamily="34" charset="-79"/>
                <a:cs typeface="Gisha" panose="020B0502040204020203" pitchFamily="34" charset="-79"/>
              </a:rPr>
              <a:t>תושבי היישובים המפונים לא נסקרו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he-IL" sz="1600" dirty="0">
                <a:latin typeface="Gisha" panose="020B0502040204020203" pitchFamily="34" charset="-79"/>
                <a:cs typeface="Gisha" panose="020B0502040204020203" pitchFamily="34" charset="-79"/>
              </a:rPr>
              <a:t>מקור: עיבודי אגף אסטרטגיה במשרד העבודה לנתוני סקר כוח אדם של </a:t>
            </a:r>
            <a:r>
              <a:rPr lang="he-IL" sz="1600" dirty="0" err="1">
                <a:latin typeface="Gisha" panose="020B0502040204020203" pitchFamily="34" charset="-79"/>
                <a:cs typeface="Gisha" panose="020B0502040204020203" pitchFamily="34" charset="-79"/>
              </a:rPr>
              <a:t>הלמ"ס</a:t>
            </a: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he-IL" sz="20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346589AF-24DB-41DA-96F8-F44951E62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238" y="-227129"/>
            <a:ext cx="3559959" cy="1245781"/>
          </a:xfrm>
          <a:prstGeom prst="rect">
            <a:avLst/>
          </a:prstGeom>
        </p:spPr>
      </p:pic>
      <p:graphicFrame>
        <p:nvGraphicFramePr>
          <p:cNvPr id="13" name="תרשים 12">
            <a:extLst>
              <a:ext uri="{FF2B5EF4-FFF2-40B4-BE49-F238E27FC236}">
                <a16:creationId xmlns:a16="http://schemas.microsoft.com/office/drawing/2014/main" id="{400849A1-E6FD-4A32-8AE1-503D1F9A89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5495844"/>
              </p:ext>
            </p:extLst>
          </p:nvPr>
        </p:nvGraphicFramePr>
        <p:xfrm>
          <a:off x="182880" y="1441140"/>
          <a:ext cx="11808005" cy="4767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76242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 flipV="1">
            <a:off x="330506" y="4126131"/>
            <a:ext cx="1174398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412762" y="2023353"/>
            <a:ext cx="11227776" cy="2354094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1">
              <a:defRPr/>
            </a:pPr>
            <a:r>
              <a:rPr lang="he-IL" sz="48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פילוחים נוספים</a:t>
            </a:r>
          </a:p>
          <a:p>
            <a:pPr lvl="0" algn="ctr" rtl="1">
              <a:defRPr/>
            </a:pPr>
            <a:endParaRPr lang="he-IL" sz="2000" b="1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0" algn="ctr" rtl="1">
              <a:defRPr/>
            </a:pPr>
            <a:r>
              <a:rPr lang="he-IL" sz="4800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רבעון רביעי </a:t>
            </a:r>
            <a:r>
              <a:rPr lang="he-IL" sz="48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2023</a:t>
            </a: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he-IL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sha" panose="020B0502040204020203" pitchFamily="34" charset="-79"/>
              <a:ea typeface="+mj-ea"/>
              <a:cs typeface="Gisha" panose="020B0502040204020203" pitchFamily="34" charset="-79"/>
            </a:endParaRPr>
          </a:p>
        </p:txBody>
      </p:sp>
      <p:sp>
        <p:nvSpPr>
          <p:cNvPr id="9" name="מלבן 8"/>
          <p:cNvSpPr/>
          <p:nvPr/>
        </p:nvSpPr>
        <p:spPr>
          <a:xfrm flipV="1">
            <a:off x="330506" y="1413193"/>
            <a:ext cx="1174398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D7D9F953-898F-4692-9FA5-8E2E14E172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414" y="-261086"/>
            <a:ext cx="3559959" cy="124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78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88391" y="81044"/>
            <a:ext cx="9167723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32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שיעור תעסוקה לפי קבוצות גיל</a:t>
            </a:r>
          </a:p>
          <a:p>
            <a:pPr algn="r" rtl="1"/>
            <a:r>
              <a:rPr lang="he-IL" sz="2400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ניכר כי קבוצת הגיל 18-24 נפגעה באופן המשמעותי ביותר ברבעון האחרון של 2023</a:t>
            </a:r>
          </a:p>
          <a:p>
            <a:pPr algn="r" rtl="1"/>
            <a:endParaRPr lang="he-IL" sz="2400" b="1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cxnSp>
        <p:nvCxnSpPr>
          <p:cNvPr id="6" name="מחבר ישר 5"/>
          <p:cNvCxnSpPr/>
          <p:nvPr/>
        </p:nvCxnSpPr>
        <p:spPr>
          <a:xfrm>
            <a:off x="2925955" y="1393389"/>
            <a:ext cx="9033164" cy="69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5106035" y="5805091"/>
            <a:ext cx="6853084" cy="912290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he-IL" sz="14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מקור: עיבודי אגף אסטרטגיה במשרד העבודה לנתוני סקר כוח אדם של </a:t>
            </a:r>
            <a:r>
              <a:rPr lang="he-IL" sz="1400" dirty="0" err="1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הלמ"ס</a:t>
            </a:r>
            <a:endParaRPr lang="en-US" sz="14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he-IL" sz="14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ממרץ 2020 ועד דצמבר 2021 ומאוקטובר 2023 שיעור האבטלה כולל נעדרים כל השבוע מסיבות כלכליות (חל"ת או בגלל צמצומים).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he-IL" sz="14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הנתונים הרבעונים מוצגים במונחים שנתיים</a:t>
            </a:r>
            <a:endParaRPr lang="en-US" sz="14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DC150D2F-4A9D-4940-9520-FBB811C6D2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288" y="-172620"/>
            <a:ext cx="3559959" cy="1245781"/>
          </a:xfrm>
          <a:prstGeom prst="rect">
            <a:avLst/>
          </a:prstGeom>
        </p:spPr>
      </p:pic>
      <p:graphicFrame>
        <p:nvGraphicFramePr>
          <p:cNvPr id="8" name="תרשים 7">
            <a:extLst>
              <a:ext uri="{FF2B5EF4-FFF2-40B4-BE49-F238E27FC236}">
                <a16:creationId xmlns:a16="http://schemas.microsoft.com/office/drawing/2014/main" id="{F64DCE7F-43BF-416F-990A-B667BF3134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9186349"/>
              </p:ext>
            </p:extLst>
          </p:nvPr>
        </p:nvGraphicFramePr>
        <p:xfrm>
          <a:off x="365760" y="1489211"/>
          <a:ext cx="11495314" cy="4315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96212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88391" y="81044"/>
            <a:ext cx="916772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32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שיעור תעסוקה לפי מחוזות</a:t>
            </a:r>
          </a:p>
          <a:p>
            <a:pPr algn="r" rtl="1"/>
            <a:r>
              <a:rPr lang="he-IL" sz="2000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ניכר כי מחוזות הצפון והדרום נפגעו בצורה הכי משמעותית, וביו"ש הירידה היא המתונה ביותר. אך בשלוש הערים הגדולות ובמרכז ניכרה ירידה משמעותית של 4 נקודות אחוז</a:t>
            </a:r>
          </a:p>
          <a:p>
            <a:pPr algn="r" rtl="1"/>
            <a:endParaRPr lang="he-IL" sz="2400" b="1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cxnSp>
        <p:nvCxnSpPr>
          <p:cNvPr id="6" name="מחבר ישר 5"/>
          <p:cNvCxnSpPr/>
          <p:nvPr/>
        </p:nvCxnSpPr>
        <p:spPr>
          <a:xfrm>
            <a:off x="3022950" y="1406074"/>
            <a:ext cx="9033164" cy="69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5106035" y="5805091"/>
            <a:ext cx="6853084" cy="912290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he-IL" sz="14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מקור: עיבודי אגף אסטרטגיה במשרד העבודה לנתוני סקר כוח אדם של </a:t>
            </a:r>
            <a:r>
              <a:rPr lang="he-IL" sz="1400" dirty="0" err="1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הלמ"ס</a:t>
            </a:r>
            <a:endParaRPr lang="en-US" sz="14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he-IL" sz="14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ממרץ 2020 ועד דצמבר 2021 ומאוקטובר 2023 שיעור האבטלה כולל נעדרים כל השבוע מסיבות כלכליות (חל"ת או בגלל צמצומים).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he-IL" sz="14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הנתונים הרבעונים מוצגים במונחים שנתיים</a:t>
            </a:r>
            <a:endParaRPr lang="en-US" sz="14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DC150D2F-4A9D-4940-9520-FBB811C6D2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288" y="-172620"/>
            <a:ext cx="3559959" cy="1245781"/>
          </a:xfrm>
          <a:prstGeom prst="rect">
            <a:avLst/>
          </a:prstGeom>
        </p:spPr>
      </p:pic>
      <p:graphicFrame>
        <p:nvGraphicFramePr>
          <p:cNvPr id="9" name="תרשים 8">
            <a:extLst>
              <a:ext uri="{FF2B5EF4-FFF2-40B4-BE49-F238E27FC236}">
                <a16:creationId xmlns:a16="http://schemas.microsoft.com/office/drawing/2014/main" id="{DF33FF1D-64FA-445D-B675-7E9E27AB04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3444190"/>
              </p:ext>
            </p:extLst>
          </p:nvPr>
        </p:nvGraphicFramePr>
        <p:xfrm>
          <a:off x="232881" y="1413003"/>
          <a:ext cx="11726238" cy="4204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0826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21588" y="117274"/>
            <a:ext cx="9409611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0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מובטלים ונעדרים מסיבות כלכליות, מילואים וסיבות אחרות (כאחוז מכוח העבודה)</a:t>
            </a:r>
          </a:p>
          <a:p>
            <a:pPr algn="r" rtl="1"/>
            <a:r>
              <a:rPr lang="he-IL" sz="16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שיעור האבטלה המצומצם לא הושפע מהמלחמה</a:t>
            </a:r>
            <a:r>
              <a:rPr lang="en-US" sz="16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en-US" sz="16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16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המשך ירידה בשיעור הנעדרים מסיבות כלכליות</a:t>
            </a:r>
          </a:p>
          <a:p>
            <a:pPr algn="r" rtl="1"/>
            <a:r>
              <a:rPr lang="he-IL" sz="16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שיעור הנעדרים בגלל מילואים עלה בחצי נקודת אחוז, לראשונה מאז נובמבר 2023</a:t>
            </a:r>
            <a:endParaRPr lang="he-IL" sz="2000" b="1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r" rtl="1"/>
            <a:r>
              <a:rPr lang="he-IL" sz="16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שיעור הנעדרים מסיבות אחרות שעלה בחדות באוקטובר חזר תוך חודש להיות זניח</a:t>
            </a:r>
            <a:endParaRPr lang="he-IL" sz="1400" b="1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cxnSp>
        <p:nvCxnSpPr>
          <p:cNvPr id="9" name="מחבר ישר 8"/>
          <p:cNvCxnSpPr/>
          <p:nvPr/>
        </p:nvCxnSpPr>
        <p:spPr>
          <a:xfrm>
            <a:off x="3053674" y="1495340"/>
            <a:ext cx="9033164" cy="69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Footer Placeholder 17">
            <a:extLst>
              <a:ext uri="{FF2B5EF4-FFF2-40B4-BE49-F238E27FC236}">
                <a16:creationId xmlns:a16="http://schemas.microsoft.com/office/drawing/2014/main" id="{E7C69D6E-09AC-4EDD-AD88-391C0E6EC017}"/>
              </a:ext>
            </a:extLst>
          </p:cNvPr>
          <p:cNvSpPr txBox="1">
            <a:spLocks/>
          </p:cNvSpPr>
          <p:nvPr/>
        </p:nvSpPr>
        <p:spPr>
          <a:xfrm>
            <a:off x="2849248" y="6334109"/>
            <a:ext cx="9237590" cy="36752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he-IL" sz="1200" dirty="0">
                <a:latin typeface="Gisha" panose="020B0502040204020203" pitchFamily="34" charset="-79"/>
                <a:cs typeface="Gisha" panose="020B0502040204020203" pitchFamily="34" charset="-79"/>
              </a:rPr>
              <a:t>אוכלוסייה בגילי 15+, תושבי היישובים המפונים לא נסקרו; שיעורים מתוך כוח העבודה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he-IL" sz="1200" dirty="0">
                <a:latin typeface="Gisha" panose="020B0502040204020203" pitchFamily="34" charset="-79"/>
                <a:cs typeface="Gisha" panose="020B0502040204020203" pitchFamily="34" charset="-79"/>
              </a:rPr>
              <a:t>מקור: עיבודי אגף אסטרטגיה במשרד העבודה לנתוני סקר כוח אדם של </a:t>
            </a:r>
            <a:r>
              <a:rPr lang="he-IL" sz="1200" dirty="0" err="1">
                <a:latin typeface="Gisha" panose="020B0502040204020203" pitchFamily="34" charset="-79"/>
                <a:cs typeface="Gisha" panose="020B0502040204020203" pitchFamily="34" charset="-79"/>
              </a:rPr>
              <a:t>הלמ"ס</a:t>
            </a:r>
            <a:endParaRPr lang="en-US" sz="12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he-IL" sz="20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693ACD8D-3411-4456-8CC9-3895346004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238" y="-158889"/>
            <a:ext cx="3559959" cy="1245781"/>
          </a:xfrm>
          <a:prstGeom prst="rect">
            <a:avLst/>
          </a:prstGeom>
        </p:spPr>
      </p:pic>
      <p:graphicFrame>
        <p:nvGraphicFramePr>
          <p:cNvPr id="11" name="תרשים 10">
            <a:extLst>
              <a:ext uri="{FF2B5EF4-FFF2-40B4-BE49-F238E27FC236}">
                <a16:creationId xmlns:a16="http://schemas.microsoft.com/office/drawing/2014/main" id="{9F3FF4E9-5E99-4616-958D-2C6BEE6880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0152329"/>
              </p:ext>
            </p:extLst>
          </p:nvPr>
        </p:nvGraphicFramePr>
        <p:xfrm>
          <a:off x="261257" y="1778432"/>
          <a:ext cx="11382103" cy="4124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6063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57772" y="0"/>
            <a:ext cx="9834228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32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שיעור אבטלה מותאם</a:t>
            </a:r>
          </a:p>
          <a:p>
            <a:pPr algn="just" rtl="1"/>
            <a:r>
              <a:rPr lang="he-IL" sz="2000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בחודש מרץ המשיכה הירידה המתונה בשיעורי האבטלה, שמתבטאת בירידה נקייה בשיעורי המוצאים לחל"ת. שיעור האבטלה הלא מותאם נשאר זהה לחודש פברואר ועומד על 3.3%</a:t>
            </a:r>
          </a:p>
          <a:p>
            <a:pPr algn="r" rtl="1"/>
            <a:endParaRPr lang="he-IL" sz="2800" b="1" dirty="0">
              <a:solidFill>
                <a:srgbClr val="FF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cxnSp>
        <p:nvCxnSpPr>
          <p:cNvPr id="14" name="מחבר ישר 13"/>
          <p:cNvCxnSpPr>
            <a:cxnSpLocks/>
          </p:cNvCxnSpPr>
          <p:nvPr/>
        </p:nvCxnSpPr>
        <p:spPr>
          <a:xfrm>
            <a:off x="2262816" y="1245634"/>
            <a:ext cx="98342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902507" y="5976073"/>
            <a:ext cx="11097001" cy="881927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he-IL" sz="16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ממרץ 2020 ועד דצמבר 2021 </a:t>
            </a:r>
            <a:r>
              <a:rPr lang="he-IL" sz="1600" dirty="0" smtClean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ומינואר </a:t>
            </a:r>
            <a:r>
              <a:rPr lang="he-IL" sz="16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2023 שיעור האבטלה כולל נעדרים כל השבוע מסיבות כלכליות (חל"ת או בגלל צמצומים). אוכלוסייה בגילי 15+. שיעור האבטלה ברמה חודשית מנוכה עונתיות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he-IL" sz="16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מקור: עיבודי אגף אסטרטגיה במשרד העבודה לנתוני סקר כוח אדם של הלמ"ס</a:t>
            </a:r>
            <a:endParaRPr lang="en-US" sz="16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77FD859A-1874-43B7-A072-7F433E5FA7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5120" y="-290324"/>
            <a:ext cx="3559959" cy="1245781"/>
          </a:xfrm>
          <a:prstGeom prst="rect">
            <a:avLst/>
          </a:prstGeom>
        </p:spPr>
      </p:pic>
      <p:graphicFrame>
        <p:nvGraphicFramePr>
          <p:cNvPr id="8" name="תרשים 7">
            <a:extLst>
              <a:ext uri="{FF2B5EF4-FFF2-40B4-BE49-F238E27FC236}">
                <a16:creationId xmlns:a16="http://schemas.microsoft.com/office/drawing/2014/main" id="{E8FB1FFE-604D-4CEC-8444-459FD23119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2589128"/>
              </p:ext>
            </p:extLst>
          </p:nvPr>
        </p:nvGraphicFramePr>
        <p:xfrm>
          <a:off x="273799" y="1402678"/>
          <a:ext cx="11644401" cy="4639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34305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24277" y="0"/>
            <a:ext cx="916772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32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שיעור השתתפות </a:t>
            </a:r>
          </a:p>
          <a:p>
            <a:pPr algn="r" rtl="1"/>
            <a:r>
              <a:rPr lang="he-IL" sz="2000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עלייה לעומת חודש פברואר. התקדמות חזרה לעבר שיעורי ההשתתפות שטרם אוקטובר 2023</a:t>
            </a:r>
            <a:endParaRPr lang="he-IL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cxnSp>
        <p:nvCxnSpPr>
          <p:cNvPr id="14" name="מחבר ישר 13"/>
          <p:cNvCxnSpPr/>
          <p:nvPr/>
        </p:nvCxnSpPr>
        <p:spPr>
          <a:xfrm>
            <a:off x="3031590" y="1222576"/>
            <a:ext cx="9033164" cy="69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Footer Placeholder 17">
            <a:extLst>
              <a:ext uri="{FF2B5EF4-FFF2-40B4-BE49-F238E27FC236}">
                <a16:creationId xmlns:a16="http://schemas.microsoft.com/office/drawing/2014/main" id="{3EF4D80B-576D-476A-A4AE-A53D759C1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3791" y="5915184"/>
            <a:ext cx="11097001" cy="1029531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he-IL" sz="16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אוכלוסייה בגילי 15+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he-IL" sz="16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שיעורי ההשתתפות החודשיים מנוכי עונתיות. נתוני התעסוקה לפני 2012 משורשרים.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he-IL" sz="16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מקור: עיבודי אגף אסטרטגיה במשרד העבודה לנתוני סקר כוח אדם של הלמ"ס</a:t>
            </a:r>
            <a:endParaRPr lang="en-US" sz="16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D5628D97-2931-4C00-AB64-94D25CFAD2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04" y="-253407"/>
            <a:ext cx="3559959" cy="1245781"/>
          </a:xfrm>
          <a:prstGeom prst="rect">
            <a:avLst/>
          </a:prstGeom>
        </p:spPr>
      </p:pic>
      <p:graphicFrame>
        <p:nvGraphicFramePr>
          <p:cNvPr id="8" name="תרשים 7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4414877"/>
              </p:ext>
            </p:extLst>
          </p:nvPr>
        </p:nvGraphicFramePr>
        <p:xfrm>
          <a:off x="210105" y="1414511"/>
          <a:ext cx="11771790" cy="4708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17207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87020" y="18836"/>
            <a:ext cx="1030498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32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שיעור תעסוקה מותאם </a:t>
            </a:r>
          </a:p>
          <a:p>
            <a:pPr algn="r" rtl="1"/>
            <a:r>
              <a:rPr lang="he-IL" sz="2400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המשך העלייה המתונה שהתחילה בחודש ינואר. </a:t>
            </a:r>
          </a:p>
        </p:txBody>
      </p:sp>
      <p:cxnSp>
        <p:nvCxnSpPr>
          <p:cNvPr id="14" name="מחבר ישר 13"/>
          <p:cNvCxnSpPr/>
          <p:nvPr/>
        </p:nvCxnSpPr>
        <p:spPr>
          <a:xfrm>
            <a:off x="3067999" y="1027570"/>
            <a:ext cx="9033164" cy="69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1094999" y="5842005"/>
            <a:ext cx="11097001" cy="1002138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he-IL" sz="1600" dirty="0">
              <a:solidFill>
                <a:schemeClr val="tx1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he-IL" sz="16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ממרץ 2020 ועד דצמבר 2021 </a:t>
            </a:r>
            <a:r>
              <a:rPr lang="he-IL" sz="1600" dirty="0" smtClean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ומינואר </a:t>
            </a:r>
            <a:r>
              <a:rPr lang="he-IL" sz="16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2023 שיעור האבטלה כולל נעדרים כל השבוע מסיבות כלכליות (חל"ת או בגלל צמצומים). אוכלוסייה בגילי 15+. שיעורי התעסוקה החודשיים מנוכי עונתיות. נתוני התעסוקה לפני 2012 משורשרים.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he-IL" sz="16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מקור: עיבודי אגף אסטרטגיה במשרד העבודה לנתוני סקר כוח אדם של הלמ"ס</a:t>
            </a:r>
            <a:endParaRPr lang="en-US" sz="16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935DC732-76B1-4494-98A3-440350E746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04" y="-177295"/>
            <a:ext cx="3559959" cy="1245781"/>
          </a:xfrm>
          <a:prstGeom prst="rect">
            <a:avLst/>
          </a:prstGeom>
        </p:spPr>
      </p:pic>
      <p:graphicFrame>
        <p:nvGraphicFramePr>
          <p:cNvPr id="8" name="תרשים 7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8076082"/>
              </p:ext>
            </p:extLst>
          </p:nvPr>
        </p:nvGraphicFramePr>
        <p:xfrm>
          <a:off x="174172" y="1175740"/>
          <a:ext cx="11739154" cy="4825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91827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02803" y="0"/>
            <a:ext cx="9271338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32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מספר משרות פנויות</a:t>
            </a:r>
          </a:p>
          <a:p>
            <a:pPr algn="r" rtl="1"/>
            <a:r>
              <a:rPr lang="he-IL" sz="2000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לאחר הירידה של פברואר, חזרה למגמת העלייה שאפיינה את המשק מאז אוקטובר 2023</a:t>
            </a:r>
          </a:p>
        </p:txBody>
      </p:sp>
      <p:cxnSp>
        <p:nvCxnSpPr>
          <p:cNvPr id="14" name="מחבר ישר 13"/>
          <p:cNvCxnSpPr/>
          <p:nvPr/>
        </p:nvCxnSpPr>
        <p:spPr>
          <a:xfrm>
            <a:off x="3056623" y="949883"/>
            <a:ext cx="9033164" cy="69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954410" y="6393961"/>
            <a:ext cx="9237590" cy="519507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he-IL" sz="16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הנתונים מנוכי עונתיות. מקור: עיבודי אגף אסטרטגיה במשרד העבודה לנתוני הלמ"ס</a:t>
            </a:r>
            <a:endParaRPr lang="en-US" sz="16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E39765BC-BE22-4B33-A874-3E0FA0A064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982" y="-144095"/>
            <a:ext cx="3559959" cy="1245781"/>
          </a:xfrm>
          <a:prstGeom prst="rect">
            <a:avLst/>
          </a:prstGeom>
        </p:spPr>
      </p:pic>
      <p:graphicFrame>
        <p:nvGraphicFramePr>
          <p:cNvPr id="11" name="תרשים 10">
            <a:extLst>
              <a:ext uri="{FF2B5EF4-FFF2-40B4-BE49-F238E27FC236}">
                <a16:creationId xmlns:a16="http://schemas.microsoft.com/office/drawing/2014/main" id="{00000000-0008-0000-0E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6892193"/>
              </p:ext>
            </p:extLst>
          </p:nvPr>
        </p:nvGraphicFramePr>
        <p:xfrm>
          <a:off x="-84354" y="1198969"/>
          <a:ext cx="12174141" cy="5294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71794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58836" y="2020"/>
            <a:ext cx="903316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32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שיעור משרות פנויות</a:t>
            </a:r>
          </a:p>
          <a:p>
            <a:pPr algn="r" rtl="1"/>
            <a:r>
              <a:rPr lang="he-IL" sz="2400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עלייה גם בשיעור המשרות הפנויות, אך מתונה יותר מהעלייה במספרן</a:t>
            </a:r>
          </a:p>
        </p:txBody>
      </p:sp>
      <p:cxnSp>
        <p:nvCxnSpPr>
          <p:cNvPr id="14" name="מחבר ישר 13"/>
          <p:cNvCxnSpPr/>
          <p:nvPr/>
        </p:nvCxnSpPr>
        <p:spPr>
          <a:xfrm>
            <a:off x="3079959" y="1072309"/>
            <a:ext cx="9033164" cy="69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751245" y="6274311"/>
            <a:ext cx="9237590" cy="521203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he-IL" sz="1600" dirty="0">
              <a:solidFill>
                <a:schemeClr val="tx1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he-IL" sz="1600" dirty="0">
                <a:solidFill>
                  <a:schemeClr val="tx1"/>
                </a:solidFill>
              </a:rPr>
              <a:t>מספר המשרות הפנויות חלקי (מועסקים + משרות פנויות). הנתונים </a:t>
            </a:r>
            <a:r>
              <a:rPr lang="he-IL" sz="1600" dirty="0" err="1">
                <a:solidFill>
                  <a:schemeClr val="tx1"/>
                </a:solidFill>
              </a:rPr>
              <a:t>מנוכי</a:t>
            </a:r>
            <a:r>
              <a:rPr lang="he-IL" sz="1600" dirty="0">
                <a:solidFill>
                  <a:schemeClr val="tx1"/>
                </a:solidFill>
              </a:rPr>
              <a:t> עונתיות.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he-IL" sz="1600" dirty="0">
                <a:solidFill>
                  <a:schemeClr val="tx1"/>
                </a:solidFill>
              </a:rPr>
              <a:t>מקור: עיבודי אגף אסטרטגיה במשרד העבודה לנתוני הלמ"ס</a:t>
            </a:r>
            <a:endParaRPr lang="en-US" sz="1600" dirty="0">
              <a:solidFill>
                <a:schemeClr val="tx1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he-IL" sz="14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46D38BD0-1929-496F-99F5-4EC9C9AFFC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288" y="-267667"/>
            <a:ext cx="3559959" cy="1245781"/>
          </a:xfrm>
          <a:prstGeom prst="rect">
            <a:avLst/>
          </a:prstGeom>
        </p:spPr>
      </p:pic>
      <p:graphicFrame>
        <p:nvGraphicFramePr>
          <p:cNvPr id="11" name="תרשים 10">
            <a:extLst>
              <a:ext uri="{FF2B5EF4-FFF2-40B4-BE49-F238E27FC236}">
                <a16:creationId xmlns:a16="http://schemas.microsoft.com/office/drawing/2014/main" id="{00000000-0008-0000-0D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9789922"/>
              </p:ext>
            </p:extLst>
          </p:nvPr>
        </p:nvGraphicFramePr>
        <p:xfrm>
          <a:off x="203165" y="1286710"/>
          <a:ext cx="11785670" cy="4886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19743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55671" y="-1444"/>
            <a:ext cx="903316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32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יחס בלתי מועסקים-משרות פנויות</a:t>
            </a:r>
          </a:p>
          <a:p>
            <a:pPr algn="r" rtl="1"/>
            <a:r>
              <a:rPr lang="he-IL" sz="2400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ירידה קלה לעומת חודש פברואר, אשר מביאה את היחס להיות היחס טרום המלחמה. </a:t>
            </a:r>
          </a:p>
        </p:txBody>
      </p:sp>
      <p:cxnSp>
        <p:nvCxnSpPr>
          <p:cNvPr id="14" name="מחבר ישר 13"/>
          <p:cNvCxnSpPr/>
          <p:nvPr/>
        </p:nvCxnSpPr>
        <p:spPr>
          <a:xfrm>
            <a:off x="2955671" y="1344073"/>
            <a:ext cx="9033164" cy="69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757086" y="6178517"/>
            <a:ext cx="9237590" cy="521203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he-IL" sz="1600" dirty="0">
              <a:solidFill>
                <a:schemeClr val="tx1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he-IL" sz="1400" dirty="0">
                <a:solidFill>
                  <a:schemeClr val="tx1"/>
                </a:solidFill>
              </a:rPr>
              <a:t>שיעור האבטלה ממרץ 2020 עד יוני 2022 </a:t>
            </a:r>
            <a:r>
              <a:rPr lang="he-IL" sz="1400" dirty="0" smtClean="0">
                <a:solidFill>
                  <a:schemeClr val="tx1"/>
                </a:solidFill>
              </a:rPr>
              <a:t>ומינואר </a:t>
            </a:r>
            <a:r>
              <a:rPr lang="he-IL" sz="1400" dirty="0">
                <a:solidFill>
                  <a:schemeClr val="tx1"/>
                </a:solidFill>
              </a:rPr>
              <a:t>2023 והלאה כולל עובדים שנעדרו זמנית מסיבות כלכליות.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he-IL" sz="1400" dirty="0">
                <a:solidFill>
                  <a:schemeClr val="tx1"/>
                </a:solidFill>
              </a:rPr>
              <a:t>הנתונים </a:t>
            </a:r>
            <a:r>
              <a:rPr lang="he-IL" sz="1400" dirty="0" err="1">
                <a:solidFill>
                  <a:schemeClr val="tx1"/>
                </a:solidFill>
              </a:rPr>
              <a:t>מנוכי</a:t>
            </a:r>
            <a:r>
              <a:rPr lang="he-IL" sz="1400" dirty="0">
                <a:solidFill>
                  <a:schemeClr val="tx1"/>
                </a:solidFill>
              </a:rPr>
              <a:t> עונתיות.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he-IL" sz="1400" dirty="0">
                <a:solidFill>
                  <a:schemeClr val="tx1"/>
                </a:solidFill>
              </a:rPr>
              <a:t>מקור: עיבודי אגף אסטרטגיה במשרד העבודה לנתוני הלמ"ס</a:t>
            </a:r>
            <a:endParaRPr lang="en-US" sz="1400" dirty="0">
              <a:solidFill>
                <a:schemeClr val="tx1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he-IL" sz="14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46D38BD0-1929-496F-99F5-4EC9C9AFFC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288" y="-267667"/>
            <a:ext cx="3559959" cy="1245781"/>
          </a:xfrm>
          <a:prstGeom prst="rect">
            <a:avLst/>
          </a:prstGeom>
        </p:spPr>
      </p:pic>
      <p:graphicFrame>
        <p:nvGraphicFramePr>
          <p:cNvPr id="11" name="תרשים 10">
            <a:extLst>
              <a:ext uri="{FF2B5EF4-FFF2-40B4-BE49-F238E27FC236}">
                <a16:creationId xmlns:a16="http://schemas.microsoft.com/office/drawing/2014/main" id="{00000000-0008-0000-1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5629249"/>
              </p:ext>
            </p:extLst>
          </p:nvPr>
        </p:nvGraphicFramePr>
        <p:xfrm>
          <a:off x="287384" y="1511640"/>
          <a:ext cx="11701452" cy="4561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80099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7074" y="-95793"/>
            <a:ext cx="947492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32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שיעור משרות פנויות בענף</a:t>
            </a:r>
          </a:p>
          <a:p>
            <a:pPr algn="just" rtl="1"/>
            <a:r>
              <a:rPr lang="he-IL" sz="2000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המשך עלייה בשיעור המשרות הפנויות בענף הבינוי. גם בענף השירותים המקצועיים ניכרת עלייה מסוימת, אך באופן כללי בשאר המשק השינוי לעומת חודש ינואר אינו משמעותי.</a:t>
            </a:r>
          </a:p>
        </p:txBody>
      </p:sp>
      <p:cxnSp>
        <p:nvCxnSpPr>
          <p:cNvPr id="9" name="מחבר ישר 8"/>
          <p:cNvCxnSpPr>
            <a:cxnSpLocks/>
          </p:cNvCxnSpPr>
          <p:nvPr/>
        </p:nvCxnSpPr>
        <p:spPr>
          <a:xfrm>
            <a:off x="1606861" y="1181568"/>
            <a:ext cx="1050901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Footer Placeholder 17"/>
          <p:cNvSpPr txBox="1">
            <a:spLocks/>
          </p:cNvSpPr>
          <p:nvPr/>
        </p:nvSpPr>
        <p:spPr>
          <a:xfrm>
            <a:off x="2954410" y="6368493"/>
            <a:ext cx="9237590" cy="48950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he-IL" sz="1600" dirty="0">
                <a:latin typeface="Gisha" panose="020B0502040204020203" pitchFamily="34" charset="-79"/>
                <a:cs typeface="Gisha" panose="020B0502040204020203" pitchFamily="34" charset="-79"/>
              </a:rPr>
              <a:t>מקור: עיבודי אגף אסטרטגיה במשרד העבודה לנתוני סקר משרות פנויות של הלמ"ס</a:t>
            </a: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he-IL" sz="20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B496A8A8-8D18-4405-B326-76B37103CB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634" y="-302403"/>
            <a:ext cx="3559959" cy="1245781"/>
          </a:xfrm>
          <a:prstGeom prst="rect">
            <a:avLst/>
          </a:prstGeom>
        </p:spPr>
      </p:pic>
      <p:graphicFrame>
        <p:nvGraphicFramePr>
          <p:cNvPr id="11" name="תרשים 10">
            <a:extLst>
              <a:ext uri="{FF2B5EF4-FFF2-40B4-BE49-F238E27FC236}">
                <a16:creationId xmlns:a16="http://schemas.microsoft.com/office/drawing/2014/main" id="{00000000-0008-0000-0F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7031620"/>
              </p:ext>
            </p:extLst>
          </p:nvPr>
        </p:nvGraphicFramePr>
        <p:xfrm>
          <a:off x="174170" y="1428205"/>
          <a:ext cx="11941703" cy="4955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9877147"/>
      </p:ext>
    </p:extLst>
  </p:cSld>
  <p:clrMapOvr>
    <a:masterClrMapping/>
  </p:clrMapOvr>
</p:sld>
</file>

<file path=ppt/theme/theme1.xml><?xml version="1.0" encoding="utf-8"?>
<a:theme xmlns:a="http://schemas.openxmlformats.org/drawingml/2006/main" name="2_ערכת נושא Office">
  <a:themeElements>
    <a:clrScheme name="יסודי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33956</TotalTime>
  <Words>1061</Words>
  <Application>Microsoft Office PowerPoint</Application>
  <PresentationFormat>מסך רחב</PresentationFormat>
  <Paragraphs>205</Paragraphs>
  <Slides>17</Slides>
  <Notes>17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Gisha</vt:lpstr>
      <vt:lpstr>Roboto</vt:lpstr>
      <vt:lpstr>Roboto Condensed Light</vt:lpstr>
      <vt:lpstr>Times New Roman</vt:lpstr>
      <vt:lpstr>2_ערכת נושא Office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משרד העבודה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הדס פוקס</dc:creator>
  <cp:lastModifiedBy>גיא יוחי הרפז</cp:lastModifiedBy>
  <cp:revision>1275</cp:revision>
  <cp:lastPrinted>2020-11-03T09:59:22Z</cp:lastPrinted>
  <dcterms:created xsi:type="dcterms:W3CDTF">2020-05-19T04:58:45Z</dcterms:created>
  <dcterms:modified xsi:type="dcterms:W3CDTF">2024-04-17T07:47:05Z</dcterms:modified>
</cp:coreProperties>
</file>