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445" r:id="rId4"/>
    <p:sldId id="446" r:id="rId5"/>
    <p:sldId id="447" r:id="rId6"/>
    <p:sldId id="448" r:id="rId7"/>
    <p:sldId id="449" r:id="rId8"/>
    <p:sldId id="450" r:id="rId9"/>
    <p:sldId id="451" r:id="rId10"/>
    <p:sldId id="452" r:id="rId11"/>
    <p:sldId id="453" r:id="rId1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198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87ED867-9974-4A3A-B2BC-8CEDF07A40ED}" type="datetimeFigureOut">
              <a:rPr lang="he-IL" smtClean="0"/>
              <a:t>י"ג/ניסן/תשפ"ד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0DEE317-0570-40AF-930F-F423297024E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645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4DB90BD-FA06-44B4-9CE4-40B7ADD015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2669CD5-69C6-43BB-8097-E1D7E5E8CB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1522FF4-D5CA-4039-B42C-C4044C84D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2A25-C69C-464C-9614-CB6DCA8D0791}" type="datetimeFigureOut">
              <a:rPr lang="he-IL" smtClean="0"/>
              <a:t>י"ג/ניסן/תשפ"ד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D7F16C8-B107-4AAA-979D-22E664218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0D23C72-ABFC-46B2-86CE-DF0AE0F7E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8910-8E08-4725-89D6-6DF509AB36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958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943407-065F-4A34-BC5C-99B232808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440908B-259F-4232-A28B-DC5337146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2BE1EED-0B90-456A-BF1D-9240EE08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2A25-C69C-464C-9614-CB6DCA8D0791}" type="datetimeFigureOut">
              <a:rPr lang="he-IL" smtClean="0"/>
              <a:t>י"ג/ניסן/תשפ"ד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07AA40A-F7B8-46EF-9BD4-66A6D01BD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F455FD6-CD09-4018-8F8E-90E5E35B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8910-8E08-4725-89D6-6DF509AB36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903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1A9AF8F6-A5B4-441D-B61E-37C902FBC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B21EF0B-DE76-4830-970A-5ADE052390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E1A127F-3CBC-4ACE-A86C-35AD8CB84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2A25-C69C-464C-9614-CB6DCA8D0791}" type="datetimeFigureOut">
              <a:rPr lang="he-IL" smtClean="0"/>
              <a:t>י"ג/ניסן/תשפ"ד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38E5E14-C9BE-4C60-B148-E787F13AF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12F159C-5ACB-4000-B217-153117067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8910-8E08-4725-89D6-6DF509AB36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7780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>
            <a:extLst>
              <a:ext uri="{FF2B5EF4-FFF2-40B4-BE49-F238E27FC236}">
                <a16:creationId xmlns:a16="http://schemas.microsoft.com/office/drawing/2014/main" id="{A710C510-B064-495F-B59E-750071437DF4}"/>
              </a:ext>
            </a:extLst>
          </p:cNvPr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380E14C2-7DA8-4AD3-A4B4-5488278692D9}"/>
              </a:ext>
            </a:extLst>
          </p:cNvPr>
          <p:cNvSpPr/>
          <p:nvPr/>
        </p:nvSpPr>
        <p:spPr>
          <a:xfrm>
            <a:off x="-2117" y="-1588"/>
            <a:ext cx="1219411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F8AFF2C-65A9-4C0D-8736-B42142B10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F9CF9-BB52-4721-B55C-492E7C65D773}" type="datetimeFigureOut">
              <a:rPr lang="he-IL"/>
              <a:pPr>
                <a:defRPr/>
              </a:pPr>
              <a:t>י"ג/ניסן/תשפ"ד</a:t>
            </a:fld>
            <a:endParaRPr lang="he-IL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AC168E6-ED26-42EF-B4DD-44A935FE6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7E3F0E1-9DE1-41B7-B7E0-235E2DBF1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C1934-521E-4EE9-85C6-9C8BBE544CA6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533276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091EE-D6A5-4A1C-B128-4EDA51F49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E4164-A49F-4E0F-A030-E5F24F2F552C}" type="datetimeFigureOut">
              <a:rPr lang="he-IL"/>
              <a:pPr>
                <a:defRPr/>
              </a:pPr>
              <a:t>י"ג/ניסן/תשפ"ד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AFDCB-7324-412B-8E7F-E0F1AA304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D6E86-7236-4052-B09D-19767CA22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04221-5DC3-443E-AD7C-271DBB1B0547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121396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99889974-C971-458D-A35F-81D525914687}"/>
              </a:ext>
            </a:extLst>
          </p:cNvPr>
          <p:cNvSpPr/>
          <p:nvPr/>
        </p:nvSpPr>
        <p:spPr>
          <a:xfrm>
            <a:off x="-2117" y="-1588"/>
            <a:ext cx="1219411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ight Triangle 6">
            <a:extLst>
              <a:ext uri="{FF2B5EF4-FFF2-40B4-BE49-F238E27FC236}">
                <a16:creationId xmlns:a16="http://schemas.microsoft.com/office/drawing/2014/main" id="{3A8C51D8-34E0-48D8-BEDF-5CD8B3A01E0F}"/>
              </a:ext>
            </a:extLst>
          </p:cNvPr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D778BB4-8F06-4B46-AA36-DE0511781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AEA8C-E3F5-43F0-B09C-E5028C9B08D4}" type="datetimeFigureOut">
              <a:rPr lang="he-IL"/>
              <a:pPr>
                <a:defRPr/>
              </a:pPr>
              <a:t>י"ג/ניסן/תשפ"ד</a:t>
            </a:fld>
            <a:endParaRPr lang="he-IL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CD028F5-2566-4AFA-98A0-EEEB5130D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FE5DAFF-0C48-45D4-8349-3CD12BEC9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75315-1C9A-4C2B-BD49-21D3BD625D0F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298431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ABEE4C-956F-41B1-8D63-BA9D37B1F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2FABE-8693-4F56-A58E-E1665B185B4C}" type="datetimeFigureOut">
              <a:rPr lang="he-IL"/>
              <a:pPr>
                <a:defRPr/>
              </a:pPr>
              <a:t>י"ג/ניסן/תשפ"ד</a:t>
            </a:fld>
            <a:endParaRPr lang="he-I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CD0D947-9F0A-424C-8A36-7E13D0FE3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39E5F7-BF4E-4949-8A21-6748DCC0F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2F154-C1D1-4D75-852D-219EDE73D694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92413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7F3AD83-B6CD-418E-9A8D-58D389A65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44911-973C-40D6-8054-2C958AE1F766}" type="datetimeFigureOut">
              <a:rPr lang="he-IL"/>
              <a:pPr>
                <a:defRPr/>
              </a:pPr>
              <a:t>י"ג/ניסן/תשפ"ד</a:t>
            </a:fld>
            <a:endParaRPr lang="he-I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B41A6-7F45-46CF-A8CC-482C0063E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A242E79-4BE8-4D87-8397-2B8F3C365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A45E9-4DAF-4C4C-92CC-040541D496B3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767598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5CE743B-58CC-41BA-9C53-2CE9ABB83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5F815-CE10-4198-9253-AB86D24D41E7}" type="datetimeFigureOut">
              <a:rPr lang="he-IL"/>
              <a:pPr>
                <a:defRPr/>
              </a:pPr>
              <a:t>י"ג/ניסן/תשפ"ד</a:t>
            </a:fld>
            <a:endParaRPr lang="he-I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B817330-839C-4484-BE34-70C11C79B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3A2F76D-8799-42CB-9582-92CF667A3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59265-8C90-471A-8903-E3E9950958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5165174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1A4DF17-23A6-4F40-A369-F972D6165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53F64-5BC4-4E5A-889C-3A866C285330}" type="datetimeFigureOut">
              <a:rPr lang="he-IL"/>
              <a:pPr>
                <a:defRPr/>
              </a:pPr>
              <a:t>י"ג/ניסן/תשפ"ד</a:t>
            </a:fld>
            <a:endParaRPr lang="he-IL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83D856E-4B4E-42F4-B48B-081712511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87FFEF9-9036-4F37-AD54-AFB4F2503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58579-107E-4A46-9738-8C5C38687B20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2438813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>
            <a:extLst>
              <a:ext uri="{FF2B5EF4-FFF2-40B4-BE49-F238E27FC236}">
                <a16:creationId xmlns:a16="http://schemas.microsoft.com/office/drawing/2014/main" id="{AAEEC749-0E84-4260-8A68-9B9F089612CD}"/>
              </a:ext>
            </a:extLst>
          </p:cNvPr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ight Triangle 17">
            <a:extLst>
              <a:ext uri="{FF2B5EF4-FFF2-40B4-BE49-F238E27FC236}">
                <a16:creationId xmlns:a16="http://schemas.microsoft.com/office/drawing/2014/main" id="{6C4E7128-8345-4147-8870-0799AC678AE4}"/>
              </a:ext>
            </a:extLst>
          </p:cNvPr>
          <p:cNvSpPr/>
          <p:nvPr/>
        </p:nvSpPr>
        <p:spPr>
          <a:xfrm rot="5400000">
            <a:off x="1720851" y="-1720850"/>
            <a:ext cx="6858000" cy="102997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9310003D-C822-41A0-90CD-64D686F5E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EDBEC-CBF3-4A08-9164-B2EC7A3D39CA}" type="datetimeFigureOut">
              <a:rPr lang="he-IL"/>
              <a:pPr>
                <a:defRPr/>
              </a:pPr>
              <a:t>י"ג/ניסן/תשפ"ד</a:t>
            </a:fld>
            <a:endParaRPr lang="he-IL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B5618CE-76C6-415A-9560-F5B40C6D3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0C6C2E80-5A2F-48B0-9F18-6F1A4177A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4BA1399-15B1-4165-AE8D-67FEEAC550A5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4333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8DF398A-C5E8-4347-8587-F890A1CF2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62E5758-A1C8-4F5D-9B4C-BBCAAFF28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E8830EB-6AA3-4E8E-BDFB-152E3A0A9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2A25-C69C-464C-9614-CB6DCA8D0791}" type="datetimeFigureOut">
              <a:rPr lang="he-IL" smtClean="0"/>
              <a:t>י"ג/ניסן/תשפ"ד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4942C26-DE31-474B-8818-AC48F88E3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F69271C-3861-4724-9223-2E491C808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8910-8E08-4725-89D6-6DF509AB36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67972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>
            <a:extLst>
              <a:ext uri="{FF2B5EF4-FFF2-40B4-BE49-F238E27FC236}">
                <a16:creationId xmlns:a16="http://schemas.microsoft.com/office/drawing/2014/main" id="{D2129B75-5485-4109-A40E-ABEB4481B55B}"/>
              </a:ext>
            </a:extLst>
          </p:cNvPr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Freeform 9">
            <a:extLst>
              <a:ext uri="{FF2B5EF4-FFF2-40B4-BE49-F238E27FC236}">
                <a16:creationId xmlns:a16="http://schemas.microsoft.com/office/drawing/2014/main" id="{83A00D05-E408-464E-A5A6-3A513276000E}"/>
              </a:ext>
            </a:extLst>
          </p:cNvPr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he-IL" noProof="0"/>
              <a:t>לחץ על הסמל כדי להוסיף תמונה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A080FCD7-35AA-4D3B-BE2F-FE621A6C996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43256-51A5-4842-A4FE-39B361D73478}" type="datetimeFigureOut">
              <a:rPr lang="he-IL"/>
              <a:pPr>
                <a:defRPr/>
              </a:pPr>
              <a:t>י"ג/ניסן/תשפ"ד</a:t>
            </a:fld>
            <a:endParaRPr lang="he-IL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C76BD51-348A-4DC8-9711-093B0D1BC4E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64ECC7A0-18E3-434F-BD65-A133ED77231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D1A95-2A01-40FF-A111-7D505F40D720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633441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28EC8-616B-47FD-AA31-C4955B65B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0A5AE-643F-4903-8B81-51C112DEF705}" type="datetimeFigureOut">
              <a:rPr lang="he-IL"/>
              <a:pPr>
                <a:defRPr/>
              </a:pPr>
              <a:t>י"ג/ניסן/תשפ"ד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F7421-E702-4BC1-8148-5E1D4CB0B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BB099-A6B6-481E-93D8-F18250C2D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D3425-49EB-4DBD-B3BF-63715AAD0299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596598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83971-9D89-40E8-AD21-9B053E899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290DE-EDF4-4517-BC6B-BE178F80C028}" type="datetimeFigureOut">
              <a:rPr lang="he-IL"/>
              <a:pPr>
                <a:defRPr/>
              </a:pPr>
              <a:t>י"ג/ניסן/תשפ"ד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F1EEA-A345-4E1F-B80D-D1394451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F85DA-BA4D-42F1-B18F-B0BBDA738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375AF-985C-4B6A-BCD9-8C546D1F29F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91289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F5EC8B-4AAE-4E1B-A31B-7269F7AD3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DABBC53-2F39-4B35-BB1D-AC4C1F4BE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3854AAC-B8D5-4E84-AC9A-1937E9E0A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2A25-C69C-464C-9614-CB6DCA8D0791}" type="datetimeFigureOut">
              <a:rPr lang="he-IL" smtClean="0"/>
              <a:t>י"ג/ניסן/תשפ"ד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CC2D96C-A3B3-4FBC-A870-4631895F6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E27E8E6-1EFE-497E-B946-5B9A983E6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8910-8E08-4725-89D6-6DF509AB36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819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B27CBB4-29DE-492D-916A-3F67C805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4481488-0B2B-4170-8155-5A24A6F7C6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CEFA98D-02E2-41A1-B243-DBED5C811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6173A32-661D-40A7-87FA-7885D4350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2A25-C69C-464C-9614-CB6DCA8D0791}" type="datetimeFigureOut">
              <a:rPr lang="he-IL" smtClean="0"/>
              <a:t>י"ג/ניסן/תשפ"ד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1A1FCFA-25D7-4C88-8C6A-BFE8B89D0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2C61D04-103D-4776-82BE-1D335B10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8910-8E08-4725-89D6-6DF509AB36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057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B11E71C-8A35-4CE0-B46D-1B27D48C7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C254462-E53B-4746-8C5B-945D2D75E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07314A66-CDBA-4FE7-A5F8-3FDDE665D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648EADE7-2C1E-4409-9ADE-175AACD3E0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9BF15765-7161-4B2A-856E-27AD8CC84A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7494C506-7360-4069-9E86-8986CBF34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2A25-C69C-464C-9614-CB6DCA8D0791}" type="datetimeFigureOut">
              <a:rPr lang="he-IL" smtClean="0"/>
              <a:t>י"ג/ניסן/תשפ"ד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53CF5C89-0611-4A90-8A05-9BA8517C4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6705BC9B-4F30-4804-8812-B29492537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8910-8E08-4725-89D6-6DF509AB36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7490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A903D17-185C-4D88-A9A0-D2E50BA48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47134C24-2B54-4960-9D30-3690C463F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2A25-C69C-464C-9614-CB6DCA8D0791}" type="datetimeFigureOut">
              <a:rPr lang="he-IL" smtClean="0"/>
              <a:t>י"ג/ניסן/תשפ"ד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01F6D10-6CA2-4232-B6DE-33DAEDB62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48E80995-5685-4967-89D3-A2EF2EB54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8910-8E08-4725-89D6-6DF509AB36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450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2715AF8C-1EFB-4FB6-AD4F-B178454D7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2A25-C69C-464C-9614-CB6DCA8D0791}" type="datetimeFigureOut">
              <a:rPr lang="he-IL" smtClean="0"/>
              <a:t>י"ג/ניסן/תשפ"ד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46BFAB3D-45D9-4F1D-8A25-8367DEEBE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967A0B0F-2460-402C-AA80-CC981D4FD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8910-8E08-4725-89D6-6DF509AB36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326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28B175D-504A-4233-BF30-DF6E30579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A13C26E-0295-4011-9171-D5BE9FCB1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BA857F2-0983-41C2-8828-D3F5CFCC4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29BB850-9F4A-4B22-835B-362BFCABF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2A25-C69C-464C-9614-CB6DCA8D0791}" type="datetimeFigureOut">
              <a:rPr lang="he-IL" smtClean="0"/>
              <a:t>י"ג/ניסן/תשפ"ד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50BDE97-037E-43AE-8B08-765672DAB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EB7C7B3-5CA1-4D41-A1D7-A5383023C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8910-8E08-4725-89D6-6DF509AB36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0076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A441BD8-09F2-4697-8B09-54EA711DA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101F0B01-FBA2-44FA-9EEC-2F3BDDB871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EAF22C9B-D90D-46BB-8CE7-333544EA1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35723C3-CB52-4825-8493-7D33D4877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2A25-C69C-464C-9614-CB6DCA8D0791}" type="datetimeFigureOut">
              <a:rPr lang="he-IL" smtClean="0"/>
              <a:t>י"ג/ניסן/תשפ"ד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B5E50B5-A83D-4B06-82FC-3B18F1C4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AF8D0F3-F308-48BC-B45C-FAAC36886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8910-8E08-4725-89D6-6DF509AB36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9824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5EE65769-5811-4899-B569-60F44082E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E04AF96-91AB-4E08-9960-3AD7E0971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181B326-DBE1-49D4-AF98-FA9558E672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42A25-C69C-464C-9614-CB6DCA8D0791}" type="datetimeFigureOut">
              <a:rPr lang="he-IL" smtClean="0"/>
              <a:t>י"ג/ניסן/תשפ"ד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2631724-A3A5-44A5-B407-EA1CB5EF5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5B03300-4230-49C7-8548-C3EF6E4360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F8910-8E08-4725-89D6-6DF509AB36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978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3930A10B-6C48-4CCC-8070-BA40B7FC8127}"/>
              </a:ext>
            </a:extLst>
          </p:cNvPr>
          <p:cNvSpPr/>
          <p:nvPr/>
        </p:nvSpPr>
        <p:spPr>
          <a:xfrm>
            <a:off x="-4233" y="5051426"/>
            <a:ext cx="4766733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158C281-1D2C-4399-BA07-EF7F8694A817}"/>
              </a:ext>
            </a:extLst>
          </p:cNvPr>
          <p:cNvSpPr/>
          <p:nvPr/>
        </p:nvSpPr>
        <p:spPr>
          <a:xfrm>
            <a:off x="-2117" y="5051426"/>
            <a:ext cx="12194117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F408FB-4F7B-44BC-873A-B0D932F27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4" y="365126"/>
            <a:ext cx="10028767" cy="549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he-IL" altLang="he-IL"/>
              <a:t>לחץ כדי לערוך סגנון כותרת של תבנית בסיס</a:t>
            </a:r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2AC0B5D5-CD05-4C8E-ADCE-87D35E3C8B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96434" y="1100138"/>
            <a:ext cx="10028767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סגנונות טקסט של תבנית בסיס</a:t>
            </a:r>
          </a:p>
          <a:p>
            <a:pPr lvl="1"/>
            <a:r>
              <a:rPr lang="he-IL" altLang="he-IL"/>
              <a:t>רמה שנייה</a:t>
            </a:r>
          </a:p>
          <a:p>
            <a:pPr lvl="2"/>
            <a:r>
              <a:rPr lang="he-IL" altLang="he-IL"/>
              <a:t>רמה שלישית</a:t>
            </a:r>
          </a:p>
          <a:p>
            <a:pPr lvl="3"/>
            <a:r>
              <a:rPr lang="he-IL" altLang="he-IL"/>
              <a:t>רמה רביעית</a:t>
            </a:r>
          </a:p>
          <a:p>
            <a:pPr lvl="4"/>
            <a:r>
              <a:rPr lang="he-IL" altLang="he-IL"/>
              <a:t>רמה חמישית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0D652-4A31-411E-85E3-D33985F9A8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9140000">
            <a:off x="268818" y="5870576"/>
            <a:ext cx="2901949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0D1ADB-CA36-4D3B-890E-05C871F7F863}" type="datetimeFigureOut">
              <a:rPr lang="he-IL"/>
              <a:pPr>
                <a:defRPr/>
              </a:pPr>
              <a:t>י"ג/ניסן/תשפ"ד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4C4E9-6BD1-45BA-9964-2862E92E47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90533" y="6284914"/>
            <a:ext cx="62992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8809D-5DB3-41A3-B4C6-0FBA1568A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1400" y="6170614"/>
            <a:ext cx="670984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4D7DBD0-457A-4C8B-99DB-E8F8C3A81C28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807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cs typeface="Aharoni" pitchFamily="2" charset="-79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cs typeface="Aharoni" pitchFamily="2" charset="-79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cs typeface="Aharoni" pitchFamily="2" charset="-79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cs typeface="Aharoni" pitchFamily="2" charset="-79"/>
        </a:defRPr>
      </a:lvl5pPr>
      <a:lvl6pPr marL="457200" algn="l" rtl="1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cs typeface="Aharoni" pitchFamily="2" charset="-79"/>
        </a:defRPr>
      </a:lvl6pPr>
      <a:lvl7pPr marL="914400" algn="l" rtl="1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cs typeface="Aharoni" pitchFamily="2" charset="-79"/>
        </a:defRPr>
      </a:lvl7pPr>
      <a:lvl8pPr marL="1371600" algn="l" rtl="1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cs typeface="Aharoni" pitchFamily="2" charset="-79"/>
        </a:defRPr>
      </a:lvl8pPr>
      <a:lvl9pPr marL="1828800" algn="l" rtl="1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cs typeface="Aharoni" pitchFamily="2" charset="-79"/>
        </a:defRPr>
      </a:lvl9pPr>
    </p:titleStyle>
    <p:bodyStyle>
      <a:lvl1pPr marL="342900" indent="-342900" algn="r" rtl="1" eaLnBrk="0" fontAlgn="base" hangingPunct="0">
        <a:spcBef>
          <a:spcPts val="800"/>
        </a:spcBef>
        <a:spcAft>
          <a:spcPct val="0"/>
        </a:spcAft>
        <a:buFont typeface="Arial" panose="020B0604020202020204" pitchFamily="34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r" rtl="1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r" rtl="1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r" rtl="1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r" rtl="1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C3AF42F-7C78-448D-A5D8-9E2540FC5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3195" y="1255069"/>
            <a:ext cx="7670800" cy="4212803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e-IL" sz="3600" b="1" dirty="0">
              <a:solidFill>
                <a:schemeClr val="tx1">
                  <a:lumMod val="75000"/>
                  <a:lumOff val="25000"/>
                </a:schemeClr>
              </a:solidFill>
              <a:latin typeface="Open Sans Hebrew" panose="00000500000000000000" pitchFamily="2" charset="-79"/>
              <a:cs typeface="Open Sans Hebrew" panose="00000500000000000000" pitchFamily="2" charset="-79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he-IL" sz="3200" b="1" dirty="0">
              <a:solidFill>
                <a:schemeClr val="tx1">
                  <a:lumMod val="75000"/>
                  <a:lumOff val="25000"/>
                </a:schemeClr>
              </a:solidFill>
              <a:cs typeface="Open Sans Hebrew" panose="00000500000000000000" pitchFamily="2" charset="-79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Open Sans Hebrew" panose="00000500000000000000" pitchFamily="2" charset="-79"/>
              </a:rPr>
              <a:t>חוק הקפאה והפחתה של דמי הבראה </a:t>
            </a:r>
            <a:br>
              <a:rPr lang="he-IL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Open Sans Hebrew" panose="00000500000000000000" pitchFamily="2" charset="-79"/>
              </a:rPr>
            </a:br>
            <a:r>
              <a:rPr lang="he-IL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Open Sans Hebrew" panose="00000500000000000000" pitchFamily="2" charset="-79"/>
              </a:rPr>
              <a:t>לשם תקצוב הטבות לחיילי מילואים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he-IL" sz="3200" b="1">
              <a:solidFill>
                <a:schemeClr val="tx1">
                  <a:lumMod val="75000"/>
                  <a:lumOff val="25000"/>
                </a:schemeClr>
              </a:solidFill>
              <a:latin typeface="Open Sans Hebrew" panose="00000500000000000000" pitchFamily="2" charset="-79"/>
              <a:cs typeface="Open Sans Hebrew" panose="00000500000000000000" pitchFamily="2" charset="-79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sz="3200" b="1">
                <a:solidFill>
                  <a:schemeClr val="tx1">
                    <a:lumMod val="75000"/>
                    <a:lumOff val="25000"/>
                  </a:schemeClr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עו"ד </a:t>
            </a:r>
            <a:r>
              <a:rPr lang="he-IL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בשמת משיח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2024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he-IL" sz="3200" b="1" dirty="0">
              <a:solidFill>
                <a:schemeClr val="tx1">
                  <a:lumMod val="75000"/>
                  <a:lumOff val="25000"/>
                </a:schemeClr>
              </a:solidFill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  <p:pic>
        <p:nvPicPr>
          <p:cNvPr id="6148" name="תמונה 3">
            <a:extLst>
              <a:ext uri="{FF2B5EF4-FFF2-40B4-BE49-F238E27FC236}">
                <a16:creationId xmlns:a16="http://schemas.microsoft.com/office/drawing/2014/main" id="{086FE71F-E733-482C-944D-A1A277D5B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988" y="273597"/>
            <a:ext cx="1431557" cy="1463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>
            <a:extLst>
              <a:ext uri="{FF2B5EF4-FFF2-40B4-BE49-F238E27FC236}">
                <a16:creationId xmlns:a16="http://schemas.microsoft.com/office/drawing/2014/main" id="{CF228B90-C46B-4D80-BBB5-8D169F82F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423" y="476672"/>
            <a:ext cx="1866757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תמונה 5" descr="תמונה שמכילה טקסט&#10;&#10;התיאור נוצר באופן אוטומטי">
            <a:extLst>
              <a:ext uri="{FF2B5EF4-FFF2-40B4-BE49-F238E27FC236}">
                <a16:creationId xmlns:a16="http://schemas.microsoft.com/office/drawing/2014/main" id="{C5B27DDA-FB46-46C7-BA2B-5F968250DF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5829013"/>
            <a:ext cx="3563888" cy="93360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0EB05C8-47FE-45A2-8779-75F6FC851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4" y="382881"/>
            <a:ext cx="10028767" cy="886626"/>
          </a:xfrm>
        </p:spPr>
        <p:txBody>
          <a:bodyPr/>
          <a:lstStyle/>
          <a:p>
            <a:pPr algn="ctr"/>
            <a:r>
              <a:rPr lang="he-IL" dirty="0"/>
              <a:t>חוק הקפאה והפחתה של דמי הבראה </a:t>
            </a:r>
            <a:br>
              <a:rPr lang="he-IL" dirty="0"/>
            </a:br>
            <a:r>
              <a:rPr lang="he-IL" dirty="0"/>
              <a:t>לשם תקצוב הטבות לחיילי מילואים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DE1084D-22BD-4F97-AE63-DDB0DF00E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434" y="1411550"/>
            <a:ext cx="10028767" cy="3268400"/>
          </a:xfrm>
        </p:spPr>
        <p:txBody>
          <a:bodyPr/>
          <a:lstStyle/>
          <a:p>
            <a:r>
              <a:rPr lang="he-IL" b="0" dirty="0"/>
              <a:t>ניתן לדווח על סוג ניכוי 10 "הפחתה של דמי הבראה" באמצעים הבאים:</a:t>
            </a:r>
          </a:p>
          <a:p>
            <a:r>
              <a:rPr lang="he-IL" b="0" dirty="0"/>
              <a:t>• באופן מקוון באתר האינטרנט של רשות המסים בקישור "דיווח ותשלום דו"ח ניכויים". ניתן</a:t>
            </a:r>
          </a:p>
          <a:p>
            <a:r>
              <a:rPr lang="he-IL" b="0" dirty="0"/>
              <a:t>לדווח את הדו"ח ולשלם באחד מהאמצעים הבאים – בכרטיס אשראי במגבלת הסכום</a:t>
            </a:r>
          </a:p>
          <a:p>
            <a:r>
              <a:rPr lang="he-IL" b="0" dirty="0"/>
              <a:t>לתשלום, בהעברה בנקאית באמצעות חיבור לאתר הבנק בו מתנהל חשבון הבנק של המשלם</a:t>
            </a:r>
          </a:p>
          <a:p>
            <a:r>
              <a:rPr lang="he-IL" b="0" dirty="0"/>
              <a:t>או בהפקת שובר ברקוד לתשלום בבנק הדואר בלבד.</a:t>
            </a:r>
          </a:p>
          <a:p>
            <a:r>
              <a:rPr lang="he-IL" b="0" dirty="0"/>
              <a:t>• באמצעות המייצג במערכת המייצגים.</a:t>
            </a:r>
          </a:p>
          <a:p>
            <a:r>
              <a:rPr lang="he-IL" b="0" dirty="0"/>
              <a:t>• בפניה למשרד השומה – הדוח יוקלד לתיק הניכויים של המעסיק ויופק שובר ברקוד לתשלום</a:t>
            </a:r>
          </a:p>
          <a:p>
            <a:r>
              <a:rPr lang="he-IL" b="0" dirty="0"/>
              <a:t>המס בבנק הדואר בלבד.</a:t>
            </a:r>
          </a:p>
          <a:p>
            <a:r>
              <a:rPr lang="he-IL" b="0" dirty="0"/>
              <a:t>• יודגש כי, לא ניתן לדווח בפנקס הניכויים לשנת 2024 על סוג ניכוי 10 "הפחתה של דמי הבראה"</a:t>
            </a:r>
          </a:p>
          <a:p>
            <a:r>
              <a:rPr lang="he-IL" b="0" dirty="0"/>
              <a:t>שכן מדובר בסוג ניכוי חדש שלא היה קיים במועד הפקת הפנקסים. כמו-כן, לא ניתן להפיק</a:t>
            </a:r>
          </a:p>
          <a:p>
            <a:r>
              <a:rPr lang="he-IL" b="0" dirty="0"/>
              <a:t>פנקס חדש עם סוג ניכוי זה.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0536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0EB05C8-47FE-45A2-8779-75F6FC851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4" y="382881"/>
            <a:ext cx="10028767" cy="1108568"/>
          </a:xfrm>
        </p:spPr>
        <p:txBody>
          <a:bodyPr/>
          <a:lstStyle/>
          <a:p>
            <a:pPr algn="ctr"/>
            <a:r>
              <a:rPr lang="he-IL" dirty="0"/>
              <a:t>חוק הקפאה והפחתה של דמי הבראה </a:t>
            </a:r>
            <a:br>
              <a:rPr lang="he-IL" dirty="0"/>
            </a:br>
            <a:r>
              <a:rPr lang="he-IL" dirty="0"/>
              <a:t>לשם תקצוב הטבות לחיילי מילואים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DE1084D-22BD-4F97-AE63-DDB0DF00E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434" y="1491448"/>
            <a:ext cx="10028767" cy="3188501"/>
          </a:xfrm>
        </p:spPr>
        <p:txBody>
          <a:bodyPr/>
          <a:lstStyle/>
          <a:p>
            <a:endParaRPr lang="he-IL" dirty="0"/>
          </a:p>
          <a:p>
            <a:r>
              <a:rPr lang="he-IL" dirty="0"/>
              <a:t>חקיקה שנועדה להגדיל את תקציב המדינה לצורך מתן הטבות לחיילי מילואים </a:t>
            </a:r>
          </a:p>
          <a:p>
            <a:endParaRPr lang="he-IL" u="sng" dirty="0"/>
          </a:p>
          <a:p>
            <a:r>
              <a:rPr lang="he-IL" u="sng" dirty="0"/>
              <a:t>עיקרי החוק:</a:t>
            </a:r>
          </a:p>
          <a:p>
            <a:pPr>
              <a:buAutoNum type="arabicPeriod"/>
            </a:pPr>
            <a:r>
              <a:rPr lang="he-IL" u="sng" dirty="0"/>
              <a:t>הקפאה – </a:t>
            </a:r>
            <a:r>
              <a:rPr lang="he-IL" dirty="0"/>
              <a:t>סכום יום הבראה לשנת 2024 יוקפא, ויהיה זהה לסכום יום הבראה ששולם לעובד בשנת 2023. </a:t>
            </a:r>
          </a:p>
          <a:p>
            <a:pPr marL="0" indent="0"/>
            <a:r>
              <a:rPr lang="he-IL" dirty="0"/>
              <a:t>לדוגמא – בשנת 2024 גובה יום הבראה במגזר הפרטי עומד על 418 ₪. </a:t>
            </a:r>
          </a:p>
          <a:p>
            <a:pPr marL="0" indent="0"/>
            <a:r>
              <a:rPr lang="he-IL" dirty="0"/>
              <a:t>החקיקה מבקשת להשוות אותו לשנת 2023. </a:t>
            </a:r>
          </a:p>
          <a:p>
            <a:pPr marL="0" indent="0"/>
            <a:r>
              <a:rPr lang="he-IL" dirty="0"/>
              <a:t>מכיוון שבשנת 2023 גובה דמי ההבראה ליום עמד גם הוא על 418 ₪, אזי שאין שינוי בגובה הסכום ליום הבראה. </a:t>
            </a:r>
          </a:p>
        </p:txBody>
      </p:sp>
    </p:spTree>
    <p:extLst>
      <p:ext uri="{BB962C8B-B14F-4D97-AF65-F5344CB8AC3E}">
        <p14:creationId xmlns:p14="http://schemas.microsoft.com/office/powerpoint/2010/main" val="335761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0EB05C8-47FE-45A2-8779-75F6FC851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4" y="382881"/>
            <a:ext cx="10028767" cy="886626"/>
          </a:xfrm>
        </p:spPr>
        <p:txBody>
          <a:bodyPr/>
          <a:lstStyle/>
          <a:p>
            <a:pPr algn="ctr"/>
            <a:r>
              <a:rPr lang="he-IL" dirty="0"/>
              <a:t>חוק הקפאה והפחתה של דמי הבראה </a:t>
            </a:r>
            <a:br>
              <a:rPr lang="he-IL" dirty="0"/>
            </a:br>
            <a:r>
              <a:rPr lang="he-IL" dirty="0"/>
              <a:t>לשם תקצוב הטבות לחיילי מילואים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DE1084D-22BD-4F97-AE63-DDB0DF00E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434" y="1411550"/>
            <a:ext cx="10028767" cy="3268400"/>
          </a:xfrm>
        </p:spPr>
        <p:txBody>
          <a:bodyPr/>
          <a:lstStyle/>
          <a:p>
            <a:r>
              <a:rPr lang="he-IL" dirty="0"/>
              <a:t>2. </a:t>
            </a:r>
            <a:r>
              <a:rPr lang="he-IL" u="sng" dirty="0"/>
              <a:t>הפחתה – </a:t>
            </a:r>
            <a:r>
              <a:rPr lang="he-IL" dirty="0"/>
              <a:t>מכל העובדים במשק הזכאים לדמי הבראה בשנת 2024 (למעט עובדים המועסקים ע"י יחיד שלא במסגרת עסק – כגון משק בית).</a:t>
            </a:r>
          </a:p>
          <a:p>
            <a:r>
              <a:rPr lang="he-IL" dirty="0"/>
              <a:t>הפחתה מלאה - של יום הבראה אחד בהתאם לחלקיות המשרה של העובד. </a:t>
            </a:r>
          </a:p>
          <a:p>
            <a:r>
              <a:rPr lang="he-IL" dirty="0"/>
              <a:t>או הפחתה חלקית – קרי, ניכוי מחצית יום הבראה בהתקיים שני התנאים המצטברים הבאים:</a:t>
            </a:r>
          </a:p>
          <a:p>
            <a:r>
              <a:rPr lang="he-IL" dirty="0"/>
              <a:t>א. משכורת חודשית ממוצעת אינה עולה על 6,000 ₪ ברוטו.</a:t>
            </a:r>
          </a:p>
          <a:p>
            <a:r>
              <a:rPr lang="he-IL" dirty="0"/>
              <a:t>בעניין זה יבוצע ממוצע משכורות של ינואר – מרץ 2024. ככל שלא היו לעובד משכורות בחודשים אלה, אזי ממוצע של 3 חודשים אחרונים שקדמו לחודש אפריל 2024 שבהם העובד היה זכאי למשכורת.</a:t>
            </a:r>
          </a:p>
          <a:p>
            <a:r>
              <a:rPr lang="he-IL" dirty="0"/>
              <a:t>ב. עובד שאלמלא חוק זה היה זכאי בשנת 2024 ל -5 ימי הבראה בלבד.</a:t>
            </a:r>
          </a:p>
          <a:p>
            <a:r>
              <a:rPr lang="he-IL" u="sng" dirty="0"/>
              <a:t>שימו לב - </a:t>
            </a:r>
          </a:p>
          <a:p>
            <a:r>
              <a:rPr lang="he-IL" dirty="0"/>
              <a:t>ממשכורתו של עובד המועסק במשרה חלקית וכן בחלק מהתקופה שבעדה משולמים לו דמי הבראה בשנת 2024 ,</a:t>
            </a:r>
          </a:p>
          <a:p>
            <a:r>
              <a:rPr lang="he-IL" dirty="0"/>
              <a:t>יופחת חלק יחסי מיום ההבראה בהתאם למכפלה של חלקיות המשרה וחלקיות ההעסקה.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96646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0EB05C8-47FE-45A2-8779-75F6FC851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4" y="382881"/>
            <a:ext cx="10028767" cy="886626"/>
          </a:xfrm>
        </p:spPr>
        <p:txBody>
          <a:bodyPr/>
          <a:lstStyle/>
          <a:p>
            <a:pPr algn="ctr"/>
            <a:r>
              <a:rPr lang="he-IL" dirty="0"/>
              <a:t>חוק הקפאה והפחתה של דמי הבראה </a:t>
            </a:r>
            <a:br>
              <a:rPr lang="he-IL" dirty="0"/>
            </a:br>
            <a:r>
              <a:rPr lang="he-IL" dirty="0"/>
              <a:t>לשם תקצוב הטבות לחיילי מילואים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DE1084D-22BD-4F97-AE63-DDB0DF00E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434" y="1411550"/>
            <a:ext cx="10028767" cy="3268400"/>
          </a:xfrm>
        </p:spPr>
        <p:txBody>
          <a:bodyPr/>
          <a:lstStyle/>
          <a:p>
            <a:r>
              <a:rPr lang="he-IL" u="sng" dirty="0"/>
              <a:t>מועדי הפחתת יום ההבראה –</a:t>
            </a:r>
          </a:p>
          <a:p>
            <a:endParaRPr lang="he-IL" u="sng" dirty="0"/>
          </a:p>
          <a:p>
            <a:r>
              <a:rPr lang="he-IL" dirty="0"/>
              <a:t>1. עובד שדמי ההבראה משולמים לו כתשלום שנתי – </a:t>
            </a:r>
          </a:p>
          <a:p>
            <a:r>
              <a:rPr lang="he-IL" b="0" dirty="0"/>
              <a:t>יופחת מחיר יום הבראה ביום התשלום. </a:t>
            </a:r>
          </a:p>
          <a:p>
            <a:endParaRPr lang="he-IL" b="0" dirty="0"/>
          </a:p>
          <a:p>
            <a:r>
              <a:rPr lang="he-IL" dirty="0"/>
              <a:t>2. עובד שדמי ההבראה משולמים לו באופן חודשי – </a:t>
            </a:r>
          </a:p>
          <a:p>
            <a:r>
              <a:rPr lang="he-IL" b="0" dirty="0"/>
              <a:t>תבוצע הפחתה של 1/12 מהתשלום מדי חודש.</a:t>
            </a:r>
          </a:p>
          <a:p>
            <a:r>
              <a:rPr lang="he-IL" b="0" dirty="0"/>
              <a:t>במצב כזה - במועד הראשון בו המעסיק מפחית לעובד את דמי ההבראה, יהיה עליו להפחית את סכומי ההבראה החל מינואר 2024.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8352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0EB05C8-47FE-45A2-8779-75F6FC851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4" y="382881"/>
            <a:ext cx="10028767" cy="886626"/>
          </a:xfrm>
        </p:spPr>
        <p:txBody>
          <a:bodyPr/>
          <a:lstStyle/>
          <a:p>
            <a:pPr algn="ctr"/>
            <a:r>
              <a:rPr lang="he-IL" dirty="0"/>
              <a:t>חוק הקפאה והפחתה של דמי הבראה </a:t>
            </a:r>
            <a:br>
              <a:rPr lang="he-IL" dirty="0"/>
            </a:br>
            <a:r>
              <a:rPr lang="he-IL" dirty="0"/>
              <a:t>לשם תקצוב הטבות לחיילי מילואים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DE1084D-22BD-4F97-AE63-DDB0DF00E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434" y="1411550"/>
            <a:ext cx="10028767" cy="3268400"/>
          </a:xfrm>
        </p:spPr>
        <p:txBody>
          <a:bodyPr/>
          <a:lstStyle/>
          <a:p>
            <a:r>
              <a:rPr lang="he-IL" dirty="0"/>
              <a:t>עובד שבמקום דמי הבראה ממומן לו נופש או שניתנת לו הטבה אחרת בעין:</a:t>
            </a:r>
          </a:p>
          <a:p>
            <a:endParaRPr lang="he-IL" dirty="0"/>
          </a:p>
          <a:p>
            <a:r>
              <a:rPr lang="he-IL" dirty="0"/>
              <a:t>יחושב מחיר יום ההבראה לעובד בהתאם לעלות השווי הכולל של ההטבה שניתנה לעובד, </a:t>
            </a:r>
          </a:p>
          <a:p>
            <a:r>
              <a:rPr lang="he-IL" dirty="0"/>
              <a:t>מחולקת במספר ימי ההבראה להם הוא זכאי בשנת 2024 , לפי הנהוג במקום עבודתו, אילו היו משולמים לו דמי הבראה</a:t>
            </a:r>
          </a:p>
          <a:p>
            <a:r>
              <a:rPr lang="he-IL" dirty="0"/>
              <a:t>ואלמלא הוראות חוק זה.</a:t>
            </a:r>
          </a:p>
          <a:p>
            <a:r>
              <a:rPr lang="he-IL" dirty="0"/>
              <a:t>במקרים אלו המעסיק יקטין את מימון הנופש בגובה מחיר יום ההבראה או יקטין את סכום ההטבה האחרת הניתנת בעין לעובד, וסכום ההקטנה יועבר לפקיד השומה.</a:t>
            </a:r>
          </a:p>
        </p:txBody>
      </p:sp>
    </p:spTree>
    <p:extLst>
      <p:ext uri="{BB962C8B-B14F-4D97-AF65-F5344CB8AC3E}">
        <p14:creationId xmlns:p14="http://schemas.microsoft.com/office/powerpoint/2010/main" val="636496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0EB05C8-47FE-45A2-8779-75F6FC851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4" y="382881"/>
            <a:ext cx="10028767" cy="886626"/>
          </a:xfrm>
        </p:spPr>
        <p:txBody>
          <a:bodyPr/>
          <a:lstStyle/>
          <a:p>
            <a:pPr algn="ctr"/>
            <a:r>
              <a:rPr lang="he-IL" dirty="0"/>
              <a:t>חוק הקפאה והפחתה של דמי הבראה </a:t>
            </a:r>
            <a:br>
              <a:rPr lang="he-IL" dirty="0"/>
            </a:br>
            <a:r>
              <a:rPr lang="he-IL" dirty="0"/>
              <a:t>לשם תקצוב הטבות לחיילי מילואים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DE1084D-22BD-4F97-AE63-DDB0DF00E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434" y="1411549"/>
            <a:ext cx="10028767" cy="3932807"/>
          </a:xfrm>
        </p:spPr>
        <p:txBody>
          <a:bodyPr/>
          <a:lstStyle/>
          <a:p>
            <a:r>
              <a:rPr lang="he-IL" u="sng" dirty="0"/>
              <a:t>סכום ההשתתפות כולל את כל המפורט להלן:</a:t>
            </a:r>
          </a:p>
          <a:p>
            <a:r>
              <a:rPr lang="he-IL" b="0" dirty="0"/>
              <a:t>א. מחיר יום הבראה החל לגבי העובד.</a:t>
            </a:r>
          </a:p>
          <a:p>
            <a:r>
              <a:rPr lang="he-IL" b="0" dirty="0"/>
              <a:t>ב. תשלומי חובה שעל המעסיק לשלם לפי חוק הביטוח הלאומי וחוק מס ערך מוסף.</a:t>
            </a:r>
          </a:p>
          <a:p>
            <a:r>
              <a:rPr lang="he-IL" b="0" dirty="0"/>
              <a:t>לגבי מעסיק שמעביר תשלומים לקרן השתלמות– גם הסכום שעליו להעביר לקרן השתלמות בעבור העובד,</a:t>
            </a:r>
          </a:p>
          <a:p>
            <a:r>
              <a:rPr lang="he-IL" b="0" dirty="0"/>
              <a:t>והכול בשל תשלום מחיר יום הבראה לגבי העובד.</a:t>
            </a:r>
          </a:p>
          <a:p>
            <a:r>
              <a:rPr lang="he-IL" b="0" dirty="0"/>
              <a:t>ג. לגבי מעסיק שחלה עליו חובת עדכון- יעביר גם את כלל הסכום שנחסך למעסיק בעניין תשלום דמי הבראה בשנת</a:t>
            </a:r>
          </a:p>
          <a:p>
            <a:r>
              <a:rPr lang="he-IL" b="0" dirty="0"/>
              <a:t>2024 בשל הקפאת הסכום של יום הבראה שלפיו מחושבים דמי ההבראה בשנת 2024 לגבי העובד.</a:t>
            </a:r>
          </a:p>
          <a:p>
            <a:r>
              <a:rPr lang="he-IL" u="sng" dirty="0"/>
              <a:t>שימו לב - </a:t>
            </a:r>
            <a:r>
              <a:rPr lang="he-IL" b="0" dirty="0"/>
              <a:t>נקבע כי לא יראו את סכום ההשתתפות ששולם לפקיד השומה כהכנסה בידי העובד לעניין פקודת</a:t>
            </a:r>
          </a:p>
          <a:p>
            <a:r>
              <a:rPr lang="he-IL" b="0" dirty="0"/>
              <a:t>מס הכנסה.</a:t>
            </a:r>
          </a:p>
          <a:p>
            <a:r>
              <a:rPr lang="he-IL" dirty="0"/>
              <a:t>לא תובא בחשבון </a:t>
            </a:r>
            <a:r>
              <a:rPr lang="he-IL" b="0" dirty="0"/>
              <a:t>הפחתת דמי ההבראה או הפחתת המשכורת לעניין הסכום המשולם בעד העובד</a:t>
            </a:r>
          </a:p>
          <a:p>
            <a:r>
              <a:rPr lang="he-IL" b="0" dirty="0"/>
              <a:t>לקופת גמל לקצבה ולעניין ההכנסה לחישוב תשלומים לקופת גמל לקצבה.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9203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0EB05C8-47FE-45A2-8779-75F6FC851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4" y="382881"/>
            <a:ext cx="10028767" cy="886626"/>
          </a:xfrm>
        </p:spPr>
        <p:txBody>
          <a:bodyPr/>
          <a:lstStyle/>
          <a:p>
            <a:pPr algn="ctr"/>
            <a:r>
              <a:rPr lang="he-IL" dirty="0"/>
              <a:t>חוק הקפאה והפחתה של דמי הבראה </a:t>
            </a:r>
            <a:br>
              <a:rPr lang="he-IL" dirty="0"/>
            </a:br>
            <a:r>
              <a:rPr lang="he-IL" dirty="0"/>
              <a:t>לשם תקצוב הטבות לחיילי מילואים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DE1084D-22BD-4F97-AE63-DDB0DF00E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434" y="1411550"/>
            <a:ext cx="10028767" cy="3268400"/>
          </a:xfrm>
        </p:spPr>
        <p:txBody>
          <a:bodyPr/>
          <a:lstStyle/>
          <a:p>
            <a:r>
              <a:rPr lang="he-IL" u="sng" dirty="0"/>
              <a:t>תחולה לגביי נושא משרה -</a:t>
            </a:r>
          </a:p>
          <a:p>
            <a:r>
              <a:rPr lang="he-IL" b="0" dirty="0"/>
              <a:t>הוראות החוק יחולו על נושא משרה כהגדרתו בחוק ועל מי שמשלם לו משכורת אף שלא מתקיימים ביניהם</a:t>
            </a:r>
          </a:p>
          <a:p>
            <a:r>
              <a:rPr lang="he-IL" b="0" dirty="0"/>
              <a:t>יחסי עבודה, בשינויים המחויבים.</a:t>
            </a:r>
          </a:p>
          <a:p>
            <a:r>
              <a:rPr lang="he-IL" b="0" dirty="0"/>
              <a:t>לעניין נושא משרה שלא משולמים לו דמי הבראה בשנת 2024 - משלם המשכורת יפחית ממשכורתו,</a:t>
            </a:r>
          </a:p>
          <a:p>
            <a:r>
              <a:rPr lang="he-IL" b="0" dirty="0"/>
              <a:t>המשולמת לו בחודש יולי 2024 סכום של 471.4 ₪ וזאת בנוסף לתשלומים הפורטים קודם לכן.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08741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0EB05C8-47FE-45A2-8779-75F6FC851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4" y="382881"/>
            <a:ext cx="10028767" cy="886626"/>
          </a:xfrm>
        </p:spPr>
        <p:txBody>
          <a:bodyPr/>
          <a:lstStyle/>
          <a:p>
            <a:pPr algn="ctr"/>
            <a:r>
              <a:rPr lang="he-IL" dirty="0"/>
              <a:t>חוק הקפאה והפחתה של דמי הבראה </a:t>
            </a:r>
            <a:br>
              <a:rPr lang="he-IL" dirty="0"/>
            </a:br>
            <a:r>
              <a:rPr lang="he-IL" dirty="0"/>
              <a:t>לשם תקצוב הטבות לחיילי מילואים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DE1084D-22BD-4F97-AE63-DDB0DF00E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434" y="1411550"/>
            <a:ext cx="10028767" cy="3268400"/>
          </a:xfrm>
        </p:spPr>
        <p:txBody>
          <a:bodyPr/>
          <a:lstStyle/>
          <a:p>
            <a:r>
              <a:rPr lang="he-IL" dirty="0"/>
              <a:t>• יובהר כי כל הוראה בהסכם עבודה שלפיה תשלום דמי ההבראה האמורים להיות משולמים בשנת</a:t>
            </a:r>
          </a:p>
          <a:p>
            <a:r>
              <a:rPr lang="he-IL" dirty="0"/>
              <a:t>2024 יעשה במועד שאינו במהלך השנה האמורה – אין לה תוקף.</a:t>
            </a:r>
          </a:p>
          <a:p>
            <a:r>
              <a:rPr lang="he-IL" dirty="0"/>
              <a:t>• ככל שנקבעה הוראה בהסכם לאחר יום 1.1.2024 לפיה אין לעדכן את סכום יום</a:t>
            </a:r>
          </a:p>
          <a:p>
            <a:r>
              <a:rPr lang="he-IL" dirty="0"/>
              <a:t>ההבראה בשנת 2024 , אין בכך כדי לגרוע מחובת המעסיק להעביר לפקיד השומה את סכום</a:t>
            </a:r>
          </a:p>
          <a:p>
            <a:r>
              <a:rPr lang="he-IL" dirty="0"/>
              <a:t>ההשתתפות שהיה חל אלמלא הוראה זו.</a:t>
            </a:r>
          </a:p>
          <a:p>
            <a:r>
              <a:rPr lang="he-IL" dirty="0"/>
              <a:t>. • דמי הבראה שלא שולמו לעובד לפי חוק זה לא ישולמו לו גם לאחר תום שנת 2024.</a:t>
            </a:r>
          </a:p>
          <a:p>
            <a:r>
              <a:rPr lang="he-IL" dirty="0"/>
              <a:t>• הוראות החוק חלות גם על חיילים המשרתים בצבא קבע.</a:t>
            </a:r>
          </a:p>
          <a:p>
            <a:r>
              <a:rPr lang="he-IL" dirty="0"/>
              <a:t>• עובד המועסק ביותר ממקום עבודה אחד, כל מעסיק יפעל בהתאם להנחיה זו בגין דמי ההבראה שהוא</a:t>
            </a:r>
          </a:p>
          <a:p>
            <a:r>
              <a:rPr lang="he-IL" dirty="0"/>
              <a:t>. משלם בשנת 2024.</a:t>
            </a:r>
          </a:p>
        </p:txBody>
      </p:sp>
    </p:spTree>
    <p:extLst>
      <p:ext uri="{BB962C8B-B14F-4D97-AF65-F5344CB8AC3E}">
        <p14:creationId xmlns:p14="http://schemas.microsoft.com/office/powerpoint/2010/main" val="1651708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0EB05C8-47FE-45A2-8779-75F6FC851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4" y="382881"/>
            <a:ext cx="10028767" cy="886626"/>
          </a:xfrm>
        </p:spPr>
        <p:txBody>
          <a:bodyPr/>
          <a:lstStyle/>
          <a:p>
            <a:pPr algn="ctr"/>
            <a:r>
              <a:rPr lang="he-IL" dirty="0"/>
              <a:t>חוק הקפאה והפחתה של דמי הבראה </a:t>
            </a:r>
            <a:br>
              <a:rPr lang="he-IL" dirty="0"/>
            </a:br>
            <a:r>
              <a:rPr lang="he-IL" dirty="0"/>
              <a:t>לשם תקצוב הטבות לחיילי מילואים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DE1084D-22BD-4F97-AE63-DDB0DF00E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434" y="1411550"/>
            <a:ext cx="10028767" cy="3268400"/>
          </a:xfrm>
        </p:spPr>
        <p:txBody>
          <a:bodyPr/>
          <a:lstStyle/>
          <a:p>
            <a:r>
              <a:rPr lang="he-IL" dirty="0"/>
              <a:t>הנחיות לדיווח ותשלום:</a:t>
            </a:r>
          </a:p>
          <a:p>
            <a:r>
              <a:rPr lang="he-IL" b="0" dirty="0"/>
              <a:t>א. הדיווח והתשלום של סכום ההשתתפות יבוצע בתיק הניכויים של המעסיק בדוח ניכויים טופס 102.</a:t>
            </a:r>
          </a:p>
          <a:p>
            <a:r>
              <a:rPr lang="he-IL" b="0" dirty="0"/>
              <a:t>ב. בדוח הניכויים נוסף סוג ניכוי חדש – סוג ניכוי 10 בשם "הפחתה של דמי הבראה". בסוג ניכוי זה יש</a:t>
            </a:r>
          </a:p>
          <a:p>
            <a:r>
              <a:rPr lang="he-IL" b="0" dirty="0"/>
              <a:t>לדווח את הנתונים הבאים המתייחסים לכלל העובדים שבגינם הופחתו דמי הבראה - עובד במשרה</a:t>
            </a:r>
          </a:p>
          <a:p>
            <a:r>
              <a:rPr lang="he-IL" b="0" dirty="0"/>
              <a:t>מלאה, משרה חלקית או שעתית, הטבה בעין ונושאי משרה:</a:t>
            </a:r>
          </a:p>
          <a:p>
            <a:r>
              <a:rPr lang="he-IL" b="0" dirty="0"/>
              <a:t>• מספר העובדים שבגינם הופחתו דמי הבראה.</a:t>
            </a:r>
          </a:p>
          <a:p>
            <a:r>
              <a:rPr lang="he-IL" b="0" dirty="0"/>
              <a:t>• סה"כ סכום המשכורות, שבגינן הופחתו דמי הבראה, לאחר הפחתת דמי ההבראה.</a:t>
            </a:r>
          </a:p>
          <a:p>
            <a:r>
              <a:rPr lang="he-IL" b="0" dirty="0"/>
              <a:t>• סה"כ חיובים מהפחתה של דמי הבראה– סכום החיובים לתשלום בגין "הפחתה של דמי</a:t>
            </a:r>
          </a:p>
          <a:p>
            <a:r>
              <a:rPr lang="he-IL" b="0" dirty="0"/>
              <a:t>הבראה" כולל סכום ההשתתפות של המעסיק.</a:t>
            </a:r>
          </a:p>
          <a:p>
            <a:r>
              <a:rPr lang="he-IL" b="0" dirty="0"/>
              <a:t>• סה"כ חיובים לתשלום - יש לכלול בשדה זה את סך התשלומים שיש לשלם בגין כל סוגי</a:t>
            </a:r>
          </a:p>
          <a:p>
            <a:r>
              <a:rPr lang="he-IL" b="0" dirty="0"/>
              <a:t>הניכויים שבדוח כולל הסכום של הפחתה של דמי הבראה.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3914976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זוויות">
  <a:themeElements>
    <a:clrScheme name="זוויות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זוויות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זווי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1093</Words>
  <Application>Microsoft Office PowerPoint</Application>
  <PresentationFormat>מסך רחב</PresentationFormat>
  <Paragraphs>93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10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10</vt:i4>
      </vt:variant>
    </vt:vector>
  </HeadingPairs>
  <TitlesOfParts>
    <vt:vector size="22" baseType="lpstr">
      <vt:lpstr>Aharoni</vt:lpstr>
      <vt:lpstr>Arial</vt:lpstr>
      <vt:lpstr>Calibri</vt:lpstr>
      <vt:lpstr>Calibri Light</vt:lpstr>
      <vt:lpstr>Franklin Gothic Book</vt:lpstr>
      <vt:lpstr>Franklin Gothic Medium</vt:lpstr>
      <vt:lpstr>Open Sans Hebrew</vt:lpstr>
      <vt:lpstr>Times New Roman</vt:lpstr>
      <vt:lpstr>Tunga</vt:lpstr>
      <vt:lpstr>Wingdings</vt:lpstr>
      <vt:lpstr>ערכת נושא Office</vt:lpstr>
      <vt:lpstr>זוויות</vt:lpstr>
      <vt:lpstr>מצגת של PowerPoint‏</vt:lpstr>
      <vt:lpstr>חוק הקפאה והפחתה של דמי הבראה  לשם תקצוב הטבות לחיילי מילואים</vt:lpstr>
      <vt:lpstr>חוק הקפאה והפחתה של דמי הבראה  לשם תקצוב הטבות לחיילי מילואים</vt:lpstr>
      <vt:lpstr>חוק הקפאה והפחתה של דמי הבראה  לשם תקצוב הטבות לחיילי מילואים</vt:lpstr>
      <vt:lpstr>חוק הקפאה והפחתה של דמי הבראה  לשם תקצוב הטבות לחיילי מילואים</vt:lpstr>
      <vt:lpstr>חוק הקפאה והפחתה של דמי הבראה  לשם תקצוב הטבות לחיילי מילואים</vt:lpstr>
      <vt:lpstr>חוק הקפאה והפחתה של דמי הבראה  לשם תקצוב הטבות לחיילי מילואים</vt:lpstr>
      <vt:lpstr>חוק הקפאה והפחתה של דמי הבראה  לשם תקצוב הטבות לחיילי מילואים</vt:lpstr>
      <vt:lpstr>חוק הקפאה והפחתה של דמי הבראה  לשם תקצוב הטבות לחיילי מילואים</vt:lpstr>
      <vt:lpstr>חוק הקפאה והפחתה של דמי הבראה  לשם תקצוב הטבות לחיילי מילואים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נרקיס כהנא</dc:creator>
  <cp:lastModifiedBy>נרקיס כהנא</cp:lastModifiedBy>
  <cp:revision>157</cp:revision>
  <dcterms:created xsi:type="dcterms:W3CDTF">2023-03-15T12:30:14Z</dcterms:created>
  <dcterms:modified xsi:type="dcterms:W3CDTF">2024-04-21T11:49:43Z</dcterms:modified>
</cp:coreProperties>
</file>