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320" r:id="rId1"/>
    <p:sldMasterId id="2147484332" r:id="rId2"/>
    <p:sldMasterId id="2147484344" r:id="rId3"/>
  </p:sldMasterIdLst>
  <p:notesMasterIdLst>
    <p:notesMasterId r:id="rId242"/>
  </p:notesMasterIdLst>
  <p:sldIdLst>
    <p:sldId id="670" r:id="rId4"/>
    <p:sldId id="397" r:id="rId5"/>
    <p:sldId id="494" r:id="rId6"/>
    <p:sldId id="475" r:id="rId7"/>
    <p:sldId id="495" r:id="rId8"/>
    <p:sldId id="407" r:id="rId9"/>
    <p:sldId id="671" r:id="rId10"/>
    <p:sldId id="528" r:id="rId11"/>
    <p:sldId id="575" r:id="rId12"/>
    <p:sldId id="439" r:id="rId13"/>
    <p:sldId id="529" r:id="rId14"/>
    <p:sldId id="580" r:id="rId15"/>
    <p:sldId id="666" r:id="rId16"/>
    <p:sldId id="577" r:id="rId17"/>
    <p:sldId id="701" r:id="rId18"/>
    <p:sldId id="791" r:id="rId19"/>
    <p:sldId id="790" r:id="rId20"/>
    <p:sldId id="792" r:id="rId21"/>
    <p:sldId id="690" r:id="rId22"/>
    <p:sldId id="691" r:id="rId23"/>
    <p:sldId id="692" r:id="rId24"/>
    <p:sldId id="532" r:id="rId25"/>
    <p:sldId id="688" r:id="rId26"/>
    <p:sldId id="689" r:id="rId27"/>
    <p:sldId id="673" r:id="rId28"/>
    <p:sldId id="793" r:id="rId29"/>
    <p:sldId id="674" r:id="rId30"/>
    <p:sldId id="675" r:id="rId31"/>
    <p:sldId id="676" r:id="rId32"/>
    <p:sldId id="677" r:id="rId33"/>
    <p:sldId id="678" r:id="rId34"/>
    <p:sldId id="679" r:id="rId35"/>
    <p:sldId id="703" r:id="rId36"/>
    <p:sldId id="441" r:id="rId37"/>
    <p:sldId id="590" r:id="rId38"/>
    <p:sldId id="794" r:id="rId39"/>
    <p:sldId id="682" r:id="rId40"/>
    <p:sldId id="683" r:id="rId41"/>
    <p:sldId id="705" r:id="rId42"/>
    <p:sldId id="443" r:id="rId43"/>
    <p:sldId id="567" r:id="rId44"/>
    <p:sldId id="456" r:id="rId45"/>
    <p:sldId id="687" r:id="rId46"/>
    <p:sldId id="457" r:id="rId47"/>
    <p:sldId id="458" r:id="rId48"/>
    <p:sldId id="591" r:id="rId49"/>
    <p:sldId id="740" r:id="rId50"/>
    <p:sldId id="448" r:id="rId51"/>
    <p:sldId id="706" r:id="rId52"/>
    <p:sldId id="783" r:id="rId53"/>
    <p:sldId id="561" r:id="rId54"/>
    <p:sldId id="463" r:id="rId55"/>
    <p:sldId id="464" r:id="rId56"/>
    <p:sldId id="462" r:id="rId57"/>
    <p:sldId id="483" r:id="rId58"/>
    <p:sldId id="485" r:id="rId59"/>
    <p:sldId id="773" r:id="rId60"/>
    <p:sldId id="774" r:id="rId61"/>
    <p:sldId id="775" r:id="rId62"/>
    <p:sldId id="776" r:id="rId63"/>
    <p:sldId id="784" r:id="rId64"/>
    <p:sldId id="668" r:id="rId65"/>
    <p:sldId id="465" r:id="rId66"/>
    <p:sldId id="583" r:id="rId67"/>
    <p:sldId id="584" r:id="rId68"/>
    <p:sldId id="723" r:id="rId69"/>
    <p:sldId id="681" r:id="rId70"/>
    <p:sldId id="709" r:id="rId71"/>
    <p:sldId id="700" r:id="rId72"/>
    <p:sldId id="710" r:id="rId73"/>
    <p:sldId id="741" r:id="rId74"/>
    <p:sldId id="724" r:id="rId75"/>
    <p:sldId id="711" r:id="rId76"/>
    <p:sldId id="712" r:id="rId77"/>
    <p:sldId id="713" r:id="rId78"/>
    <p:sldId id="742" r:id="rId79"/>
    <p:sldId id="581" r:id="rId80"/>
    <p:sldId id="714" r:id="rId81"/>
    <p:sldId id="720" r:id="rId82"/>
    <p:sldId id="786" r:id="rId83"/>
    <p:sldId id="568" r:id="rId84"/>
    <p:sldId id="726" r:id="rId85"/>
    <p:sldId id="722" r:id="rId86"/>
    <p:sldId id="721" r:id="rId87"/>
    <p:sldId id="719" r:id="rId88"/>
    <p:sldId id="796" r:id="rId89"/>
    <p:sldId id="727" r:id="rId90"/>
    <p:sldId id="729" r:id="rId91"/>
    <p:sldId id="731" r:id="rId92"/>
    <p:sldId id="730" r:id="rId93"/>
    <p:sldId id="732" r:id="rId94"/>
    <p:sldId id="795" r:id="rId95"/>
    <p:sldId id="562" r:id="rId96"/>
    <p:sldId id="738" r:id="rId97"/>
    <p:sldId id="733" r:id="rId98"/>
    <p:sldId id="737" r:id="rId99"/>
    <p:sldId id="798" r:id="rId100"/>
    <p:sldId id="799" r:id="rId101"/>
    <p:sldId id="588" r:id="rId102"/>
    <p:sldId id="593" r:id="rId103"/>
    <p:sldId id="496" r:id="rId104"/>
    <p:sldId id="497" r:id="rId105"/>
    <p:sldId id="498" r:id="rId106"/>
    <p:sldId id="499" r:id="rId107"/>
    <p:sldId id="509" r:id="rId108"/>
    <p:sldId id="667" r:id="rId109"/>
    <p:sldId id="510" r:id="rId110"/>
    <p:sldId id="514" r:id="rId111"/>
    <p:sldId id="513" r:id="rId112"/>
    <p:sldId id="512" r:id="rId113"/>
    <p:sldId id="511" r:id="rId114"/>
    <p:sldId id="551" r:id="rId115"/>
    <p:sldId id="725" r:id="rId116"/>
    <p:sldId id="772" r:id="rId117"/>
    <p:sldId id="708" r:id="rId118"/>
    <p:sldId id="466" r:id="rId119"/>
    <p:sldId id="467" r:id="rId120"/>
    <p:sldId id="699" r:id="rId121"/>
    <p:sldId id="777" r:id="rId122"/>
    <p:sldId id="696" r:id="rId123"/>
    <p:sldId id="410" r:id="rId124"/>
    <p:sldId id="431" r:id="rId125"/>
    <p:sldId id="589" r:id="rId126"/>
    <p:sldId id="697" r:id="rId127"/>
    <p:sldId id="478" r:id="rId128"/>
    <p:sldId id="477" r:id="rId129"/>
    <p:sldId id="476" r:id="rId130"/>
    <p:sldId id="451" r:id="rId131"/>
    <p:sldId id="452" r:id="rId132"/>
    <p:sldId id="582" r:id="rId133"/>
    <p:sldId id="694" r:id="rId134"/>
    <p:sldId id="695" r:id="rId135"/>
    <p:sldId id="698" r:id="rId136"/>
    <p:sldId id="585" r:id="rId137"/>
    <p:sldId id="515" r:id="rId138"/>
    <p:sldId id="536" r:id="rId139"/>
    <p:sldId id="433" r:id="rId140"/>
    <p:sldId id="492" r:id="rId141"/>
    <p:sldId id="534" r:id="rId142"/>
    <p:sldId id="537" r:id="rId143"/>
    <p:sldId id="541" r:id="rId144"/>
    <p:sldId id="524" r:id="rId145"/>
    <p:sldId id="538" r:id="rId146"/>
    <p:sldId id="539" r:id="rId147"/>
    <p:sldId id="474" r:id="rId148"/>
    <p:sldId id="788" r:id="rId149"/>
    <p:sldId id="789" r:id="rId150"/>
    <p:sldId id="669" r:id="rId151"/>
    <p:sldId id="447" r:id="rId152"/>
    <p:sldId id="455" r:id="rId153"/>
    <p:sldId id="770" r:id="rId154"/>
    <p:sldId id="767" r:id="rId155"/>
    <p:sldId id="769" r:id="rId156"/>
    <p:sldId id="766" r:id="rId157"/>
    <p:sldId id="785" r:id="rId158"/>
    <p:sldId id="743" r:id="rId159"/>
    <p:sldId id="472" r:id="rId160"/>
    <p:sldId id="473" r:id="rId161"/>
    <p:sldId id="716" r:id="rId162"/>
    <p:sldId id="745" r:id="rId163"/>
    <p:sldId id="552" r:id="rId164"/>
    <p:sldId id="553" r:id="rId165"/>
    <p:sldId id="746" r:id="rId166"/>
    <p:sldId id="747" r:id="rId167"/>
    <p:sldId id="748" r:id="rId168"/>
    <p:sldId id="778" r:id="rId169"/>
    <p:sldId id="779" r:id="rId170"/>
    <p:sldId id="780" r:id="rId171"/>
    <p:sldId id="781" r:id="rId172"/>
    <p:sldId id="782" r:id="rId173"/>
    <p:sldId id="440" r:id="rId174"/>
    <p:sldId id="565" r:id="rId175"/>
    <p:sldId id="566" r:id="rId176"/>
    <p:sldId id="453" r:id="rId177"/>
    <p:sldId id="715" r:id="rId178"/>
    <p:sldId id="523" r:id="rId179"/>
    <p:sldId id="749" r:id="rId180"/>
    <p:sldId id="750" r:id="rId181"/>
    <p:sldId id="751" r:id="rId182"/>
    <p:sldId id="752" r:id="rId183"/>
    <p:sldId id="469" r:id="rId184"/>
    <p:sldId id="755" r:id="rId185"/>
    <p:sldId id="753" r:id="rId186"/>
    <p:sldId id="754" r:id="rId187"/>
    <p:sldId id="471" r:id="rId188"/>
    <p:sldId id="470" r:id="rId189"/>
    <p:sldId id="787" r:id="rId190"/>
    <p:sldId id="757" r:id="rId191"/>
    <p:sldId id="758" r:id="rId192"/>
    <p:sldId id="759" r:id="rId193"/>
    <p:sldId id="760" r:id="rId194"/>
    <p:sldId id="761" r:id="rId195"/>
    <p:sldId id="762" r:id="rId196"/>
    <p:sldId id="480" r:id="rId197"/>
    <p:sldId id="481" r:id="rId198"/>
    <p:sldId id="482" r:id="rId199"/>
    <p:sldId id="764" r:id="rId200"/>
    <p:sldId id="570" r:id="rId201"/>
    <p:sldId id="571" r:id="rId202"/>
    <p:sldId id="572" r:id="rId203"/>
    <p:sldId id="573" r:id="rId204"/>
    <p:sldId id="574" r:id="rId205"/>
    <p:sldId id="540" r:id="rId206"/>
    <p:sldId id="550" r:id="rId207"/>
    <p:sldId id="549" r:id="rId208"/>
    <p:sldId id="548" r:id="rId209"/>
    <p:sldId id="545" r:id="rId210"/>
    <p:sldId id="543" r:id="rId211"/>
    <p:sldId id="542" r:id="rId212"/>
    <p:sldId id="544" r:id="rId213"/>
    <p:sldId id="546" r:id="rId214"/>
    <p:sldId id="547" r:id="rId215"/>
    <p:sldId id="569" r:id="rId216"/>
    <p:sldId id="518" r:id="rId217"/>
    <p:sldId id="559" r:id="rId218"/>
    <p:sldId id="517" r:id="rId219"/>
    <p:sldId id="560" r:id="rId220"/>
    <p:sldId id="520" r:id="rId221"/>
    <p:sldId id="558" r:id="rId222"/>
    <p:sldId id="557" r:id="rId223"/>
    <p:sldId id="521" r:id="rId224"/>
    <p:sldId id="522" r:id="rId225"/>
    <p:sldId id="501" r:id="rId226"/>
    <p:sldId id="449" r:id="rId227"/>
    <p:sldId id="554" r:id="rId228"/>
    <p:sldId id="343" r:id="rId229"/>
    <p:sldId id="506" r:id="rId230"/>
    <p:sldId id="502" r:id="rId231"/>
    <p:sldId id="503" r:id="rId232"/>
    <p:sldId id="345" r:id="rId233"/>
    <p:sldId id="348" r:id="rId234"/>
    <p:sldId id="336" r:id="rId235"/>
    <p:sldId id="504" r:id="rId236"/>
    <p:sldId id="507" r:id="rId237"/>
    <p:sldId id="508" r:id="rId238"/>
    <p:sldId id="525" r:id="rId239"/>
    <p:sldId id="450" r:id="rId240"/>
    <p:sldId id="436" r:id="rId241"/>
  </p:sldIdLst>
  <p:sldSz cx="9144000" cy="6858000" type="screen4x3"/>
  <p:notesSz cx="7102475" cy="10234613"/>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04AEAFAF-E6BA-4C4F-B61E-E2EB7136518E}">
          <p14:sldIdLst>
            <p14:sldId id="670"/>
            <p14:sldId id="397"/>
            <p14:sldId id="494"/>
            <p14:sldId id="475"/>
            <p14:sldId id="495"/>
            <p14:sldId id="407"/>
            <p14:sldId id="671"/>
            <p14:sldId id="528"/>
            <p14:sldId id="575"/>
            <p14:sldId id="439"/>
            <p14:sldId id="529"/>
            <p14:sldId id="580"/>
            <p14:sldId id="666"/>
            <p14:sldId id="577"/>
            <p14:sldId id="701"/>
            <p14:sldId id="791"/>
            <p14:sldId id="790"/>
            <p14:sldId id="792"/>
            <p14:sldId id="690"/>
            <p14:sldId id="691"/>
            <p14:sldId id="692"/>
            <p14:sldId id="532"/>
            <p14:sldId id="688"/>
            <p14:sldId id="689"/>
            <p14:sldId id="673"/>
            <p14:sldId id="793"/>
            <p14:sldId id="674"/>
            <p14:sldId id="675"/>
            <p14:sldId id="676"/>
            <p14:sldId id="677"/>
            <p14:sldId id="678"/>
            <p14:sldId id="679"/>
            <p14:sldId id="703"/>
            <p14:sldId id="441"/>
            <p14:sldId id="590"/>
            <p14:sldId id="794"/>
            <p14:sldId id="682"/>
            <p14:sldId id="683"/>
            <p14:sldId id="705"/>
            <p14:sldId id="443"/>
            <p14:sldId id="567"/>
            <p14:sldId id="456"/>
            <p14:sldId id="687"/>
            <p14:sldId id="457"/>
            <p14:sldId id="458"/>
            <p14:sldId id="591"/>
            <p14:sldId id="740"/>
            <p14:sldId id="448"/>
            <p14:sldId id="706"/>
            <p14:sldId id="783"/>
            <p14:sldId id="561"/>
            <p14:sldId id="463"/>
            <p14:sldId id="464"/>
            <p14:sldId id="462"/>
            <p14:sldId id="483"/>
            <p14:sldId id="485"/>
            <p14:sldId id="773"/>
            <p14:sldId id="774"/>
            <p14:sldId id="775"/>
            <p14:sldId id="776"/>
            <p14:sldId id="784"/>
            <p14:sldId id="668"/>
            <p14:sldId id="465"/>
            <p14:sldId id="583"/>
            <p14:sldId id="584"/>
            <p14:sldId id="723"/>
            <p14:sldId id="681"/>
            <p14:sldId id="709"/>
            <p14:sldId id="700"/>
            <p14:sldId id="710"/>
            <p14:sldId id="741"/>
            <p14:sldId id="724"/>
            <p14:sldId id="711"/>
            <p14:sldId id="712"/>
            <p14:sldId id="713"/>
            <p14:sldId id="742"/>
            <p14:sldId id="581"/>
            <p14:sldId id="714"/>
            <p14:sldId id="720"/>
            <p14:sldId id="786"/>
            <p14:sldId id="568"/>
            <p14:sldId id="726"/>
            <p14:sldId id="722"/>
            <p14:sldId id="721"/>
            <p14:sldId id="719"/>
            <p14:sldId id="796"/>
            <p14:sldId id="727"/>
            <p14:sldId id="729"/>
            <p14:sldId id="731"/>
            <p14:sldId id="730"/>
            <p14:sldId id="732"/>
            <p14:sldId id="795"/>
            <p14:sldId id="562"/>
            <p14:sldId id="738"/>
            <p14:sldId id="733"/>
            <p14:sldId id="737"/>
            <p14:sldId id="798"/>
            <p14:sldId id="799"/>
            <p14:sldId id="588"/>
            <p14:sldId id="593"/>
            <p14:sldId id="496"/>
            <p14:sldId id="497"/>
            <p14:sldId id="498"/>
            <p14:sldId id="499"/>
            <p14:sldId id="509"/>
            <p14:sldId id="667"/>
            <p14:sldId id="510"/>
            <p14:sldId id="514"/>
            <p14:sldId id="513"/>
            <p14:sldId id="512"/>
            <p14:sldId id="511"/>
            <p14:sldId id="551"/>
            <p14:sldId id="725"/>
            <p14:sldId id="772"/>
            <p14:sldId id="708"/>
            <p14:sldId id="466"/>
            <p14:sldId id="467"/>
            <p14:sldId id="699"/>
            <p14:sldId id="777"/>
            <p14:sldId id="696"/>
            <p14:sldId id="410"/>
            <p14:sldId id="431"/>
            <p14:sldId id="589"/>
            <p14:sldId id="697"/>
            <p14:sldId id="478"/>
            <p14:sldId id="477"/>
            <p14:sldId id="476"/>
            <p14:sldId id="451"/>
            <p14:sldId id="452"/>
            <p14:sldId id="582"/>
            <p14:sldId id="694"/>
            <p14:sldId id="695"/>
            <p14:sldId id="698"/>
            <p14:sldId id="585"/>
            <p14:sldId id="515"/>
            <p14:sldId id="536"/>
            <p14:sldId id="433"/>
            <p14:sldId id="492"/>
            <p14:sldId id="534"/>
            <p14:sldId id="537"/>
            <p14:sldId id="541"/>
            <p14:sldId id="524"/>
            <p14:sldId id="538"/>
            <p14:sldId id="539"/>
            <p14:sldId id="474"/>
            <p14:sldId id="788"/>
            <p14:sldId id="789"/>
            <p14:sldId id="669"/>
            <p14:sldId id="447"/>
            <p14:sldId id="455"/>
            <p14:sldId id="770"/>
            <p14:sldId id="767"/>
            <p14:sldId id="769"/>
            <p14:sldId id="766"/>
            <p14:sldId id="785"/>
            <p14:sldId id="743"/>
            <p14:sldId id="472"/>
            <p14:sldId id="473"/>
            <p14:sldId id="716"/>
            <p14:sldId id="745"/>
            <p14:sldId id="552"/>
            <p14:sldId id="553"/>
            <p14:sldId id="746"/>
            <p14:sldId id="747"/>
            <p14:sldId id="748"/>
            <p14:sldId id="778"/>
            <p14:sldId id="779"/>
            <p14:sldId id="780"/>
            <p14:sldId id="781"/>
            <p14:sldId id="782"/>
            <p14:sldId id="440"/>
            <p14:sldId id="565"/>
            <p14:sldId id="566"/>
            <p14:sldId id="453"/>
            <p14:sldId id="715"/>
            <p14:sldId id="523"/>
            <p14:sldId id="749"/>
            <p14:sldId id="750"/>
            <p14:sldId id="751"/>
            <p14:sldId id="752"/>
            <p14:sldId id="469"/>
            <p14:sldId id="755"/>
            <p14:sldId id="753"/>
            <p14:sldId id="754"/>
            <p14:sldId id="471"/>
            <p14:sldId id="470"/>
            <p14:sldId id="787"/>
            <p14:sldId id="757"/>
            <p14:sldId id="758"/>
            <p14:sldId id="759"/>
            <p14:sldId id="760"/>
            <p14:sldId id="761"/>
            <p14:sldId id="762"/>
            <p14:sldId id="480"/>
            <p14:sldId id="481"/>
            <p14:sldId id="482"/>
            <p14:sldId id="764"/>
            <p14:sldId id="570"/>
            <p14:sldId id="571"/>
            <p14:sldId id="572"/>
            <p14:sldId id="573"/>
            <p14:sldId id="574"/>
            <p14:sldId id="540"/>
            <p14:sldId id="550"/>
            <p14:sldId id="549"/>
            <p14:sldId id="548"/>
            <p14:sldId id="545"/>
            <p14:sldId id="543"/>
            <p14:sldId id="542"/>
            <p14:sldId id="544"/>
            <p14:sldId id="546"/>
            <p14:sldId id="547"/>
            <p14:sldId id="569"/>
            <p14:sldId id="518"/>
            <p14:sldId id="559"/>
            <p14:sldId id="517"/>
            <p14:sldId id="560"/>
            <p14:sldId id="520"/>
            <p14:sldId id="558"/>
            <p14:sldId id="557"/>
            <p14:sldId id="521"/>
            <p14:sldId id="522"/>
            <p14:sldId id="501"/>
            <p14:sldId id="449"/>
            <p14:sldId id="554"/>
            <p14:sldId id="343"/>
            <p14:sldId id="506"/>
            <p14:sldId id="502"/>
            <p14:sldId id="503"/>
            <p14:sldId id="345"/>
            <p14:sldId id="348"/>
            <p14:sldId id="336"/>
            <p14:sldId id="504"/>
            <p14:sldId id="507"/>
            <p14:sldId id="508"/>
            <p14:sldId id="525"/>
            <p14:sldId id="450"/>
            <p14:sldId id="436"/>
          </p14:sldIdLst>
        </p14:section>
        <p14:section name="מקטע ללא כותרת" id="{0B221729-86B3-4A1B-AD47-AE0E62CDF6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ירית עמוסי" initials="מע" lastIdx="4" clrIdx="0">
    <p:extLst>
      <p:ext uri="{19B8F6BF-5375-455C-9EA6-DF929625EA0E}">
        <p15:presenceInfo xmlns:p15="http://schemas.microsoft.com/office/powerpoint/2012/main" userId="e8f002014968a9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275DDA-78CA-4017-9F8F-ABD12B258DB9}" v="36" dt="2022-11-20T12:08:10.874"/>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סגנון בהיר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סגנון כהה 1 - הדגשה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סגנון כהה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סגנון ערכת נושא 1 - הדגשה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31" autoAdjust="0"/>
    <p:restoredTop sz="95322" autoAdjust="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10812"/>
    </p:cViewPr>
  </p:outlineViewPr>
  <p:notesTextViewPr>
    <p:cViewPr>
      <p:scale>
        <a:sx n="1" d="1"/>
        <a:sy n="1" d="1"/>
      </p:scale>
      <p:origin x="0" y="0"/>
    </p:cViewPr>
  </p:notesTextViewPr>
  <p:sorterViewPr>
    <p:cViewPr>
      <p:scale>
        <a:sx n="66" d="100"/>
        <a:sy n="66" d="100"/>
      </p:scale>
      <p:origin x="0" y="-381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microsoft.com/office/2016/11/relationships/changesInfo" Target="changesInfos/changesInfo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microsoft.com/office/2015/10/relationships/revisionInfo" Target="revisionInfo.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notesMaster" Target="notesMasters/notes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commentAuthors" Target="commentAuthor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presProps" Target="presProps.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viewProps" Target="viewProps.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theme" Target="theme/theme1.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מירית עמוסי" userId="6f5be6dc-a1f8-45c3-8922-7cb79ed6bdda" providerId="ADAL" clId="{C8275DDA-78CA-4017-9F8F-ABD12B258DB9}"/>
    <pc:docChg chg="undo custSel addSld delSld modSld sldOrd modSection">
      <pc:chgData name="מירית עמוסי" userId="6f5be6dc-a1f8-45c3-8922-7cb79ed6bdda" providerId="ADAL" clId="{C8275DDA-78CA-4017-9F8F-ABD12B258DB9}" dt="2022-11-20T12:08:08.285" v="513"/>
      <pc:docMkLst>
        <pc:docMk/>
      </pc:docMkLst>
      <pc:sldChg chg="modSp mod">
        <pc:chgData name="מירית עמוסי" userId="6f5be6dc-a1f8-45c3-8922-7cb79ed6bdda" providerId="ADAL" clId="{C8275DDA-78CA-4017-9F8F-ABD12B258DB9}" dt="2022-11-20T12:02:36.763" v="511" actId="20577"/>
        <pc:sldMkLst>
          <pc:docMk/>
          <pc:sldMk cId="959097508" sldId="348"/>
        </pc:sldMkLst>
        <pc:spChg chg="mod">
          <ac:chgData name="מירית עמוסי" userId="6f5be6dc-a1f8-45c3-8922-7cb79ed6bdda" providerId="ADAL" clId="{C8275DDA-78CA-4017-9F8F-ABD12B258DB9}" dt="2022-11-20T12:02:36.763" v="511" actId="20577"/>
          <ac:spMkLst>
            <pc:docMk/>
            <pc:sldMk cId="959097508" sldId="348"/>
            <ac:spMk id="4" creationId="{8C33C746-1C42-4581-BC1F-5723F5D6AC96}"/>
          </ac:spMkLst>
        </pc:spChg>
      </pc:sldChg>
      <pc:sldChg chg="modSp mod">
        <pc:chgData name="מירית עמוסי" userId="6f5be6dc-a1f8-45c3-8922-7cb79ed6bdda" providerId="ADAL" clId="{C8275DDA-78CA-4017-9F8F-ABD12B258DB9}" dt="2022-11-20T11:11:22.957" v="114" actId="20577"/>
        <pc:sldMkLst>
          <pc:docMk/>
          <pc:sldMk cId="3126156575" sldId="397"/>
        </pc:sldMkLst>
        <pc:spChg chg="mod">
          <ac:chgData name="מירית עמוסי" userId="6f5be6dc-a1f8-45c3-8922-7cb79ed6bdda" providerId="ADAL" clId="{C8275DDA-78CA-4017-9F8F-ABD12B258DB9}" dt="2022-11-20T11:11:22.957" v="114" actId="20577"/>
          <ac:spMkLst>
            <pc:docMk/>
            <pc:sldMk cId="3126156575" sldId="397"/>
            <ac:spMk id="3" creationId="{00000000-0000-0000-0000-000000000000}"/>
          </ac:spMkLst>
        </pc:spChg>
      </pc:sldChg>
      <pc:sldChg chg="modSp mod ord">
        <pc:chgData name="מירית עמוסי" userId="6f5be6dc-a1f8-45c3-8922-7cb79ed6bdda" providerId="ADAL" clId="{C8275DDA-78CA-4017-9F8F-ABD12B258DB9}" dt="2022-11-20T11:12:28.876" v="132" actId="20577"/>
        <pc:sldMkLst>
          <pc:docMk/>
          <pc:sldMk cId="1738691865" sldId="439"/>
        </pc:sldMkLst>
        <pc:spChg chg="mod">
          <ac:chgData name="מירית עמוסי" userId="6f5be6dc-a1f8-45c3-8922-7cb79ed6bdda" providerId="ADAL" clId="{C8275DDA-78CA-4017-9F8F-ABD12B258DB9}" dt="2022-11-20T11:12:28.876" v="132" actId="20577"/>
          <ac:spMkLst>
            <pc:docMk/>
            <pc:sldMk cId="1738691865" sldId="439"/>
            <ac:spMk id="3" creationId="{00000000-0000-0000-0000-000000000000}"/>
          </ac:spMkLst>
        </pc:spChg>
        <pc:picChg chg="mod">
          <ac:chgData name="מירית עמוסי" userId="6f5be6dc-a1f8-45c3-8922-7cb79ed6bdda" providerId="ADAL" clId="{C8275DDA-78CA-4017-9F8F-ABD12B258DB9}" dt="2022-11-20T11:12:23.130" v="127" actId="1076"/>
          <ac:picMkLst>
            <pc:docMk/>
            <pc:sldMk cId="1738691865" sldId="439"/>
            <ac:picMk id="6" creationId="{D81956D6-6196-4164-B14F-B0B5200EFE22}"/>
          </ac:picMkLst>
        </pc:picChg>
      </pc:sldChg>
      <pc:sldChg chg="del">
        <pc:chgData name="מירית עמוסי" userId="6f5be6dc-a1f8-45c3-8922-7cb79ed6bdda" providerId="ADAL" clId="{C8275DDA-78CA-4017-9F8F-ABD12B258DB9}" dt="2022-11-20T12:01:23.726" v="509" actId="2696"/>
        <pc:sldMkLst>
          <pc:docMk/>
          <pc:sldMk cId="1075231893" sldId="475"/>
        </pc:sldMkLst>
      </pc:sldChg>
      <pc:sldChg chg="add ord">
        <pc:chgData name="מירית עמוסי" userId="6f5be6dc-a1f8-45c3-8922-7cb79ed6bdda" providerId="ADAL" clId="{C8275DDA-78CA-4017-9F8F-ABD12B258DB9}" dt="2022-11-20T12:08:08.285" v="513"/>
        <pc:sldMkLst>
          <pc:docMk/>
          <pc:sldMk cId="2050416384" sldId="475"/>
        </pc:sldMkLst>
      </pc:sldChg>
      <pc:sldChg chg="modSp">
        <pc:chgData name="מירית עמוסי" userId="6f5be6dc-a1f8-45c3-8922-7cb79ed6bdda" providerId="ADAL" clId="{C8275DDA-78CA-4017-9F8F-ABD12B258DB9}" dt="2022-11-20T10:47:42.685" v="9" actId="20577"/>
        <pc:sldMkLst>
          <pc:docMk/>
          <pc:sldMk cId="56839700" sldId="528"/>
        </pc:sldMkLst>
        <pc:graphicFrameChg chg="mod">
          <ac:chgData name="מירית עמוסי" userId="6f5be6dc-a1f8-45c3-8922-7cb79ed6bdda" providerId="ADAL" clId="{C8275DDA-78CA-4017-9F8F-ABD12B258DB9}" dt="2022-11-20T10:47:42.685" v="9" actId="20577"/>
          <ac:graphicFrameMkLst>
            <pc:docMk/>
            <pc:sldMk cId="56839700" sldId="528"/>
            <ac:graphicFrameMk id="4" creationId="{ACEB338B-753F-4AAF-8E11-CC739E0E1751}"/>
          </ac:graphicFrameMkLst>
        </pc:graphicFrameChg>
      </pc:sldChg>
      <pc:sldChg chg="modSp mod ord">
        <pc:chgData name="מירית עמוסי" userId="6f5be6dc-a1f8-45c3-8922-7cb79ed6bdda" providerId="ADAL" clId="{C8275DDA-78CA-4017-9F8F-ABD12B258DB9}" dt="2022-11-20T11:13:10.868" v="154" actId="5793"/>
        <pc:sldMkLst>
          <pc:docMk/>
          <pc:sldMk cId="3413531915" sldId="529"/>
        </pc:sldMkLst>
        <pc:spChg chg="mod">
          <ac:chgData name="מירית עמוסי" userId="6f5be6dc-a1f8-45c3-8922-7cb79ed6bdda" providerId="ADAL" clId="{C8275DDA-78CA-4017-9F8F-ABD12B258DB9}" dt="2022-11-20T11:13:10.868" v="154" actId="5793"/>
          <ac:spMkLst>
            <pc:docMk/>
            <pc:sldMk cId="3413531915" sldId="529"/>
            <ac:spMk id="3" creationId="{00000000-0000-0000-0000-000000000000}"/>
          </ac:spMkLst>
        </pc:spChg>
      </pc:sldChg>
      <pc:sldChg chg="modSp add mod">
        <pc:chgData name="מירית עמוסי" userId="6f5be6dc-a1f8-45c3-8922-7cb79ed6bdda" providerId="ADAL" clId="{C8275DDA-78CA-4017-9F8F-ABD12B258DB9}" dt="2022-11-20T10:56:25.758" v="62" actId="20577"/>
        <pc:sldMkLst>
          <pc:docMk/>
          <pc:sldMk cId="1130545380" sldId="532"/>
        </pc:sldMkLst>
        <pc:spChg chg="mod">
          <ac:chgData name="מירית עמוסי" userId="6f5be6dc-a1f8-45c3-8922-7cb79ed6bdda" providerId="ADAL" clId="{C8275DDA-78CA-4017-9F8F-ABD12B258DB9}" dt="2022-11-20T10:56:25.758" v="62" actId="20577"/>
          <ac:spMkLst>
            <pc:docMk/>
            <pc:sldMk cId="1130545380" sldId="532"/>
            <ac:spMk id="2" creationId="{00000000-0000-0000-0000-000000000000}"/>
          </ac:spMkLst>
        </pc:spChg>
      </pc:sldChg>
      <pc:sldChg chg="del">
        <pc:chgData name="מירית עמוסי" userId="6f5be6dc-a1f8-45c3-8922-7cb79ed6bdda" providerId="ADAL" clId="{C8275DDA-78CA-4017-9F8F-ABD12B258DB9}" dt="2022-11-20T10:50:57.954" v="13" actId="2696"/>
        <pc:sldMkLst>
          <pc:docMk/>
          <pc:sldMk cId="1648925630" sldId="532"/>
        </pc:sldMkLst>
      </pc:sldChg>
      <pc:sldChg chg="add">
        <pc:chgData name="מירית עמוסי" userId="6f5be6dc-a1f8-45c3-8922-7cb79ed6bdda" providerId="ADAL" clId="{C8275DDA-78CA-4017-9F8F-ABD12B258DB9}" dt="2022-11-20T11:56:34.884" v="476"/>
        <pc:sldMkLst>
          <pc:docMk/>
          <pc:sldMk cId="67791348" sldId="562"/>
        </pc:sldMkLst>
      </pc:sldChg>
      <pc:sldChg chg="del">
        <pc:chgData name="מירית עמוסי" userId="6f5be6dc-a1f8-45c3-8922-7cb79ed6bdda" providerId="ADAL" clId="{C8275DDA-78CA-4017-9F8F-ABD12B258DB9}" dt="2022-11-20T11:56:29.650" v="475" actId="2696"/>
        <pc:sldMkLst>
          <pc:docMk/>
          <pc:sldMk cId="500762454" sldId="562"/>
        </pc:sldMkLst>
      </pc:sldChg>
      <pc:sldChg chg="ord">
        <pc:chgData name="מירית עמוסי" userId="6f5be6dc-a1f8-45c3-8922-7cb79ed6bdda" providerId="ADAL" clId="{C8275DDA-78CA-4017-9F8F-ABD12B258DB9}" dt="2022-11-20T11:12:47.667" v="134"/>
        <pc:sldMkLst>
          <pc:docMk/>
          <pc:sldMk cId="2195865192" sldId="575"/>
        </pc:sldMkLst>
      </pc:sldChg>
      <pc:sldChg chg="ord">
        <pc:chgData name="מירית עמוסי" userId="6f5be6dc-a1f8-45c3-8922-7cb79ed6bdda" providerId="ADAL" clId="{C8275DDA-78CA-4017-9F8F-ABD12B258DB9}" dt="2022-11-20T10:53:41.489" v="37"/>
        <pc:sldMkLst>
          <pc:docMk/>
          <pc:sldMk cId="1598949030" sldId="577"/>
        </pc:sldMkLst>
      </pc:sldChg>
      <pc:sldChg chg="ord">
        <pc:chgData name="מירית עמוסי" userId="6f5be6dc-a1f8-45c3-8922-7cb79ed6bdda" providerId="ADAL" clId="{C8275DDA-78CA-4017-9F8F-ABD12B258DB9}" dt="2022-11-20T10:57:04.153" v="67"/>
        <pc:sldMkLst>
          <pc:docMk/>
          <pc:sldMk cId="3835022518" sldId="580"/>
        </pc:sldMkLst>
      </pc:sldChg>
      <pc:sldChg chg="ord">
        <pc:chgData name="מירית עמוסי" userId="6f5be6dc-a1f8-45c3-8922-7cb79ed6bdda" providerId="ADAL" clId="{C8275DDA-78CA-4017-9F8F-ABD12B258DB9}" dt="2022-11-20T10:53:41.489" v="37"/>
        <pc:sldMkLst>
          <pc:docMk/>
          <pc:sldMk cId="2879361596" sldId="666"/>
        </pc:sldMkLst>
      </pc:sldChg>
      <pc:sldChg chg="del">
        <pc:chgData name="מירית עמוסי" userId="6f5be6dc-a1f8-45c3-8922-7cb79ed6bdda" providerId="ADAL" clId="{C8275DDA-78CA-4017-9F8F-ABD12B258DB9}" dt="2022-11-20T10:54:53.716" v="55" actId="47"/>
        <pc:sldMkLst>
          <pc:docMk/>
          <pc:sldMk cId="1542375149" sldId="672"/>
        </pc:sldMkLst>
      </pc:sldChg>
      <pc:sldChg chg="modSp mod">
        <pc:chgData name="מירית עמוסי" userId="6f5be6dc-a1f8-45c3-8922-7cb79ed6bdda" providerId="ADAL" clId="{C8275DDA-78CA-4017-9F8F-ABD12B258DB9}" dt="2022-11-20T10:57:48.186" v="69" actId="113"/>
        <pc:sldMkLst>
          <pc:docMk/>
          <pc:sldMk cId="3659467369" sldId="673"/>
        </pc:sldMkLst>
        <pc:spChg chg="mod">
          <ac:chgData name="מירית עמוסי" userId="6f5be6dc-a1f8-45c3-8922-7cb79ed6bdda" providerId="ADAL" clId="{C8275DDA-78CA-4017-9F8F-ABD12B258DB9}" dt="2022-11-20T10:57:48.186" v="69" actId="113"/>
          <ac:spMkLst>
            <pc:docMk/>
            <pc:sldMk cId="3659467369" sldId="673"/>
            <ac:spMk id="3" creationId="{1E2F6FDC-3E78-47DD-932D-100FED009D8E}"/>
          </ac:spMkLst>
        </pc:spChg>
      </pc:sldChg>
      <pc:sldChg chg="modSp mod">
        <pc:chgData name="מירית עמוסי" userId="6f5be6dc-a1f8-45c3-8922-7cb79ed6bdda" providerId="ADAL" clId="{C8275DDA-78CA-4017-9F8F-ABD12B258DB9}" dt="2022-11-20T11:16:18.168" v="228" actId="313"/>
        <pc:sldMkLst>
          <pc:docMk/>
          <pc:sldMk cId="2942901243" sldId="674"/>
        </pc:sldMkLst>
        <pc:spChg chg="mod">
          <ac:chgData name="מירית עמוסי" userId="6f5be6dc-a1f8-45c3-8922-7cb79ed6bdda" providerId="ADAL" clId="{C8275DDA-78CA-4017-9F8F-ABD12B258DB9}" dt="2022-11-20T11:16:18.168" v="228" actId="313"/>
          <ac:spMkLst>
            <pc:docMk/>
            <pc:sldMk cId="2942901243" sldId="674"/>
            <ac:spMk id="3" creationId="{FF7D8D9D-FDD4-4BAD-8EAC-2C924A2564DE}"/>
          </ac:spMkLst>
        </pc:spChg>
      </pc:sldChg>
      <pc:sldChg chg="addSp mod">
        <pc:chgData name="מירית עמוסי" userId="6f5be6dc-a1f8-45c3-8922-7cb79ed6bdda" providerId="ADAL" clId="{C8275DDA-78CA-4017-9F8F-ABD12B258DB9}" dt="2022-11-20T11:16:32.782" v="229" actId="11529"/>
        <pc:sldMkLst>
          <pc:docMk/>
          <pc:sldMk cId="312010480" sldId="675"/>
        </pc:sldMkLst>
        <pc:cxnChg chg="add">
          <ac:chgData name="מירית עמוסי" userId="6f5be6dc-a1f8-45c3-8922-7cb79ed6bdda" providerId="ADAL" clId="{C8275DDA-78CA-4017-9F8F-ABD12B258DB9}" dt="2022-11-20T11:16:32.782" v="229" actId="11529"/>
          <ac:cxnSpMkLst>
            <pc:docMk/>
            <pc:sldMk cId="312010480" sldId="675"/>
            <ac:cxnSpMk id="7" creationId="{B816EF28-B3DB-44D8-B0BB-35DED1411E49}"/>
          </ac:cxnSpMkLst>
        </pc:cxnChg>
      </pc:sldChg>
      <pc:sldChg chg="del ord">
        <pc:chgData name="מירית עמוסי" userId="6f5be6dc-a1f8-45c3-8922-7cb79ed6bdda" providerId="ADAL" clId="{C8275DDA-78CA-4017-9F8F-ABD12B258DB9}" dt="2022-11-20T10:54:31.218" v="52" actId="47"/>
        <pc:sldMkLst>
          <pc:docMk/>
          <pc:sldMk cId="3484090998" sldId="680"/>
        </pc:sldMkLst>
      </pc:sldChg>
      <pc:sldChg chg="del">
        <pc:chgData name="מירית עמוסי" userId="6f5be6dc-a1f8-45c3-8922-7cb79ed6bdda" providerId="ADAL" clId="{C8275DDA-78CA-4017-9F8F-ABD12B258DB9}" dt="2022-11-20T10:50:57.954" v="13" actId="2696"/>
        <pc:sldMkLst>
          <pc:docMk/>
          <pc:sldMk cId="1332673726" sldId="688"/>
        </pc:sldMkLst>
      </pc:sldChg>
      <pc:sldChg chg="add">
        <pc:chgData name="מירית עמוסי" userId="6f5be6dc-a1f8-45c3-8922-7cb79ed6bdda" providerId="ADAL" clId="{C8275DDA-78CA-4017-9F8F-ABD12B258DB9}" dt="2022-11-20T10:51:02.848" v="14"/>
        <pc:sldMkLst>
          <pc:docMk/>
          <pc:sldMk cId="2283310357" sldId="688"/>
        </pc:sldMkLst>
      </pc:sldChg>
      <pc:sldChg chg="modSp add mod">
        <pc:chgData name="מירית עמוסי" userId="6f5be6dc-a1f8-45c3-8922-7cb79ed6bdda" providerId="ADAL" clId="{C8275DDA-78CA-4017-9F8F-ABD12B258DB9}" dt="2022-11-20T10:56:33.923" v="65" actId="20577"/>
        <pc:sldMkLst>
          <pc:docMk/>
          <pc:sldMk cId="1340146630" sldId="689"/>
        </pc:sldMkLst>
        <pc:spChg chg="mod">
          <ac:chgData name="מירית עמוסי" userId="6f5be6dc-a1f8-45c3-8922-7cb79ed6bdda" providerId="ADAL" clId="{C8275DDA-78CA-4017-9F8F-ABD12B258DB9}" dt="2022-11-20T10:56:33.923" v="65" actId="20577"/>
          <ac:spMkLst>
            <pc:docMk/>
            <pc:sldMk cId="1340146630" sldId="689"/>
            <ac:spMk id="2" creationId="{68DBC731-59F3-4B12-8DE7-45BE2A6BF698}"/>
          </ac:spMkLst>
        </pc:spChg>
      </pc:sldChg>
      <pc:sldChg chg="del">
        <pc:chgData name="מירית עמוסי" userId="6f5be6dc-a1f8-45c3-8922-7cb79ed6bdda" providerId="ADAL" clId="{C8275DDA-78CA-4017-9F8F-ABD12B258DB9}" dt="2022-11-20T10:50:57.954" v="13" actId="2696"/>
        <pc:sldMkLst>
          <pc:docMk/>
          <pc:sldMk cId="2991786303" sldId="689"/>
        </pc:sldMkLst>
      </pc:sldChg>
      <pc:sldChg chg="modSp add mod">
        <pc:chgData name="מירית עמוסי" userId="6f5be6dc-a1f8-45c3-8922-7cb79ed6bdda" providerId="ADAL" clId="{C8275DDA-78CA-4017-9F8F-ABD12B258DB9}" dt="2022-11-20T10:56:21.559" v="59" actId="20577"/>
        <pc:sldMkLst>
          <pc:docMk/>
          <pc:sldMk cId="1903600547" sldId="690"/>
        </pc:sldMkLst>
        <pc:spChg chg="mod">
          <ac:chgData name="מירית עמוסי" userId="6f5be6dc-a1f8-45c3-8922-7cb79ed6bdda" providerId="ADAL" clId="{C8275DDA-78CA-4017-9F8F-ABD12B258DB9}" dt="2022-11-20T10:56:21.559" v="59" actId="20577"/>
          <ac:spMkLst>
            <pc:docMk/>
            <pc:sldMk cId="1903600547" sldId="690"/>
            <ac:spMk id="2" creationId="{7A8A117C-625C-404B-806E-4D39F4890028}"/>
          </ac:spMkLst>
        </pc:spChg>
      </pc:sldChg>
      <pc:sldChg chg="del">
        <pc:chgData name="מירית עמוסי" userId="6f5be6dc-a1f8-45c3-8922-7cb79ed6bdda" providerId="ADAL" clId="{C8275DDA-78CA-4017-9F8F-ABD12B258DB9}" dt="2022-11-20T10:50:57.954" v="13" actId="2696"/>
        <pc:sldMkLst>
          <pc:docMk/>
          <pc:sldMk cId="3013448229" sldId="690"/>
        </pc:sldMkLst>
      </pc:sldChg>
      <pc:sldChg chg="modSp add mod">
        <pc:chgData name="מירית עמוסי" userId="6f5be6dc-a1f8-45c3-8922-7cb79ed6bdda" providerId="ADAL" clId="{C8275DDA-78CA-4017-9F8F-ABD12B258DB9}" dt="2022-11-20T11:15:35.570" v="227" actId="20577"/>
        <pc:sldMkLst>
          <pc:docMk/>
          <pc:sldMk cId="698860596" sldId="691"/>
        </pc:sldMkLst>
        <pc:spChg chg="mod">
          <ac:chgData name="מירית עמוסי" userId="6f5be6dc-a1f8-45c3-8922-7cb79ed6bdda" providerId="ADAL" clId="{C8275DDA-78CA-4017-9F8F-ABD12B258DB9}" dt="2022-11-20T11:15:35.570" v="227" actId="20577"/>
          <ac:spMkLst>
            <pc:docMk/>
            <pc:sldMk cId="698860596" sldId="691"/>
            <ac:spMk id="3" creationId="{E3D209D2-9911-43E6-BD12-8B1CDAB9343F}"/>
          </ac:spMkLst>
        </pc:spChg>
      </pc:sldChg>
      <pc:sldChg chg="del">
        <pc:chgData name="מירית עמוסי" userId="6f5be6dc-a1f8-45c3-8922-7cb79ed6bdda" providerId="ADAL" clId="{C8275DDA-78CA-4017-9F8F-ABD12B258DB9}" dt="2022-11-20T10:50:57.954" v="13" actId="2696"/>
        <pc:sldMkLst>
          <pc:docMk/>
          <pc:sldMk cId="4264136873" sldId="691"/>
        </pc:sldMkLst>
      </pc:sldChg>
      <pc:sldChg chg="add">
        <pc:chgData name="מירית עמוסי" userId="6f5be6dc-a1f8-45c3-8922-7cb79ed6bdda" providerId="ADAL" clId="{C8275DDA-78CA-4017-9F8F-ABD12B258DB9}" dt="2022-11-20T10:51:02.848" v="14"/>
        <pc:sldMkLst>
          <pc:docMk/>
          <pc:sldMk cId="3292484120" sldId="692"/>
        </pc:sldMkLst>
      </pc:sldChg>
      <pc:sldChg chg="del">
        <pc:chgData name="מירית עמוסי" userId="6f5be6dc-a1f8-45c3-8922-7cb79ed6bdda" providerId="ADAL" clId="{C8275DDA-78CA-4017-9F8F-ABD12B258DB9}" dt="2022-11-20T10:50:57.954" v="13" actId="2696"/>
        <pc:sldMkLst>
          <pc:docMk/>
          <pc:sldMk cId="4257814067" sldId="692"/>
        </pc:sldMkLst>
      </pc:sldChg>
      <pc:sldChg chg="del">
        <pc:chgData name="מירית עמוסי" userId="6f5be6dc-a1f8-45c3-8922-7cb79ed6bdda" providerId="ADAL" clId="{C8275DDA-78CA-4017-9F8F-ABD12B258DB9}" dt="2022-11-20T12:01:10.764" v="508" actId="47"/>
        <pc:sldMkLst>
          <pc:docMk/>
          <pc:sldMk cId="1579730427" sldId="693"/>
        </pc:sldMkLst>
      </pc:sldChg>
      <pc:sldChg chg="ord">
        <pc:chgData name="מירית עמוסי" userId="6f5be6dc-a1f8-45c3-8922-7cb79ed6bdda" providerId="ADAL" clId="{C8275DDA-78CA-4017-9F8F-ABD12B258DB9}" dt="2022-11-20T11:14:10.040" v="156"/>
        <pc:sldMkLst>
          <pc:docMk/>
          <pc:sldMk cId="2842736175" sldId="701"/>
        </pc:sldMkLst>
      </pc:sldChg>
      <pc:sldChg chg="del">
        <pc:chgData name="מירית עמוסי" userId="6f5be6dc-a1f8-45c3-8922-7cb79ed6bdda" providerId="ADAL" clId="{C8275DDA-78CA-4017-9F8F-ABD12B258DB9}" dt="2022-11-20T10:57:56.687" v="70" actId="47"/>
        <pc:sldMkLst>
          <pc:docMk/>
          <pc:sldMk cId="499830556" sldId="702"/>
        </pc:sldMkLst>
      </pc:sldChg>
      <pc:sldChg chg="del">
        <pc:chgData name="מירית עמוסי" userId="6f5be6dc-a1f8-45c3-8922-7cb79ed6bdda" providerId="ADAL" clId="{C8275DDA-78CA-4017-9F8F-ABD12B258DB9}" dt="2022-11-20T10:58:30.414" v="72" actId="47"/>
        <pc:sldMkLst>
          <pc:docMk/>
          <pc:sldMk cId="2907563225" sldId="704"/>
        </pc:sldMkLst>
      </pc:sldChg>
      <pc:sldChg chg="del">
        <pc:chgData name="מירית עמוסי" userId="6f5be6dc-a1f8-45c3-8922-7cb79ed6bdda" providerId="ADAL" clId="{C8275DDA-78CA-4017-9F8F-ABD12B258DB9}" dt="2022-11-20T11:56:29.650" v="475" actId="2696"/>
        <pc:sldMkLst>
          <pc:docMk/>
          <pc:sldMk cId="747517246" sldId="719"/>
        </pc:sldMkLst>
      </pc:sldChg>
      <pc:sldChg chg="add ord">
        <pc:chgData name="מירית עמוסי" userId="6f5be6dc-a1f8-45c3-8922-7cb79ed6bdda" providerId="ADAL" clId="{C8275DDA-78CA-4017-9F8F-ABD12B258DB9}" dt="2022-11-20T11:58:39.833" v="502"/>
        <pc:sldMkLst>
          <pc:docMk/>
          <pc:sldMk cId="1724081479" sldId="719"/>
        </pc:sldMkLst>
      </pc:sldChg>
      <pc:sldChg chg="add ord">
        <pc:chgData name="מירית עמוסי" userId="6f5be6dc-a1f8-45c3-8922-7cb79ed6bdda" providerId="ADAL" clId="{C8275DDA-78CA-4017-9F8F-ABD12B258DB9}" dt="2022-11-20T12:00:27.543" v="507"/>
        <pc:sldMkLst>
          <pc:docMk/>
          <pc:sldMk cId="255227250" sldId="721"/>
        </pc:sldMkLst>
      </pc:sldChg>
      <pc:sldChg chg="del">
        <pc:chgData name="מירית עמוסי" userId="6f5be6dc-a1f8-45c3-8922-7cb79ed6bdda" providerId="ADAL" clId="{C8275DDA-78CA-4017-9F8F-ABD12B258DB9}" dt="2022-11-20T11:56:29.650" v="475" actId="2696"/>
        <pc:sldMkLst>
          <pc:docMk/>
          <pc:sldMk cId="1613520685" sldId="721"/>
        </pc:sldMkLst>
      </pc:sldChg>
      <pc:sldChg chg="add ord">
        <pc:chgData name="מירית עמוסי" userId="6f5be6dc-a1f8-45c3-8922-7cb79ed6bdda" providerId="ADAL" clId="{C8275DDA-78CA-4017-9F8F-ABD12B258DB9}" dt="2022-11-20T11:51:30.524" v="257"/>
        <pc:sldMkLst>
          <pc:docMk/>
          <pc:sldMk cId="1643760971" sldId="722"/>
        </pc:sldMkLst>
      </pc:sldChg>
      <pc:sldChg chg="del">
        <pc:chgData name="מירית עמוסי" userId="6f5be6dc-a1f8-45c3-8922-7cb79ed6bdda" providerId="ADAL" clId="{C8275DDA-78CA-4017-9F8F-ABD12B258DB9}" dt="2022-11-20T11:50:38.672" v="234" actId="2696"/>
        <pc:sldMkLst>
          <pc:docMk/>
          <pc:sldMk cId="2497855309" sldId="722"/>
        </pc:sldMkLst>
      </pc:sldChg>
      <pc:sldChg chg="ord">
        <pc:chgData name="מירית עמוסי" userId="6f5be6dc-a1f8-45c3-8922-7cb79ed6bdda" providerId="ADAL" clId="{C8275DDA-78CA-4017-9F8F-ABD12B258DB9}" dt="2022-11-20T11:50:04.498" v="233"/>
        <pc:sldMkLst>
          <pc:docMk/>
          <pc:sldMk cId="3191142392" sldId="726"/>
        </pc:sldMkLst>
      </pc:sldChg>
      <pc:sldChg chg="del">
        <pc:chgData name="מירית עמוסי" userId="6f5be6dc-a1f8-45c3-8922-7cb79ed6bdda" providerId="ADAL" clId="{C8275DDA-78CA-4017-9F8F-ABD12B258DB9}" dt="2022-11-20T11:50:38.672" v="234" actId="2696"/>
        <pc:sldMkLst>
          <pc:docMk/>
          <pc:sldMk cId="1325291768" sldId="727"/>
        </pc:sldMkLst>
      </pc:sldChg>
      <pc:sldChg chg="modSp add mod">
        <pc:chgData name="מירית עמוסי" userId="6f5be6dc-a1f8-45c3-8922-7cb79ed6bdda" providerId="ADAL" clId="{C8275DDA-78CA-4017-9F8F-ABD12B258DB9}" dt="2022-11-20T11:52:13.209" v="311" actId="20577"/>
        <pc:sldMkLst>
          <pc:docMk/>
          <pc:sldMk cId="2448489097" sldId="727"/>
        </pc:sldMkLst>
        <pc:spChg chg="mod">
          <ac:chgData name="מירית עמוסי" userId="6f5be6dc-a1f8-45c3-8922-7cb79ed6bdda" providerId="ADAL" clId="{C8275DDA-78CA-4017-9F8F-ABD12B258DB9}" dt="2022-11-20T11:52:13.209" v="311" actId="20577"/>
          <ac:spMkLst>
            <pc:docMk/>
            <pc:sldMk cId="2448489097" sldId="727"/>
            <ac:spMk id="2" creationId="{C076C23A-BE34-4B79-9091-B8BDDEBBA285}"/>
          </ac:spMkLst>
        </pc:spChg>
      </pc:sldChg>
      <pc:sldChg chg="del">
        <pc:chgData name="מירית עמוסי" userId="6f5be6dc-a1f8-45c3-8922-7cb79ed6bdda" providerId="ADAL" clId="{C8275DDA-78CA-4017-9F8F-ABD12B258DB9}" dt="2022-11-20T11:01:15.782" v="75" actId="47"/>
        <pc:sldMkLst>
          <pc:docMk/>
          <pc:sldMk cId="3858606799" sldId="728"/>
        </pc:sldMkLst>
      </pc:sldChg>
      <pc:sldChg chg="modSp add mod ord">
        <pc:chgData name="מירית עמוסי" userId="6f5be6dc-a1f8-45c3-8922-7cb79ed6bdda" providerId="ADAL" clId="{C8275DDA-78CA-4017-9F8F-ABD12B258DB9}" dt="2022-11-20T11:54:51.679" v="402" actId="20577"/>
        <pc:sldMkLst>
          <pc:docMk/>
          <pc:sldMk cId="94045005" sldId="729"/>
        </pc:sldMkLst>
        <pc:spChg chg="mod">
          <ac:chgData name="מירית עמוסי" userId="6f5be6dc-a1f8-45c3-8922-7cb79ed6bdda" providerId="ADAL" clId="{C8275DDA-78CA-4017-9F8F-ABD12B258DB9}" dt="2022-11-20T11:54:51.679" v="402" actId="20577"/>
          <ac:spMkLst>
            <pc:docMk/>
            <pc:sldMk cId="94045005" sldId="729"/>
            <ac:spMk id="3" creationId="{38F4778E-BAAF-4FFB-B8CA-2DE7A62843C0}"/>
          </ac:spMkLst>
        </pc:spChg>
      </pc:sldChg>
      <pc:sldChg chg="del">
        <pc:chgData name="מירית עמוסי" userId="6f5be6dc-a1f8-45c3-8922-7cb79ed6bdda" providerId="ADAL" clId="{C8275DDA-78CA-4017-9F8F-ABD12B258DB9}" dt="2022-11-20T11:50:38.672" v="234" actId="2696"/>
        <pc:sldMkLst>
          <pc:docMk/>
          <pc:sldMk cId="1952061644" sldId="729"/>
        </pc:sldMkLst>
      </pc:sldChg>
      <pc:sldChg chg="modSp add mod">
        <pc:chgData name="מירית עמוסי" userId="6f5be6dc-a1f8-45c3-8922-7cb79ed6bdda" providerId="ADAL" clId="{C8275DDA-78CA-4017-9F8F-ABD12B258DB9}" dt="2022-11-20T11:55:07.376" v="411" actId="20577"/>
        <pc:sldMkLst>
          <pc:docMk/>
          <pc:sldMk cId="3785322600" sldId="730"/>
        </pc:sldMkLst>
        <pc:spChg chg="mod">
          <ac:chgData name="מירית עמוסי" userId="6f5be6dc-a1f8-45c3-8922-7cb79ed6bdda" providerId="ADAL" clId="{C8275DDA-78CA-4017-9F8F-ABD12B258DB9}" dt="2022-11-20T11:55:07.376" v="411" actId="20577"/>
          <ac:spMkLst>
            <pc:docMk/>
            <pc:sldMk cId="3785322600" sldId="730"/>
            <ac:spMk id="2" creationId="{A5AAC43B-9431-44CF-8688-158FF10ED10C}"/>
          </ac:spMkLst>
        </pc:spChg>
      </pc:sldChg>
      <pc:sldChg chg="add del">
        <pc:chgData name="מירית עמוסי" userId="6f5be6dc-a1f8-45c3-8922-7cb79ed6bdda" providerId="ADAL" clId="{C8275DDA-78CA-4017-9F8F-ABD12B258DB9}" dt="2022-11-20T11:50:38.672" v="234" actId="2696"/>
        <pc:sldMkLst>
          <pc:docMk/>
          <pc:sldMk cId="4002971863" sldId="730"/>
        </pc:sldMkLst>
      </pc:sldChg>
      <pc:sldChg chg="add ord">
        <pc:chgData name="מירית עמוסי" userId="6f5be6dc-a1f8-45c3-8922-7cb79ed6bdda" providerId="ADAL" clId="{C8275DDA-78CA-4017-9F8F-ABD12B258DB9}" dt="2022-11-20T11:55:01.122" v="404"/>
        <pc:sldMkLst>
          <pc:docMk/>
          <pc:sldMk cId="2743582020" sldId="731"/>
        </pc:sldMkLst>
      </pc:sldChg>
      <pc:sldChg chg="del">
        <pc:chgData name="מירית עמוסי" userId="6f5be6dc-a1f8-45c3-8922-7cb79ed6bdda" providerId="ADAL" clId="{C8275DDA-78CA-4017-9F8F-ABD12B258DB9}" dt="2022-11-20T11:50:38.672" v="234" actId="2696"/>
        <pc:sldMkLst>
          <pc:docMk/>
          <pc:sldMk cId="3664038542" sldId="731"/>
        </pc:sldMkLst>
      </pc:sldChg>
      <pc:sldChg chg="modSp add mod">
        <pc:chgData name="מירית עמוסי" userId="6f5be6dc-a1f8-45c3-8922-7cb79ed6bdda" providerId="ADAL" clId="{C8275DDA-78CA-4017-9F8F-ABD12B258DB9}" dt="2022-11-20T11:55:26.575" v="427" actId="20577"/>
        <pc:sldMkLst>
          <pc:docMk/>
          <pc:sldMk cId="1114406833" sldId="732"/>
        </pc:sldMkLst>
        <pc:spChg chg="mod">
          <ac:chgData name="מירית עמוסי" userId="6f5be6dc-a1f8-45c3-8922-7cb79ed6bdda" providerId="ADAL" clId="{C8275DDA-78CA-4017-9F8F-ABD12B258DB9}" dt="2022-11-20T11:55:26.575" v="427" actId="20577"/>
          <ac:spMkLst>
            <pc:docMk/>
            <pc:sldMk cId="1114406833" sldId="732"/>
            <ac:spMk id="2" creationId="{0055B2DF-AA5A-4DDF-B30B-23C138581B21}"/>
          </ac:spMkLst>
        </pc:spChg>
      </pc:sldChg>
      <pc:sldChg chg="del">
        <pc:chgData name="מירית עמוסי" userId="6f5be6dc-a1f8-45c3-8922-7cb79ed6bdda" providerId="ADAL" clId="{C8275DDA-78CA-4017-9F8F-ABD12B258DB9}" dt="2022-11-20T11:50:38.672" v="234" actId="2696"/>
        <pc:sldMkLst>
          <pc:docMk/>
          <pc:sldMk cId="2135927766" sldId="732"/>
        </pc:sldMkLst>
      </pc:sldChg>
      <pc:sldChg chg="add">
        <pc:chgData name="מירית עמוסי" userId="6f5be6dc-a1f8-45c3-8922-7cb79ed6bdda" providerId="ADAL" clId="{C8275DDA-78CA-4017-9F8F-ABD12B258DB9}" dt="2022-11-20T11:56:34.884" v="476"/>
        <pc:sldMkLst>
          <pc:docMk/>
          <pc:sldMk cId="1648061769" sldId="733"/>
        </pc:sldMkLst>
      </pc:sldChg>
      <pc:sldChg chg="del">
        <pc:chgData name="מירית עמוסי" userId="6f5be6dc-a1f8-45c3-8922-7cb79ed6bdda" providerId="ADAL" clId="{C8275DDA-78CA-4017-9F8F-ABD12B258DB9}" dt="2022-11-20T11:56:29.650" v="475" actId="2696"/>
        <pc:sldMkLst>
          <pc:docMk/>
          <pc:sldMk cId="3312938399" sldId="733"/>
        </pc:sldMkLst>
      </pc:sldChg>
      <pc:sldChg chg="del">
        <pc:chgData name="מירית עמוסי" userId="6f5be6dc-a1f8-45c3-8922-7cb79ed6bdda" providerId="ADAL" clId="{C8275DDA-78CA-4017-9F8F-ABD12B258DB9}" dt="2022-11-20T11:56:20.005" v="474" actId="47"/>
        <pc:sldMkLst>
          <pc:docMk/>
          <pc:sldMk cId="3057225742" sldId="734"/>
        </pc:sldMkLst>
      </pc:sldChg>
      <pc:sldChg chg="add">
        <pc:chgData name="מירית עמוסי" userId="6f5be6dc-a1f8-45c3-8922-7cb79ed6bdda" providerId="ADAL" clId="{C8275DDA-78CA-4017-9F8F-ABD12B258DB9}" dt="2022-11-20T11:56:34.884" v="476"/>
        <pc:sldMkLst>
          <pc:docMk/>
          <pc:sldMk cId="1715046163" sldId="737"/>
        </pc:sldMkLst>
      </pc:sldChg>
      <pc:sldChg chg="del">
        <pc:chgData name="מירית עמוסי" userId="6f5be6dc-a1f8-45c3-8922-7cb79ed6bdda" providerId="ADAL" clId="{C8275DDA-78CA-4017-9F8F-ABD12B258DB9}" dt="2022-11-20T11:56:29.650" v="475" actId="2696"/>
        <pc:sldMkLst>
          <pc:docMk/>
          <pc:sldMk cId="1805672063" sldId="737"/>
        </pc:sldMkLst>
      </pc:sldChg>
      <pc:sldChg chg="add">
        <pc:chgData name="מירית עמוסי" userId="6f5be6dc-a1f8-45c3-8922-7cb79ed6bdda" providerId="ADAL" clId="{C8275DDA-78CA-4017-9F8F-ABD12B258DB9}" dt="2022-11-20T11:56:34.884" v="476"/>
        <pc:sldMkLst>
          <pc:docMk/>
          <pc:sldMk cId="2871114832" sldId="738"/>
        </pc:sldMkLst>
      </pc:sldChg>
      <pc:sldChg chg="del">
        <pc:chgData name="מירית עמוסי" userId="6f5be6dc-a1f8-45c3-8922-7cb79ed6bdda" providerId="ADAL" clId="{C8275DDA-78CA-4017-9F8F-ABD12B258DB9}" dt="2022-11-20T11:56:29.650" v="475" actId="2696"/>
        <pc:sldMkLst>
          <pc:docMk/>
          <pc:sldMk cId="3603889933" sldId="738"/>
        </pc:sldMkLst>
      </pc:sldChg>
      <pc:sldChg chg="del">
        <pc:chgData name="מירית עמוסי" userId="6f5be6dc-a1f8-45c3-8922-7cb79ed6bdda" providerId="ADAL" clId="{C8275DDA-78CA-4017-9F8F-ABD12B258DB9}" dt="2022-11-20T11:56:18.505" v="473" actId="47"/>
        <pc:sldMkLst>
          <pc:docMk/>
          <pc:sldMk cId="1490593268" sldId="739"/>
        </pc:sldMkLst>
      </pc:sldChg>
      <pc:sldChg chg="modSp add mod ord">
        <pc:chgData name="מירית עמוסי" userId="6f5be6dc-a1f8-45c3-8922-7cb79ed6bdda" providerId="ADAL" clId="{C8275DDA-78CA-4017-9F8F-ABD12B258DB9}" dt="2022-11-20T11:14:32.085" v="166" actId="20577"/>
        <pc:sldMkLst>
          <pc:docMk/>
          <pc:sldMk cId="2199391923" sldId="790"/>
        </pc:sldMkLst>
        <pc:spChg chg="mod">
          <ac:chgData name="מירית עמוסי" userId="6f5be6dc-a1f8-45c3-8922-7cb79ed6bdda" providerId="ADAL" clId="{C8275DDA-78CA-4017-9F8F-ABD12B258DB9}" dt="2022-11-20T11:14:32.085" v="166" actId="20577"/>
          <ac:spMkLst>
            <pc:docMk/>
            <pc:sldMk cId="2199391923" sldId="790"/>
            <ac:spMk id="2" creationId="{07C858FB-478F-427B-B734-3E78BBC7EA06}"/>
          </ac:spMkLst>
        </pc:spChg>
        <pc:graphicFrameChg chg="mod">
          <ac:chgData name="מירית עמוסי" userId="6f5be6dc-a1f8-45c3-8922-7cb79ed6bdda" providerId="ADAL" clId="{C8275DDA-78CA-4017-9F8F-ABD12B258DB9}" dt="2022-11-20T10:54:23.094" v="50"/>
          <ac:graphicFrameMkLst>
            <pc:docMk/>
            <pc:sldMk cId="2199391923" sldId="790"/>
            <ac:graphicFrameMk id="4" creationId="{B9E2A99C-E85C-4324-97E2-336286FE6CE6}"/>
          </ac:graphicFrameMkLst>
        </pc:graphicFrameChg>
      </pc:sldChg>
      <pc:sldChg chg="modSp add mod ord">
        <pc:chgData name="מירית עמוסי" userId="6f5be6dc-a1f8-45c3-8922-7cb79ed6bdda" providerId="ADAL" clId="{C8275DDA-78CA-4017-9F8F-ABD12B258DB9}" dt="2022-11-20T10:51:36.731" v="31" actId="20577"/>
        <pc:sldMkLst>
          <pc:docMk/>
          <pc:sldMk cId="1797806527" sldId="791"/>
        </pc:sldMkLst>
        <pc:spChg chg="mod">
          <ac:chgData name="מירית עמוסי" userId="6f5be6dc-a1f8-45c3-8922-7cb79ed6bdda" providerId="ADAL" clId="{C8275DDA-78CA-4017-9F8F-ABD12B258DB9}" dt="2022-11-20T10:51:36.731" v="31" actId="20577"/>
          <ac:spMkLst>
            <pc:docMk/>
            <pc:sldMk cId="1797806527" sldId="791"/>
            <ac:spMk id="2" creationId="{0F91B9D5-B929-4B2A-9336-6F07670CD6EC}"/>
          </ac:spMkLst>
        </pc:spChg>
        <pc:spChg chg="mod">
          <ac:chgData name="מירית עמוסי" userId="6f5be6dc-a1f8-45c3-8922-7cb79ed6bdda" providerId="ADAL" clId="{C8275DDA-78CA-4017-9F8F-ABD12B258DB9}" dt="2022-11-20T10:51:31.759" v="19" actId="113"/>
          <ac:spMkLst>
            <pc:docMk/>
            <pc:sldMk cId="1797806527" sldId="791"/>
            <ac:spMk id="3" creationId="{1E2F6FDC-3E78-47DD-932D-100FED009D8E}"/>
          </ac:spMkLst>
        </pc:spChg>
      </pc:sldChg>
      <pc:sldChg chg="add del">
        <pc:chgData name="מירית עמוסי" userId="6f5be6dc-a1f8-45c3-8922-7cb79ed6bdda" providerId="ADAL" clId="{C8275DDA-78CA-4017-9F8F-ABD12B258DB9}" dt="2022-11-20T10:53:30.920" v="35"/>
        <pc:sldMkLst>
          <pc:docMk/>
          <pc:sldMk cId="3116603918" sldId="792"/>
        </pc:sldMkLst>
      </pc:sldChg>
      <pc:sldChg chg="modSp add">
        <pc:chgData name="מירית עמוסי" userId="6f5be6dc-a1f8-45c3-8922-7cb79ed6bdda" providerId="ADAL" clId="{C8275DDA-78CA-4017-9F8F-ABD12B258DB9}" dt="2022-11-20T10:54:34.867" v="53" actId="113"/>
        <pc:sldMkLst>
          <pc:docMk/>
          <pc:sldMk cId="4270664023" sldId="792"/>
        </pc:sldMkLst>
        <pc:graphicFrameChg chg="mod">
          <ac:chgData name="מירית עמוסי" userId="6f5be6dc-a1f8-45c3-8922-7cb79ed6bdda" providerId="ADAL" clId="{C8275DDA-78CA-4017-9F8F-ABD12B258DB9}" dt="2022-11-20T10:54:34.867" v="53" actId="113"/>
          <ac:graphicFrameMkLst>
            <pc:docMk/>
            <pc:sldMk cId="4270664023" sldId="792"/>
            <ac:graphicFrameMk id="4" creationId="{B9E2A99C-E85C-4324-97E2-336286FE6CE6}"/>
          </ac:graphicFrameMkLst>
        </pc:graphicFrameChg>
      </pc:sldChg>
      <pc:sldChg chg="modSp add">
        <pc:chgData name="מירית עמוסי" userId="6f5be6dc-a1f8-45c3-8922-7cb79ed6bdda" providerId="ADAL" clId="{C8275DDA-78CA-4017-9F8F-ABD12B258DB9}" dt="2022-11-20T10:55:05.747" v="56" actId="113"/>
        <pc:sldMkLst>
          <pc:docMk/>
          <pc:sldMk cId="719730911" sldId="793"/>
        </pc:sldMkLst>
        <pc:graphicFrameChg chg="mod">
          <ac:chgData name="מירית עמוסי" userId="6f5be6dc-a1f8-45c3-8922-7cb79ed6bdda" providerId="ADAL" clId="{C8275DDA-78CA-4017-9F8F-ABD12B258DB9}" dt="2022-11-20T10:55:05.747" v="56" actId="113"/>
          <ac:graphicFrameMkLst>
            <pc:docMk/>
            <pc:sldMk cId="719730911" sldId="793"/>
            <ac:graphicFrameMk id="4" creationId="{B9E2A99C-E85C-4324-97E2-336286FE6CE6}"/>
          </ac:graphicFrameMkLst>
        </pc:graphicFrameChg>
      </pc:sldChg>
      <pc:sldChg chg="add del">
        <pc:chgData name="מירית עמוסי" userId="6f5be6dc-a1f8-45c3-8922-7cb79ed6bdda" providerId="ADAL" clId="{C8275DDA-78CA-4017-9F8F-ABD12B258DB9}" dt="2022-11-20T10:53:30.920" v="35"/>
        <pc:sldMkLst>
          <pc:docMk/>
          <pc:sldMk cId="4059502861" sldId="793"/>
        </pc:sldMkLst>
      </pc:sldChg>
      <pc:sldChg chg="modSp add">
        <pc:chgData name="מירית עמוסי" userId="6f5be6dc-a1f8-45c3-8922-7cb79ed6bdda" providerId="ADAL" clId="{C8275DDA-78CA-4017-9F8F-ABD12B258DB9}" dt="2022-11-20T10:58:38.648" v="74" actId="113"/>
        <pc:sldMkLst>
          <pc:docMk/>
          <pc:sldMk cId="242508218" sldId="794"/>
        </pc:sldMkLst>
        <pc:graphicFrameChg chg="mod">
          <ac:chgData name="מירית עמוסי" userId="6f5be6dc-a1f8-45c3-8922-7cb79ed6bdda" providerId="ADAL" clId="{C8275DDA-78CA-4017-9F8F-ABD12B258DB9}" dt="2022-11-20T10:58:38.648" v="74" actId="113"/>
          <ac:graphicFrameMkLst>
            <pc:docMk/>
            <pc:sldMk cId="242508218" sldId="794"/>
            <ac:graphicFrameMk id="4" creationId="{B9E2A99C-E85C-4324-97E2-336286FE6CE6}"/>
          </ac:graphicFrameMkLst>
        </pc:graphicFrameChg>
      </pc:sldChg>
      <pc:sldChg chg="add del">
        <pc:chgData name="מירית עמוסי" userId="6f5be6dc-a1f8-45c3-8922-7cb79ed6bdda" providerId="ADAL" clId="{C8275DDA-78CA-4017-9F8F-ABD12B258DB9}" dt="2022-11-20T10:53:30.920" v="35"/>
        <pc:sldMkLst>
          <pc:docMk/>
          <pc:sldMk cId="3994677729" sldId="794"/>
        </pc:sldMkLst>
      </pc:sldChg>
      <pc:sldChg chg="add del">
        <pc:chgData name="מירית עמוסי" userId="6f5be6dc-a1f8-45c3-8922-7cb79ed6bdda" providerId="ADAL" clId="{C8275DDA-78CA-4017-9F8F-ABD12B258DB9}" dt="2022-11-20T10:53:30.920" v="35"/>
        <pc:sldMkLst>
          <pc:docMk/>
          <pc:sldMk cId="514845009" sldId="795"/>
        </pc:sldMkLst>
      </pc:sldChg>
      <pc:sldChg chg="add ord">
        <pc:chgData name="מירית עמוסי" userId="6f5be6dc-a1f8-45c3-8922-7cb79ed6bdda" providerId="ADAL" clId="{C8275DDA-78CA-4017-9F8F-ABD12B258DB9}" dt="2022-11-20T11:51:01.049" v="238"/>
        <pc:sldMkLst>
          <pc:docMk/>
          <pc:sldMk cId="1131314315" sldId="795"/>
        </pc:sldMkLst>
      </pc:sldChg>
      <pc:sldChg chg="modSp new mod">
        <pc:chgData name="מירית עמוסי" userId="6f5be6dc-a1f8-45c3-8922-7cb79ed6bdda" providerId="ADAL" clId="{C8275DDA-78CA-4017-9F8F-ABD12B258DB9}" dt="2022-11-20T11:51:55.208" v="306" actId="20577"/>
        <pc:sldMkLst>
          <pc:docMk/>
          <pc:sldMk cId="2757798361" sldId="796"/>
        </pc:sldMkLst>
        <pc:spChg chg="mod">
          <ac:chgData name="מירית עמוסי" userId="6f5be6dc-a1f8-45c3-8922-7cb79ed6bdda" providerId="ADAL" clId="{C8275DDA-78CA-4017-9F8F-ABD12B258DB9}" dt="2022-11-20T11:51:23.279" v="255" actId="20577"/>
          <ac:spMkLst>
            <pc:docMk/>
            <pc:sldMk cId="2757798361" sldId="796"/>
            <ac:spMk id="2" creationId="{63F3988C-0B9A-446F-9DA3-8F1CD854EE4F}"/>
          </ac:spMkLst>
        </pc:spChg>
        <pc:spChg chg="mod">
          <ac:chgData name="מירית עמוסי" userId="6f5be6dc-a1f8-45c3-8922-7cb79ed6bdda" providerId="ADAL" clId="{C8275DDA-78CA-4017-9F8F-ABD12B258DB9}" dt="2022-11-20T11:51:55.208" v="306" actId="20577"/>
          <ac:spMkLst>
            <pc:docMk/>
            <pc:sldMk cId="2757798361" sldId="796"/>
            <ac:spMk id="3" creationId="{CB123E77-ABB6-493D-BF9E-0E142FD942B0}"/>
          </ac:spMkLst>
        </pc:spChg>
      </pc:sldChg>
      <pc:sldChg chg="modSp add del mod ord">
        <pc:chgData name="מירית עמוסי" userId="6f5be6dc-a1f8-45c3-8922-7cb79ed6bdda" providerId="ADAL" clId="{C8275DDA-78CA-4017-9F8F-ABD12B258DB9}" dt="2022-11-20T11:59:40.472" v="505" actId="47"/>
        <pc:sldMkLst>
          <pc:docMk/>
          <pc:sldMk cId="4117574176" sldId="797"/>
        </pc:sldMkLst>
        <pc:spChg chg="mod">
          <ac:chgData name="מירית עמוסי" userId="6f5be6dc-a1f8-45c3-8922-7cb79ed6bdda" providerId="ADAL" clId="{C8275DDA-78CA-4017-9F8F-ABD12B258DB9}" dt="2022-11-20T11:55:54.172" v="447" actId="20577"/>
          <ac:spMkLst>
            <pc:docMk/>
            <pc:sldMk cId="4117574176" sldId="797"/>
            <ac:spMk id="2" creationId="{63F3988C-0B9A-446F-9DA3-8F1CD854EE4F}"/>
          </ac:spMkLst>
        </pc:spChg>
        <pc:spChg chg="mod">
          <ac:chgData name="מירית עמוסי" userId="6f5be6dc-a1f8-45c3-8922-7cb79ed6bdda" providerId="ADAL" clId="{C8275DDA-78CA-4017-9F8F-ABD12B258DB9}" dt="2022-11-20T11:56:05.469" v="472" actId="20577"/>
          <ac:spMkLst>
            <pc:docMk/>
            <pc:sldMk cId="4117574176" sldId="797"/>
            <ac:spMk id="3" creationId="{CB123E77-ABB6-493D-BF9E-0E142FD942B0}"/>
          </ac:spMkLst>
        </pc:spChg>
      </pc:sldChg>
      <pc:sldChg chg="new del">
        <pc:chgData name="מירית עמוסי" userId="6f5be6dc-a1f8-45c3-8922-7cb79ed6bdda" providerId="ADAL" clId="{C8275DDA-78CA-4017-9F8F-ABD12B258DB9}" dt="2022-11-20T11:56:52.033" v="478" actId="680"/>
        <pc:sldMkLst>
          <pc:docMk/>
          <pc:sldMk cId="1770045160" sldId="798"/>
        </pc:sldMkLst>
      </pc:sldChg>
      <pc:sldChg chg="add ord">
        <pc:chgData name="מירית עמוסי" userId="6f5be6dc-a1f8-45c3-8922-7cb79ed6bdda" providerId="ADAL" clId="{C8275DDA-78CA-4017-9F8F-ABD12B258DB9}" dt="2022-11-20T11:56:57.797" v="481"/>
        <pc:sldMkLst>
          <pc:docMk/>
          <pc:sldMk cId="3821368025" sldId="798"/>
        </pc:sldMkLst>
      </pc:sldChg>
      <pc:sldChg chg="new del">
        <pc:chgData name="מירית עמוסי" userId="6f5be6dc-a1f8-45c3-8922-7cb79ed6bdda" providerId="ADAL" clId="{C8275DDA-78CA-4017-9F8F-ABD12B258DB9}" dt="2022-11-20T11:57:05.209" v="483" actId="680"/>
        <pc:sldMkLst>
          <pc:docMk/>
          <pc:sldMk cId="1729201501" sldId="799"/>
        </pc:sldMkLst>
      </pc:sldChg>
      <pc:sldChg chg="modSp add mod ord">
        <pc:chgData name="מירית עמוסי" userId="6f5be6dc-a1f8-45c3-8922-7cb79ed6bdda" providerId="ADAL" clId="{C8275DDA-78CA-4017-9F8F-ABD12B258DB9}" dt="2022-11-20T11:57:37.455" v="500" actId="20577"/>
        <pc:sldMkLst>
          <pc:docMk/>
          <pc:sldMk cId="1911495628" sldId="799"/>
        </pc:sldMkLst>
        <pc:spChg chg="mod">
          <ac:chgData name="מירית עמוסי" userId="6f5be6dc-a1f8-45c3-8922-7cb79ed6bdda" providerId="ADAL" clId="{C8275DDA-78CA-4017-9F8F-ABD12B258DB9}" dt="2022-11-20T11:57:37.455" v="500" actId="20577"/>
          <ac:spMkLst>
            <pc:docMk/>
            <pc:sldMk cId="1911495628" sldId="799"/>
            <ac:spMk id="2" creationId="{63F3988C-0B9A-446F-9DA3-8F1CD854EE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lineChart>
        <c:grouping val="standard"/>
        <c:varyColors val="0"/>
        <c:ser>
          <c:idx val="0"/>
          <c:order val="0"/>
          <c:tx>
            <c:strRef>
              <c:f>גיליון1!$B$1</c:f>
              <c:strCache>
                <c:ptCount val="1"/>
                <c:pt idx="0">
                  <c:v>סידרה 1</c:v>
                </c:pt>
              </c:strCache>
            </c:strRef>
          </c:tx>
          <c:spPr>
            <a:ln w="28575" cap="rnd">
              <a:solidFill>
                <a:schemeClr val="accent1"/>
              </a:solidFill>
              <a:round/>
            </a:ln>
            <a:effectLst/>
          </c:spPr>
          <c:marker>
            <c:symbol val="none"/>
          </c:marker>
          <c:cat>
            <c:strRef>
              <c:f>גיליון1!$A$2:$A$6</c:f>
              <c:strCache>
                <c:ptCount val="5"/>
                <c:pt idx="0">
                  <c:v>ינואר </c:v>
                </c:pt>
                <c:pt idx="1">
                  <c:v>פברואר</c:v>
                </c:pt>
                <c:pt idx="2">
                  <c:v>מרץ</c:v>
                </c:pt>
                <c:pt idx="3">
                  <c:v>אפריל</c:v>
                </c:pt>
                <c:pt idx="4">
                  <c:v>דצמבר</c:v>
                </c:pt>
              </c:strCache>
            </c:strRef>
          </c:cat>
          <c:val>
            <c:numRef>
              <c:f>גיליון1!$B$2:$B$6</c:f>
              <c:numCache>
                <c:formatCode>General</c:formatCode>
                <c:ptCount val="5"/>
                <c:pt idx="0">
                  <c:v>0.2</c:v>
                </c:pt>
                <c:pt idx="1">
                  <c:v>0.5</c:v>
                </c:pt>
                <c:pt idx="2">
                  <c:v>-25</c:v>
                </c:pt>
                <c:pt idx="3">
                  <c:v>3</c:v>
                </c:pt>
                <c:pt idx="4">
                  <c:v>4.5</c:v>
                </c:pt>
              </c:numCache>
            </c:numRef>
          </c:val>
          <c:smooth val="0"/>
          <c:extLst>
            <c:ext xmlns:c16="http://schemas.microsoft.com/office/drawing/2014/chart" uri="{C3380CC4-5D6E-409C-BE32-E72D297353CC}">
              <c16:uniqueId val="{00000000-E474-44A2-BB70-97637222EB87}"/>
            </c:ext>
          </c:extLst>
        </c:ser>
        <c:dLbls>
          <c:showLegendKey val="0"/>
          <c:showVal val="0"/>
          <c:showCatName val="0"/>
          <c:showSerName val="0"/>
          <c:showPercent val="0"/>
          <c:showBubbleSize val="0"/>
        </c:dLbls>
        <c:smooth val="0"/>
        <c:axId val="322099536"/>
        <c:axId val="322099864"/>
      </c:lineChart>
      <c:catAx>
        <c:axId val="3220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322099864"/>
        <c:crosses val="autoZero"/>
        <c:auto val="1"/>
        <c:lblAlgn val="ctr"/>
        <c:lblOffset val="100"/>
        <c:noMultiLvlLbl val="0"/>
      </c:catAx>
      <c:valAx>
        <c:axId val="322099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32209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930837816270044E-2"/>
          <c:y val="0"/>
          <c:w val="0.96506916218372996"/>
          <c:h val="0.79452546324539086"/>
        </c:manualLayout>
      </c:layout>
      <c:barChart>
        <c:barDir val="col"/>
        <c:grouping val="clustered"/>
        <c:varyColors val="0"/>
        <c:ser>
          <c:idx val="0"/>
          <c:order val="0"/>
          <c:tx>
            <c:strRef>
              <c:f>גיליון1!$D$3</c:f>
              <c:strCache>
                <c:ptCount val="1"/>
                <c:pt idx="0">
                  <c:v>סכום</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גיליון1!$C$4:$C$9</c:f>
              <c:strCache>
                <c:ptCount val="6"/>
                <c:pt idx="0">
                  <c:v>קרן פנסיה ותיקה</c:v>
                </c:pt>
                <c:pt idx="1">
                  <c:v>קרן פנסיה חדשה</c:v>
                </c:pt>
                <c:pt idx="2">
                  <c:v>ביטוח מנהלים </c:v>
                </c:pt>
                <c:pt idx="3">
                  <c:v>קרנות השתלמות</c:v>
                </c:pt>
                <c:pt idx="4">
                  <c:v>קופות גמל</c:v>
                </c:pt>
                <c:pt idx="5">
                  <c:v>גמל להשקעה</c:v>
                </c:pt>
              </c:strCache>
            </c:strRef>
          </c:cat>
          <c:val>
            <c:numRef>
              <c:f>גיליון1!$D$4:$D$9</c:f>
              <c:numCache>
                <c:formatCode>_ * #,##0_ ;_ * \-#,##0_ ;_ * "-"??_ ;_ @_ </c:formatCode>
                <c:ptCount val="6"/>
                <c:pt idx="0">
                  <c:v>501365</c:v>
                </c:pt>
                <c:pt idx="1">
                  <c:v>464707</c:v>
                </c:pt>
                <c:pt idx="2">
                  <c:v>461609</c:v>
                </c:pt>
                <c:pt idx="3">
                  <c:v>272631</c:v>
                </c:pt>
                <c:pt idx="4">
                  <c:v>262666</c:v>
                </c:pt>
                <c:pt idx="5">
                  <c:v>20172</c:v>
                </c:pt>
              </c:numCache>
            </c:numRef>
          </c:val>
          <c:extLst>
            <c:ext xmlns:c16="http://schemas.microsoft.com/office/drawing/2014/chart" uri="{C3380CC4-5D6E-409C-BE32-E72D297353CC}">
              <c16:uniqueId val="{00000000-FE54-43B3-A050-2FD9884B3677}"/>
            </c:ext>
          </c:extLst>
        </c:ser>
        <c:dLbls>
          <c:showLegendKey val="0"/>
          <c:showVal val="0"/>
          <c:showCatName val="0"/>
          <c:showSerName val="0"/>
          <c:showPercent val="0"/>
          <c:showBubbleSize val="0"/>
        </c:dLbls>
        <c:gapWidth val="150"/>
        <c:axId val="108841984"/>
        <c:axId val="116568832"/>
      </c:barChart>
      <c:catAx>
        <c:axId val="108841984"/>
        <c:scaling>
          <c:orientation val="minMax"/>
        </c:scaling>
        <c:delete val="0"/>
        <c:axPos val="b"/>
        <c:numFmt formatCode="General" sourceLinked="0"/>
        <c:majorTickMark val="out"/>
        <c:minorTickMark val="none"/>
        <c:tickLblPos val="nextTo"/>
        <c:crossAx val="116568832"/>
        <c:crosses val="autoZero"/>
        <c:auto val="1"/>
        <c:lblAlgn val="ctr"/>
        <c:lblOffset val="100"/>
        <c:noMultiLvlLbl val="0"/>
      </c:catAx>
      <c:valAx>
        <c:axId val="116568832"/>
        <c:scaling>
          <c:orientation val="minMax"/>
        </c:scaling>
        <c:delete val="1"/>
        <c:axPos val="l"/>
        <c:numFmt formatCode="_ * #,##0_ ;_ * \-#,##0_ ;_ * &quot;-&quot;??_ ;_ @_ " sourceLinked="1"/>
        <c:majorTickMark val="out"/>
        <c:minorTickMark val="none"/>
        <c:tickLblPos val="nextTo"/>
        <c:crossAx val="108841984"/>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1-20T19:34:54.964" idx="1">
    <p:pos x="5750" y="10"/>
    <p:text/>
    <p:extLst>
      <p:ext uri="{C676402C-5697-4E1C-873F-D02D1690AC5C}">
        <p15:threadingInfo xmlns:p15="http://schemas.microsoft.com/office/powerpoint/2012/main" timeZoneBias="-120"/>
      </p:ext>
    </p:extLst>
  </p:cm>
</p:cmLst>
</file>

<file path=ppt/diagrams/_rels/data11.xml.rels><?xml version="1.0" encoding="UTF-8" standalone="yes"?>
<Relationships xmlns="http://schemas.openxmlformats.org/package/2006/relationships"><Relationship Id="rId2" Type="http://schemas.openxmlformats.org/officeDocument/2006/relationships/hyperlink" Target="https://www.kolzchut.org.il/he/%D7%97%D7%95%D7%A7_%D7%94%D7%99%D7%A8%D7%95%D7%A9%D7%94" TargetMode="External"/><Relationship Id="rId1" Type="http://schemas.openxmlformats.org/officeDocument/2006/relationships/hyperlink" Target="https://www.kolzchut.org.il/he/%D7%99%D7%A8%D7%95%D7%A9%D7%94_%D7%A2%D7%9C_%D7%A4%D7%99_%D7%93%D7%99%D7%9F"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diagrams/_rels/drawing11.xml.rels><?xml version="1.0" encoding="UTF-8" standalone="yes"?>
<Relationships xmlns="http://schemas.openxmlformats.org/package/2006/relationships"><Relationship Id="rId2" Type="http://schemas.openxmlformats.org/officeDocument/2006/relationships/hyperlink" Target="https://www.kolzchut.org.il/he/%D7%97%D7%95%D7%A7_%D7%94%D7%99%D7%A8%D7%95%D7%A9%D7%94" TargetMode="External"/><Relationship Id="rId1" Type="http://schemas.openxmlformats.org/officeDocument/2006/relationships/hyperlink" Target="https://www.kolzchut.org.il/he/%D7%99%D7%A8%D7%95%D7%A9%D7%94_%D7%A2%D7%9C_%D7%A4%D7%99_%D7%93%D7%99%D7%9F"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113318-88E2-4943-A133-BEE71958692B}"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pPr rtl="1"/>
          <a:endParaRPr lang="he-IL"/>
        </a:p>
      </dgm:t>
    </dgm:pt>
    <dgm:pt modelId="{6F9C2CB6-CB9F-453C-97A4-3D43E6D65D50}">
      <dgm:prSet phldrT="[טקסט]"/>
      <dgm:spPr/>
      <dgm:t>
        <a:bodyPr/>
        <a:lstStyle/>
        <a:p>
          <a:pPr rtl="1"/>
          <a:r>
            <a:rPr lang="he-IL" dirty="0"/>
            <a:t>שוק הכסף /שוק ההון</a:t>
          </a:r>
        </a:p>
      </dgm:t>
    </dgm:pt>
    <dgm:pt modelId="{19E8A3FD-D570-48A1-A3B5-45BE8A47DE07}" type="parTrans" cxnId="{C6ACB1EC-3BFD-4C56-9062-D619E898BAD8}">
      <dgm:prSet/>
      <dgm:spPr/>
      <dgm:t>
        <a:bodyPr/>
        <a:lstStyle/>
        <a:p>
          <a:pPr rtl="1"/>
          <a:endParaRPr lang="he-IL"/>
        </a:p>
      </dgm:t>
    </dgm:pt>
    <dgm:pt modelId="{D5970E56-71BD-453B-BBB1-FFD41B2FC852}" type="sibTrans" cxnId="{C6ACB1EC-3BFD-4C56-9062-D619E898BAD8}">
      <dgm:prSet/>
      <dgm:spPr/>
      <dgm:t>
        <a:bodyPr/>
        <a:lstStyle/>
        <a:p>
          <a:pPr rtl="1"/>
          <a:endParaRPr lang="he-IL"/>
        </a:p>
      </dgm:t>
    </dgm:pt>
    <dgm:pt modelId="{21174B91-6054-449E-AE07-17383878DD0F}">
      <dgm:prSet phldrT="[טקסט]"/>
      <dgm:spPr/>
      <dgm:t>
        <a:bodyPr/>
        <a:lstStyle/>
        <a:p>
          <a:pPr rtl="1"/>
          <a:r>
            <a:rPr lang="he-IL" dirty="0"/>
            <a:t>בנקים</a:t>
          </a:r>
        </a:p>
      </dgm:t>
    </dgm:pt>
    <dgm:pt modelId="{362855F6-57FB-48AC-ACFD-1C395E139FE8}" type="parTrans" cxnId="{4F29A4E2-6F62-4C63-A6E2-449BF45DB671}">
      <dgm:prSet/>
      <dgm:spPr/>
      <dgm:t>
        <a:bodyPr/>
        <a:lstStyle/>
        <a:p>
          <a:pPr rtl="1"/>
          <a:endParaRPr lang="he-IL"/>
        </a:p>
      </dgm:t>
    </dgm:pt>
    <dgm:pt modelId="{1AF4DDFA-DAA9-4058-80EE-67E0188FDFB5}" type="sibTrans" cxnId="{4F29A4E2-6F62-4C63-A6E2-449BF45DB671}">
      <dgm:prSet/>
      <dgm:spPr/>
      <dgm:t>
        <a:bodyPr/>
        <a:lstStyle/>
        <a:p>
          <a:pPr rtl="1"/>
          <a:endParaRPr lang="he-IL"/>
        </a:p>
      </dgm:t>
    </dgm:pt>
    <dgm:pt modelId="{0314B8F8-17E5-4DC3-ACCE-9719A4677699}">
      <dgm:prSet phldrT="[טקסט]"/>
      <dgm:spPr/>
      <dgm:t>
        <a:bodyPr/>
        <a:lstStyle/>
        <a:p>
          <a:pPr rtl="1"/>
          <a:r>
            <a:rPr lang="he-IL" dirty="0"/>
            <a:t>ציבור</a:t>
          </a:r>
        </a:p>
      </dgm:t>
    </dgm:pt>
    <dgm:pt modelId="{3D3C9E3E-54CF-4877-AE18-7726E26FE58A}" type="parTrans" cxnId="{3690672F-3C42-4C58-BF40-46E72B3673B1}">
      <dgm:prSet/>
      <dgm:spPr/>
      <dgm:t>
        <a:bodyPr/>
        <a:lstStyle/>
        <a:p>
          <a:pPr rtl="1"/>
          <a:endParaRPr lang="he-IL"/>
        </a:p>
      </dgm:t>
    </dgm:pt>
    <dgm:pt modelId="{873BBD40-8531-4E85-B217-0B1A943A7FE8}" type="sibTrans" cxnId="{3690672F-3C42-4C58-BF40-46E72B3673B1}">
      <dgm:prSet/>
      <dgm:spPr/>
      <dgm:t>
        <a:bodyPr/>
        <a:lstStyle/>
        <a:p>
          <a:pPr rtl="1"/>
          <a:endParaRPr lang="he-IL"/>
        </a:p>
      </dgm:t>
    </dgm:pt>
    <dgm:pt modelId="{E264462A-1499-4024-9478-DF51837A8F36}">
      <dgm:prSet phldrT="[טקסט]"/>
      <dgm:spPr/>
      <dgm:t>
        <a:bodyPr/>
        <a:lstStyle/>
        <a:p>
          <a:pPr rtl="1"/>
          <a:r>
            <a:rPr lang="he-IL" dirty="0"/>
            <a:t>בתי השקעות</a:t>
          </a:r>
        </a:p>
      </dgm:t>
    </dgm:pt>
    <dgm:pt modelId="{6F64CB84-7482-4975-9317-1948C131FFE2}" type="parTrans" cxnId="{4DD93FD1-385F-4E74-8669-EC22A26B523B}">
      <dgm:prSet/>
      <dgm:spPr/>
      <dgm:t>
        <a:bodyPr/>
        <a:lstStyle/>
        <a:p>
          <a:pPr rtl="1"/>
          <a:endParaRPr lang="he-IL"/>
        </a:p>
      </dgm:t>
    </dgm:pt>
    <dgm:pt modelId="{5DCC1774-3109-486B-8D3D-DC615607E31C}" type="sibTrans" cxnId="{4DD93FD1-385F-4E74-8669-EC22A26B523B}">
      <dgm:prSet/>
      <dgm:spPr/>
      <dgm:t>
        <a:bodyPr/>
        <a:lstStyle/>
        <a:p>
          <a:pPr rtl="1"/>
          <a:endParaRPr lang="he-IL"/>
        </a:p>
      </dgm:t>
    </dgm:pt>
    <dgm:pt modelId="{F67B89AD-DF38-4ADD-BAAB-43F7D8816A45}">
      <dgm:prSet phldrT="[טקסט]"/>
      <dgm:spPr/>
      <dgm:t>
        <a:bodyPr/>
        <a:lstStyle/>
        <a:p>
          <a:pPr rtl="1"/>
          <a:r>
            <a:rPr lang="he-IL" dirty="0"/>
            <a:t>חברות פרטיות</a:t>
          </a:r>
        </a:p>
      </dgm:t>
    </dgm:pt>
    <dgm:pt modelId="{F4E0439C-148C-4452-97AE-B60C3C26294B}" type="parTrans" cxnId="{43808040-B2EE-45A7-B016-04E3338250F7}">
      <dgm:prSet/>
      <dgm:spPr/>
      <dgm:t>
        <a:bodyPr/>
        <a:lstStyle/>
        <a:p>
          <a:pPr rtl="1"/>
          <a:endParaRPr lang="he-IL"/>
        </a:p>
      </dgm:t>
    </dgm:pt>
    <dgm:pt modelId="{11E0E703-E772-4167-A3C9-F36E03193B8E}" type="sibTrans" cxnId="{43808040-B2EE-45A7-B016-04E3338250F7}">
      <dgm:prSet/>
      <dgm:spPr/>
      <dgm:t>
        <a:bodyPr/>
        <a:lstStyle/>
        <a:p>
          <a:pPr rtl="1"/>
          <a:endParaRPr lang="he-IL"/>
        </a:p>
      </dgm:t>
    </dgm:pt>
    <dgm:pt modelId="{E9CD8ACE-C679-4B96-B686-7D929184C73D}" type="pres">
      <dgm:prSet presAssocID="{66113318-88E2-4943-A133-BEE71958692B}" presName="Name0" presStyleCnt="0">
        <dgm:presLayoutVars>
          <dgm:chMax val="1"/>
          <dgm:dir/>
          <dgm:animLvl val="ctr"/>
          <dgm:resizeHandles val="exact"/>
        </dgm:presLayoutVars>
      </dgm:prSet>
      <dgm:spPr/>
    </dgm:pt>
    <dgm:pt modelId="{1F7CA3E2-77B4-45F0-A04C-CA6DC9174B93}" type="pres">
      <dgm:prSet presAssocID="{6F9C2CB6-CB9F-453C-97A4-3D43E6D65D50}" presName="centerShape" presStyleLbl="node0" presStyleIdx="0" presStyleCnt="1"/>
      <dgm:spPr/>
    </dgm:pt>
    <dgm:pt modelId="{682166F3-23FF-491A-A222-336C49DDD5D3}" type="pres">
      <dgm:prSet presAssocID="{21174B91-6054-449E-AE07-17383878DD0F}" presName="node" presStyleLbl="node1" presStyleIdx="0" presStyleCnt="4">
        <dgm:presLayoutVars>
          <dgm:bulletEnabled val="1"/>
        </dgm:presLayoutVars>
      </dgm:prSet>
      <dgm:spPr/>
    </dgm:pt>
    <dgm:pt modelId="{7E92FCEA-660E-48CB-843E-CAD24999C8FA}" type="pres">
      <dgm:prSet presAssocID="{21174B91-6054-449E-AE07-17383878DD0F}" presName="dummy" presStyleCnt="0"/>
      <dgm:spPr/>
    </dgm:pt>
    <dgm:pt modelId="{BAD1075A-EF21-466C-B26B-B621D7BBCEC3}" type="pres">
      <dgm:prSet presAssocID="{1AF4DDFA-DAA9-4058-80EE-67E0188FDFB5}" presName="sibTrans" presStyleLbl="sibTrans2D1" presStyleIdx="0" presStyleCnt="4"/>
      <dgm:spPr/>
    </dgm:pt>
    <dgm:pt modelId="{851AA00C-F97D-4F30-A31C-5C832213ADE3}" type="pres">
      <dgm:prSet presAssocID="{0314B8F8-17E5-4DC3-ACCE-9719A4677699}" presName="node" presStyleLbl="node1" presStyleIdx="1" presStyleCnt="4">
        <dgm:presLayoutVars>
          <dgm:bulletEnabled val="1"/>
        </dgm:presLayoutVars>
      </dgm:prSet>
      <dgm:spPr/>
    </dgm:pt>
    <dgm:pt modelId="{99CD812C-164B-451C-8DED-3F0EE7919BB2}" type="pres">
      <dgm:prSet presAssocID="{0314B8F8-17E5-4DC3-ACCE-9719A4677699}" presName="dummy" presStyleCnt="0"/>
      <dgm:spPr/>
    </dgm:pt>
    <dgm:pt modelId="{480C27E6-AB56-4248-B8EE-69B1D58AB163}" type="pres">
      <dgm:prSet presAssocID="{873BBD40-8531-4E85-B217-0B1A943A7FE8}" presName="sibTrans" presStyleLbl="sibTrans2D1" presStyleIdx="1" presStyleCnt="4"/>
      <dgm:spPr/>
    </dgm:pt>
    <dgm:pt modelId="{3986C857-DAC0-4778-9DD5-B83BC5455DC6}" type="pres">
      <dgm:prSet presAssocID="{E264462A-1499-4024-9478-DF51837A8F36}" presName="node" presStyleLbl="node1" presStyleIdx="2" presStyleCnt="4">
        <dgm:presLayoutVars>
          <dgm:bulletEnabled val="1"/>
        </dgm:presLayoutVars>
      </dgm:prSet>
      <dgm:spPr/>
    </dgm:pt>
    <dgm:pt modelId="{5288CD73-CD93-485B-80B6-0555A4858F05}" type="pres">
      <dgm:prSet presAssocID="{E264462A-1499-4024-9478-DF51837A8F36}" presName="dummy" presStyleCnt="0"/>
      <dgm:spPr/>
    </dgm:pt>
    <dgm:pt modelId="{D9094DF8-93EE-4DD2-8CA1-CDF290D1D185}" type="pres">
      <dgm:prSet presAssocID="{5DCC1774-3109-486B-8D3D-DC615607E31C}" presName="sibTrans" presStyleLbl="sibTrans2D1" presStyleIdx="2" presStyleCnt="4"/>
      <dgm:spPr/>
    </dgm:pt>
    <dgm:pt modelId="{306C9B95-5909-4F9C-989B-500FF3135956}" type="pres">
      <dgm:prSet presAssocID="{F67B89AD-DF38-4ADD-BAAB-43F7D8816A45}" presName="node" presStyleLbl="node1" presStyleIdx="3" presStyleCnt="4">
        <dgm:presLayoutVars>
          <dgm:bulletEnabled val="1"/>
        </dgm:presLayoutVars>
      </dgm:prSet>
      <dgm:spPr/>
    </dgm:pt>
    <dgm:pt modelId="{33AE748A-A2C2-4B4D-AC85-C07D8AA4097A}" type="pres">
      <dgm:prSet presAssocID="{F67B89AD-DF38-4ADD-BAAB-43F7D8816A45}" presName="dummy" presStyleCnt="0"/>
      <dgm:spPr/>
    </dgm:pt>
    <dgm:pt modelId="{94E9D0B2-BDCA-4780-9B92-C8C91C9D8F98}" type="pres">
      <dgm:prSet presAssocID="{11E0E703-E772-4167-A3C9-F36E03193B8E}" presName="sibTrans" presStyleLbl="sibTrans2D1" presStyleIdx="3" presStyleCnt="4"/>
      <dgm:spPr/>
    </dgm:pt>
  </dgm:ptLst>
  <dgm:cxnLst>
    <dgm:cxn modelId="{964BAE1A-941D-47F5-B1B2-54512A994592}" type="presOf" srcId="{5DCC1774-3109-486B-8D3D-DC615607E31C}" destId="{D9094DF8-93EE-4DD2-8CA1-CDF290D1D185}" srcOrd="0" destOrd="0" presId="urn:microsoft.com/office/officeart/2005/8/layout/radial6"/>
    <dgm:cxn modelId="{85EF761D-D8DC-4BE3-99C3-021AAF68B15C}" type="presOf" srcId="{E264462A-1499-4024-9478-DF51837A8F36}" destId="{3986C857-DAC0-4778-9DD5-B83BC5455DC6}" srcOrd="0" destOrd="0" presId="urn:microsoft.com/office/officeart/2005/8/layout/radial6"/>
    <dgm:cxn modelId="{7F69052F-AAB4-4110-8634-E87E873A3E5E}" type="presOf" srcId="{1AF4DDFA-DAA9-4058-80EE-67E0188FDFB5}" destId="{BAD1075A-EF21-466C-B26B-B621D7BBCEC3}" srcOrd="0" destOrd="0" presId="urn:microsoft.com/office/officeart/2005/8/layout/radial6"/>
    <dgm:cxn modelId="{3690672F-3C42-4C58-BF40-46E72B3673B1}" srcId="{6F9C2CB6-CB9F-453C-97A4-3D43E6D65D50}" destId="{0314B8F8-17E5-4DC3-ACCE-9719A4677699}" srcOrd="1" destOrd="0" parTransId="{3D3C9E3E-54CF-4877-AE18-7726E26FE58A}" sibTransId="{873BBD40-8531-4E85-B217-0B1A943A7FE8}"/>
    <dgm:cxn modelId="{43808040-B2EE-45A7-B016-04E3338250F7}" srcId="{6F9C2CB6-CB9F-453C-97A4-3D43E6D65D50}" destId="{F67B89AD-DF38-4ADD-BAAB-43F7D8816A45}" srcOrd="3" destOrd="0" parTransId="{F4E0439C-148C-4452-97AE-B60C3C26294B}" sibTransId="{11E0E703-E772-4167-A3C9-F36E03193B8E}"/>
    <dgm:cxn modelId="{458F715D-F8D2-4490-86BB-813FD40E7BB2}" type="presOf" srcId="{21174B91-6054-449E-AE07-17383878DD0F}" destId="{682166F3-23FF-491A-A222-336C49DDD5D3}" srcOrd="0" destOrd="0" presId="urn:microsoft.com/office/officeart/2005/8/layout/radial6"/>
    <dgm:cxn modelId="{03DD4A5A-74FA-486D-BBB6-87FED0BA88AF}" type="presOf" srcId="{66113318-88E2-4943-A133-BEE71958692B}" destId="{E9CD8ACE-C679-4B96-B686-7D929184C73D}" srcOrd="0" destOrd="0" presId="urn:microsoft.com/office/officeart/2005/8/layout/radial6"/>
    <dgm:cxn modelId="{EFCA2E7D-339C-4926-B506-D7439DDC6441}" type="presOf" srcId="{6F9C2CB6-CB9F-453C-97A4-3D43E6D65D50}" destId="{1F7CA3E2-77B4-45F0-A04C-CA6DC9174B93}" srcOrd="0" destOrd="0" presId="urn:microsoft.com/office/officeart/2005/8/layout/radial6"/>
    <dgm:cxn modelId="{A0B3AD7D-207C-4390-9182-435896C12A7F}" type="presOf" srcId="{0314B8F8-17E5-4DC3-ACCE-9719A4677699}" destId="{851AA00C-F97D-4F30-A31C-5C832213ADE3}" srcOrd="0" destOrd="0" presId="urn:microsoft.com/office/officeart/2005/8/layout/radial6"/>
    <dgm:cxn modelId="{3CB226A7-E728-4C7E-90FA-4BDE3A8CB169}" type="presOf" srcId="{873BBD40-8531-4E85-B217-0B1A943A7FE8}" destId="{480C27E6-AB56-4248-B8EE-69B1D58AB163}" srcOrd="0" destOrd="0" presId="urn:microsoft.com/office/officeart/2005/8/layout/radial6"/>
    <dgm:cxn modelId="{4DD93FD1-385F-4E74-8669-EC22A26B523B}" srcId="{6F9C2CB6-CB9F-453C-97A4-3D43E6D65D50}" destId="{E264462A-1499-4024-9478-DF51837A8F36}" srcOrd="2" destOrd="0" parTransId="{6F64CB84-7482-4975-9317-1948C131FFE2}" sibTransId="{5DCC1774-3109-486B-8D3D-DC615607E31C}"/>
    <dgm:cxn modelId="{4F29A4E2-6F62-4C63-A6E2-449BF45DB671}" srcId="{6F9C2CB6-CB9F-453C-97A4-3D43E6D65D50}" destId="{21174B91-6054-449E-AE07-17383878DD0F}" srcOrd="0" destOrd="0" parTransId="{362855F6-57FB-48AC-ACFD-1C395E139FE8}" sibTransId="{1AF4DDFA-DAA9-4058-80EE-67E0188FDFB5}"/>
    <dgm:cxn modelId="{C6ACB1EC-3BFD-4C56-9062-D619E898BAD8}" srcId="{66113318-88E2-4943-A133-BEE71958692B}" destId="{6F9C2CB6-CB9F-453C-97A4-3D43E6D65D50}" srcOrd="0" destOrd="0" parTransId="{19E8A3FD-D570-48A1-A3B5-45BE8A47DE07}" sibTransId="{D5970E56-71BD-453B-BBB1-FFD41B2FC852}"/>
    <dgm:cxn modelId="{DB14B6EE-6C31-4080-AB92-08D29C275FEB}" type="presOf" srcId="{11E0E703-E772-4167-A3C9-F36E03193B8E}" destId="{94E9D0B2-BDCA-4780-9B92-C8C91C9D8F98}" srcOrd="0" destOrd="0" presId="urn:microsoft.com/office/officeart/2005/8/layout/radial6"/>
    <dgm:cxn modelId="{8269DEFE-A974-4A6E-BA80-0BFE0E08C9B8}" type="presOf" srcId="{F67B89AD-DF38-4ADD-BAAB-43F7D8816A45}" destId="{306C9B95-5909-4F9C-989B-500FF3135956}" srcOrd="0" destOrd="0" presId="urn:microsoft.com/office/officeart/2005/8/layout/radial6"/>
    <dgm:cxn modelId="{F9B1D2AE-6957-45BC-9298-D0510289F8E0}" type="presParOf" srcId="{E9CD8ACE-C679-4B96-B686-7D929184C73D}" destId="{1F7CA3E2-77B4-45F0-A04C-CA6DC9174B93}" srcOrd="0" destOrd="0" presId="urn:microsoft.com/office/officeart/2005/8/layout/radial6"/>
    <dgm:cxn modelId="{D0890F91-FBB6-4A19-8C1C-D2182795A900}" type="presParOf" srcId="{E9CD8ACE-C679-4B96-B686-7D929184C73D}" destId="{682166F3-23FF-491A-A222-336C49DDD5D3}" srcOrd="1" destOrd="0" presId="urn:microsoft.com/office/officeart/2005/8/layout/radial6"/>
    <dgm:cxn modelId="{5AD0D6DF-5546-4B96-AB67-09438E1F5E9C}" type="presParOf" srcId="{E9CD8ACE-C679-4B96-B686-7D929184C73D}" destId="{7E92FCEA-660E-48CB-843E-CAD24999C8FA}" srcOrd="2" destOrd="0" presId="urn:microsoft.com/office/officeart/2005/8/layout/radial6"/>
    <dgm:cxn modelId="{7C1CDB8B-3C52-4860-8117-F7E5EB402C74}" type="presParOf" srcId="{E9CD8ACE-C679-4B96-B686-7D929184C73D}" destId="{BAD1075A-EF21-466C-B26B-B621D7BBCEC3}" srcOrd="3" destOrd="0" presId="urn:microsoft.com/office/officeart/2005/8/layout/radial6"/>
    <dgm:cxn modelId="{CA798B96-6896-499C-AD98-247BB565942E}" type="presParOf" srcId="{E9CD8ACE-C679-4B96-B686-7D929184C73D}" destId="{851AA00C-F97D-4F30-A31C-5C832213ADE3}" srcOrd="4" destOrd="0" presId="urn:microsoft.com/office/officeart/2005/8/layout/radial6"/>
    <dgm:cxn modelId="{AC55CE14-5411-4A07-94F1-99D315E889A1}" type="presParOf" srcId="{E9CD8ACE-C679-4B96-B686-7D929184C73D}" destId="{99CD812C-164B-451C-8DED-3F0EE7919BB2}" srcOrd="5" destOrd="0" presId="urn:microsoft.com/office/officeart/2005/8/layout/radial6"/>
    <dgm:cxn modelId="{CC18529F-903F-4404-9150-E4FF299B478C}" type="presParOf" srcId="{E9CD8ACE-C679-4B96-B686-7D929184C73D}" destId="{480C27E6-AB56-4248-B8EE-69B1D58AB163}" srcOrd="6" destOrd="0" presId="urn:microsoft.com/office/officeart/2005/8/layout/radial6"/>
    <dgm:cxn modelId="{79A465AB-0899-4F29-A747-9FAEC2DAB208}" type="presParOf" srcId="{E9CD8ACE-C679-4B96-B686-7D929184C73D}" destId="{3986C857-DAC0-4778-9DD5-B83BC5455DC6}" srcOrd="7" destOrd="0" presId="urn:microsoft.com/office/officeart/2005/8/layout/radial6"/>
    <dgm:cxn modelId="{1EBDEB4B-6D6C-4CC8-8293-4A115530166E}" type="presParOf" srcId="{E9CD8ACE-C679-4B96-B686-7D929184C73D}" destId="{5288CD73-CD93-485B-80B6-0555A4858F05}" srcOrd="8" destOrd="0" presId="urn:microsoft.com/office/officeart/2005/8/layout/radial6"/>
    <dgm:cxn modelId="{1D91B693-D6FD-4C8A-9A1F-C1C155DC87CD}" type="presParOf" srcId="{E9CD8ACE-C679-4B96-B686-7D929184C73D}" destId="{D9094DF8-93EE-4DD2-8CA1-CDF290D1D185}" srcOrd="9" destOrd="0" presId="urn:microsoft.com/office/officeart/2005/8/layout/radial6"/>
    <dgm:cxn modelId="{4C766741-6928-4D87-82F3-C1E9629DA299}" type="presParOf" srcId="{E9CD8ACE-C679-4B96-B686-7D929184C73D}" destId="{306C9B95-5909-4F9C-989B-500FF3135956}" srcOrd="10" destOrd="0" presId="urn:microsoft.com/office/officeart/2005/8/layout/radial6"/>
    <dgm:cxn modelId="{78DA91E7-FB70-4BB0-9C70-4C406D93DB2B}" type="presParOf" srcId="{E9CD8ACE-C679-4B96-B686-7D929184C73D}" destId="{33AE748A-A2C2-4B4D-AC85-C07D8AA4097A}" srcOrd="11" destOrd="0" presId="urn:microsoft.com/office/officeart/2005/8/layout/radial6"/>
    <dgm:cxn modelId="{3B3943F8-10B2-4417-AF5F-593AA85C3163}" type="presParOf" srcId="{E9CD8ACE-C679-4B96-B686-7D929184C73D}" destId="{94E9D0B2-BDCA-4780-9B92-C8C91C9D8F98}"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63BBC1-B15C-421D-B5CA-542F7B7AD8A4}" type="doc">
      <dgm:prSet loTypeId="urn:microsoft.com/office/officeart/2005/8/layout/hList9" loCatId="list" qsTypeId="urn:microsoft.com/office/officeart/2005/8/quickstyle/simple1" qsCatId="simple" csTypeId="urn:microsoft.com/office/officeart/2005/8/colors/accent1_2" csCatId="accent1" phldr="1"/>
      <dgm:spPr/>
      <dgm:t>
        <a:bodyPr/>
        <a:lstStyle/>
        <a:p>
          <a:pPr rtl="1"/>
          <a:endParaRPr lang="he-IL"/>
        </a:p>
      </dgm:t>
    </dgm:pt>
    <dgm:pt modelId="{598DEE61-81EB-461A-9415-AFC8154321DA}">
      <dgm:prSet phldrT="[טקסט]"/>
      <dgm:spPr/>
      <dgm:t>
        <a:bodyPr/>
        <a:lstStyle/>
        <a:p>
          <a:pPr rtl="1"/>
          <a:r>
            <a:rPr lang="he-IL" dirty="0"/>
            <a:t>לא ניתן להחליט </a:t>
          </a:r>
        </a:p>
      </dgm:t>
    </dgm:pt>
    <dgm:pt modelId="{B8A9825A-14DC-4CB3-8AC6-56902968F289}" type="parTrans" cxnId="{0476EEA9-7268-4E4D-B2B5-D779948403D9}">
      <dgm:prSet/>
      <dgm:spPr/>
      <dgm:t>
        <a:bodyPr/>
        <a:lstStyle/>
        <a:p>
          <a:pPr rtl="1"/>
          <a:endParaRPr lang="he-IL"/>
        </a:p>
      </dgm:t>
    </dgm:pt>
    <dgm:pt modelId="{5E2A3BA4-BEC0-412A-88F3-C0E8251CEA08}" type="sibTrans" cxnId="{0476EEA9-7268-4E4D-B2B5-D779948403D9}">
      <dgm:prSet/>
      <dgm:spPr/>
      <dgm:t>
        <a:bodyPr/>
        <a:lstStyle/>
        <a:p>
          <a:pPr rtl="1"/>
          <a:endParaRPr lang="he-IL"/>
        </a:p>
      </dgm:t>
    </dgm:pt>
    <dgm:pt modelId="{E5614045-0498-4911-83E7-0A2E8D3C3D21}">
      <dgm:prSet phldrT="[טקסט]"/>
      <dgm:spPr/>
      <dgm:t>
        <a:bodyPr/>
        <a:lstStyle/>
        <a:p>
          <a:pPr rtl="1"/>
          <a:r>
            <a:rPr lang="he-IL" dirty="0"/>
            <a:t>ביטוח חיים למשכנתא</a:t>
          </a:r>
        </a:p>
      </dgm:t>
    </dgm:pt>
    <dgm:pt modelId="{10A2D802-B2F7-45A9-B33C-25DF22566D36}" type="parTrans" cxnId="{B0A10425-7951-4B44-8393-7A1B6B39A133}">
      <dgm:prSet/>
      <dgm:spPr/>
      <dgm:t>
        <a:bodyPr/>
        <a:lstStyle/>
        <a:p>
          <a:pPr rtl="1"/>
          <a:endParaRPr lang="he-IL"/>
        </a:p>
      </dgm:t>
    </dgm:pt>
    <dgm:pt modelId="{91EBAADF-E4D3-422A-A8E3-048C956BD75B}" type="sibTrans" cxnId="{B0A10425-7951-4B44-8393-7A1B6B39A133}">
      <dgm:prSet/>
      <dgm:spPr/>
      <dgm:t>
        <a:bodyPr/>
        <a:lstStyle/>
        <a:p>
          <a:pPr rtl="1"/>
          <a:endParaRPr lang="he-IL"/>
        </a:p>
      </dgm:t>
    </dgm:pt>
    <dgm:pt modelId="{96FF8843-1E73-479A-9812-34CC3ED30C70}">
      <dgm:prSet phldrT="[טקסט]"/>
      <dgm:spPr/>
      <dgm:t>
        <a:bodyPr/>
        <a:lstStyle/>
        <a:p>
          <a:pPr rtl="1"/>
          <a:r>
            <a:rPr lang="he-IL" dirty="0"/>
            <a:t>קרן פנסיה</a:t>
          </a:r>
        </a:p>
        <a:p>
          <a:pPr rtl="1"/>
          <a:r>
            <a:rPr lang="he-IL" dirty="0"/>
            <a:t>פיצויים</a:t>
          </a:r>
        </a:p>
        <a:p>
          <a:pPr rtl="1"/>
          <a:r>
            <a:rPr lang="he-IL" dirty="0"/>
            <a:t>מענקי פרישה </a:t>
          </a:r>
        </a:p>
      </dgm:t>
    </dgm:pt>
    <dgm:pt modelId="{618A317E-AC60-4869-92F8-BD0574FAA747}" type="parTrans" cxnId="{60C3D836-E54A-4174-834B-7004476C8B0F}">
      <dgm:prSet/>
      <dgm:spPr/>
      <dgm:t>
        <a:bodyPr/>
        <a:lstStyle/>
        <a:p>
          <a:pPr rtl="1"/>
          <a:endParaRPr lang="he-IL"/>
        </a:p>
      </dgm:t>
    </dgm:pt>
    <dgm:pt modelId="{0431C20E-55EE-43C8-AD4A-15703F4D6C2E}" type="sibTrans" cxnId="{60C3D836-E54A-4174-834B-7004476C8B0F}">
      <dgm:prSet/>
      <dgm:spPr/>
      <dgm:t>
        <a:bodyPr/>
        <a:lstStyle/>
        <a:p>
          <a:pPr rtl="1"/>
          <a:endParaRPr lang="he-IL"/>
        </a:p>
      </dgm:t>
    </dgm:pt>
    <dgm:pt modelId="{CE7DDD12-5EF3-4151-9FBE-8D881E58EE5D}">
      <dgm:prSet phldrT="[טקסט]"/>
      <dgm:spPr/>
      <dgm:t>
        <a:bodyPr/>
        <a:lstStyle/>
        <a:p>
          <a:pPr rtl="1"/>
          <a:r>
            <a:rPr lang="he-IL" dirty="0"/>
            <a:t>ניתן להחליט </a:t>
          </a:r>
        </a:p>
      </dgm:t>
    </dgm:pt>
    <dgm:pt modelId="{2F0FCA7F-63C3-4C27-8F5D-394A336D114D}" type="parTrans" cxnId="{CEB500DC-97F7-4D62-91F4-C0D5FF869793}">
      <dgm:prSet/>
      <dgm:spPr/>
      <dgm:t>
        <a:bodyPr/>
        <a:lstStyle/>
        <a:p>
          <a:pPr rtl="1"/>
          <a:endParaRPr lang="he-IL"/>
        </a:p>
      </dgm:t>
    </dgm:pt>
    <dgm:pt modelId="{FAE63851-AFCE-4B8D-8010-26671621C8B8}" type="sibTrans" cxnId="{CEB500DC-97F7-4D62-91F4-C0D5FF869793}">
      <dgm:prSet/>
      <dgm:spPr/>
      <dgm:t>
        <a:bodyPr/>
        <a:lstStyle/>
        <a:p>
          <a:pPr rtl="1"/>
          <a:endParaRPr lang="he-IL"/>
        </a:p>
      </dgm:t>
    </dgm:pt>
    <dgm:pt modelId="{A1800870-0C8A-40A0-90C7-D1A18E06819D}">
      <dgm:prSet phldrT="[טקסט]"/>
      <dgm:spPr/>
      <dgm:t>
        <a:bodyPr/>
        <a:lstStyle/>
        <a:p>
          <a:pPr rtl="1"/>
          <a:r>
            <a:rPr lang="he-IL" dirty="0"/>
            <a:t>ביטוח חיים </a:t>
          </a:r>
        </a:p>
        <a:p>
          <a:pPr rtl="1"/>
          <a:r>
            <a:rPr lang="he-IL" dirty="0"/>
            <a:t>קרן השתלמות</a:t>
          </a:r>
        </a:p>
        <a:p>
          <a:pPr rtl="1"/>
          <a:r>
            <a:rPr lang="he-IL" dirty="0"/>
            <a:t>קופות גמל </a:t>
          </a:r>
        </a:p>
      </dgm:t>
    </dgm:pt>
    <dgm:pt modelId="{FCFCA4EC-A482-4B0B-8E22-BBFF4FDB3ACB}" type="parTrans" cxnId="{7A2AE7C0-C80B-44E8-8BEB-3A60C117BEAE}">
      <dgm:prSet/>
      <dgm:spPr/>
      <dgm:t>
        <a:bodyPr/>
        <a:lstStyle/>
        <a:p>
          <a:pPr rtl="1"/>
          <a:endParaRPr lang="he-IL"/>
        </a:p>
      </dgm:t>
    </dgm:pt>
    <dgm:pt modelId="{6AD18177-F9D1-477B-AE9F-16162F698165}" type="sibTrans" cxnId="{7A2AE7C0-C80B-44E8-8BEB-3A60C117BEAE}">
      <dgm:prSet/>
      <dgm:spPr/>
      <dgm:t>
        <a:bodyPr/>
        <a:lstStyle/>
        <a:p>
          <a:pPr rtl="1"/>
          <a:endParaRPr lang="he-IL"/>
        </a:p>
      </dgm:t>
    </dgm:pt>
    <dgm:pt modelId="{B52C0886-E124-4238-9A4A-2DEF07822986}">
      <dgm:prSet phldrT="[טקסט]"/>
      <dgm:spPr/>
      <dgm:t>
        <a:bodyPr/>
        <a:lstStyle/>
        <a:p>
          <a:pPr rtl="1"/>
          <a:r>
            <a:rPr lang="he-IL" dirty="0"/>
            <a:t>ביטוח מנהלים תכנית חסכון  </a:t>
          </a:r>
        </a:p>
      </dgm:t>
    </dgm:pt>
    <dgm:pt modelId="{9828261A-0B16-49A4-9126-54F25DE94EF5}" type="parTrans" cxnId="{B1DF4DB2-90FE-41EF-94FD-89BB6405A9F2}">
      <dgm:prSet/>
      <dgm:spPr/>
      <dgm:t>
        <a:bodyPr/>
        <a:lstStyle/>
        <a:p>
          <a:pPr rtl="1"/>
          <a:endParaRPr lang="he-IL"/>
        </a:p>
      </dgm:t>
    </dgm:pt>
    <dgm:pt modelId="{0CD8B0BB-FE3C-48AE-8883-F81BC64CBD0E}" type="sibTrans" cxnId="{B1DF4DB2-90FE-41EF-94FD-89BB6405A9F2}">
      <dgm:prSet/>
      <dgm:spPr/>
      <dgm:t>
        <a:bodyPr/>
        <a:lstStyle/>
        <a:p>
          <a:pPr rtl="1"/>
          <a:endParaRPr lang="he-IL"/>
        </a:p>
      </dgm:t>
    </dgm:pt>
    <dgm:pt modelId="{C3CA1236-0442-420B-93F5-5545D550E6F3}" type="pres">
      <dgm:prSet presAssocID="{4963BBC1-B15C-421D-B5CA-542F7B7AD8A4}" presName="list" presStyleCnt="0">
        <dgm:presLayoutVars>
          <dgm:dir/>
          <dgm:animLvl val="lvl"/>
        </dgm:presLayoutVars>
      </dgm:prSet>
      <dgm:spPr/>
    </dgm:pt>
    <dgm:pt modelId="{7FAEE938-4E84-41A3-AA26-D9EF9DDE090A}" type="pres">
      <dgm:prSet presAssocID="{598DEE61-81EB-461A-9415-AFC8154321DA}" presName="posSpace" presStyleCnt="0"/>
      <dgm:spPr/>
    </dgm:pt>
    <dgm:pt modelId="{2D0F0E44-5FA4-4CC7-A322-54275E85D594}" type="pres">
      <dgm:prSet presAssocID="{598DEE61-81EB-461A-9415-AFC8154321DA}" presName="vertFlow" presStyleCnt="0"/>
      <dgm:spPr/>
    </dgm:pt>
    <dgm:pt modelId="{3145BA73-A6D7-489D-81C2-387FE1177941}" type="pres">
      <dgm:prSet presAssocID="{598DEE61-81EB-461A-9415-AFC8154321DA}" presName="topSpace" presStyleCnt="0"/>
      <dgm:spPr/>
    </dgm:pt>
    <dgm:pt modelId="{DE1CF208-D2CA-47A9-B84D-4EE463254281}" type="pres">
      <dgm:prSet presAssocID="{598DEE61-81EB-461A-9415-AFC8154321DA}" presName="firstComp" presStyleCnt="0"/>
      <dgm:spPr/>
    </dgm:pt>
    <dgm:pt modelId="{2545D5D4-053F-487C-90CF-D2B996330358}" type="pres">
      <dgm:prSet presAssocID="{598DEE61-81EB-461A-9415-AFC8154321DA}" presName="firstChild" presStyleLbl="bgAccFollowNode1" presStyleIdx="0" presStyleCnt="4"/>
      <dgm:spPr/>
    </dgm:pt>
    <dgm:pt modelId="{194ED3A5-B3F8-4279-8ED8-52915BC51FC1}" type="pres">
      <dgm:prSet presAssocID="{598DEE61-81EB-461A-9415-AFC8154321DA}" presName="firstChildTx" presStyleLbl="bgAccFollowNode1" presStyleIdx="0" presStyleCnt="4">
        <dgm:presLayoutVars>
          <dgm:bulletEnabled val="1"/>
        </dgm:presLayoutVars>
      </dgm:prSet>
      <dgm:spPr/>
    </dgm:pt>
    <dgm:pt modelId="{D5043BDE-3487-43A8-98D8-91E4A7D871C0}" type="pres">
      <dgm:prSet presAssocID="{96FF8843-1E73-479A-9812-34CC3ED30C70}" presName="comp" presStyleCnt="0"/>
      <dgm:spPr/>
    </dgm:pt>
    <dgm:pt modelId="{A22DBF4F-750F-4BF5-8E4E-3D1C425B114C}" type="pres">
      <dgm:prSet presAssocID="{96FF8843-1E73-479A-9812-34CC3ED30C70}" presName="child" presStyleLbl="bgAccFollowNode1" presStyleIdx="1" presStyleCnt="4"/>
      <dgm:spPr/>
    </dgm:pt>
    <dgm:pt modelId="{7E046C32-CAE2-4C16-93C6-3EFC63EB1CB4}" type="pres">
      <dgm:prSet presAssocID="{96FF8843-1E73-479A-9812-34CC3ED30C70}" presName="childTx" presStyleLbl="bgAccFollowNode1" presStyleIdx="1" presStyleCnt="4">
        <dgm:presLayoutVars>
          <dgm:bulletEnabled val="1"/>
        </dgm:presLayoutVars>
      </dgm:prSet>
      <dgm:spPr/>
    </dgm:pt>
    <dgm:pt modelId="{3D1D14E7-82EE-4DEA-8391-75DB6E25AD23}" type="pres">
      <dgm:prSet presAssocID="{598DEE61-81EB-461A-9415-AFC8154321DA}" presName="negSpace" presStyleCnt="0"/>
      <dgm:spPr/>
    </dgm:pt>
    <dgm:pt modelId="{8AF2D89F-4D2F-4847-9704-FC33EA7AF412}" type="pres">
      <dgm:prSet presAssocID="{598DEE61-81EB-461A-9415-AFC8154321DA}" presName="circle" presStyleLbl="node1" presStyleIdx="0" presStyleCnt="2"/>
      <dgm:spPr/>
    </dgm:pt>
    <dgm:pt modelId="{BBCEAF88-C4DB-4995-B7FB-4AF67536A43E}" type="pres">
      <dgm:prSet presAssocID="{5E2A3BA4-BEC0-412A-88F3-C0E8251CEA08}" presName="transSpace" presStyleCnt="0"/>
      <dgm:spPr/>
    </dgm:pt>
    <dgm:pt modelId="{CF8BA06F-2997-43E9-820F-C444F5D682A5}" type="pres">
      <dgm:prSet presAssocID="{CE7DDD12-5EF3-4151-9FBE-8D881E58EE5D}" presName="posSpace" presStyleCnt="0"/>
      <dgm:spPr/>
    </dgm:pt>
    <dgm:pt modelId="{B9963612-B6DD-4482-B06B-958ED8E4CF71}" type="pres">
      <dgm:prSet presAssocID="{CE7DDD12-5EF3-4151-9FBE-8D881E58EE5D}" presName="vertFlow" presStyleCnt="0"/>
      <dgm:spPr/>
    </dgm:pt>
    <dgm:pt modelId="{580D1F44-5E94-43C4-B1DC-84736D434102}" type="pres">
      <dgm:prSet presAssocID="{CE7DDD12-5EF3-4151-9FBE-8D881E58EE5D}" presName="topSpace" presStyleCnt="0"/>
      <dgm:spPr/>
    </dgm:pt>
    <dgm:pt modelId="{E3616853-04AB-479B-9744-0D62EBB567AD}" type="pres">
      <dgm:prSet presAssocID="{CE7DDD12-5EF3-4151-9FBE-8D881E58EE5D}" presName="firstComp" presStyleCnt="0"/>
      <dgm:spPr/>
    </dgm:pt>
    <dgm:pt modelId="{326BA517-6877-4A2E-BB9F-931E15D8CE9E}" type="pres">
      <dgm:prSet presAssocID="{CE7DDD12-5EF3-4151-9FBE-8D881E58EE5D}" presName="firstChild" presStyleLbl="bgAccFollowNode1" presStyleIdx="2" presStyleCnt="4"/>
      <dgm:spPr/>
    </dgm:pt>
    <dgm:pt modelId="{48DCA56F-F91F-4BD5-B855-CC625C48113E}" type="pres">
      <dgm:prSet presAssocID="{CE7DDD12-5EF3-4151-9FBE-8D881E58EE5D}" presName="firstChildTx" presStyleLbl="bgAccFollowNode1" presStyleIdx="2" presStyleCnt="4">
        <dgm:presLayoutVars>
          <dgm:bulletEnabled val="1"/>
        </dgm:presLayoutVars>
      </dgm:prSet>
      <dgm:spPr/>
    </dgm:pt>
    <dgm:pt modelId="{71461B0F-D14C-4F3F-BC6E-38EA04B6576E}" type="pres">
      <dgm:prSet presAssocID="{B52C0886-E124-4238-9A4A-2DEF07822986}" presName="comp" presStyleCnt="0"/>
      <dgm:spPr/>
    </dgm:pt>
    <dgm:pt modelId="{502019E0-5FCC-47F6-9839-5215377F79C2}" type="pres">
      <dgm:prSet presAssocID="{B52C0886-E124-4238-9A4A-2DEF07822986}" presName="child" presStyleLbl="bgAccFollowNode1" presStyleIdx="3" presStyleCnt="4"/>
      <dgm:spPr/>
    </dgm:pt>
    <dgm:pt modelId="{6C7B0ED4-B021-4418-834C-C9C78F73D131}" type="pres">
      <dgm:prSet presAssocID="{B52C0886-E124-4238-9A4A-2DEF07822986}" presName="childTx" presStyleLbl="bgAccFollowNode1" presStyleIdx="3" presStyleCnt="4">
        <dgm:presLayoutVars>
          <dgm:bulletEnabled val="1"/>
        </dgm:presLayoutVars>
      </dgm:prSet>
      <dgm:spPr/>
    </dgm:pt>
    <dgm:pt modelId="{EEB90E8E-A2AF-41CB-A305-608457FEDE6D}" type="pres">
      <dgm:prSet presAssocID="{CE7DDD12-5EF3-4151-9FBE-8D881E58EE5D}" presName="negSpace" presStyleCnt="0"/>
      <dgm:spPr/>
    </dgm:pt>
    <dgm:pt modelId="{83F604FB-5EB3-4A6A-B193-BF338428065C}" type="pres">
      <dgm:prSet presAssocID="{CE7DDD12-5EF3-4151-9FBE-8D881E58EE5D}" presName="circle" presStyleLbl="node1" presStyleIdx="1" presStyleCnt="2"/>
      <dgm:spPr/>
    </dgm:pt>
  </dgm:ptLst>
  <dgm:cxnLst>
    <dgm:cxn modelId="{63692E14-D573-460C-8BFE-966DF401550F}" type="presOf" srcId="{B52C0886-E124-4238-9A4A-2DEF07822986}" destId="{502019E0-5FCC-47F6-9839-5215377F79C2}" srcOrd="0" destOrd="0" presId="urn:microsoft.com/office/officeart/2005/8/layout/hList9"/>
    <dgm:cxn modelId="{E5288C24-C553-492A-AFDF-ED1C7F47E3D3}" type="presOf" srcId="{96FF8843-1E73-479A-9812-34CC3ED30C70}" destId="{7E046C32-CAE2-4C16-93C6-3EFC63EB1CB4}" srcOrd="1" destOrd="0" presId="urn:microsoft.com/office/officeart/2005/8/layout/hList9"/>
    <dgm:cxn modelId="{B0A10425-7951-4B44-8393-7A1B6B39A133}" srcId="{598DEE61-81EB-461A-9415-AFC8154321DA}" destId="{E5614045-0498-4911-83E7-0A2E8D3C3D21}" srcOrd="0" destOrd="0" parTransId="{10A2D802-B2F7-45A9-B33C-25DF22566D36}" sibTransId="{91EBAADF-E4D3-422A-A8E3-048C956BD75B}"/>
    <dgm:cxn modelId="{60C3D836-E54A-4174-834B-7004476C8B0F}" srcId="{598DEE61-81EB-461A-9415-AFC8154321DA}" destId="{96FF8843-1E73-479A-9812-34CC3ED30C70}" srcOrd="1" destOrd="0" parTransId="{618A317E-AC60-4869-92F8-BD0574FAA747}" sibTransId="{0431C20E-55EE-43C8-AD4A-15703F4D6C2E}"/>
    <dgm:cxn modelId="{23E2EB5B-EFCB-498A-81B0-0E76275C7632}" type="presOf" srcId="{96FF8843-1E73-479A-9812-34CC3ED30C70}" destId="{A22DBF4F-750F-4BF5-8E4E-3D1C425B114C}" srcOrd="0" destOrd="0" presId="urn:microsoft.com/office/officeart/2005/8/layout/hList9"/>
    <dgm:cxn modelId="{ECB39F99-F393-45DB-9316-D13BCC807D98}" type="presOf" srcId="{B52C0886-E124-4238-9A4A-2DEF07822986}" destId="{6C7B0ED4-B021-4418-834C-C9C78F73D131}" srcOrd="1" destOrd="0" presId="urn:microsoft.com/office/officeart/2005/8/layout/hList9"/>
    <dgm:cxn modelId="{0476EEA9-7268-4E4D-B2B5-D779948403D9}" srcId="{4963BBC1-B15C-421D-B5CA-542F7B7AD8A4}" destId="{598DEE61-81EB-461A-9415-AFC8154321DA}" srcOrd="0" destOrd="0" parTransId="{B8A9825A-14DC-4CB3-8AC6-56902968F289}" sibTransId="{5E2A3BA4-BEC0-412A-88F3-C0E8251CEA08}"/>
    <dgm:cxn modelId="{B1DF4DB2-90FE-41EF-94FD-89BB6405A9F2}" srcId="{CE7DDD12-5EF3-4151-9FBE-8D881E58EE5D}" destId="{B52C0886-E124-4238-9A4A-2DEF07822986}" srcOrd="1" destOrd="0" parTransId="{9828261A-0B16-49A4-9126-54F25DE94EF5}" sibTransId="{0CD8B0BB-FE3C-48AE-8883-F81BC64CBD0E}"/>
    <dgm:cxn modelId="{65B38DB3-7836-4710-94FF-50DF08E62726}" type="presOf" srcId="{CE7DDD12-5EF3-4151-9FBE-8D881E58EE5D}" destId="{83F604FB-5EB3-4A6A-B193-BF338428065C}" srcOrd="0" destOrd="0" presId="urn:microsoft.com/office/officeart/2005/8/layout/hList9"/>
    <dgm:cxn modelId="{8D697DBE-8A0E-49FA-AF9F-6C566833C01E}" type="presOf" srcId="{E5614045-0498-4911-83E7-0A2E8D3C3D21}" destId="{2545D5D4-053F-487C-90CF-D2B996330358}" srcOrd="0" destOrd="0" presId="urn:microsoft.com/office/officeart/2005/8/layout/hList9"/>
    <dgm:cxn modelId="{7A2AE7C0-C80B-44E8-8BEB-3A60C117BEAE}" srcId="{CE7DDD12-5EF3-4151-9FBE-8D881E58EE5D}" destId="{A1800870-0C8A-40A0-90C7-D1A18E06819D}" srcOrd="0" destOrd="0" parTransId="{FCFCA4EC-A482-4B0B-8E22-BBFF4FDB3ACB}" sibTransId="{6AD18177-F9D1-477B-AE9F-16162F698165}"/>
    <dgm:cxn modelId="{20A7EECE-944F-4793-955C-1E868960E4D4}" type="presOf" srcId="{A1800870-0C8A-40A0-90C7-D1A18E06819D}" destId="{48DCA56F-F91F-4BD5-B855-CC625C48113E}" srcOrd="1" destOrd="0" presId="urn:microsoft.com/office/officeart/2005/8/layout/hList9"/>
    <dgm:cxn modelId="{CEB500DC-97F7-4D62-91F4-C0D5FF869793}" srcId="{4963BBC1-B15C-421D-B5CA-542F7B7AD8A4}" destId="{CE7DDD12-5EF3-4151-9FBE-8D881E58EE5D}" srcOrd="1" destOrd="0" parTransId="{2F0FCA7F-63C3-4C27-8F5D-394A336D114D}" sibTransId="{FAE63851-AFCE-4B8D-8010-26671621C8B8}"/>
    <dgm:cxn modelId="{365D62E2-BE7A-41E3-939D-2F17E50B7E24}" type="presOf" srcId="{E5614045-0498-4911-83E7-0A2E8D3C3D21}" destId="{194ED3A5-B3F8-4279-8ED8-52915BC51FC1}" srcOrd="1" destOrd="0" presId="urn:microsoft.com/office/officeart/2005/8/layout/hList9"/>
    <dgm:cxn modelId="{604C5BE7-E56A-4181-9B28-4A4041619411}" type="presOf" srcId="{4963BBC1-B15C-421D-B5CA-542F7B7AD8A4}" destId="{C3CA1236-0442-420B-93F5-5545D550E6F3}" srcOrd="0" destOrd="0" presId="urn:microsoft.com/office/officeart/2005/8/layout/hList9"/>
    <dgm:cxn modelId="{3AD4C8FB-4898-43F0-857E-8109922E7E4D}" type="presOf" srcId="{598DEE61-81EB-461A-9415-AFC8154321DA}" destId="{8AF2D89F-4D2F-4847-9704-FC33EA7AF412}" srcOrd="0" destOrd="0" presId="urn:microsoft.com/office/officeart/2005/8/layout/hList9"/>
    <dgm:cxn modelId="{106896FE-C58A-440A-BB63-C3C87BA41962}" type="presOf" srcId="{A1800870-0C8A-40A0-90C7-D1A18E06819D}" destId="{326BA517-6877-4A2E-BB9F-931E15D8CE9E}" srcOrd="0" destOrd="0" presId="urn:microsoft.com/office/officeart/2005/8/layout/hList9"/>
    <dgm:cxn modelId="{94E3AD1C-B85C-4621-B933-DE15E9D202F5}" type="presParOf" srcId="{C3CA1236-0442-420B-93F5-5545D550E6F3}" destId="{7FAEE938-4E84-41A3-AA26-D9EF9DDE090A}" srcOrd="0" destOrd="0" presId="urn:microsoft.com/office/officeart/2005/8/layout/hList9"/>
    <dgm:cxn modelId="{F67150D9-90E8-49E1-9D8D-13B92FC2893C}" type="presParOf" srcId="{C3CA1236-0442-420B-93F5-5545D550E6F3}" destId="{2D0F0E44-5FA4-4CC7-A322-54275E85D594}" srcOrd="1" destOrd="0" presId="urn:microsoft.com/office/officeart/2005/8/layout/hList9"/>
    <dgm:cxn modelId="{CDCDFA2E-36B7-4169-AAF4-942A46EF7EA4}" type="presParOf" srcId="{2D0F0E44-5FA4-4CC7-A322-54275E85D594}" destId="{3145BA73-A6D7-489D-81C2-387FE1177941}" srcOrd="0" destOrd="0" presId="urn:microsoft.com/office/officeart/2005/8/layout/hList9"/>
    <dgm:cxn modelId="{6A67B52D-0D7A-42D3-863C-10FE63850CC5}" type="presParOf" srcId="{2D0F0E44-5FA4-4CC7-A322-54275E85D594}" destId="{DE1CF208-D2CA-47A9-B84D-4EE463254281}" srcOrd="1" destOrd="0" presId="urn:microsoft.com/office/officeart/2005/8/layout/hList9"/>
    <dgm:cxn modelId="{B723CFBB-C93C-4C38-AC84-897B8C70E2A8}" type="presParOf" srcId="{DE1CF208-D2CA-47A9-B84D-4EE463254281}" destId="{2545D5D4-053F-487C-90CF-D2B996330358}" srcOrd="0" destOrd="0" presId="urn:microsoft.com/office/officeart/2005/8/layout/hList9"/>
    <dgm:cxn modelId="{0E91E82F-4401-4098-81CB-F6AF0EFA0D6F}" type="presParOf" srcId="{DE1CF208-D2CA-47A9-B84D-4EE463254281}" destId="{194ED3A5-B3F8-4279-8ED8-52915BC51FC1}" srcOrd="1" destOrd="0" presId="urn:microsoft.com/office/officeart/2005/8/layout/hList9"/>
    <dgm:cxn modelId="{2D65AF7B-FA0B-4C0A-8CFE-B69F30D65B56}" type="presParOf" srcId="{2D0F0E44-5FA4-4CC7-A322-54275E85D594}" destId="{D5043BDE-3487-43A8-98D8-91E4A7D871C0}" srcOrd="2" destOrd="0" presId="urn:microsoft.com/office/officeart/2005/8/layout/hList9"/>
    <dgm:cxn modelId="{4A2828D7-F475-479F-98D5-5DF416DCDB51}" type="presParOf" srcId="{D5043BDE-3487-43A8-98D8-91E4A7D871C0}" destId="{A22DBF4F-750F-4BF5-8E4E-3D1C425B114C}" srcOrd="0" destOrd="0" presId="urn:microsoft.com/office/officeart/2005/8/layout/hList9"/>
    <dgm:cxn modelId="{DA01C2E6-506E-48C3-AE2A-64E447B7AF8A}" type="presParOf" srcId="{D5043BDE-3487-43A8-98D8-91E4A7D871C0}" destId="{7E046C32-CAE2-4C16-93C6-3EFC63EB1CB4}" srcOrd="1" destOrd="0" presId="urn:microsoft.com/office/officeart/2005/8/layout/hList9"/>
    <dgm:cxn modelId="{7649E2FE-938E-4823-8189-9831A199C375}" type="presParOf" srcId="{C3CA1236-0442-420B-93F5-5545D550E6F3}" destId="{3D1D14E7-82EE-4DEA-8391-75DB6E25AD23}" srcOrd="2" destOrd="0" presId="urn:microsoft.com/office/officeart/2005/8/layout/hList9"/>
    <dgm:cxn modelId="{310F7B00-0BC1-46AB-81D5-6B855B7FFB09}" type="presParOf" srcId="{C3CA1236-0442-420B-93F5-5545D550E6F3}" destId="{8AF2D89F-4D2F-4847-9704-FC33EA7AF412}" srcOrd="3" destOrd="0" presId="urn:microsoft.com/office/officeart/2005/8/layout/hList9"/>
    <dgm:cxn modelId="{8F13862B-4D59-4EA8-AAC5-0EA64800C555}" type="presParOf" srcId="{C3CA1236-0442-420B-93F5-5545D550E6F3}" destId="{BBCEAF88-C4DB-4995-B7FB-4AF67536A43E}" srcOrd="4" destOrd="0" presId="urn:microsoft.com/office/officeart/2005/8/layout/hList9"/>
    <dgm:cxn modelId="{FEA45949-3A8E-4DA0-8FF2-478666C05BA1}" type="presParOf" srcId="{C3CA1236-0442-420B-93F5-5545D550E6F3}" destId="{CF8BA06F-2997-43E9-820F-C444F5D682A5}" srcOrd="5" destOrd="0" presId="urn:microsoft.com/office/officeart/2005/8/layout/hList9"/>
    <dgm:cxn modelId="{AA43166E-8057-4471-9419-47DC1814F107}" type="presParOf" srcId="{C3CA1236-0442-420B-93F5-5545D550E6F3}" destId="{B9963612-B6DD-4482-B06B-958ED8E4CF71}" srcOrd="6" destOrd="0" presId="urn:microsoft.com/office/officeart/2005/8/layout/hList9"/>
    <dgm:cxn modelId="{3877D3C1-CC09-429C-A265-B71A88B69D55}" type="presParOf" srcId="{B9963612-B6DD-4482-B06B-958ED8E4CF71}" destId="{580D1F44-5E94-43C4-B1DC-84736D434102}" srcOrd="0" destOrd="0" presId="urn:microsoft.com/office/officeart/2005/8/layout/hList9"/>
    <dgm:cxn modelId="{A83760E5-2ACF-49E2-92AB-939CECA5BB17}" type="presParOf" srcId="{B9963612-B6DD-4482-B06B-958ED8E4CF71}" destId="{E3616853-04AB-479B-9744-0D62EBB567AD}" srcOrd="1" destOrd="0" presId="urn:microsoft.com/office/officeart/2005/8/layout/hList9"/>
    <dgm:cxn modelId="{F9DB395B-4143-4A34-BB0D-FDA7F0C056B9}" type="presParOf" srcId="{E3616853-04AB-479B-9744-0D62EBB567AD}" destId="{326BA517-6877-4A2E-BB9F-931E15D8CE9E}" srcOrd="0" destOrd="0" presId="urn:microsoft.com/office/officeart/2005/8/layout/hList9"/>
    <dgm:cxn modelId="{3F429BA1-4657-41AF-B7E5-C7EED084E560}" type="presParOf" srcId="{E3616853-04AB-479B-9744-0D62EBB567AD}" destId="{48DCA56F-F91F-4BD5-B855-CC625C48113E}" srcOrd="1" destOrd="0" presId="urn:microsoft.com/office/officeart/2005/8/layout/hList9"/>
    <dgm:cxn modelId="{1EFDAD8C-A5D7-41F5-96E0-51304FDE4077}" type="presParOf" srcId="{B9963612-B6DD-4482-B06B-958ED8E4CF71}" destId="{71461B0F-D14C-4F3F-BC6E-38EA04B6576E}" srcOrd="2" destOrd="0" presId="urn:microsoft.com/office/officeart/2005/8/layout/hList9"/>
    <dgm:cxn modelId="{92ACFD92-28D1-48D9-905C-C10110DACDDA}" type="presParOf" srcId="{71461B0F-D14C-4F3F-BC6E-38EA04B6576E}" destId="{502019E0-5FCC-47F6-9839-5215377F79C2}" srcOrd="0" destOrd="0" presId="urn:microsoft.com/office/officeart/2005/8/layout/hList9"/>
    <dgm:cxn modelId="{30F30654-2024-46E0-9299-A20DA2ECDC8E}" type="presParOf" srcId="{71461B0F-D14C-4F3F-BC6E-38EA04B6576E}" destId="{6C7B0ED4-B021-4418-834C-C9C78F73D131}" srcOrd="1" destOrd="0" presId="urn:microsoft.com/office/officeart/2005/8/layout/hList9"/>
    <dgm:cxn modelId="{36203AF2-0204-46FA-80FD-1446A32F7DA3}" type="presParOf" srcId="{C3CA1236-0442-420B-93F5-5545D550E6F3}" destId="{EEB90E8E-A2AF-41CB-A305-608457FEDE6D}" srcOrd="7" destOrd="0" presId="urn:microsoft.com/office/officeart/2005/8/layout/hList9"/>
    <dgm:cxn modelId="{5AE932FD-0223-418A-96F1-84483761E38C}" type="presParOf" srcId="{C3CA1236-0442-420B-93F5-5545D550E6F3}" destId="{83F604FB-5EB3-4A6A-B193-BF338428065C}"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452E402-7F92-4816-B76C-8770D445C015}"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pPr rtl="1"/>
          <a:endParaRPr lang="he-IL"/>
        </a:p>
      </dgm:t>
    </dgm:pt>
    <dgm:pt modelId="{F09AC7F8-F916-4831-8CFF-D737128D3E27}">
      <dgm:prSet phldrT="[טקסט]"/>
      <dgm:spPr/>
      <dgm:t>
        <a:bodyPr/>
        <a:lstStyle/>
        <a:p>
          <a:pPr rtl="1"/>
          <a:r>
            <a:rPr lang="he-IL" dirty="0"/>
            <a:t>אין צוואה </a:t>
          </a:r>
        </a:p>
      </dgm:t>
    </dgm:pt>
    <dgm:pt modelId="{CFF5877F-4BF6-475D-BA2E-98B345579B12}" type="parTrans" cxnId="{F6B70DC4-C482-4319-A244-470C7460DF22}">
      <dgm:prSet/>
      <dgm:spPr/>
      <dgm:t>
        <a:bodyPr/>
        <a:lstStyle/>
        <a:p>
          <a:pPr rtl="1"/>
          <a:endParaRPr lang="he-IL"/>
        </a:p>
      </dgm:t>
    </dgm:pt>
    <dgm:pt modelId="{E850FE81-BFD5-46D0-AE81-10BEC563C973}" type="sibTrans" cxnId="{F6B70DC4-C482-4319-A244-470C7460DF22}">
      <dgm:prSet/>
      <dgm:spPr/>
      <dgm:t>
        <a:bodyPr/>
        <a:lstStyle/>
        <a:p>
          <a:pPr rtl="1"/>
          <a:endParaRPr lang="he-IL"/>
        </a:p>
      </dgm:t>
    </dgm:pt>
    <dgm:pt modelId="{BE298FA4-D60C-489C-92BB-0802302C3323}">
      <dgm:prSet phldrT="[טקסט]"/>
      <dgm:spPr/>
      <dgm:t>
        <a:bodyPr/>
        <a:lstStyle/>
        <a:p>
          <a:pPr rtl="1"/>
          <a:r>
            <a:rPr lang="he-IL" dirty="0"/>
            <a:t>, העיזבון מחולק בהתאם לכללי ה</a:t>
          </a:r>
          <a:r>
            <a:rPr lang="he-IL" u="sng" dirty="0">
              <a:hlinkClick xmlns:r="http://schemas.openxmlformats.org/officeDocument/2006/relationships" r:id="rId1" tooltip="ירושה על פי דין">
                <a:extLst>
                  <a:ext uri="{A12FA001-AC4F-418D-AE19-62706E023703}">
                    <ahyp:hlinkClr xmlns:ahyp="http://schemas.microsoft.com/office/drawing/2018/hyperlinkcolor" val="tx"/>
                  </a:ext>
                </a:extLst>
              </a:hlinkClick>
            </a:rPr>
            <a:t>ירושה על פי דין</a:t>
          </a:r>
          <a:r>
            <a:rPr lang="he-IL" dirty="0"/>
            <a:t> שנקבעו ב</a:t>
          </a:r>
          <a:r>
            <a:rPr lang="he-IL" u="sng" dirty="0">
              <a:hlinkClick xmlns:r="http://schemas.openxmlformats.org/officeDocument/2006/relationships" r:id="rId2" tooltip="חוק הירושה">
                <a:extLst>
                  <a:ext uri="{A12FA001-AC4F-418D-AE19-62706E023703}">
                    <ahyp:hlinkClr xmlns:ahyp="http://schemas.microsoft.com/office/drawing/2018/hyperlinkcolor" val="tx"/>
                  </a:ext>
                </a:extLst>
              </a:hlinkClick>
            </a:rPr>
            <a:t>חוק הירושה</a:t>
          </a:r>
          <a:endParaRPr lang="he-IL" dirty="0"/>
        </a:p>
      </dgm:t>
    </dgm:pt>
    <dgm:pt modelId="{7277EF13-1EAC-44BB-BCB8-D7F34A6000BE}" type="parTrans" cxnId="{1351A91E-EB94-4BFB-9E03-EB6B538EB459}">
      <dgm:prSet/>
      <dgm:spPr/>
      <dgm:t>
        <a:bodyPr/>
        <a:lstStyle/>
        <a:p>
          <a:pPr rtl="1"/>
          <a:endParaRPr lang="he-IL"/>
        </a:p>
      </dgm:t>
    </dgm:pt>
    <dgm:pt modelId="{0EBAA5DF-9182-445F-A377-E2D6151651C4}" type="sibTrans" cxnId="{1351A91E-EB94-4BFB-9E03-EB6B538EB459}">
      <dgm:prSet/>
      <dgm:spPr/>
      <dgm:t>
        <a:bodyPr/>
        <a:lstStyle/>
        <a:p>
          <a:pPr rtl="1"/>
          <a:endParaRPr lang="he-IL"/>
        </a:p>
      </dgm:t>
    </dgm:pt>
    <dgm:pt modelId="{A9E09927-1272-4B93-AC88-E4A988EFB4EC}">
      <dgm:prSet phldrT="[טקסט]"/>
      <dgm:spPr/>
      <dgm:t>
        <a:bodyPr/>
        <a:lstStyle/>
        <a:p>
          <a:pPr rtl="1"/>
          <a:r>
            <a:rPr lang="he-IL" dirty="0"/>
            <a:t>יורשים חוקיים </a:t>
          </a:r>
        </a:p>
      </dgm:t>
    </dgm:pt>
    <dgm:pt modelId="{822BF7EE-302B-48C5-872A-DC0329D81491}" type="parTrans" cxnId="{1B560C2E-4F35-4644-AD32-455D807040FA}">
      <dgm:prSet/>
      <dgm:spPr/>
      <dgm:t>
        <a:bodyPr/>
        <a:lstStyle/>
        <a:p>
          <a:pPr rtl="1"/>
          <a:endParaRPr lang="he-IL"/>
        </a:p>
      </dgm:t>
    </dgm:pt>
    <dgm:pt modelId="{689210C1-2B16-496F-ACB1-3D684EF4A9B9}" type="sibTrans" cxnId="{1B560C2E-4F35-4644-AD32-455D807040FA}">
      <dgm:prSet/>
      <dgm:spPr/>
      <dgm:t>
        <a:bodyPr/>
        <a:lstStyle/>
        <a:p>
          <a:pPr rtl="1"/>
          <a:endParaRPr lang="he-IL"/>
        </a:p>
      </dgm:t>
    </dgm:pt>
    <dgm:pt modelId="{9F1947FE-228E-4C8B-9DB7-91FD95D9709F}">
      <dgm:prSet phldrT="[טקסט]"/>
      <dgm:spPr/>
      <dgm:t>
        <a:bodyPr/>
        <a:lstStyle/>
        <a:p>
          <a:pPr rtl="1"/>
          <a:r>
            <a:rPr lang="he-IL" dirty="0"/>
            <a:t>יש צוואה </a:t>
          </a:r>
        </a:p>
      </dgm:t>
    </dgm:pt>
    <dgm:pt modelId="{3DDA091E-BD90-4819-92C1-3E8D37BB1246}" type="parTrans" cxnId="{6CF29A8F-48C3-4AAF-BF35-C4E0DC22B98F}">
      <dgm:prSet/>
      <dgm:spPr/>
      <dgm:t>
        <a:bodyPr/>
        <a:lstStyle/>
        <a:p>
          <a:pPr rtl="1"/>
          <a:endParaRPr lang="he-IL"/>
        </a:p>
      </dgm:t>
    </dgm:pt>
    <dgm:pt modelId="{08C54451-2C64-4A73-A7AD-AF7F5B0388C5}" type="sibTrans" cxnId="{6CF29A8F-48C3-4AAF-BF35-C4E0DC22B98F}">
      <dgm:prSet/>
      <dgm:spPr/>
      <dgm:t>
        <a:bodyPr/>
        <a:lstStyle/>
        <a:p>
          <a:pPr rtl="1"/>
          <a:endParaRPr lang="he-IL"/>
        </a:p>
      </dgm:t>
    </dgm:pt>
    <dgm:pt modelId="{DE8166CC-2C08-4CDF-AF1C-0ED48F201317}">
      <dgm:prSet phldrT="[טקסט]"/>
      <dgm:spPr/>
      <dgm:t>
        <a:bodyPr/>
        <a:lstStyle/>
        <a:p>
          <a:pPr rtl="1"/>
          <a:r>
            <a:rPr lang="he-IL" dirty="0"/>
            <a:t>העיזבון יחולק בין יורשיו לפי ההוראות בצוואתו.</a:t>
          </a:r>
        </a:p>
      </dgm:t>
    </dgm:pt>
    <dgm:pt modelId="{33D43EAA-032D-4996-8582-84D8D3DF00C2}" type="parTrans" cxnId="{C16A9812-CAA4-44E8-9D77-ACAA0479F418}">
      <dgm:prSet/>
      <dgm:spPr/>
      <dgm:t>
        <a:bodyPr/>
        <a:lstStyle/>
        <a:p>
          <a:pPr rtl="1"/>
          <a:endParaRPr lang="he-IL"/>
        </a:p>
      </dgm:t>
    </dgm:pt>
    <dgm:pt modelId="{64F257F6-623F-437F-BD9A-7A075E182273}" type="sibTrans" cxnId="{C16A9812-CAA4-44E8-9D77-ACAA0479F418}">
      <dgm:prSet/>
      <dgm:spPr/>
      <dgm:t>
        <a:bodyPr/>
        <a:lstStyle/>
        <a:p>
          <a:pPr rtl="1"/>
          <a:endParaRPr lang="he-IL"/>
        </a:p>
      </dgm:t>
    </dgm:pt>
    <dgm:pt modelId="{13CDD481-5460-4B3B-B9EC-A47D274C6A54}">
      <dgm:prSet phldrT="[טקסט]"/>
      <dgm:spPr/>
      <dgm:t>
        <a:bodyPr/>
        <a:lstStyle/>
        <a:p>
          <a:pPr rtl="1"/>
          <a:r>
            <a:rPr lang="he-IL" dirty="0"/>
            <a:t>מוטבים </a:t>
          </a:r>
        </a:p>
      </dgm:t>
    </dgm:pt>
    <dgm:pt modelId="{4DD16F6B-C9FB-410E-8BB5-2DB7135443E6}" type="parTrans" cxnId="{615ED1F1-6177-44AB-8EC9-1404169B1B72}">
      <dgm:prSet/>
      <dgm:spPr/>
      <dgm:t>
        <a:bodyPr/>
        <a:lstStyle/>
        <a:p>
          <a:pPr rtl="1"/>
          <a:endParaRPr lang="he-IL"/>
        </a:p>
      </dgm:t>
    </dgm:pt>
    <dgm:pt modelId="{3FDE8D4E-81DC-4815-988B-28F3294D04F3}" type="sibTrans" cxnId="{615ED1F1-6177-44AB-8EC9-1404169B1B72}">
      <dgm:prSet/>
      <dgm:spPr/>
      <dgm:t>
        <a:bodyPr/>
        <a:lstStyle/>
        <a:p>
          <a:pPr rtl="1"/>
          <a:endParaRPr lang="he-IL"/>
        </a:p>
      </dgm:t>
    </dgm:pt>
    <dgm:pt modelId="{ED93F3AA-584E-45A2-8CA6-3E318AA91F3F}" type="pres">
      <dgm:prSet presAssocID="{7452E402-7F92-4816-B76C-8770D445C015}" presName="diagram" presStyleCnt="0">
        <dgm:presLayoutVars>
          <dgm:chPref val="1"/>
          <dgm:dir/>
          <dgm:animOne val="branch"/>
          <dgm:animLvl val="lvl"/>
          <dgm:resizeHandles/>
        </dgm:presLayoutVars>
      </dgm:prSet>
      <dgm:spPr/>
    </dgm:pt>
    <dgm:pt modelId="{F13761B1-84BE-4330-B172-C602E3850551}" type="pres">
      <dgm:prSet presAssocID="{F09AC7F8-F916-4831-8CFF-D737128D3E27}" presName="root" presStyleCnt="0"/>
      <dgm:spPr/>
    </dgm:pt>
    <dgm:pt modelId="{3A50DBE0-EAEC-456B-9964-5CD1AD2063C5}" type="pres">
      <dgm:prSet presAssocID="{F09AC7F8-F916-4831-8CFF-D737128D3E27}" presName="rootComposite" presStyleCnt="0"/>
      <dgm:spPr/>
    </dgm:pt>
    <dgm:pt modelId="{E24188E3-A405-44E7-B9F1-40236C8EB6C4}" type="pres">
      <dgm:prSet presAssocID="{F09AC7F8-F916-4831-8CFF-D737128D3E27}" presName="rootText" presStyleLbl="node1" presStyleIdx="0" presStyleCnt="2"/>
      <dgm:spPr/>
    </dgm:pt>
    <dgm:pt modelId="{4B158C24-1EE5-4766-A9BE-CFD582BB6944}" type="pres">
      <dgm:prSet presAssocID="{F09AC7F8-F916-4831-8CFF-D737128D3E27}" presName="rootConnector" presStyleLbl="node1" presStyleIdx="0" presStyleCnt="2"/>
      <dgm:spPr/>
    </dgm:pt>
    <dgm:pt modelId="{B697E9A3-FD8B-46A7-9367-966C89C284EA}" type="pres">
      <dgm:prSet presAssocID="{F09AC7F8-F916-4831-8CFF-D737128D3E27}" presName="childShape" presStyleCnt="0"/>
      <dgm:spPr/>
    </dgm:pt>
    <dgm:pt modelId="{F707399E-7AE0-44CF-A28F-8EE33DE0BCD1}" type="pres">
      <dgm:prSet presAssocID="{7277EF13-1EAC-44BB-BCB8-D7F34A6000BE}" presName="Name13" presStyleLbl="parChTrans1D2" presStyleIdx="0" presStyleCnt="4"/>
      <dgm:spPr/>
    </dgm:pt>
    <dgm:pt modelId="{EB17B787-7594-44E2-8617-1F14ECD1649E}" type="pres">
      <dgm:prSet presAssocID="{BE298FA4-D60C-489C-92BB-0802302C3323}" presName="childText" presStyleLbl="bgAcc1" presStyleIdx="0" presStyleCnt="4">
        <dgm:presLayoutVars>
          <dgm:bulletEnabled val="1"/>
        </dgm:presLayoutVars>
      </dgm:prSet>
      <dgm:spPr/>
    </dgm:pt>
    <dgm:pt modelId="{52EDAD52-F76D-4838-A260-2586321C082A}" type="pres">
      <dgm:prSet presAssocID="{822BF7EE-302B-48C5-872A-DC0329D81491}" presName="Name13" presStyleLbl="parChTrans1D2" presStyleIdx="1" presStyleCnt="4"/>
      <dgm:spPr/>
    </dgm:pt>
    <dgm:pt modelId="{865CC1E8-D001-4754-9C1C-8570836694B4}" type="pres">
      <dgm:prSet presAssocID="{A9E09927-1272-4B93-AC88-E4A988EFB4EC}" presName="childText" presStyleLbl="bgAcc1" presStyleIdx="1" presStyleCnt="4">
        <dgm:presLayoutVars>
          <dgm:bulletEnabled val="1"/>
        </dgm:presLayoutVars>
      </dgm:prSet>
      <dgm:spPr/>
    </dgm:pt>
    <dgm:pt modelId="{6B7B2F94-F052-4B1F-A016-3C0C9AA58243}" type="pres">
      <dgm:prSet presAssocID="{9F1947FE-228E-4C8B-9DB7-91FD95D9709F}" presName="root" presStyleCnt="0"/>
      <dgm:spPr/>
    </dgm:pt>
    <dgm:pt modelId="{C6E02963-6AAB-4A28-B28F-827DF9B407E7}" type="pres">
      <dgm:prSet presAssocID="{9F1947FE-228E-4C8B-9DB7-91FD95D9709F}" presName="rootComposite" presStyleCnt="0"/>
      <dgm:spPr/>
    </dgm:pt>
    <dgm:pt modelId="{DBB51C57-73B8-4DA5-8CA2-0956EB3DB14C}" type="pres">
      <dgm:prSet presAssocID="{9F1947FE-228E-4C8B-9DB7-91FD95D9709F}" presName="rootText" presStyleLbl="node1" presStyleIdx="1" presStyleCnt="2"/>
      <dgm:spPr/>
    </dgm:pt>
    <dgm:pt modelId="{63BF3FAC-89AB-4E21-908B-702C83A4EB44}" type="pres">
      <dgm:prSet presAssocID="{9F1947FE-228E-4C8B-9DB7-91FD95D9709F}" presName="rootConnector" presStyleLbl="node1" presStyleIdx="1" presStyleCnt="2"/>
      <dgm:spPr/>
    </dgm:pt>
    <dgm:pt modelId="{25FF2592-2022-4391-88A2-C2B27714C526}" type="pres">
      <dgm:prSet presAssocID="{9F1947FE-228E-4C8B-9DB7-91FD95D9709F}" presName="childShape" presStyleCnt="0"/>
      <dgm:spPr/>
    </dgm:pt>
    <dgm:pt modelId="{C11E95B0-3BEF-4384-B54C-5B9A6CD9212D}" type="pres">
      <dgm:prSet presAssocID="{33D43EAA-032D-4996-8582-84D8D3DF00C2}" presName="Name13" presStyleLbl="parChTrans1D2" presStyleIdx="2" presStyleCnt="4"/>
      <dgm:spPr/>
    </dgm:pt>
    <dgm:pt modelId="{12B91CF8-03EB-4469-98C3-48CFB1602980}" type="pres">
      <dgm:prSet presAssocID="{DE8166CC-2C08-4CDF-AF1C-0ED48F201317}" presName="childText" presStyleLbl="bgAcc1" presStyleIdx="2" presStyleCnt="4">
        <dgm:presLayoutVars>
          <dgm:bulletEnabled val="1"/>
        </dgm:presLayoutVars>
      </dgm:prSet>
      <dgm:spPr/>
    </dgm:pt>
    <dgm:pt modelId="{3454A230-A955-45AE-BD13-91E0235EA0B0}" type="pres">
      <dgm:prSet presAssocID="{4DD16F6B-C9FB-410E-8BB5-2DB7135443E6}" presName="Name13" presStyleLbl="parChTrans1D2" presStyleIdx="3" presStyleCnt="4"/>
      <dgm:spPr/>
    </dgm:pt>
    <dgm:pt modelId="{1F841342-E289-4B46-AFD6-62E3C37554A4}" type="pres">
      <dgm:prSet presAssocID="{13CDD481-5460-4B3B-B9EC-A47D274C6A54}" presName="childText" presStyleLbl="bgAcc1" presStyleIdx="3" presStyleCnt="4">
        <dgm:presLayoutVars>
          <dgm:bulletEnabled val="1"/>
        </dgm:presLayoutVars>
      </dgm:prSet>
      <dgm:spPr/>
    </dgm:pt>
  </dgm:ptLst>
  <dgm:cxnLst>
    <dgm:cxn modelId="{F8CFFA0D-1409-4B27-BF97-68894FBE423A}" type="presOf" srcId="{A9E09927-1272-4B93-AC88-E4A988EFB4EC}" destId="{865CC1E8-D001-4754-9C1C-8570836694B4}" srcOrd="0" destOrd="0" presId="urn:microsoft.com/office/officeart/2005/8/layout/hierarchy3"/>
    <dgm:cxn modelId="{C16A9812-CAA4-44E8-9D77-ACAA0479F418}" srcId="{9F1947FE-228E-4C8B-9DB7-91FD95D9709F}" destId="{DE8166CC-2C08-4CDF-AF1C-0ED48F201317}" srcOrd="0" destOrd="0" parTransId="{33D43EAA-032D-4996-8582-84D8D3DF00C2}" sibTransId="{64F257F6-623F-437F-BD9A-7A075E182273}"/>
    <dgm:cxn modelId="{1351A91E-EB94-4BFB-9E03-EB6B538EB459}" srcId="{F09AC7F8-F916-4831-8CFF-D737128D3E27}" destId="{BE298FA4-D60C-489C-92BB-0802302C3323}" srcOrd="0" destOrd="0" parTransId="{7277EF13-1EAC-44BB-BCB8-D7F34A6000BE}" sibTransId="{0EBAA5DF-9182-445F-A377-E2D6151651C4}"/>
    <dgm:cxn modelId="{88C3252A-3F47-4426-8ACD-B1284BA6739F}" type="presOf" srcId="{F09AC7F8-F916-4831-8CFF-D737128D3E27}" destId="{E24188E3-A405-44E7-B9F1-40236C8EB6C4}" srcOrd="0" destOrd="0" presId="urn:microsoft.com/office/officeart/2005/8/layout/hierarchy3"/>
    <dgm:cxn modelId="{1B560C2E-4F35-4644-AD32-455D807040FA}" srcId="{F09AC7F8-F916-4831-8CFF-D737128D3E27}" destId="{A9E09927-1272-4B93-AC88-E4A988EFB4EC}" srcOrd="1" destOrd="0" parTransId="{822BF7EE-302B-48C5-872A-DC0329D81491}" sibTransId="{689210C1-2B16-496F-ACB1-3D684EF4A9B9}"/>
    <dgm:cxn modelId="{93813139-8112-4F75-88E0-43A1B5EBBE41}" type="presOf" srcId="{13CDD481-5460-4B3B-B9EC-A47D274C6A54}" destId="{1F841342-E289-4B46-AFD6-62E3C37554A4}" srcOrd="0" destOrd="0" presId="urn:microsoft.com/office/officeart/2005/8/layout/hierarchy3"/>
    <dgm:cxn modelId="{D8304C63-5D47-4CC8-AA59-A7DDC21A7182}" type="presOf" srcId="{7452E402-7F92-4816-B76C-8770D445C015}" destId="{ED93F3AA-584E-45A2-8CA6-3E318AA91F3F}" srcOrd="0" destOrd="0" presId="urn:microsoft.com/office/officeart/2005/8/layout/hierarchy3"/>
    <dgm:cxn modelId="{51B5D168-0E7F-4ED8-85FE-7F0CDDF15687}" type="presOf" srcId="{7277EF13-1EAC-44BB-BCB8-D7F34A6000BE}" destId="{F707399E-7AE0-44CF-A28F-8EE33DE0BCD1}" srcOrd="0" destOrd="0" presId="urn:microsoft.com/office/officeart/2005/8/layout/hierarchy3"/>
    <dgm:cxn modelId="{65D33D69-229C-4445-9C65-F75A834D9856}" type="presOf" srcId="{DE8166CC-2C08-4CDF-AF1C-0ED48F201317}" destId="{12B91CF8-03EB-4469-98C3-48CFB1602980}" srcOrd="0" destOrd="0" presId="urn:microsoft.com/office/officeart/2005/8/layout/hierarchy3"/>
    <dgm:cxn modelId="{D173AA54-B90D-4AF5-9401-89F165E26420}" type="presOf" srcId="{9F1947FE-228E-4C8B-9DB7-91FD95D9709F}" destId="{63BF3FAC-89AB-4E21-908B-702C83A4EB44}" srcOrd="1" destOrd="0" presId="urn:microsoft.com/office/officeart/2005/8/layout/hierarchy3"/>
    <dgm:cxn modelId="{6CF29A8F-48C3-4AAF-BF35-C4E0DC22B98F}" srcId="{7452E402-7F92-4816-B76C-8770D445C015}" destId="{9F1947FE-228E-4C8B-9DB7-91FD95D9709F}" srcOrd="1" destOrd="0" parTransId="{3DDA091E-BD90-4819-92C1-3E8D37BB1246}" sibTransId="{08C54451-2C64-4A73-A7AD-AF7F5B0388C5}"/>
    <dgm:cxn modelId="{1EE25BA4-24F8-43D8-87D9-729890CEA4D3}" type="presOf" srcId="{33D43EAA-032D-4996-8582-84D8D3DF00C2}" destId="{C11E95B0-3BEF-4384-B54C-5B9A6CD9212D}" srcOrd="0" destOrd="0" presId="urn:microsoft.com/office/officeart/2005/8/layout/hierarchy3"/>
    <dgm:cxn modelId="{F6B70DC4-C482-4319-A244-470C7460DF22}" srcId="{7452E402-7F92-4816-B76C-8770D445C015}" destId="{F09AC7F8-F916-4831-8CFF-D737128D3E27}" srcOrd="0" destOrd="0" parTransId="{CFF5877F-4BF6-475D-BA2E-98B345579B12}" sibTransId="{E850FE81-BFD5-46D0-AE81-10BEC563C973}"/>
    <dgm:cxn modelId="{87127FCE-04F7-4D4C-8571-573055E2267E}" type="presOf" srcId="{BE298FA4-D60C-489C-92BB-0802302C3323}" destId="{EB17B787-7594-44E2-8617-1F14ECD1649E}" srcOrd="0" destOrd="0" presId="urn:microsoft.com/office/officeart/2005/8/layout/hierarchy3"/>
    <dgm:cxn modelId="{91425BE9-AD3D-4FF1-ABE2-66B9DB825687}" type="presOf" srcId="{4DD16F6B-C9FB-410E-8BB5-2DB7135443E6}" destId="{3454A230-A955-45AE-BD13-91E0235EA0B0}" srcOrd="0" destOrd="0" presId="urn:microsoft.com/office/officeart/2005/8/layout/hierarchy3"/>
    <dgm:cxn modelId="{615ED1F1-6177-44AB-8EC9-1404169B1B72}" srcId="{9F1947FE-228E-4C8B-9DB7-91FD95D9709F}" destId="{13CDD481-5460-4B3B-B9EC-A47D274C6A54}" srcOrd="1" destOrd="0" parTransId="{4DD16F6B-C9FB-410E-8BB5-2DB7135443E6}" sibTransId="{3FDE8D4E-81DC-4815-988B-28F3294D04F3}"/>
    <dgm:cxn modelId="{454F43F2-DEFF-441F-BB6F-B22867454827}" type="presOf" srcId="{9F1947FE-228E-4C8B-9DB7-91FD95D9709F}" destId="{DBB51C57-73B8-4DA5-8CA2-0956EB3DB14C}" srcOrd="0" destOrd="0" presId="urn:microsoft.com/office/officeart/2005/8/layout/hierarchy3"/>
    <dgm:cxn modelId="{6A94DDF5-1460-4FBC-9598-3DBD80622D22}" type="presOf" srcId="{F09AC7F8-F916-4831-8CFF-D737128D3E27}" destId="{4B158C24-1EE5-4766-A9BE-CFD582BB6944}" srcOrd="1" destOrd="0" presId="urn:microsoft.com/office/officeart/2005/8/layout/hierarchy3"/>
    <dgm:cxn modelId="{87FC76F6-D6BD-4482-B1F4-67A9B14BBDA6}" type="presOf" srcId="{822BF7EE-302B-48C5-872A-DC0329D81491}" destId="{52EDAD52-F76D-4838-A260-2586321C082A}" srcOrd="0" destOrd="0" presId="urn:microsoft.com/office/officeart/2005/8/layout/hierarchy3"/>
    <dgm:cxn modelId="{ECF09709-0A8D-4063-89BA-64CD9A968C7A}" type="presParOf" srcId="{ED93F3AA-584E-45A2-8CA6-3E318AA91F3F}" destId="{F13761B1-84BE-4330-B172-C602E3850551}" srcOrd="0" destOrd="0" presId="urn:microsoft.com/office/officeart/2005/8/layout/hierarchy3"/>
    <dgm:cxn modelId="{64019812-65E4-4EFE-80A1-E7CE60BD9C1C}" type="presParOf" srcId="{F13761B1-84BE-4330-B172-C602E3850551}" destId="{3A50DBE0-EAEC-456B-9964-5CD1AD2063C5}" srcOrd="0" destOrd="0" presId="urn:microsoft.com/office/officeart/2005/8/layout/hierarchy3"/>
    <dgm:cxn modelId="{C9926048-33D1-4D68-87A2-C0111A8A65B5}" type="presParOf" srcId="{3A50DBE0-EAEC-456B-9964-5CD1AD2063C5}" destId="{E24188E3-A405-44E7-B9F1-40236C8EB6C4}" srcOrd="0" destOrd="0" presId="urn:microsoft.com/office/officeart/2005/8/layout/hierarchy3"/>
    <dgm:cxn modelId="{51523493-C8E8-4D70-BB25-358DB385CAD2}" type="presParOf" srcId="{3A50DBE0-EAEC-456B-9964-5CD1AD2063C5}" destId="{4B158C24-1EE5-4766-A9BE-CFD582BB6944}" srcOrd="1" destOrd="0" presId="urn:microsoft.com/office/officeart/2005/8/layout/hierarchy3"/>
    <dgm:cxn modelId="{81827128-FA7B-465D-AB2F-815CC63106A1}" type="presParOf" srcId="{F13761B1-84BE-4330-B172-C602E3850551}" destId="{B697E9A3-FD8B-46A7-9367-966C89C284EA}" srcOrd="1" destOrd="0" presId="urn:microsoft.com/office/officeart/2005/8/layout/hierarchy3"/>
    <dgm:cxn modelId="{8C0315BF-0A08-4D66-AEB5-942FF062374F}" type="presParOf" srcId="{B697E9A3-FD8B-46A7-9367-966C89C284EA}" destId="{F707399E-7AE0-44CF-A28F-8EE33DE0BCD1}" srcOrd="0" destOrd="0" presId="urn:microsoft.com/office/officeart/2005/8/layout/hierarchy3"/>
    <dgm:cxn modelId="{F62AF5B4-E7A3-4903-BD77-8B52C880E333}" type="presParOf" srcId="{B697E9A3-FD8B-46A7-9367-966C89C284EA}" destId="{EB17B787-7594-44E2-8617-1F14ECD1649E}" srcOrd="1" destOrd="0" presId="urn:microsoft.com/office/officeart/2005/8/layout/hierarchy3"/>
    <dgm:cxn modelId="{7BF8C820-9EEC-4E9C-A4DB-BCF83D3E7305}" type="presParOf" srcId="{B697E9A3-FD8B-46A7-9367-966C89C284EA}" destId="{52EDAD52-F76D-4838-A260-2586321C082A}" srcOrd="2" destOrd="0" presId="urn:microsoft.com/office/officeart/2005/8/layout/hierarchy3"/>
    <dgm:cxn modelId="{615D89B9-6C0B-4265-8115-90BD4CA44261}" type="presParOf" srcId="{B697E9A3-FD8B-46A7-9367-966C89C284EA}" destId="{865CC1E8-D001-4754-9C1C-8570836694B4}" srcOrd="3" destOrd="0" presId="urn:microsoft.com/office/officeart/2005/8/layout/hierarchy3"/>
    <dgm:cxn modelId="{C303CBCD-B794-4C9E-A09D-C2256E1C0956}" type="presParOf" srcId="{ED93F3AA-584E-45A2-8CA6-3E318AA91F3F}" destId="{6B7B2F94-F052-4B1F-A016-3C0C9AA58243}" srcOrd="1" destOrd="0" presId="urn:microsoft.com/office/officeart/2005/8/layout/hierarchy3"/>
    <dgm:cxn modelId="{CEF9DF26-03A7-487C-9A41-41CB15290007}" type="presParOf" srcId="{6B7B2F94-F052-4B1F-A016-3C0C9AA58243}" destId="{C6E02963-6AAB-4A28-B28F-827DF9B407E7}" srcOrd="0" destOrd="0" presId="urn:microsoft.com/office/officeart/2005/8/layout/hierarchy3"/>
    <dgm:cxn modelId="{BC91A268-42A5-4AF8-9ED3-51BDEBE7734D}" type="presParOf" srcId="{C6E02963-6AAB-4A28-B28F-827DF9B407E7}" destId="{DBB51C57-73B8-4DA5-8CA2-0956EB3DB14C}" srcOrd="0" destOrd="0" presId="urn:microsoft.com/office/officeart/2005/8/layout/hierarchy3"/>
    <dgm:cxn modelId="{80472579-E786-468F-AF04-C7FA1C6601B2}" type="presParOf" srcId="{C6E02963-6AAB-4A28-B28F-827DF9B407E7}" destId="{63BF3FAC-89AB-4E21-908B-702C83A4EB44}" srcOrd="1" destOrd="0" presId="urn:microsoft.com/office/officeart/2005/8/layout/hierarchy3"/>
    <dgm:cxn modelId="{EE7D452B-1E4E-44E6-ABFC-ABD3B5071FB5}" type="presParOf" srcId="{6B7B2F94-F052-4B1F-A016-3C0C9AA58243}" destId="{25FF2592-2022-4391-88A2-C2B27714C526}" srcOrd="1" destOrd="0" presId="urn:microsoft.com/office/officeart/2005/8/layout/hierarchy3"/>
    <dgm:cxn modelId="{38E08696-61F3-4CE7-BB87-120E1B324D84}" type="presParOf" srcId="{25FF2592-2022-4391-88A2-C2B27714C526}" destId="{C11E95B0-3BEF-4384-B54C-5B9A6CD9212D}" srcOrd="0" destOrd="0" presId="urn:microsoft.com/office/officeart/2005/8/layout/hierarchy3"/>
    <dgm:cxn modelId="{62A3B772-D9EE-44AC-9473-C9BC018BD5A4}" type="presParOf" srcId="{25FF2592-2022-4391-88A2-C2B27714C526}" destId="{12B91CF8-03EB-4469-98C3-48CFB1602980}" srcOrd="1" destOrd="0" presId="urn:microsoft.com/office/officeart/2005/8/layout/hierarchy3"/>
    <dgm:cxn modelId="{343DF73B-3EA6-49F5-9AAE-B412EAA9E6C6}" type="presParOf" srcId="{25FF2592-2022-4391-88A2-C2B27714C526}" destId="{3454A230-A955-45AE-BD13-91E0235EA0B0}" srcOrd="2" destOrd="0" presId="urn:microsoft.com/office/officeart/2005/8/layout/hierarchy3"/>
    <dgm:cxn modelId="{FDD94E45-719C-4803-9029-8974CA189A2A}" type="presParOf" srcId="{25FF2592-2022-4391-88A2-C2B27714C526}" destId="{1F841342-E289-4B46-AFD6-62E3C37554A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82A1DF-6EEC-4DCD-8247-30B2190C941C}" type="doc">
      <dgm:prSet loTypeId="urn:microsoft.com/office/officeart/2005/8/layout/cycle2" loCatId="cycle" qsTypeId="urn:microsoft.com/office/officeart/2005/8/quickstyle/simple1" qsCatId="simple" csTypeId="urn:microsoft.com/office/officeart/2005/8/colors/accent1_2" csCatId="accent1" phldr="1"/>
      <dgm:spPr/>
      <dgm:t>
        <a:bodyPr/>
        <a:lstStyle/>
        <a:p>
          <a:pPr rtl="1"/>
          <a:endParaRPr lang="he-IL"/>
        </a:p>
      </dgm:t>
    </dgm:pt>
    <dgm:pt modelId="{00C4DD2A-5141-4E49-8005-97B0BE73D1B0}">
      <dgm:prSet phldrT="[טקסט]"/>
      <dgm:spPr>
        <a:solidFill>
          <a:schemeClr val="bg2">
            <a:lumMod val="50000"/>
          </a:schemeClr>
        </a:solidFill>
      </dgm:spPr>
      <dgm:t>
        <a:bodyPr/>
        <a:lstStyle/>
        <a:p>
          <a:pPr rtl="1"/>
          <a:r>
            <a:rPr lang="he-IL" dirty="0"/>
            <a:t>רואה חשבון </a:t>
          </a:r>
        </a:p>
      </dgm:t>
    </dgm:pt>
    <dgm:pt modelId="{4551E64E-4817-4417-AA30-A74BC0118C85}" type="parTrans" cxnId="{AE301BEA-6077-4904-A65C-51DA107713CC}">
      <dgm:prSet/>
      <dgm:spPr/>
      <dgm:t>
        <a:bodyPr/>
        <a:lstStyle/>
        <a:p>
          <a:pPr rtl="1"/>
          <a:endParaRPr lang="he-IL"/>
        </a:p>
      </dgm:t>
    </dgm:pt>
    <dgm:pt modelId="{36C9E515-D0F4-4502-AB1B-E487AB185E7B}" type="sibTrans" cxnId="{AE301BEA-6077-4904-A65C-51DA107713CC}">
      <dgm:prSet/>
      <dgm:spPr/>
      <dgm:t>
        <a:bodyPr/>
        <a:lstStyle/>
        <a:p>
          <a:pPr rtl="1"/>
          <a:endParaRPr lang="he-IL"/>
        </a:p>
      </dgm:t>
    </dgm:pt>
    <dgm:pt modelId="{81FD35D2-F3A5-416C-9110-8BEA772FC825}">
      <dgm:prSet phldrT="[טקסט]"/>
      <dgm:spPr>
        <a:solidFill>
          <a:schemeClr val="tx1">
            <a:lumMod val="50000"/>
            <a:lumOff val="50000"/>
          </a:schemeClr>
        </a:solidFill>
      </dgm:spPr>
      <dgm:t>
        <a:bodyPr/>
        <a:lstStyle/>
        <a:p>
          <a:pPr rtl="1"/>
          <a:r>
            <a:rPr lang="he-IL" dirty="0"/>
            <a:t>יועץ השקעות בבנק</a:t>
          </a:r>
        </a:p>
      </dgm:t>
    </dgm:pt>
    <dgm:pt modelId="{6A37C927-8747-4E4B-BE34-5FCFD3DC67FD}" type="parTrans" cxnId="{D24D6A55-DC86-4AE0-8A92-873521A4BA58}">
      <dgm:prSet/>
      <dgm:spPr/>
      <dgm:t>
        <a:bodyPr/>
        <a:lstStyle/>
        <a:p>
          <a:pPr rtl="1"/>
          <a:endParaRPr lang="he-IL"/>
        </a:p>
      </dgm:t>
    </dgm:pt>
    <dgm:pt modelId="{C69FC3CF-9DFF-4732-B47E-9E4D66044189}" type="sibTrans" cxnId="{D24D6A55-DC86-4AE0-8A92-873521A4BA58}">
      <dgm:prSet/>
      <dgm:spPr/>
      <dgm:t>
        <a:bodyPr/>
        <a:lstStyle/>
        <a:p>
          <a:pPr rtl="1"/>
          <a:endParaRPr lang="he-IL"/>
        </a:p>
      </dgm:t>
    </dgm:pt>
    <dgm:pt modelId="{9059CED0-DCE5-41BF-AA95-054EB6340BBA}">
      <dgm:prSet phldrT="[טקסט]"/>
      <dgm:spPr>
        <a:solidFill>
          <a:schemeClr val="accent5">
            <a:lumMod val="75000"/>
          </a:schemeClr>
        </a:solidFill>
      </dgm:spPr>
      <dgm:t>
        <a:bodyPr/>
        <a:lstStyle/>
        <a:p>
          <a:pPr rtl="1"/>
          <a:r>
            <a:rPr lang="he-IL" dirty="0"/>
            <a:t>עורך דין </a:t>
          </a:r>
        </a:p>
      </dgm:t>
    </dgm:pt>
    <dgm:pt modelId="{FB720441-5F8C-4E2D-95DC-5A389C500C62}" type="parTrans" cxnId="{A2B20B92-A11C-4E45-A70C-3623B7E46343}">
      <dgm:prSet/>
      <dgm:spPr/>
      <dgm:t>
        <a:bodyPr/>
        <a:lstStyle/>
        <a:p>
          <a:pPr rtl="1"/>
          <a:endParaRPr lang="he-IL"/>
        </a:p>
      </dgm:t>
    </dgm:pt>
    <dgm:pt modelId="{640091F7-0434-4024-A5D3-7B73E70E4AEA}" type="sibTrans" cxnId="{A2B20B92-A11C-4E45-A70C-3623B7E46343}">
      <dgm:prSet/>
      <dgm:spPr/>
      <dgm:t>
        <a:bodyPr/>
        <a:lstStyle/>
        <a:p>
          <a:pPr rtl="1"/>
          <a:endParaRPr lang="he-IL"/>
        </a:p>
      </dgm:t>
    </dgm:pt>
    <dgm:pt modelId="{E3C30DF7-711F-4E9E-B9C1-B82EF100F36C}">
      <dgm:prSet phldrT="[טקסט]"/>
      <dgm:spPr>
        <a:solidFill>
          <a:schemeClr val="accent2"/>
        </a:solidFill>
      </dgm:spPr>
      <dgm:t>
        <a:bodyPr/>
        <a:lstStyle/>
        <a:p>
          <a:pPr rtl="1"/>
          <a:r>
            <a:rPr lang="he-IL" dirty="0"/>
            <a:t>סוכן ביטוח </a:t>
          </a:r>
        </a:p>
      </dgm:t>
    </dgm:pt>
    <dgm:pt modelId="{B220043E-6A1F-4DC7-9F3D-BC1EC540D0BA}" type="parTrans" cxnId="{1ABB1ABC-6C1C-45EC-BFC0-7F1EFDAB5F21}">
      <dgm:prSet/>
      <dgm:spPr/>
      <dgm:t>
        <a:bodyPr/>
        <a:lstStyle/>
        <a:p>
          <a:pPr rtl="1"/>
          <a:endParaRPr lang="he-IL"/>
        </a:p>
      </dgm:t>
    </dgm:pt>
    <dgm:pt modelId="{F178F4CD-07F9-4185-82B5-030AFE4E5000}" type="sibTrans" cxnId="{1ABB1ABC-6C1C-45EC-BFC0-7F1EFDAB5F21}">
      <dgm:prSet/>
      <dgm:spPr/>
      <dgm:t>
        <a:bodyPr/>
        <a:lstStyle/>
        <a:p>
          <a:pPr rtl="1"/>
          <a:endParaRPr lang="he-IL"/>
        </a:p>
      </dgm:t>
    </dgm:pt>
    <dgm:pt modelId="{99D07B10-B37C-4296-89B9-346135BA085C}">
      <dgm:prSet phldrT="[טקסט]"/>
      <dgm:spPr/>
      <dgm:t>
        <a:bodyPr/>
        <a:lstStyle/>
        <a:p>
          <a:pPr rtl="1"/>
          <a:r>
            <a:rPr lang="he-IL" dirty="0"/>
            <a:t>יועץ כלכלי</a:t>
          </a:r>
        </a:p>
      </dgm:t>
    </dgm:pt>
    <dgm:pt modelId="{4E29D681-B570-4267-94BC-E54742B43241}" type="parTrans" cxnId="{61564F5F-3C45-4FB0-BDD9-86883FAC43B4}">
      <dgm:prSet/>
      <dgm:spPr/>
      <dgm:t>
        <a:bodyPr/>
        <a:lstStyle/>
        <a:p>
          <a:pPr rtl="1"/>
          <a:endParaRPr lang="he-IL"/>
        </a:p>
      </dgm:t>
    </dgm:pt>
    <dgm:pt modelId="{63B3BC3C-88BF-4794-8CAC-C1C73A9885CD}" type="sibTrans" cxnId="{61564F5F-3C45-4FB0-BDD9-86883FAC43B4}">
      <dgm:prSet/>
      <dgm:spPr/>
      <dgm:t>
        <a:bodyPr/>
        <a:lstStyle/>
        <a:p>
          <a:pPr rtl="1"/>
          <a:endParaRPr lang="he-IL"/>
        </a:p>
      </dgm:t>
    </dgm:pt>
    <dgm:pt modelId="{1215E402-2241-4EBD-8421-91F79178DCA7}" type="pres">
      <dgm:prSet presAssocID="{5982A1DF-6EEC-4DCD-8247-30B2190C941C}" presName="cycle" presStyleCnt="0">
        <dgm:presLayoutVars>
          <dgm:dir/>
          <dgm:resizeHandles val="exact"/>
        </dgm:presLayoutVars>
      </dgm:prSet>
      <dgm:spPr/>
    </dgm:pt>
    <dgm:pt modelId="{97C5DEAC-50E1-47B2-828E-28EF25568502}" type="pres">
      <dgm:prSet presAssocID="{00C4DD2A-5141-4E49-8005-97B0BE73D1B0}" presName="node" presStyleLbl="node1" presStyleIdx="0" presStyleCnt="5">
        <dgm:presLayoutVars>
          <dgm:bulletEnabled val="1"/>
        </dgm:presLayoutVars>
      </dgm:prSet>
      <dgm:spPr/>
    </dgm:pt>
    <dgm:pt modelId="{C810CAA5-F995-45A1-A8EE-40DB4EDFD081}" type="pres">
      <dgm:prSet presAssocID="{36C9E515-D0F4-4502-AB1B-E487AB185E7B}" presName="sibTrans" presStyleLbl="sibTrans2D1" presStyleIdx="0" presStyleCnt="5"/>
      <dgm:spPr/>
    </dgm:pt>
    <dgm:pt modelId="{BEA37D9E-DB43-47FD-90C7-388C7606EB40}" type="pres">
      <dgm:prSet presAssocID="{36C9E515-D0F4-4502-AB1B-E487AB185E7B}" presName="connectorText" presStyleLbl="sibTrans2D1" presStyleIdx="0" presStyleCnt="5"/>
      <dgm:spPr/>
    </dgm:pt>
    <dgm:pt modelId="{31FCE2F5-E7B5-44DA-8849-CB6EEC3A32D6}" type="pres">
      <dgm:prSet presAssocID="{81FD35D2-F3A5-416C-9110-8BEA772FC825}" presName="node" presStyleLbl="node1" presStyleIdx="1" presStyleCnt="5">
        <dgm:presLayoutVars>
          <dgm:bulletEnabled val="1"/>
        </dgm:presLayoutVars>
      </dgm:prSet>
      <dgm:spPr/>
    </dgm:pt>
    <dgm:pt modelId="{146A4BD4-44D0-4F88-8912-6707CD939AF7}" type="pres">
      <dgm:prSet presAssocID="{C69FC3CF-9DFF-4732-B47E-9E4D66044189}" presName="sibTrans" presStyleLbl="sibTrans2D1" presStyleIdx="1" presStyleCnt="5"/>
      <dgm:spPr/>
    </dgm:pt>
    <dgm:pt modelId="{0CE20C7A-B9F4-4FD9-BA1E-F8A29A912F58}" type="pres">
      <dgm:prSet presAssocID="{C69FC3CF-9DFF-4732-B47E-9E4D66044189}" presName="connectorText" presStyleLbl="sibTrans2D1" presStyleIdx="1" presStyleCnt="5"/>
      <dgm:spPr/>
    </dgm:pt>
    <dgm:pt modelId="{7E924239-79FC-4F4D-981D-DAB671A31BCF}" type="pres">
      <dgm:prSet presAssocID="{9059CED0-DCE5-41BF-AA95-054EB6340BBA}" presName="node" presStyleLbl="node1" presStyleIdx="2" presStyleCnt="5">
        <dgm:presLayoutVars>
          <dgm:bulletEnabled val="1"/>
        </dgm:presLayoutVars>
      </dgm:prSet>
      <dgm:spPr/>
    </dgm:pt>
    <dgm:pt modelId="{52DB103A-535E-4ED6-B8D8-82187E1484E1}" type="pres">
      <dgm:prSet presAssocID="{640091F7-0434-4024-A5D3-7B73E70E4AEA}" presName="sibTrans" presStyleLbl="sibTrans2D1" presStyleIdx="2" presStyleCnt="5"/>
      <dgm:spPr/>
    </dgm:pt>
    <dgm:pt modelId="{3386FBE8-369A-42BA-979F-2B9BE0FE6BB6}" type="pres">
      <dgm:prSet presAssocID="{640091F7-0434-4024-A5D3-7B73E70E4AEA}" presName="connectorText" presStyleLbl="sibTrans2D1" presStyleIdx="2" presStyleCnt="5"/>
      <dgm:spPr/>
    </dgm:pt>
    <dgm:pt modelId="{44596586-2A43-48DB-BC1F-DB525A6979A9}" type="pres">
      <dgm:prSet presAssocID="{E3C30DF7-711F-4E9E-B9C1-B82EF100F36C}" presName="node" presStyleLbl="node1" presStyleIdx="3" presStyleCnt="5">
        <dgm:presLayoutVars>
          <dgm:bulletEnabled val="1"/>
        </dgm:presLayoutVars>
      </dgm:prSet>
      <dgm:spPr/>
    </dgm:pt>
    <dgm:pt modelId="{D72DF088-EF64-4AE5-BBE9-C149227628FC}" type="pres">
      <dgm:prSet presAssocID="{F178F4CD-07F9-4185-82B5-030AFE4E5000}" presName="sibTrans" presStyleLbl="sibTrans2D1" presStyleIdx="3" presStyleCnt="5"/>
      <dgm:spPr/>
    </dgm:pt>
    <dgm:pt modelId="{3FE0BFB1-0E7E-4B74-8C52-18B8B1165086}" type="pres">
      <dgm:prSet presAssocID="{F178F4CD-07F9-4185-82B5-030AFE4E5000}" presName="connectorText" presStyleLbl="sibTrans2D1" presStyleIdx="3" presStyleCnt="5"/>
      <dgm:spPr/>
    </dgm:pt>
    <dgm:pt modelId="{57B193F2-85B1-44FA-B016-E3B779C07053}" type="pres">
      <dgm:prSet presAssocID="{99D07B10-B37C-4296-89B9-346135BA085C}" presName="node" presStyleLbl="node1" presStyleIdx="4" presStyleCnt="5">
        <dgm:presLayoutVars>
          <dgm:bulletEnabled val="1"/>
        </dgm:presLayoutVars>
      </dgm:prSet>
      <dgm:spPr/>
    </dgm:pt>
    <dgm:pt modelId="{A408CF5E-FAE3-4F36-9E65-0CE0C8F86931}" type="pres">
      <dgm:prSet presAssocID="{63B3BC3C-88BF-4794-8CAC-C1C73A9885CD}" presName="sibTrans" presStyleLbl="sibTrans2D1" presStyleIdx="4" presStyleCnt="5"/>
      <dgm:spPr/>
    </dgm:pt>
    <dgm:pt modelId="{AAA06422-B862-4A29-8C08-BE6F2CF4810B}" type="pres">
      <dgm:prSet presAssocID="{63B3BC3C-88BF-4794-8CAC-C1C73A9885CD}" presName="connectorText" presStyleLbl="sibTrans2D1" presStyleIdx="4" presStyleCnt="5"/>
      <dgm:spPr/>
    </dgm:pt>
  </dgm:ptLst>
  <dgm:cxnLst>
    <dgm:cxn modelId="{301BE42B-890F-41C8-9FA2-D2F31AB6122F}" type="presOf" srcId="{640091F7-0434-4024-A5D3-7B73E70E4AEA}" destId="{3386FBE8-369A-42BA-979F-2B9BE0FE6BB6}" srcOrd="1" destOrd="0" presId="urn:microsoft.com/office/officeart/2005/8/layout/cycle2"/>
    <dgm:cxn modelId="{61564F5F-3C45-4FB0-BDD9-86883FAC43B4}" srcId="{5982A1DF-6EEC-4DCD-8247-30B2190C941C}" destId="{99D07B10-B37C-4296-89B9-346135BA085C}" srcOrd="4" destOrd="0" parTransId="{4E29D681-B570-4267-94BC-E54742B43241}" sibTransId="{63B3BC3C-88BF-4794-8CAC-C1C73A9885CD}"/>
    <dgm:cxn modelId="{AC38DC44-9723-47B5-8C70-D9FDC7EBE3C2}" type="presOf" srcId="{00C4DD2A-5141-4E49-8005-97B0BE73D1B0}" destId="{97C5DEAC-50E1-47B2-828E-28EF25568502}" srcOrd="0" destOrd="0" presId="urn:microsoft.com/office/officeart/2005/8/layout/cycle2"/>
    <dgm:cxn modelId="{FB778465-CF3C-41E6-A39D-54E4DCE05D59}" type="presOf" srcId="{99D07B10-B37C-4296-89B9-346135BA085C}" destId="{57B193F2-85B1-44FA-B016-E3B779C07053}" srcOrd="0" destOrd="0" presId="urn:microsoft.com/office/officeart/2005/8/layout/cycle2"/>
    <dgm:cxn modelId="{FDAB506C-A780-4F05-8E15-F50E40A9D948}" type="presOf" srcId="{36C9E515-D0F4-4502-AB1B-E487AB185E7B}" destId="{C810CAA5-F995-45A1-A8EE-40DB4EDFD081}" srcOrd="0" destOrd="0" presId="urn:microsoft.com/office/officeart/2005/8/layout/cycle2"/>
    <dgm:cxn modelId="{D24D6A55-DC86-4AE0-8A92-873521A4BA58}" srcId="{5982A1DF-6EEC-4DCD-8247-30B2190C941C}" destId="{81FD35D2-F3A5-416C-9110-8BEA772FC825}" srcOrd="1" destOrd="0" parTransId="{6A37C927-8747-4E4B-BE34-5FCFD3DC67FD}" sibTransId="{C69FC3CF-9DFF-4732-B47E-9E4D66044189}"/>
    <dgm:cxn modelId="{8CF3468A-D639-4699-A28B-E8628569D376}" type="presOf" srcId="{9059CED0-DCE5-41BF-AA95-054EB6340BBA}" destId="{7E924239-79FC-4F4D-981D-DAB671A31BCF}" srcOrd="0" destOrd="0" presId="urn:microsoft.com/office/officeart/2005/8/layout/cycle2"/>
    <dgm:cxn modelId="{A2B20B92-A11C-4E45-A70C-3623B7E46343}" srcId="{5982A1DF-6EEC-4DCD-8247-30B2190C941C}" destId="{9059CED0-DCE5-41BF-AA95-054EB6340BBA}" srcOrd="2" destOrd="0" parTransId="{FB720441-5F8C-4E2D-95DC-5A389C500C62}" sibTransId="{640091F7-0434-4024-A5D3-7B73E70E4AEA}"/>
    <dgm:cxn modelId="{6D497F9D-3455-4287-BD85-6EB0E73D8B15}" type="presOf" srcId="{F178F4CD-07F9-4185-82B5-030AFE4E5000}" destId="{3FE0BFB1-0E7E-4B74-8C52-18B8B1165086}" srcOrd="1" destOrd="0" presId="urn:microsoft.com/office/officeart/2005/8/layout/cycle2"/>
    <dgm:cxn modelId="{38993CA4-FC9B-40E0-873F-8E00F75908CF}" type="presOf" srcId="{63B3BC3C-88BF-4794-8CAC-C1C73A9885CD}" destId="{AAA06422-B862-4A29-8C08-BE6F2CF4810B}" srcOrd="1" destOrd="0" presId="urn:microsoft.com/office/officeart/2005/8/layout/cycle2"/>
    <dgm:cxn modelId="{58EE41A8-D428-48EF-81B6-536525EA7BA9}" type="presOf" srcId="{36C9E515-D0F4-4502-AB1B-E487AB185E7B}" destId="{BEA37D9E-DB43-47FD-90C7-388C7606EB40}" srcOrd="1" destOrd="0" presId="urn:microsoft.com/office/officeart/2005/8/layout/cycle2"/>
    <dgm:cxn modelId="{B7E97DA8-F0B3-447B-8B7F-DDB35E9B7A84}" type="presOf" srcId="{5982A1DF-6EEC-4DCD-8247-30B2190C941C}" destId="{1215E402-2241-4EBD-8421-91F79178DCA7}" srcOrd="0" destOrd="0" presId="urn:microsoft.com/office/officeart/2005/8/layout/cycle2"/>
    <dgm:cxn modelId="{1ABB1ABC-6C1C-45EC-BFC0-7F1EFDAB5F21}" srcId="{5982A1DF-6EEC-4DCD-8247-30B2190C941C}" destId="{E3C30DF7-711F-4E9E-B9C1-B82EF100F36C}" srcOrd="3" destOrd="0" parTransId="{B220043E-6A1F-4DC7-9F3D-BC1EC540D0BA}" sibTransId="{F178F4CD-07F9-4185-82B5-030AFE4E5000}"/>
    <dgm:cxn modelId="{D91BA1C0-C0F7-4266-96FF-BCD6FFCC7563}" type="presOf" srcId="{63B3BC3C-88BF-4794-8CAC-C1C73A9885CD}" destId="{A408CF5E-FAE3-4F36-9E65-0CE0C8F86931}" srcOrd="0" destOrd="0" presId="urn:microsoft.com/office/officeart/2005/8/layout/cycle2"/>
    <dgm:cxn modelId="{113F6AC6-4828-4399-BAE0-D283A91CA1C3}" type="presOf" srcId="{C69FC3CF-9DFF-4732-B47E-9E4D66044189}" destId="{146A4BD4-44D0-4F88-8912-6707CD939AF7}" srcOrd="0" destOrd="0" presId="urn:microsoft.com/office/officeart/2005/8/layout/cycle2"/>
    <dgm:cxn modelId="{515075C6-2D8D-4976-83BC-686103B12E75}" type="presOf" srcId="{E3C30DF7-711F-4E9E-B9C1-B82EF100F36C}" destId="{44596586-2A43-48DB-BC1F-DB525A6979A9}" srcOrd="0" destOrd="0" presId="urn:microsoft.com/office/officeart/2005/8/layout/cycle2"/>
    <dgm:cxn modelId="{3773D0CD-CE6B-43F0-A0A1-B87D6F1136C4}" type="presOf" srcId="{81FD35D2-F3A5-416C-9110-8BEA772FC825}" destId="{31FCE2F5-E7B5-44DA-8849-CB6EEC3A32D6}" srcOrd="0" destOrd="0" presId="urn:microsoft.com/office/officeart/2005/8/layout/cycle2"/>
    <dgm:cxn modelId="{D2FB1FDA-5765-4528-B60B-2D8E2555A3D7}" type="presOf" srcId="{C69FC3CF-9DFF-4732-B47E-9E4D66044189}" destId="{0CE20C7A-B9F4-4FD9-BA1E-F8A29A912F58}" srcOrd="1" destOrd="0" presId="urn:microsoft.com/office/officeart/2005/8/layout/cycle2"/>
    <dgm:cxn modelId="{09D164E4-9098-48A8-9B3C-9BC0AC5FB0F0}" type="presOf" srcId="{F178F4CD-07F9-4185-82B5-030AFE4E5000}" destId="{D72DF088-EF64-4AE5-BBE9-C149227628FC}" srcOrd="0" destOrd="0" presId="urn:microsoft.com/office/officeart/2005/8/layout/cycle2"/>
    <dgm:cxn modelId="{AE301BEA-6077-4904-A65C-51DA107713CC}" srcId="{5982A1DF-6EEC-4DCD-8247-30B2190C941C}" destId="{00C4DD2A-5141-4E49-8005-97B0BE73D1B0}" srcOrd="0" destOrd="0" parTransId="{4551E64E-4817-4417-AA30-A74BC0118C85}" sibTransId="{36C9E515-D0F4-4502-AB1B-E487AB185E7B}"/>
    <dgm:cxn modelId="{9C3072ED-6116-4165-B283-563B5F0E51ED}" type="presOf" srcId="{640091F7-0434-4024-A5D3-7B73E70E4AEA}" destId="{52DB103A-535E-4ED6-B8D8-82187E1484E1}" srcOrd="0" destOrd="0" presId="urn:microsoft.com/office/officeart/2005/8/layout/cycle2"/>
    <dgm:cxn modelId="{5C55BE10-79C9-4A98-99BC-4439A908A322}" type="presParOf" srcId="{1215E402-2241-4EBD-8421-91F79178DCA7}" destId="{97C5DEAC-50E1-47B2-828E-28EF25568502}" srcOrd="0" destOrd="0" presId="urn:microsoft.com/office/officeart/2005/8/layout/cycle2"/>
    <dgm:cxn modelId="{F7E2A415-EAAF-4811-959F-54E275D6E413}" type="presParOf" srcId="{1215E402-2241-4EBD-8421-91F79178DCA7}" destId="{C810CAA5-F995-45A1-A8EE-40DB4EDFD081}" srcOrd="1" destOrd="0" presId="urn:microsoft.com/office/officeart/2005/8/layout/cycle2"/>
    <dgm:cxn modelId="{8A420E87-38AA-4EA1-8A70-601CE7F75EB6}" type="presParOf" srcId="{C810CAA5-F995-45A1-A8EE-40DB4EDFD081}" destId="{BEA37D9E-DB43-47FD-90C7-388C7606EB40}" srcOrd="0" destOrd="0" presId="urn:microsoft.com/office/officeart/2005/8/layout/cycle2"/>
    <dgm:cxn modelId="{09F7F10C-3B79-439F-8249-053F0B1E96DF}" type="presParOf" srcId="{1215E402-2241-4EBD-8421-91F79178DCA7}" destId="{31FCE2F5-E7B5-44DA-8849-CB6EEC3A32D6}" srcOrd="2" destOrd="0" presId="urn:microsoft.com/office/officeart/2005/8/layout/cycle2"/>
    <dgm:cxn modelId="{F41E9AED-D7A8-4839-9AFB-A548E54E0B16}" type="presParOf" srcId="{1215E402-2241-4EBD-8421-91F79178DCA7}" destId="{146A4BD4-44D0-4F88-8912-6707CD939AF7}" srcOrd="3" destOrd="0" presId="urn:microsoft.com/office/officeart/2005/8/layout/cycle2"/>
    <dgm:cxn modelId="{8393FE4A-ADEB-42F0-8408-12CBC53F7A55}" type="presParOf" srcId="{146A4BD4-44D0-4F88-8912-6707CD939AF7}" destId="{0CE20C7A-B9F4-4FD9-BA1E-F8A29A912F58}" srcOrd="0" destOrd="0" presId="urn:microsoft.com/office/officeart/2005/8/layout/cycle2"/>
    <dgm:cxn modelId="{88186B09-C6EE-41EC-9A36-C45818734326}" type="presParOf" srcId="{1215E402-2241-4EBD-8421-91F79178DCA7}" destId="{7E924239-79FC-4F4D-981D-DAB671A31BCF}" srcOrd="4" destOrd="0" presId="urn:microsoft.com/office/officeart/2005/8/layout/cycle2"/>
    <dgm:cxn modelId="{8724424A-DF03-4381-8FB5-A6EA1AD58133}" type="presParOf" srcId="{1215E402-2241-4EBD-8421-91F79178DCA7}" destId="{52DB103A-535E-4ED6-B8D8-82187E1484E1}" srcOrd="5" destOrd="0" presId="urn:microsoft.com/office/officeart/2005/8/layout/cycle2"/>
    <dgm:cxn modelId="{8B66B1E7-F070-4F39-B573-19B9A3EB84D1}" type="presParOf" srcId="{52DB103A-535E-4ED6-B8D8-82187E1484E1}" destId="{3386FBE8-369A-42BA-979F-2B9BE0FE6BB6}" srcOrd="0" destOrd="0" presId="urn:microsoft.com/office/officeart/2005/8/layout/cycle2"/>
    <dgm:cxn modelId="{30A2F411-B13F-44BE-8236-400069D70862}" type="presParOf" srcId="{1215E402-2241-4EBD-8421-91F79178DCA7}" destId="{44596586-2A43-48DB-BC1F-DB525A6979A9}" srcOrd="6" destOrd="0" presId="urn:microsoft.com/office/officeart/2005/8/layout/cycle2"/>
    <dgm:cxn modelId="{E132F029-3DF4-4A2B-8E89-00748D647EB2}" type="presParOf" srcId="{1215E402-2241-4EBD-8421-91F79178DCA7}" destId="{D72DF088-EF64-4AE5-BBE9-C149227628FC}" srcOrd="7" destOrd="0" presId="urn:microsoft.com/office/officeart/2005/8/layout/cycle2"/>
    <dgm:cxn modelId="{D4303938-4B34-4524-8D4E-B494EF6A9ACD}" type="presParOf" srcId="{D72DF088-EF64-4AE5-BBE9-C149227628FC}" destId="{3FE0BFB1-0E7E-4B74-8C52-18B8B1165086}" srcOrd="0" destOrd="0" presId="urn:microsoft.com/office/officeart/2005/8/layout/cycle2"/>
    <dgm:cxn modelId="{420EA2DD-E9B9-42BC-8323-6B8842A32667}" type="presParOf" srcId="{1215E402-2241-4EBD-8421-91F79178DCA7}" destId="{57B193F2-85B1-44FA-B016-E3B779C07053}" srcOrd="8" destOrd="0" presId="urn:microsoft.com/office/officeart/2005/8/layout/cycle2"/>
    <dgm:cxn modelId="{AFAF2DAB-E722-486D-A4DA-B476D4F1AB74}" type="presParOf" srcId="{1215E402-2241-4EBD-8421-91F79178DCA7}" destId="{A408CF5E-FAE3-4F36-9E65-0CE0C8F86931}" srcOrd="9" destOrd="0" presId="urn:microsoft.com/office/officeart/2005/8/layout/cycle2"/>
    <dgm:cxn modelId="{80FDD069-8CAA-4955-9605-6ED4DBE7562A}" type="presParOf" srcId="{A408CF5E-FAE3-4F36-9E65-0CE0C8F86931}" destId="{AAA06422-B862-4A29-8C08-BE6F2CF4810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DF3DF-884D-4501-9597-0EA892D005FC}" type="doc">
      <dgm:prSet loTypeId="urn:microsoft.com/office/officeart/2005/8/layout/pyramid2" loCatId="list" qsTypeId="urn:microsoft.com/office/officeart/2005/8/quickstyle/simple1" qsCatId="simple" csTypeId="urn:microsoft.com/office/officeart/2005/8/colors/accent1_2" csCatId="accent1" phldr="1"/>
      <dgm:spPr/>
    </dgm:pt>
    <dgm:pt modelId="{0C636690-7CA7-4DCA-9C4F-0C84D790BFA6}">
      <dgm:prSet phldrT="[טקסט]"/>
      <dgm:spPr/>
      <dgm:t>
        <a:bodyPr/>
        <a:lstStyle/>
        <a:p>
          <a:pPr rtl="1"/>
          <a:r>
            <a:rPr lang="he-IL" dirty="0"/>
            <a:t>כספים פרטיים </a:t>
          </a:r>
        </a:p>
      </dgm:t>
    </dgm:pt>
    <dgm:pt modelId="{9D5645E9-BDAC-4539-AD95-A652B3B80763}" type="parTrans" cxnId="{F2A0A95A-AC3C-4912-BE88-44977FCA3A75}">
      <dgm:prSet/>
      <dgm:spPr/>
      <dgm:t>
        <a:bodyPr/>
        <a:lstStyle/>
        <a:p>
          <a:pPr rtl="1"/>
          <a:endParaRPr lang="he-IL"/>
        </a:p>
      </dgm:t>
    </dgm:pt>
    <dgm:pt modelId="{93977DB7-0442-436B-8456-A5F1A20D3505}" type="sibTrans" cxnId="{F2A0A95A-AC3C-4912-BE88-44977FCA3A75}">
      <dgm:prSet/>
      <dgm:spPr/>
      <dgm:t>
        <a:bodyPr/>
        <a:lstStyle/>
        <a:p>
          <a:pPr rtl="1"/>
          <a:endParaRPr lang="he-IL"/>
        </a:p>
      </dgm:t>
    </dgm:pt>
    <dgm:pt modelId="{486875D8-505D-44B1-B804-8A21EC519088}">
      <dgm:prSet phldrT="[טקסט]"/>
      <dgm:spPr/>
      <dgm:t>
        <a:bodyPr/>
        <a:lstStyle/>
        <a:p>
          <a:pPr rtl="1"/>
          <a:r>
            <a:rPr lang="he-IL" dirty="0"/>
            <a:t>ביטוח לאומי</a:t>
          </a:r>
        </a:p>
      </dgm:t>
    </dgm:pt>
    <dgm:pt modelId="{B8CE671C-5D08-482D-A861-A43CAD2B2BD3}" type="parTrans" cxnId="{3A7168EF-23EE-4863-ADE6-9772218CF876}">
      <dgm:prSet/>
      <dgm:spPr/>
      <dgm:t>
        <a:bodyPr/>
        <a:lstStyle/>
        <a:p>
          <a:pPr rtl="1"/>
          <a:endParaRPr lang="he-IL"/>
        </a:p>
      </dgm:t>
    </dgm:pt>
    <dgm:pt modelId="{5CFDD836-3636-4F27-98AF-437DEA9C22BA}" type="sibTrans" cxnId="{3A7168EF-23EE-4863-ADE6-9772218CF876}">
      <dgm:prSet/>
      <dgm:spPr/>
      <dgm:t>
        <a:bodyPr/>
        <a:lstStyle/>
        <a:p>
          <a:pPr rtl="1"/>
          <a:endParaRPr lang="he-IL"/>
        </a:p>
      </dgm:t>
    </dgm:pt>
    <dgm:pt modelId="{BE6A298F-549B-4587-B3C4-0D82EBA0849A}">
      <dgm:prSet phldrT="[טקסט]"/>
      <dgm:spPr/>
      <dgm:t>
        <a:bodyPr/>
        <a:lstStyle/>
        <a:p>
          <a:pPr rtl="1"/>
          <a:r>
            <a:rPr lang="he-IL" dirty="0"/>
            <a:t>חסכון פנסיוני </a:t>
          </a:r>
        </a:p>
      </dgm:t>
    </dgm:pt>
    <dgm:pt modelId="{98219F55-6353-4545-BCE6-9A4C73D7F561}" type="parTrans" cxnId="{F0E872F8-5029-47CA-BFC4-531416B46C83}">
      <dgm:prSet/>
      <dgm:spPr/>
      <dgm:t>
        <a:bodyPr/>
        <a:lstStyle/>
        <a:p>
          <a:pPr rtl="1"/>
          <a:endParaRPr lang="he-IL"/>
        </a:p>
      </dgm:t>
    </dgm:pt>
    <dgm:pt modelId="{D6F92BC9-6067-424F-ABA1-9FC2877F242E}" type="sibTrans" cxnId="{F0E872F8-5029-47CA-BFC4-531416B46C83}">
      <dgm:prSet/>
      <dgm:spPr/>
      <dgm:t>
        <a:bodyPr/>
        <a:lstStyle/>
        <a:p>
          <a:pPr rtl="1"/>
          <a:endParaRPr lang="he-IL"/>
        </a:p>
      </dgm:t>
    </dgm:pt>
    <dgm:pt modelId="{7859B1B0-1720-4811-A5A7-549AFFFB6080}" type="pres">
      <dgm:prSet presAssocID="{EB0DF3DF-884D-4501-9597-0EA892D005FC}" presName="compositeShape" presStyleCnt="0">
        <dgm:presLayoutVars>
          <dgm:dir/>
          <dgm:resizeHandles/>
        </dgm:presLayoutVars>
      </dgm:prSet>
      <dgm:spPr/>
    </dgm:pt>
    <dgm:pt modelId="{8C40C77E-07AE-45C0-84F9-53231B5DBB3A}" type="pres">
      <dgm:prSet presAssocID="{EB0DF3DF-884D-4501-9597-0EA892D005FC}" presName="pyramid" presStyleLbl="node1" presStyleIdx="0" presStyleCnt="1"/>
      <dgm:spPr/>
    </dgm:pt>
    <dgm:pt modelId="{E23F273F-6A6D-4815-B413-0498692AB7CC}" type="pres">
      <dgm:prSet presAssocID="{EB0DF3DF-884D-4501-9597-0EA892D005FC}" presName="theList" presStyleCnt="0"/>
      <dgm:spPr/>
    </dgm:pt>
    <dgm:pt modelId="{7C0EB49C-132D-4C0F-8921-5DFDCF99FB9B}" type="pres">
      <dgm:prSet presAssocID="{0C636690-7CA7-4DCA-9C4F-0C84D790BFA6}" presName="aNode" presStyleLbl="fgAcc1" presStyleIdx="0" presStyleCnt="3">
        <dgm:presLayoutVars>
          <dgm:bulletEnabled val="1"/>
        </dgm:presLayoutVars>
      </dgm:prSet>
      <dgm:spPr/>
    </dgm:pt>
    <dgm:pt modelId="{5E65B762-315B-493B-8893-CC2F5CF03F39}" type="pres">
      <dgm:prSet presAssocID="{0C636690-7CA7-4DCA-9C4F-0C84D790BFA6}" presName="aSpace" presStyleCnt="0"/>
      <dgm:spPr/>
    </dgm:pt>
    <dgm:pt modelId="{27C66999-C145-4DC1-B356-6B66EEBB9D88}" type="pres">
      <dgm:prSet presAssocID="{486875D8-505D-44B1-B804-8A21EC519088}" presName="aNode" presStyleLbl="fgAcc1" presStyleIdx="1" presStyleCnt="3">
        <dgm:presLayoutVars>
          <dgm:bulletEnabled val="1"/>
        </dgm:presLayoutVars>
      </dgm:prSet>
      <dgm:spPr/>
    </dgm:pt>
    <dgm:pt modelId="{71E2BB26-B4FF-478A-91BB-6882A5DA1E37}" type="pres">
      <dgm:prSet presAssocID="{486875D8-505D-44B1-B804-8A21EC519088}" presName="aSpace" presStyleCnt="0"/>
      <dgm:spPr/>
    </dgm:pt>
    <dgm:pt modelId="{3DED987E-8542-448D-A55D-05C8EC32071A}" type="pres">
      <dgm:prSet presAssocID="{BE6A298F-549B-4587-B3C4-0D82EBA0849A}" presName="aNode" presStyleLbl="fgAcc1" presStyleIdx="2" presStyleCnt="3">
        <dgm:presLayoutVars>
          <dgm:bulletEnabled val="1"/>
        </dgm:presLayoutVars>
      </dgm:prSet>
      <dgm:spPr/>
    </dgm:pt>
    <dgm:pt modelId="{54488842-59A8-4A93-862B-1187708B3986}" type="pres">
      <dgm:prSet presAssocID="{BE6A298F-549B-4587-B3C4-0D82EBA0849A}" presName="aSpace" presStyleCnt="0"/>
      <dgm:spPr/>
    </dgm:pt>
  </dgm:ptLst>
  <dgm:cxnLst>
    <dgm:cxn modelId="{00527110-8122-43C7-A19A-1032A88BA589}" type="presOf" srcId="{486875D8-505D-44B1-B804-8A21EC519088}" destId="{27C66999-C145-4DC1-B356-6B66EEBB9D88}" srcOrd="0" destOrd="0" presId="urn:microsoft.com/office/officeart/2005/8/layout/pyramid2"/>
    <dgm:cxn modelId="{D2155E1A-D83A-470B-BF70-1A2D4532DFE0}" type="presOf" srcId="{0C636690-7CA7-4DCA-9C4F-0C84D790BFA6}" destId="{7C0EB49C-132D-4C0F-8921-5DFDCF99FB9B}" srcOrd="0" destOrd="0" presId="urn:microsoft.com/office/officeart/2005/8/layout/pyramid2"/>
    <dgm:cxn modelId="{6397183F-EB62-48B6-B7A4-22EBF1C4D55E}" type="presOf" srcId="{BE6A298F-549B-4587-B3C4-0D82EBA0849A}" destId="{3DED987E-8542-448D-A55D-05C8EC32071A}" srcOrd="0" destOrd="0" presId="urn:microsoft.com/office/officeart/2005/8/layout/pyramid2"/>
    <dgm:cxn modelId="{F2A0A95A-AC3C-4912-BE88-44977FCA3A75}" srcId="{EB0DF3DF-884D-4501-9597-0EA892D005FC}" destId="{0C636690-7CA7-4DCA-9C4F-0C84D790BFA6}" srcOrd="0" destOrd="0" parTransId="{9D5645E9-BDAC-4539-AD95-A652B3B80763}" sibTransId="{93977DB7-0442-436B-8456-A5F1A20D3505}"/>
    <dgm:cxn modelId="{3A7168EF-23EE-4863-ADE6-9772218CF876}" srcId="{EB0DF3DF-884D-4501-9597-0EA892D005FC}" destId="{486875D8-505D-44B1-B804-8A21EC519088}" srcOrd="1" destOrd="0" parTransId="{B8CE671C-5D08-482D-A861-A43CAD2B2BD3}" sibTransId="{5CFDD836-3636-4F27-98AF-437DEA9C22BA}"/>
    <dgm:cxn modelId="{F0E872F8-5029-47CA-BFC4-531416B46C83}" srcId="{EB0DF3DF-884D-4501-9597-0EA892D005FC}" destId="{BE6A298F-549B-4587-B3C4-0D82EBA0849A}" srcOrd="2" destOrd="0" parTransId="{98219F55-6353-4545-BCE6-9A4C73D7F561}" sibTransId="{D6F92BC9-6067-424F-ABA1-9FC2877F242E}"/>
    <dgm:cxn modelId="{2232D8FF-7FF9-4E01-9058-588BB5A09161}" type="presOf" srcId="{EB0DF3DF-884D-4501-9597-0EA892D005FC}" destId="{7859B1B0-1720-4811-A5A7-549AFFFB6080}" srcOrd="0" destOrd="0" presId="urn:microsoft.com/office/officeart/2005/8/layout/pyramid2"/>
    <dgm:cxn modelId="{9FBFD6D2-1C55-40D5-9CE1-0AC0BEA413F3}" type="presParOf" srcId="{7859B1B0-1720-4811-A5A7-549AFFFB6080}" destId="{8C40C77E-07AE-45C0-84F9-53231B5DBB3A}" srcOrd="0" destOrd="0" presId="urn:microsoft.com/office/officeart/2005/8/layout/pyramid2"/>
    <dgm:cxn modelId="{37D2479D-E855-47D8-8213-7D65ADD68859}" type="presParOf" srcId="{7859B1B0-1720-4811-A5A7-549AFFFB6080}" destId="{E23F273F-6A6D-4815-B413-0498692AB7CC}" srcOrd="1" destOrd="0" presId="urn:microsoft.com/office/officeart/2005/8/layout/pyramid2"/>
    <dgm:cxn modelId="{072CB277-67C3-4973-9F06-FF3043AD1305}" type="presParOf" srcId="{E23F273F-6A6D-4815-B413-0498692AB7CC}" destId="{7C0EB49C-132D-4C0F-8921-5DFDCF99FB9B}" srcOrd="0" destOrd="0" presId="urn:microsoft.com/office/officeart/2005/8/layout/pyramid2"/>
    <dgm:cxn modelId="{C2A5437C-3BB5-40D5-A6FF-0DC7A37E9118}" type="presParOf" srcId="{E23F273F-6A6D-4815-B413-0498692AB7CC}" destId="{5E65B762-315B-493B-8893-CC2F5CF03F39}" srcOrd="1" destOrd="0" presId="urn:microsoft.com/office/officeart/2005/8/layout/pyramid2"/>
    <dgm:cxn modelId="{848F4B64-1941-4BF5-A57E-BA4C70D9F3C1}" type="presParOf" srcId="{E23F273F-6A6D-4815-B413-0498692AB7CC}" destId="{27C66999-C145-4DC1-B356-6B66EEBB9D88}" srcOrd="2" destOrd="0" presId="urn:microsoft.com/office/officeart/2005/8/layout/pyramid2"/>
    <dgm:cxn modelId="{52D59DD4-D4AC-4BEE-8DFC-4118C1CABD08}" type="presParOf" srcId="{E23F273F-6A6D-4815-B413-0498692AB7CC}" destId="{71E2BB26-B4FF-478A-91BB-6882A5DA1E37}" srcOrd="3" destOrd="0" presId="urn:microsoft.com/office/officeart/2005/8/layout/pyramid2"/>
    <dgm:cxn modelId="{30664310-2FBC-4BF4-A492-48B61F51B694}" type="presParOf" srcId="{E23F273F-6A6D-4815-B413-0498692AB7CC}" destId="{3DED987E-8542-448D-A55D-05C8EC32071A}" srcOrd="4" destOrd="0" presId="urn:microsoft.com/office/officeart/2005/8/layout/pyramid2"/>
    <dgm:cxn modelId="{C0C1EEEC-CA64-41D9-B8A8-2043F979056D}" type="presParOf" srcId="{E23F273F-6A6D-4815-B413-0498692AB7CC}" destId="{54488842-59A8-4A93-862B-1187708B398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0DF3DF-884D-4501-9597-0EA892D005FC}" type="doc">
      <dgm:prSet loTypeId="urn:microsoft.com/office/officeart/2005/8/layout/pyramid2" loCatId="list" qsTypeId="urn:microsoft.com/office/officeart/2005/8/quickstyle/simple1" qsCatId="simple" csTypeId="urn:microsoft.com/office/officeart/2005/8/colors/accent1_2" csCatId="accent1" phldr="1"/>
      <dgm:spPr/>
    </dgm:pt>
    <dgm:pt modelId="{0C636690-7CA7-4DCA-9C4F-0C84D790BFA6}">
      <dgm:prSet phldrT="[טקסט]"/>
      <dgm:spPr/>
      <dgm:t>
        <a:bodyPr/>
        <a:lstStyle/>
        <a:p>
          <a:pPr rtl="1"/>
          <a:r>
            <a:rPr lang="he-IL" b="1" dirty="0"/>
            <a:t>כספים פרטיים </a:t>
          </a:r>
        </a:p>
      </dgm:t>
    </dgm:pt>
    <dgm:pt modelId="{9D5645E9-BDAC-4539-AD95-A652B3B80763}" type="parTrans" cxnId="{F2A0A95A-AC3C-4912-BE88-44977FCA3A75}">
      <dgm:prSet/>
      <dgm:spPr/>
      <dgm:t>
        <a:bodyPr/>
        <a:lstStyle/>
        <a:p>
          <a:pPr rtl="1"/>
          <a:endParaRPr lang="he-IL"/>
        </a:p>
      </dgm:t>
    </dgm:pt>
    <dgm:pt modelId="{93977DB7-0442-436B-8456-A5F1A20D3505}" type="sibTrans" cxnId="{F2A0A95A-AC3C-4912-BE88-44977FCA3A75}">
      <dgm:prSet/>
      <dgm:spPr/>
      <dgm:t>
        <a:bodyPr/>
        <a:lstStyle/>
        <a:p>
          <a:pPr rtl="1"/>
          <a:endParaRPr lang="he-IL"/>
        </a:p>
      </dgm:t>
    </dgm:pt>
    <dgm:pt modelId="{486875D8-505D-44B1-B804-8A21EC519088}">
      <dgm:prSet phldrT="[טקסט]"/>
      <dgm:spPr/>
      <dgm:t>
        <a:bodyPr/>
        <a:lstStyle/>
        <a:p>
          <a:pPr rtl="1"/>
          <a:r>
            <a:rPr lang="he-IL" dirty="0"/>
            <a:t>ביטוח לאומי</a:t>
          </a:r>
        </a:p>
      </dgm:t>
    </dgm:pt>
    <dgm:pt modelId="{B8CE671C-5D08-482D-A861-A43CAD2B2BD3}" type="parTrans" cxnId="{3A7168EF-23EE-4863-ADE6-9772218CF876}">
      <dgm:prSet/>
      <dgm:spPr/>
      <dgm:t>
        <a:bodyPr/>
        <a:lstStyle/>
        <a:p>
          <a:pPr rtl="1"/>
          <a:endParaRPr lang="he-IL"/>
        </a:p>
      </dgm:t>
    </dgm:pt>
    <dgm:pt modelId="{5CFDD836-3636-4F27-98AF-437DEA9C22BA}" type="sibTrans" cxnId="{3A7168EF-23EE-4863-ADE6-9772218CF876}">
      <dgm:prSet/>
      <dgm:spPr/>
      <dgm:t>
        <a:bodyPr/>
        <a:lstStyle/>
        <a:p>
          <a:pPr rtl="1"/>
          <a:endParaRPr lang="he-IL"/>
        </a:p>
      </dgm:t>
    </dgm:pt>
    <dgm:pt modelId="{BE6A298F-549B-4587-B3C4-0D82EBA0849A}">
      <dgm:prSet phldrT="[טקסט]"/>
      <dgm:spPr/>
      <dgm:t>
        <a:bodyPr/>
        <a:lstStyle/>
        <a:p>
          <a:pPr rtl="1"/>
          <a:r>
            <a:rPr lang="he-IL" dirty="0"/>
            <a:t>חסכון פנסיוני </a:t>
          </a:r>
        </a:p>
      </dgm:t>
    </dgm:pt>
    <dgm:pt modelId="{98219F55-6353-4545-BCE6-9A4C73D7F561}" type="parTrans" cxnId="{F0E872F8-5029-47CA-BFC4-531416B46C83}">
      <dgm:prSet/>
      <dgm:spPr/>
      <dgm:t>
        <a:bodyPr/>
        <a:lstStyle/>
        <a:p>
          <a:pPr rtl="1"/>
          <a:endParaRPr lang="he-IL"/>
        </a:p>
      </dgm:t>
    </dgm:pt>
    <dgm:pt modelId="{D6F92BC9-6067-424F-ABA1-9FC2877F242E}" type="sibTrans" cxnId="{F0E872F8-5029-47CA-BFC4-531416B46C83}">
      <dgm:prSet/>
      <dgm:spPr/>
      <dgm:t>
        <a:bodyPr/>
        <a:lstStyle/>
        <a:p>
          <a:pPr rtl="1"/>
          <a:endParaRPr lang="he-IL"/>
        </a:p>
      </dgm:t>
    </dgm:pt>
    <dgm:pt modelId="{7859B1B0-1720-4811-A5A7-549AFFFB6080}" type="pres">
      <dgm:prSet presAssocID="{EB0DF3DF-884D-4501-9597-0EA892D005FC}" presName="compositeShape" presStyleCnt="0">
        <dgm:presLayoutVars>
          <dgm:dir/>
          <dgm:resizeHandles/>
        </dgm:presLayoutVars>
      </dgm:prSet>
      <dgm:spPr/>
    </dgm:pt>
    <dgm:pt modelId="{8C40C77E-07AE-45C0-84F9-53231B5DBB3A}" type="pres">
      <dgm:prSet presAssocID="{EB0DF3DF-884D-4501-9597-0EA892D005FC}" presName="pyramid" presStyleLbl="node1" presStyleIdx="0" presStyleCnt="1"/>
      <dgm:spPr/>
    </dgm:pt>
    <dgm:pt modelId="{E23F273F-6A6D-4815-B413-0498692AB7CC}" type="pres">
      <dgm:prSet presAssocID="{EB0DF3DF-884D-4501-9597-0EA892D005FC}" presName="theList" presStyleCnt="0"/>
      <dgm:spPr/>
    </dgm:pt>
    <dgm:pt modelId="{7C0EB49C-132D-4C0F-8921-5DFDCF99FB9B}" type="pres">
      <dgm:prSet presAssocID="{0C636690-7CA7-4DCA-9C4F-0C84D790BFA6}" presName="aNode" presStyleLbl="fgAcc1" presStyleIdx="0" presStyleCnt="3">
        <dgm:presLayoutVars>
          <dgm:bulletEnabled val="1"/>
        </dgm:presLayoutVars>
      </dgm:prSet>
      <dgm:spPr/>
    </dgm:pt>
    <dgm:pt modelId="{5E65B762-315B-493B-8893-CC2F5CF03F39}" type="pres">
      <dgm:prSet presAssocID="{0C636690-7CA7-4DCA-9C4F-0C84D790BFA6}" presName="aSpace" presStyleCnt="0"/>
      <dgm:spPr/>
    </dgm:pt>
    <dgm:pt modelId="{27C66999-C145-4DC1-B356-6B66EEBB9D88}" type="pres">
      <dgm:prSet presAssocID="{486875D8-505D-44B1-B804-8A21EC519088}" presName="aNode" presStyleLbl="fgAcc1" presStyleIdx="1" presStyleCnt="3">
        <dgm:presLayoutVars>
          <dgm:bulletEnabled val="1"/>
        </dgm:presLayoutVars>
      </dgm:prSet>
      <dgm:spPr/>
    </dgm:pt>
    <dgm:pt modelId="{71E2BB26-B4FF-478A-91BB-6882A5DA1E37}" type="pres">
      <dgm:prSet presAssocID="{486875D8-505D-44B1-B804-8A21EC519088}" presName="aSpace" presStyleCnt="0"/>
      <dgm:spPr/>
    </dgm:pt>
    <dgm:pt modelId="{3DED987E-8542-448D-A55D-05C8EC32071A}" type="pres">
      <dgm:prSet presAssocID="{BE6A298F-549B-4587-B3C4-0D82EBA0849A}" presName="aNode" presStyleLbl="fgAcc1" presStyleIdx="2" presStyleCnt="3">
        <dgm:presLayoutVars>
          <dgm:bulletEnabled val="1"/>
        </dgm:presLayoutVars>
      </dgm:prSet>
      <dgm:spPr/>
    </dgm:pt>
    <dgm:pt modelId="{54488842-59A8-4A93-862B-1187708B3986}" type="pres">
      <dgm:prSet presAssocID="{BE6A298F-549B-4587-B3C4-0D82EBA0849A}" presName="aSpace" presStyleCnt="0"/>
      <dgm:spPr/>
    </dgm:pt>
  </dgm:ptLst>
  <dgm:cxnLst>
    <dgm:cxn modelId="{00527110-8122-43C7-A19A-1032A88BA589}" type="presOf" srcId="{486875D8-505D-44B1-B804-8A21EC519088}" destId="{27C66999-C145-4DC1-B356-6B66EEBB9D88}" srcOrd="0" destOrd="0" presId="urn:microsoft.com/office/officeart/2005/8/layout/pyramid2"/>
    <dgm:cxn modelId="{D2155E1A-D83A-470B-BF70-1A2D4532DFE0}" type="presOf" srcId="{0C636690-7CA7-4DCA-9C4F-0C84D790BFA6}" destId="{7C0EB49C-132D-4C0F-8921-5DFDCF99FB9B}" srcOrd="0" destOrd="0" presId="urn:microsoft.com/office/officeart/2005/8/layout/pyramid2"/>
    <dgm:cxn modelId="{6397183F-EB62-48B6-B7A4-22EBF1C4D55E}" type="presOf" srcId="{BE6A298F-549B-4587-B3C4-0D82EBA0849A}" destId="{3DED987E-8542-448D-A55D-05C8EC32071A}" srcOrd="0" destOrd="0" presId="urn:microsoft.com/office/officeart/2005/8/layout/pyramid2"/>
    <dgm:cxn modelId="{F2A0A95A-AC3C-4912-BE88-44977FCA3A75}" srcId="{EB0DF3DF-884D-4501-9597-0EA892D005FC}" destId="{0C636690-7CA7-4DCA-9C4F-0C84D790BFA6}" srcOrd="0" destOrd="0" parTransId="{9D5645E9-BDAC-4539-AD95-A652B3B80763}" sibTransId="{93977DB7-0442-436B-8456-A5F1A20D3505}"/>
    <dgm:cxn modelId="{3A7168EF-23EE-4863-ADE6-9772218CF876}" srcId="{EB0DF3DF-884D-4501-9597-0EA892D005FC}" destId="{486875D8-505D-44B1-B804-8A21EC519088}" srcOrd="1" destOrd="0" parTransId="{B8CE671C-5D08-482D-A861-A43CAD2B2BD3}" sibTransId="{5CFDD836-3636-4F27-98AF-437DEA9C22BA}"/>
    <dgm:cxn modelId="{F0E872F8-5029-47CA-BFC4-531416B46C83}" srcId="{EB0DF3DF-884D-4501-9597-0EA892D005FC}" destId="{BE6A298F-549B-4587-B3C4-0D82EBA0849A}" srcOrd="2" destOrd="0" parTransId="{98219F55-6353-4545-BCE6-9A4C73D7F561}" sibTransId="{D6F92BC9-6067-424F-ABA1-9FC2877F242E}"/>
    <dgm:cxn modelId="{2232D8FF-7FF9-4E01-9058-588BB5A09161}" type="presOf" srcId="{EB0DF3DF-884D-4501-9597-0EA892D005FC}" destId="{7859B1B0-1720-4811-A5A7-549AFFFB6080}" srcOrd="0" destOrd="0" presId="urn:microsoft.com/office/officeart/2005/8/layout/pyramid2"/>
    <dgm:cxn modelId="{9FBFD6D2-1C55-40D5-9CE1-0AC0BEA413F3}" type="presParOf" srcId="{7859B1B0-1720-4811-A5A7-549AFFFB6080}" destId="{8C40C77E-07AE-45C0-84F9-53231B5DBB3A}" srcOrd="0" destOrd="0" presId="urn:microsoft.com/office/officeart/2005/8/layout/pyramid2"/>
    <dgm:cxn modelId="{37D2479D-E855-47D8-8213-7D65ADD68859}" type="presParOf" srcId="{7859B1B0-1720-4811-A5A7-549AFFFB6080}" destId="{E23F273F-6A6D-4815-B413-0498692AB7CC}" srcOrd="1" destOrd="0" presId="urn:microsoft.com/office/officeart/2005/8/layout/pyramid2"/>
    <dgm:cxn modelId="{072CB277-67C3-4973-9F06-FF3043AD1305}" type="presParOf" srcId="{E23F273F-6A6D-4815-B413-0498692AB7CC}" destId="{7C0EB49C-132D-4C0F-8921-5DFDCF99FB9B}" srcOrd="0" destOrd="0" presId="urn:microsoft.com/office/officeart/2005/8/layout/pyramid2"/>
    <dgm:cxn modelId="{C2A5437C-3BB5-40D5-A6FF-0DC7A37E9118}" type="presParOf" srcId="{E23F273F-6A6D-4815-B413-0498692AB7CC}" destId="{5E65B762-315B-493B-8893-CC2F5CF03F39}" srcOrd="1" destOrd="0" presId="urn:microsoft.com/office/officeart/2005/8/layout/pyramid2"/>
    <dgm:cxn modelId="{848F4B64-1941-4BF5-A57E-BA4C70D9F3C1}" type="presParOf" srcId="{E23F273F-6A6D-4815-B413-0498692AB7CC}" destId="{27C66999-C145-4DC1-B356-6B66EEBB9D88}" srcOrd="2" destOrd="0" presId="urn:microsoft.com/office/officeart/2005/8/layout/pyramid2"/>
    <dgm:cxn modelId="{52D59DD4-D4AC-4BEE-8DFC-4118C1CABD08}" type="presParOf" srcId="{E23F273F-6A6D-4815-B413-0498692AB7CC}" destId="{71E2BB26-B4FF-478A-91BB-6882A5DA1E37}" srcOrd="3" destOrd="0" presId="urn:microsoft.com/office/officeart/2005/8/layout/pyramid2"/>
    <dgm:cxn modelId="{30664310-2FBC-4BF4-A492-48B61F51B694}" type="presParOf" srcId="{E23F273F-6A6D-4815-B413-0498692AB7CC}" destId="{3DED987E-8542-448D-A55D-05C8EC32071A}" srcOrd="4" destOrd="0" presId="urn:microsoft.com/office/officeart/2005/8/layout/pyramid2"/>
    <dgm:cxn modelId="{C0C1EEEC-CA64-41D9-B8A8-2043F979056D}" type="presParOf" srcId="{E23F273F-6A6D-4815-B413-0498692AB7CC}" destId="{54488842-59A8-4A93-862B-1187708B398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0DF3DF-884D-4501-9597-0EA892D005FC}" type="doc">
      <dgm:prSet loTypeId="urn:microsoft.com/office/officeart/2005/8/layout/pyramid2" loCatId="list" qsTypeId="urn:microsoft.com/office/officeart/2005/8/quickstyle/simple1" qsCatId="simple" csTypeId="urn:microsoft.com/office/officeart/2005/8/colors/accent1_2" csCatId="accent1" phldr="1"/>
      <dgm:spPr/>
    </dgm:pt>
    <dgm:pt modelId="{0C636690-7CA7-4DCA-9C4F-0C84D790BFA6}">
      <dgm:prSet phldrT="[טקסט]"/>
      <dgm:spPr/>
      <dgm:t>
        <a:bodyPr/>
        <a:lstStyle/>
        <a:p>
          <a:pPr rtl="1"/>
          <a:r>
            <a:rPr lang="he-IL" dirty="0"/>
            <a:t>כספים פרטיים </a:t>
          </a:r>
        </a:p>
      </dgm:t>
    </dgm:pt>
    <dgm:pt modelId="{9D5645E9-BDAC-4539-AD95-A652B3B80763}" type="parTrans" cxnId="{F2A0A95A-AC3C-4912-BE88-44977FCA3A75}">
      <dgm:prSet/>
      <dgm:spPr/>
      <dgm:t>
        <a:bodyPr/>
        <a:lstStyle/>
        <a:p>
          <a:pPr rtl="1"/>
          <a:endParaRPr lang="he-IL"/>
        </a:p>
      </dgm:t>
    </dgm:pt>
    <dgm:pt modelId="{93977DB7-0442-436B-8456-A5F1A20D3505}" type="sibTrans" cxnId="{F2A0A95A-AC3C-4912-BE88-44977FCA3A75}">
      <dgm:prSet/>
      <dgm:spPr/>
      <dgm:t>
        <a:bodyPr/>
        <a:lstStyle/>
        <a:p>
          <a:pPr rtl="1"/>
          <a:endParaRPr lang="he-IL"/>
        </a:p>
      </dgm:t>
    </dgm:pt>
    <dgm:pt modelId="{486875D8-505D-44B1-B804-8A21EC519088}">
      <dgm:prSet phldrT="[טקסט]"/>
      <dgm:spPr/>
      <dgm:t>
        <a:bodyPr/>
        <a:lstStyle/>
        <a:p>
          <a:pPr rtl="1"/>
          <a:r>
            <a:rPr lang="he-IL" b="1" dirty="0"/>
            <a:t>ביטוח לאומי</a:t>
          </a:r>
        </a:p>
      </dgm:t>
    </dgm:pt>
    <dgm:pt modelId="{B8CE671C-5D08-482D-A861-A43CAD2B2BD3}" type="parTrans" cxnId="{3A7168EF-23EE-4863-ADE6-9772218CF876}">
      <dgm:prSet/>
      <dgm:spPr/>
      <dgm:t>
        <a:bodyPr/>
        <a:lstStyle/>
        <a:p>
          <a:pPr rtl="1"/>
          <a:endParaRPr lang="he-IL"/>
        </a:p>
      </dgm:t>
    </dgm:pt>
    <dgm:pt modelId="{5CFDD836-3636-4F27-98AF-437DEA9C22BA}" type="sibTrans" cxnId="{3A7168EF-23EE-4863-ADE6-9772218CF876}">
      <dgm:prSet/>
      <dgm:spPr/>
      <dgm:t>
        <a:bodyPr/>
        <a:lstStyle/>
        <a:p>
          <a:pPr rtl="1"/>
          <a:endParaRPr lang="he-IL"/>
        </a:p>
      </dgm:t>
    </dgm:pt>
    <dgm:pt modelId="{BE6A298F-549B-4587-B3C4-0D82EBA0849A}">
      <dgm:prSet phldrT="[טקסט]"/>
      <dgm:spPr/>
      <dgm:t>
        <a:bodyPr/>
        <a:lstStyle/>
        <a:p>
          <a:pPr rtl="1"/>
          <a:r>
            <a:rPr lang="he-IL" dirty="0"/>
            <a:t>חסכון פנסיוני </a:t>
          </a:r>
        </a:p>
      </dgm:t>
    </dgm:pt>
    <dgm:pt modelId="{98219F55-6353-4545-BCE6-9A4C73D7F561}" type="parTrans" cxnId="{F0E872F8-5029-47CA-BFC4-531416B46C83}">
      <dgm:prSet/>
      <dgm:spPr/>
      <dgm:t>
        <a:bodyPr/>
        <a:lstStyle/>
        <a:p>
          <a:pPr rtl="1"/>
          <a:endParaRPr lang="he-IL"/>
        </a:p>
      </dgm:t>
    </dgm:pt>
    <dgm:pt modelId="{D6F92BC9-6067-424F-ABA1-9FC2877F242E}" type="sibTrans" cxnId="{F0E872F8-5029-47CA-BFC4-531416B46C83}">
      <dgm:prSet/>
      <dgm:spPr/>
      <dgm:t>
        <a:bodyPr/>
        <a:lstStyle/>
        <a:p>
          <a:pPr rtl="1"/>
          <a:endParaRPr lang="he-IL"/>
        </a:p>
      </dgm:t>
    </dgm:pt>
    <dgm:pt modelId="{7859B1B0-1720-4811-A5A7-549AFFFB6080}" type="pres">
      <dgm:prSet presAssocID="{EB0DF3DF-884D-4501-9597-0EA892D005FC}" presName="compositeShape" presStyleCnt="0">
        <dgm:presLayoutVars>
          <dgm:dir/>
          <dgm:resizeHandles/>
        </dgm:presLayoutVars>
      </dgm:prSet>
      <dgm:spPr/>
    </dgm:pt>
    <dgm:pt modelId="{8C40C77E-07AE-45C0-84F9-53231B5DBB3A}" type="pres">
      <dgm:prSet presAssocID="{EB0DF3DF-884D-4501-9597-0EA892D005FC}" presName="pyramid" presStyleLbl="node1" presStyleIdx="0" presStyleCnt="1"/>
      <dgm:spPr/>
    </dgm:pt>
    <dgm:pt modelId="{E23F273F-6A6D-4815-B413-0498692AB7CC}" type="pres">
      <dgm:prSet presAssocID="{EB0DF3DF-884D-4501-9597-0EA892D005FC}" presName="theList" presStyleCnt="0"/>
      <dgm:spPr/>
    </dgm:pt>
    <dgm:pt modelId="{7C0EB49C-132D-4C0F-8921-5DFDCF99FB9B}" type="pres">
      <dgm:prSet presAssocID="{0C636690-7CA7-4DCA-9C4F-0C84D790BFA6}" presName="aNode" presStyleLbl="fgAcc1" presStyleIdx="0" presStyleCnt="3">
        <dgm:presLayoutVars>
          <dgm:bulletEnabled val="1"/>
        </dgm:presLayoutVars>
      </dgm:prSet>
      <dgm:spPr/>
    </dgm:pt>
    <dgm:pt modelId="{5E65B762-315B-493B-8893-CC2F5CF03F39}" type="pres">
      <dgm:prSet presAssocID="{0C636690-7CA7-4DCA-9C4F-0C84D790BFA6}" presName="aSpace" presStyleCnt="0"/>
      <dgm:spPr/>
    </dgm:pt>
    <dgm:pt modelId="{27C66999-C145-4DC1-B356-6B66EEBB9D88}" type="pres">
      <dgm:prSet presAssocID="{486875D8-505D-44B1-B804-8A21EC519088}" presName="aNode" presStyleLbl="fgAcc1" presStyleIdx="1" presStyleCnt="3">
        <dgm:presLayoutVars>
          <dgm:bulletEnabled val="1"/>
        </dgm:presLayoutVars>
      </dgm:prSet>
      <dgm:spPr/>
    </dgm:pt>
    <dgm:pt modelId="{71E2BB26-B4FF-478A-91BB-6882A5DA1E37}" type="pres">
      <dgm:prSet presAssocID="{486875D8-505D-44B1-B804-8A21EC519088}" presName="aSpace" presStyleCnt="0"/>
      <dgm:spPr/>
    </dgm:pt>
    <dgm:pt modelId="{3DED987E-8542-448D-A55D-05C8EC32071A}" type="pres">
      <dgm:prSet presAssocID="{BE6A298F-549B-4587-B3C4-0D82EBA0849A}" presName="aNode" presStyleLbl="fgAcc1" presStyleIdx="2" presStyleCnt="3">
        <dgm:presLayoutVars>
          <dgm:bulletEnabled val="1"/>
        </dgm:presLayoutVars>
      </dgm:prSet>
      <dgm:spPr/>
    </dgm:pt>
    <dgm:pt modelId="{54488842-59A8-4A93-862B-1187708B3986}" type="pres">
      <dgm:prSet presAssocID="{BE6A298F-549B-4587-B3C4-0D82EBA0849A}" presName="aSpace" presStyleCnt="0"/>
      <dgm:spPr/>
    </dgm:pt>
  </dgm:ptLst>
  <dgm:cxnLst>
    <dgm:cxn modelId="{00527110-8122-43C7-A19A-1032A88BA589}" type="presOf" srcId="{486875D8-505D-44B1-B804-8A21EC519088}" destId="{27C66999-C145-4DC1-B356-6B66EEBB9D88}" srcOrd="0" destOrd="0" presId="urn:microsoft.com/office/officeart/2005/8/layout/pyramid2"/>
    <dgm:cxn modelId="{D2155E1A-D83A-470B-BF70-1A2D4532DFE0}" type="presOf" srcId="{0C636690-7CA7-4DCA-9C4F-0C84D790BFA6}" destId="{7C0EB49C-132D-4C0F-8921-5DFDCF99FB9B}" srcOrd="0" destOrd="0" presId="urn:microsoft.com/office/officeart/2005/8/layout/pyramid2"/>
    <dgm:cxn modelId="{6397183F-EB62-48B6-B7A4-22EBF1C4D55E}" type="presOf" srcId="{BE6A298F-549B-4587-B3C4-0D82EBA0849A}" destId="{3DED987E-8542-448D-A55D-05C8EC32071A}" srcOrd="0" destOrd="0" presId="urn:microsoft.com/office/officeart/2005/8/layout/pyramid2"/>
    <dgm:cxn modelId="{F2A0A95A-AC3C-4912-BE88-44977FCA3A75}" srcId="{EB0DF3DF-884D-4501-9597-0EA892D005FC}" destId="{0C636690-7CA7-4DCA-9C4F-0C84D790BFA6}" srcOrd="0" destOrd="0" parTransId="{9D5645E9-BDAC-4539-AD95-A652B3B80763}" sibTransId="{93977DB7-0442-436B-8456-A5F1A20D3505}"/>
    <dgm:cxn modelId="{3A7168EF-23EE-4863-ADE6-9772218CF876}" srcId="{EB0DF3DF-884D-4501-9597-0EA892D005FC}" destId="{486875D8-505D-44B1-B804-8A21EC519088}" srcOrd="1" destOrd="0" parTransId="{B8CE671C-5D08-482D-A861-A43CAD2B2BD3}" sibTransId="{5CFDD836-3636-4F27-98AF-437DEA9C22BA}"/>
    <dgm:cxn modelId="{F0E872F8-5029-47CA-BFC4-531416B46C83}" srcId="{EB0DF3DF-884D-4501-9597-0EA892D005FC}" destId="{BE6A298F-549B-4587-B3C4-0D82EBA0849A}" srcOrd="2" destOrd="0" parTransId="{98219F55-6353-4545-BCE6-9A4C73D7F561}" sibTransId="{D6F92BC9-6067-424F-ABA1-9FC2877F242E}"/>
    <dgm:cxn modelId="{2232D8FF-7FF9-4E01-9058-588BB5A09161}" type="presOf" srcId="{EB0DF3DF-884D-4501-9597-0EA892D005FC}" destId="{7859B1B0-1720-4811-A5A7-549AFFFB6080}" srcOrd="0" destOrd="0" presId="urn:microsoft.com/office/officeart/2005/8/layout/pyramid2"/>
    <dgm:cxn modelId="{9FBFD6D2-1C55-40D5-9CE1-0AC0BEA413F3}" type="presParOf" srcId="{7859B1B0-1720-4811-A5A7-549AFFFB6080}" destId="{8C40C77E-07AE-45C0-84F9-53231B5DBB3A}" srcOrd="0" destOrd="0" presId="urn:microsoft.com/office/officeart/2005/8/layout/pyramid2"/>
    <dgm:cxn modelId="{37D2479D-E855-47D8-8213-7D65ADD68859}" type="presParOf" srcId="{7859B1B0-1720-4811-A5A7-549AFFFB6080}" destId="{E23F273F-6A6D-4815-B413-0498692AB7CC}" srcOrd="1" destOrd="0" presId="urn:microsoft.com/office/officeart/2005/8/layout/pyramid2"/>
    <dgm:cxn modelId="{072CB277-67C3-4973-9F06-FF3043AD1305}" type="presParOf" srcId="{E23F273F-6A6D-4815-B413-0498692AB7CC}" destId="{7C0EB49C-132D-4C0F-8921-5DFDCF99FB9B}" srcOrd="0" destOrd="0" presId="urn:microsoft.com/office/officeart/2005/8/layout/pyramid2"/>
    <dgm:cxn modelId="{C2A5437C-3BB5-40D5-A6FF-0DC7A37E9118}" type="presParOf" srcId="{E23F273F-6A6D-4815-B413-0498692AB7CC}" destId="{5E65B762-315B-493B-8893-CC2F5CF03F39}" srcOrd="1" destOrd="0" presId="urn:microsoft.com/office/officeart/2005/8/layout/pyramid2"/>
    <dgm:cxn modelId="{848F4B64-1941-4BF5-A57E-BA4C70D9F3C1}" type="presParOf" srcId="{E23F273F-6A6D-4815-B413-0498692AB7CC}" destId="{27C66999-C145-4DC1-B356-6B66EEBB9D88}" srcOrd="2" destOrd="0" presId="urn:microsoft.com/office/officeart/2005/8/layout/pyramid2"/>
    <dgm:cxn modelId="{52D59DD4-D4AC-4BEE-8DFC-4118C1CABD08}" type="presParOf" srcId="{E23F273F-6A6D-4815-B413-0498692AB7CC}" destId="{71E2BB26-B4FF-478A-91BB-6882A5DA1E37}" srcOrd="3" destOrd="0" presId="urn:microsoft.com/office/officeart/2005/8/layout/pyramid2"/>
    <dgm:cxn modelId="{30664310-2FBC-4BF4-A492-48B61F51B694}" type="presParOf" srcId="{E23F273F-6A6D-4815-B413-0498692AB7CC}" destId="{3DED987E-8542-448D-A55D-05C8EC32071A}" srcOrd="4" destOrd="0" presId="urn:microsoft.com/office/officeart/2005/8/layout/pyramid2"/>
    <dgm:cxn modelId="{C0C1EEEC-CA64-41D9-B8A8-2043F979056D}" type="presParOf" srcId="{E23F273F-6A6D-4815-B413-0498692AB7CC}" destId="{54488842-59A8-4A93-862B-1187708B398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0DF3DF-884D-4501-9597-0EA892D005FC}" type="doc">
      <dgm:prSet loTypeId="urn:microsoft.com/office/officeart/2005/8/layout/pyramid2" loCatId="list" qsTypeId="urn:microsoft.com/office/officeart/2005/8/quickstyle/simple1" qsCatId="simple" csTypeId="urn:microsoft.com/office/officeart/2005/8/colors/accent1_2" csCatId="accent1" phldr="1"/>
      <dgm:spPr/>
    </dgm:pt>
    <dgm:pt modelId="{0C636690-7CA7-4DCA-9C4F-0C84D790BFA6}">
      <dgm:prSet phldrT="[טקסט]"/>
      <dgm:spPr/>
      <dgm:t>
        <a:bodyPr/>
        <a:lstStyle/>
        <a:p>
          <a:pPr rtl="1"/>
          <a:r>
            <a:rPr lang="he-IL" dirty="0"/>
            <a:t>כספים פרטיים </a:t>
          </a:r>
        </a:p>
      </dgm:t>
    </dgm:pt>
    <dgm:pt modelId="{9D5645E9-BDAC-4539-AD95-A652B3B80763}" type="parTrans" cxnId="{F2A0A95A-AC3C-4912-BE88-44977FCA3A75}">
      <dgm:prSet/>
      <dgm:spPr/>
      <dgm:t>
        <a:bodyPr/>
        <a:lstStyle/>
        <a:p>
          <a:pPr rtl="1"/>
          <a:endParaRPr lang="he-IL"/>
        </a:p>
      </dgm:t>
    </dgm:pt>
    <dgm:pt modelId="{93977DB7-0442-436B-8456-A5F1A20D3505}" type="sibTrans" cxnId="{F2A0A95A-AC3C-4912-BE88-44977FCA3A75}">
      <dgm:prSet/>
      <dgm:spPr/>
      <dgm:t>
        <a:bodyPr/>
        <a:lstStyle/>
        <a:p>
          <a:pPr rtl="1"/>
          <a:endParaRPr lang="he-IL"/>
        </a:p>
      </dgm:t>
    </dgm:pt>
    <dgm:pt modelId="{486875D8-505D-44B1-B804-8A21EC519088}">
      <dgm:prSet phldrT="[טקסט]"/>
      <dgm:spPr/>
      <dgm:t>
        <a:bodyPr/>
        <a:lstStyle/>
        <a:p>
          <a:pPr rtl="1"/>
          <a:r>
            <a:rPr lang="he-IL" b="0" dirty="0"/>
            <a:t>ביטוח לאומי</a:t>
          </a:r>
        </a:p>
      </dgm:t>
    </dgm:pt>
    <dgm:pt modelId="{B8CE671C-5D08-482D-A861-A43CAD2B2BD3}" type="parTrans" cxnId="{3A7168EF-23EE-4863-ADE6-9772218CF876}">
      <dgm:prSet/>
      <dgm:spPr/>
      <dgm:t>
        <a:bodyPr/>
        <a:lstStyle/>
        <a:p>
          <a:pPr rtl="1"/>
          <a:endParaRPr lang="he-IL"/>
        </a:p>
      </dgm:t>
    </dgm:pt>
    <dgm:pt modelId="{5CFDD836-3636-4F27-98AF-437DEA9C22BA}" type="sibTrans" cxnId="{3A7168EF-23EE-4863-ADE6-9772218CF876}">
      <dgm:prSet/>
      <dgm:spPr/>
      <dgm:t>
        <a:bodyPr/>
        <a:lstStyle/>
        <a:p>
          <a:pPr rtl="1"/>
          <a:endParaRPr lang="he-IL"/>
        </a:p>
      </dgm:t>
    </dgm:pt>
    <dgm:pt modelId="{BE6A298F-549B-4587-B3C4-0D82EBA0849A}">
      <dgm:prSet phldrT="[טקסט]"/>
      <dgm:spPr/>
      <dgm:t>
        <a:bodyPr/>
        <a:lstStyle/>
        <a:p>
          <a:pPr rtl="1"/>
          <a:r>
            <a:rPr lang="he-IL" b="1" dirty="0"/>
            <a:t>חסכון פנסיוני </a:t>
          </a:r>
        </a:p>
      </dgm:t>
    </dgm:pt>
    <dgm:pt modelId="{98219F55-6353-4545-BCE6-9A4C73D7F561}" type="parTrans" cxnId="{F0E872F8-5029-47CA-BFC4-531416B46C83}">
      <dgm:prSet/>
      <dgm:spPr/>
      <dgm:t>
        <a:bodyPr/>
        <a:lstStyle/>
        <a:p>
          <a:pPr rtl="1"/>
          <a:endParaRPr lang="he-IL"/>
        </a:p>
      </dgm:t>
    </dgm:pt>
    <dgm:pt modelId="{D6F92BC9-6067-424F-ABA1-9FC2877F242E}" type="sibTrans" cxnId="{F0E872F8-5029-47CA-BFC4-531416B46C83}">
      <dgm:prSet/>
      <dgm:spPr/>
      <dgm:t>
        <a:bodyPr/>
        <a:lstStyle/>
        <a:p>
          <a:pPr rtl="1"/>
          <a:endParaRPr lang="he-IL"/>
        </a:p>
      </dgm:t>
    </dgm:pt>
    <dgm:pt modelId="{7859B1B0-1720-4811-A5A7-549AFFFB6080}" type="pres">
      <dgm:prSet presAssocID="{EB0DF3DF-884D-4501-9597-0EA892D005FC}" presName="compositeShape" presStyleCnt="0">
        <dgm:presLayoutVars>
          <dgm:dir/>
          <dgm:resizeHandles/>
        </dgm:presLayoutVars>
      </dgm:prSet>
      <dgm:spPr/>
    </dgm:pt>
    <dgm:pt modelId="{8C40C77E-07AE-45C0-84F9-53231B5DBB3A}" type="pres">
      <dgm:prSet presAssocID="{EB0DF3DF-884D-4501-9597-0EA892D005FC}" presName="pyramid" presStyleLbl="node1" presStyleIdx="0" presStyleCnt="1"/>
      <dgm:spPr/>
    </dgm:pt>
    <dgm:pt modelId="{E23F273F-6A6D-4815-B413-0498692AB7CC}" type="pres">
      <dgm:prSet presAssocID="{EB0DF3DF-884D-4501-9597-0EA892D005FC}" presName="theList" presStyleCnt="0"/>
      <dgm:spPr/>
    </dgm:pt>
    <dgm:pt modelId="{7C0EB49C-132D-4C0F-8921-5DFDCF99FB9B}" type="pres">
      <dgm:prSet presAssocID="{0C636690-7CA7-4DCA-9C4F-0C84D790BFA6}" presName="aNode" presStyleLbl="fgAcc1" presStyleIdx="0" presStyleCnt="3">
        <dgm:presLayoutVars>
          <dgm:bulletEnabled val="1"/>
        </dgm:presLayoutVars>
      </dgm:prSet>
      <dgm:spPr/>
    </dgm:pt>
    <dgm:pt modelId="{5E65B762-315B-493B-8893-CC2F5CF03F39}" type="pres">
      <dgm:prSet presAssocID="{0C636690-7CA7-4DCA-9C4F-0C84D790BFA6}" presName="aSpace" presStyleCnt="0"/>
      <dgm:spPr/>
    </dgm:pt>
    <dgm:pt modelId="{27C66999-C145-4DC1-B356-6B66EEBB9D88}" type="pres">
      <dgm:prSet presAssocID="{486875D8-505D-44B1-B804-8A21EC519088}" presName="aNode" presStyleLbl="fgAcc1" presStyleIdx="1" presStyleCnt="3">
        <dgm:presLayoutVars>
          <dgm:bulletEnabled val="1"/>
        </dgm:presLayoutVars>
      </dgm:prSet>
      <dgm:spPr/>
    </dgm:pt>
    <dgm:pt modelId="{71E2BB26-B4FF-478A-91BB-6882A5DA1E37}" type="pres">
      <dgm:prSet presAssocID="{486875D8-505D-44B1-B804-8A21EC519088}" presName="aSpace" presStyleCnt="0"/>
      <dgm:spPr/>
    </dgm:pt>
    <dgm:pt modelId="{3DED987E-8542-448D-A55D-05C8EC32071A}" type="pres">
      <dgm:prSet presAssocID="{BE6A298F-549B-4587-B3C4-0D82EBA0849A}" presName="aNode" presStyleLbl="fgAcc1" presStyleIdx="2" presStyleCnt="3">
        <dgm:presLayoutVars>
          <dgm:bulletEnabled val="1"/>
        </dgm:presLayoutVars>
      </dgm:prSet>
      <dgm:spPr/>
    </dgm:pt>
    <dgm:pt modelId="{54488842-59A8-4A93-862B-1187708B3986}" type="pres">
      <dgm:prSet presAssocID="{BE6A298F-549B-4587-B3C4-0D82EBA0849A}" presName="aSpace" presStyleCnt="0"/>
      <dgm:spPr/>
    </dgm:pt>
  </dgm:ptLst>
  <dgm:cxnLst>
    <dgm:cxn modelId="{00527110-8122-43C7-A19A-1032A88BA589}" type="presOf" srcId="{486875D8-505D-44B1-B804-8A21EC519088}" destId="{27C66999-C145-4DC1-B356-6B66EEBB9D88}" srcOrd="0" destOrd="0" presId="urn:microsoft.com/office/officeart/2005/8/layout/pyramid2"/>
    <dgm:cxn modelId="{D2155E1A-D83A-470B-BF70-1A2D4532DFE0}" type="presOf" srcId="{0C636690-7CA7-4DCA-9C4F-0C84D790BFA6}" destId="{7C0EB49C-132D-4C0F-8921-5DFDCF99FB9B}" srcOrd="0" destOrd="0" presId="urn:microsoft.com/office/officeart/2005/8/layout/pyramid2"/>
    <dgm:cxn modelId="{6397183F-EB62-48B6-B7A4-22EBF1C4D55E}" type="presOf" srcId="{BE6A298F-549B-4587-B3C4-0D82EBA0849A}" destId="{3DED987E-8542-448D-A55D-05C8EC32071A}" srcOrd="0" destOrd="0" presId="urn:microsoft.com/office/officeart/2005/8/layout/pyramid2"/>
    <dgm:cxn modelId="{F2A0A95A-AC3C-4912-BE88-44977FCA3A75}" srcId="{EB0DF3DF-884D-4501-9597-0EA892D005FC}" destId="{0C636690-7CA7-4DCA-9C4F-0C84D790BFA6}" srcOrd="0" destOrd="0" parTransId="{9D5645E9-BDAC-4539-AD95-A652B3B80763}" sibTransId="{93977DB7-0442-436B-8456-A5F1A20D3505}"/>
    <dgm:cxn modelId="{3A7168EF-23EE-4863-ADE6-9772218CF876}" srcId="{EB0DF3DF-884D-4501-9597-0EA892D005FC}" destId="{486875D8-505D-44B1-B804-8A21EC519088}" srcOrd="1" destOrd="0" parTransId="{B8CE671C-5D08-482D-A861-A43CAD2B2BD3}" sibTransId="{5CFDD836-3636-4F27-98AF-437DEA9C22BA}"/>
    <dgm:cxn modelId="{F0E872F8-5029-47CA-BFC4-531416B46C83}" srcId="{EB0DF3DF-884D-4501-9597-0EA892D005FC}" destId="{BE6A298F-549B-4587-B3C4-0D82EBA0849A}" srcOrd="2" destOrd="0" parTransId="{98219F55-6353-4545-BCE6-9A4C73D7F561}" sibTransId="{D6F92BC9-6067-424F-ABA1-9FC2877F242E}"/>
    <dgm:cxn modelId="{2232D8FF-7FF9-4E01-9058-588BB5A09161}" type="presOf" srcId="{EB0DF3DF-884D-4501-9597-0EA892D005FC}" destId="{7859B1B0-1720-4811-A5A7-549AFFFB6080}" srcOrd="0" destOrd="0" presId="urn:microsoft.com/office/officeart/2005/8/layout/pyramid2"/>
    <dgm:cxn modelId="{9FBFD6D2-1C55-40D5-9CE1-0AC0BEA413F3}" type="presParOf" srcId="{7859B1B0-1720-4811-A5A7-549AFFFB6080}" destId="{8C40C77E-07AE-45C0-84F9-53231B5DBB3A}" srcOrd="0" destOrd="0" presId="urn:microsoft.com/office/officeart/2005/8/layout/pyramid2"/>
    <dgm:cxn modelId="{37D2479D-E855-47D8-8213-7D65ADD68859}" type="presParOf" srcId="{7859B1B0-1720-4811-A5A7-549AFFFB6080}" destId="{E23F273F-6A6D-4815-B413-0498692AB7CC}" srcOrd="1" destOrd="0" presId="urn:microsoft.com/office/officeart/2005/8/layout/pyramid2"/>
    <dgm:cxn modelId="{072CB277-67C3-4973-9F06-FF3043AD1305}" type="presParOf" srcId="{E23F273F-6A6D-4815-B413-0498692AB7CC}" destId="{7C0EB49C-132D-4C0F-8921-5DFDCF99FB9B}" srcOrd="0" destOrd="0" presId="urn:microsoft.com/office/officeart/2005/8/layout/pyramid2"/>
    <dgm:cxn modelId="{C2A5437C-3BB5-40D5-A6FF-0DC7A37E9118}" type="presParOf" srcId="{E23F273F-6A6D-4815-B413-0498692AB7CC}" destId="{5E65B762-315B-493B-8893-CC2F5CF03F39}" srcOrd="1" destOrd="0" presId="urn:microsoft.com/office/officeart/2005/8/layout/pyramid2"/>
    <dgm:cxn modelId="{848F4B64-1941-4BF5-A57E-BA4C70D9F3C1}" type="presParOf" srcId="{E23F273F-6A6D-4815-B413-0498692AB7CC}" destId="{27C66999-C145-4DC1-B356-6B66EEBB9D88}" srcOrd="2" destOrd="0" presId="urn:microsoft.com/office/officeart/2005/8/layout/pyramid2"/>
    <dgm:cxn modelId="{52D59DD4-D4AC-4BEE-8DFC-4118C1CABD08}" type="presParOf" srcId="{E23F273F-6A6D-4815-B413-0498692AB7CC}" destId="{71E2BB26-B4FF-478A-91BB-6882A5DA1E37}" srcOrd="3" destOrd="0" presId="urn:microsoft.com/office/officeart/2005/8/layout/pyramid2"/>
    <dgm:cxn modelId="{30664310-2FBC-4BF4-A492-48B61F51B694}" type="presParOf" srcId="{E23F273F-6A6D-4815-B413-0498692AB7CC}" destId="{3DED987E-8542-448D-A55D-05C8EC32071A}" srcOrd="4" destOrd="0" presId="urn:microsoft.com/office/officeart/2005/8/layout/pyramid2"/>
    <dgm:cxn modelId="{C0C1EEEC-CA64-41D9-B8A8-2043F979056D}" type="presParOf" srcId="{E23F273F-6A6D-4815-B413-0498692AB7CC}" destId="{54488842-59A8-4A93-862B-1187708B398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E4E1FD-D4FC-42FE-A27A-3DDEE9AC56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he-IL"/>
        </a:p>
      </dgm:t>
    </dgm:pt>
    <dgm:pt modelId="{3B7A0048-6EE7-4AB1-AF52-1180EB44B45D}">
      <dgm:prSet phldrT="[טקסט]"/>
      <dgm:spPr/>
      <dgm:t>
        <a:bodyPr/>
        <a:lstStyle/>
        <a:p>
          <a:pPr rtl="1"/>
          <a:r>
            <a:rPr lang="he-IL" dirty="0"/>
            <a:t>פנסיה</a:t>
          </a:r>
        </a:p>
      </dgm:t>
    </dgm:pt>
    <dgm:pt modelId="{03B661D1-ABE0-40A7-A839-8666356F3AD8}" type="parTrans" cxnId="{E272E0B5-F0B9-4247-BE8C-D28F3EA949F9}">
      <dgm:prSet/>
      <dgm:spPr/>
      <dgm:t>
        <a:bodyPr/>
        <a:lstStyle/>
        <a:p>
          <a:pPr rtl="1"/>
          <a:endParaRPr lang="he-IL"/>
        </a:p>
      </dgm:t>
    </dgm:pt>
    <dgm:pt modelId="{6CDCDE2D-BC58-4FD0-A637-62089D2E90DD}" type="sibTrans" cxnId="{E272E0B5-F0B9-4247-BE8C-D28F3EA949F9}">
      <dgm:prSet/>
      <dgm:spPr/>
      <dgm:t>
        <a:bodyPr/>
        <a:lstStyle/>
        <a:p>
          <a:pPr rtl="1"/>
          <a:endParaRPr lang="he-IL"/>
        </a:p>
      </dgm:t>
    </dgm:pt>
    <dgm:pt modelId="{8FBAE0AD-A2BD-4892-AF0C-6E8369B8263B}">
      <dgm:prSet phldrT="[טקסט]"/>
      <dgm:spPr/>
      <dgm:t>
        <a:bodyPr/>
        <a:lstStyle/>
        <a:p>
          <a:pPr rtl="1"/>
          <a:r>
            <a:rPr lang="he-IL" dirty="0"/>
            <a:t>הגיע</a:t>
          </a:r>
        </a:p>
      </dgm:t>
    </dgm:pt>
    <dgm:pt modelId="{4180DD0A-76B6-4A6F-A74A-400BAF9E021C}" type="parTrans" cxnId="{AB017B47-D9B5-47A5-80A8-CC59F3658FDA}">
      <dgm:prSet/>
      <dgm:spPr/>
      <dgm:t>
        <a:bodyPr/>
        <a:lstStyle/>
        <a:p>
          <a:pPr rtl="1"/>
          <a:endParaRPr lang="he-IL"/>
        </a:p>
      </dgm:t>
    </dgm:pt>
    <dgm:pt modelId="{6BB816CF-BE0B-4959-B159-C3D90FCA2AA5}" type="sibTrans" cxnId="{AB017B47-D9B5-47A5-80A8-CC59F3658FDA}">
      <dgm:prSet/>
      <dgm:spPr/>
      <dgm:t>
        <a:bodyPr/>
        <a:lstStyle/>
        <a:p>
          <a:pPr rtl="1"/>
          <a:endParaRPr lang="he-IL"/>
        </a:p>
      </dgm:t>
    </dgm:pt>
    <dgm:pt modelId="{C614B5E0-50B8-4111-845A-63762AE326A3}">
      <dgm:prSet phldrT="[טקסט]"/>
      <dgm:spPr/>
      <dgm:t>
        <a:bodyPr/>
        <a:lstStyle/>
        <a:p>
          <a:pPr rtl="1"/>
          <a:r>
            <a:rPr lang="he-IL" dirty="0"/>
            <a:t>ימיו</a:t>
          </a:r>
        </a:p>
      </dgm:t>
    </dgm:pt>
    <dgm:pt modelId="{FB990F7A-6949-4359-B43E-0D50A0676A04}" type="parTrans" cxnId="{09C4BBAE-B9B2-43B5-8CA5-B95CA71148F6}">
      <dgm:prSet/>
      <dgm:spPr/>
      <dgm:t>
        <a:bodyPr/>
        <a:lstStyle/>
        <a:p>
          <a:pPr rtl="1"/>
          <a:endParaRPr lang="he-IL"/>
        </a:p>
      </dgm:t>
    </dgm:pt>
    <dgm:pt modelId="{BFA9B09F-09E6-4861-B0EE-8EA635760ED6}" type="sibTrans" cxnId="{09C4BBAE-B9B2-43B5-8CA5-B95CA71148F6}">
      <dgm:prSet/>
      <dgm:spPr/>
      <dgm:t>
        <a:bodyPr/>
        <a:lstStyle/>
        <a:p>
          <a:pPr rtl="1"/>
          <a:endParaRPr lang="he-IL"/>
        </a:p>
      </dgm:t>
    </dgm:pt>
    <dgm:pt modelId="{9FA89A64-7FD7-4C95-99F0-938AC47F6176}">
      <dgm:prSet phldrT="[טקסט]"/>
      <dgm:spPr/>
      <dgm:t>
        <a:bodyPr/>
        <a:lstStyle/>
        <a:p>
          <a:pPr rtl="1"/>
          <a:r>
            <a:rPr lang="he-IL" dirty="0"/>
            <a:t>פניו</a:t>
          </a:r>
        </a:p>
      </dgm:t>
    </dgm:pt>
    <dgm:pt modelId="{754B24F7-A7EE-4D57-AF69-7ADF8D6E0DB7}" type="parTrans" cxnId="{59A45BE0-A1DD-4B8A-A8C8-97B7DFA3F913}">
      <dgm:prSet/>
      <dgm:spPr/>
      <dgm:t>
        <a:bodyPr/>
        <a:lstStyle/>
        <a:p>
          <a:pPr rtl="1"/>
          <a:endParaRPr lang="he-IL"/>
        </a:p>
      </dgm:t>
    </dgm:pt>
    <dgm:pt modelId="{FDE0E41D-8197-476E-8BEB-308013903C89}" type="sibTrans" cxnId="{59A45BE0-A1DD-4B8A-A8C8-97B7DFA3F913}">
      <dgm:prSet/>
      <dgm:spPr/>
      <dgm:t>
        <a:bodyPr/>
        <a:lstStyle/>
        <a:p>
          <a:pPr rtl="1"/>
          <a:endParaRPr lang="he-IL"/>
        </a:p>
      </dgm:t>
    </dgm:pt>
    <dgm:pt modelId="{8CF26F16-8D80-4078-B9E5-21B666D6AB8B}">
      <dgm:prSet/>
      <dgm:spPr/>
      <dgm:t>
        <a:bodyPr/>
        <a:lstStyle/>
        <a:p>
          <a:pPr rtl="1"/>
          <a:r>
            <a:rPr lang="he-IL" dirty="0"/>
            <a:t>סוף</a:t>
          </a:r>
        </a:p>
      </dgm:t>
    </dgm:pt>
    <dgm:pt modelId="{931406C8-45F0-4DE9-92E0-62D3977A62BD}" type="parTrans" cxnId="{EF7245A9-C91C-45EA-A4C4-16BCF868BB4F}">
      <dgm:prSet/>
      <dgm:spPr/>
      <dgm:t>
        <a:bodyPr/>
        <a:lstStyle/>
        <a:p>
          <a:pPr rtl="1"/>
          <a:endParaRPr lang="he-IL"/>
        </a:p>
      </dgm:t>
    </dgm:pt>
    <dgm:pt modelId="{A2850512-F859-472C-9AF3-FDFFCF4C95E4}" type="sibTrans" cxnId="{EF7245A9-C91C-45EA-A4C4-16BCF868BB4F}">
      <dgm:prSet/>
      <dgm:spPr/>
      <dgm:t>
        <a:bodyPr/>
        <a:lstStyle/>
        <a:p>
          <a:pPr rtl="1"/>
          <a:endParaRPr lang="he-IL"/>
        </a:p>
      </dgm:t>
    </dgm:pt>
    <dgm:pt modelId="{5CC4E1F2-6B79-4266-882B-2431AF256C9F}">
      <dgm:prSet/>
      <dgm:spPr/>
      <dgm:t>
        <a:bodyPr/>
        <a:lstStyle/>
        <a:p>
          <a:pPr rtl="1"/>
          <a:r>
            <a:rPr lang="he-IL" dirty="0"/>
            <a:t>נפלו</a:t>
          </a:r>
        </a:p>
      </dgm:t>
    </dgm:pt>
    <dgm:pt modelId="{C37D0A67-25E9-493A-9E70-0C0B9A0C472C}" type="parTrans" cxnId="{782ECE02-B481-467D-AA12-1E3E18F95606}">
      <dgm:prSet/>
      <dgm:spPr/>
      <dgm:t>
        <a:bodyPr/>
        <a:lstStyle/>
        <a:p>
          <a:pPr rtl="1"/>
          <a:endParaRPr lang="he-IL"/>
        </a:p>
      </dgm:t>
    </dgm:pt>
    <dgm:pt modelId="{433375B5-558B-44AE-9D1A-C8228AFEDED7}" type="sibTrans" cxnId="{782ECE02-B481-467D-AA12-1E3E18F95606}">
      <dgm:prSet/>
      <dgm:spPr/>
      <dgm:t>
        <a:bodyPr/>
        <a:lstStyle/>
        <a:p>
          <a:pPr rtl="1"/>
          <a:endParaRPr lang="he-IL"/>
        </a:p>
      </dgm:t>
    </dgm:pt>
    <dgm:pt modelId="{8AED6272-F8C4-4BAB-8BB7-3DF62336F830}" type="pres">
      <dgm:prSet presAssocID="{20E4E1FD-D4FC-42FE-A27A-3DDEE9AC56FC}" presName="hierChild1" presStyleCnt="0">
        <dgm:presLayoutVars>
          <dgm:orgChart val="1"/>
          <dgm:chPref val="1"/>
          <dgm:dir/>
          <dgm:animOne val="branch"/>
          <dgm:animLvl val="lvl"/>
          <dgm:resizeHandles/>
        </dgm:presLayoutVars>
      </dgm:prSet>
      <dgm:spPr/>
    </dgm:pt>
    <dgm:pt modelId="{9810F1A9-E4E2-4AAF-9EDB-C857B00F6516}" type="pres">
      <dgm:prSet presAssocID="{3B7A0048-6EE7-4AB1-AF52-1180EB44B45D}" presName="hierRoot1" presStyleCnt="0">
        <dgm:presLayoutVars>
          <dgm:hierBranch val="init"/>
        </dgm:presLayoutVars>
      </dgm:prSet>
      <dgm:spPr/>
    </dgm:pt>
    <dgm:pt modelId="{27B2B142-7B27-40F4-BBD3-C0098DF2EB01}" type="pres">
      <dgm:prSet presAssocID="{3B7A0048-6EE7-4AB1-AF52-1180EB44B45D}" presName="rootComposite1" presStyleCnt="0"/>
      <dgm:spPr/>
    </dgm:pt>
    <dgm:pt modelId="{AC13F333-6992-4DDE-B5EE-3D1DDFA482C8}" type="pres">
      <dgm:prSet presAssocID="{3B7A0048-6EE7-4AB1-AF52-1180EB44B45D}" presName="rootText1" presStyleLbl="node0" presStyleIdx="0" presStyleCnt="1">
        <dgm:presLayoutVars>
          <dgm:chPref val="3"/>
        </dgm:presLayoutVars>
      </dgm:prSet>
      <dgm:spPr/>
    </dgm:pt>
    <dgm:pt modelId="{9ECB562C-F52C-4F06-8C7C-AF58A962DB64}" type="pres">
      <dgm:prSet presAssocID="{3B7A0048-6EE7-4AB1-AF52-1180EB44B45D}" presName="rootConnector1" presStyleLbl="node1" presStyleIdx="0" presStyleCnt="0"/>
      <dgm:spPr/>
    </dgm:pt>
    <dgm:pt modelId="{0DEC80E8-8D29-4D36-B77B-1AD5412DB86B}" type="pres">
      <dgm:prSet presAssocID="{3B7A0048-6EE7-4AB1-AF52-1180EB44B45D}" presName="hierChild2" presStyleCnt="0"/>
      <dgm:spPr/>
    </dgm:pt>
    <dgm:pt modelId="{DABE42B5-C67F-472A-9880-A6C9F731069C}" type="pres">
      <dgm:prSet presAssocID="{4180DD0A-76B6-4A6F-A74A-400BAF9E021C}" presName="Name37" presStyleLbl="parChTrans1D2" presStyleIdx="0" presStyleCnt="5"/>
      <dgm:spPr/>
    </dgm:pt>
    <dgm:pt modelId="{54C1416B-EA5A-4487-AB97-A1A44E8013CE}" type="pres">
      <dgm:prSet presAssocID="{8FBAE0AD-A2BD-4892-AF0C-6E8369B8263B}" presName="hierRoot2" presStyleCnt="0">
        <dgm:presLayoutVars>
          <dgm:hierBranch val="init"/>
        </dgm:presLayoutVars>
      </dgm:prSet>
      <dgm:spPr/>
    </dgm:pt>
    <dgm:pt modelId="{8D073E2C-E1B5-4763-9B91-A98B79EF9267}" type="pres">
      <dgm:prSet presAssocID="{8FBAE0AD-A2BD-4892-AF0C-6E8369B8263B}" presName="rootComposite" presStyleCnt="0"/>
      <dgm:spPr/>
    </dgm:pt>
    <dgm:pt modelId="{590C1005-2F2B-4336-B504-88681258513D}" type="pres">
      <dgm:prSet presAssocID="{8FBAE0AD-A2BD-4892-AF0C-6E8369B8263B}" presName="rootText" presStyleLbl="node2" presStyleIdx="0" presStyleCnt="5">
        <dgm:presLayoutVars>
          <dgm:chPref val="3"/>
        </dgm:presLayoutVars>
      </dgm:prSet>
      <dgm:spPr/>
    </dgm:pt>
    <dgm:pt modelId="{D617219C-AB4C-4301-BA4D-2F0DA63CB763}" type="pres">
      <dgm:prSet presAssocID="{8FBAE0AD-A2BD-4892-AF0C-6E8369B8263B}" presName="rootConnector" presStyleLbl="node2" presStyleIdx="0" presStyleCnt="5"/>
      <dgm:spPr/>
    </dgm:pt>
    <dgm:pt modelId="{6C0D0BED-055D-4C39-8BDA-3E4575B9467E}" type="pres">
      <dgm:prSet presAssocID="{8FBAE0AD-A2BD-4892-AF0C-6E8369B8263B}" presName="hierChild4" presStyleCnt="0"/>
      <dgm:spPr/>
    </dgm:pt>
    <dgm:pt modelId="{DCFB3ACE-0C0A-44D5-A564-377F23FE2588}" type="pres">
      <dgm:prSet presAssocID="{8FBAE0AD-A2BD-4892-AF0C-6E8369B8263B}" presName="hierChild5" presStyleCnt="0"/>
      <dgm:spPr/>
    </dgm:pt>
    <dgm:pt modelId="{267523D9-07A3-4796-8B90-7B6A4AE303B3}" type="pres">
      <dgm:prSet presAssocID="{FB990F7A-6949-4359-B43E-0D50A0676A04}" presName="Name37" presStyleLbl="parChTrans1D2" presStyleIdx="1" presStyleCnt="5"/>
      <dgm:spPr/>
    </dgm:pt>
    <dgm:pt modelId="{F8509278-D59A-46BE-87AD-B8764E8AC872}" type="pres">
      <dgm:prSet presAssocID="{C614B5E0-50B8-4111-845A-63762AE326A3}" presName="hierRoot2" presStyleCnt="0">
        <dgm:presLayoutVars>
          <dgm:hierBranch val="init"/>
        </dgm:presLayoutVars>
      </dgm:prSet>
      <dgm:spPr/>
    </dgm:pt>
    <dgm:pt modelId="{C235002E-ED02-4FC7-B0C1-B07C19B69D23}" type="pres">
      <dgm:prSet presAssocID="{C614B5E0-50B8-4111-845A-63762AE326A3}" presName="rootComposite" presStyleCnt="0"/>
      <dgm:spPr/>
    </dgm:pt>
    <dgm:pt modelId="{D772234D-6EE0-4A16-9D4D-34DD88D9F83A}" type="pres">
      <dgm:prSet presAssocID="{C614B5E0-50B8-4111-845A-63762AE326A3}" presName="rootText" presStyleLbl="node2" presStyleIdx="1" presStyleCnt="5">
        <dgm:presLayoutVars>
          <dgm:chPref val="3"/>
        </dgm:presLayoutVars>
      </dgm:prSet>
      <dgm:spPr/>
    </dgm:pt>
    <dgm:pt modelId="{C8A4F582-FE1C-437D-9F1E-5FD8E7CB52B8}" type="pres">
      <dgm:prSet presAssocID="{C614B5E0-50B8-4111-845A-63762AE326A3}" presName="rootConnector" presStyleLbl="node2" presStyleIdx="1" presStyleCnt="5"/>
      <dgm:spPr/>
    </dgm:pt>
    <dgm:pt modelId="{4096F0E6-C631-4845-8053-29489C4DF3E9}" type="pres">
      <dgm:prSet presAssocID="{C614B5E0-50B8-4111-845A-63762AE326A3}" presName="hierChild4" presStyleCnt="0"/>
      <dgm:spPr/>
    </dgm:pt>
    <dgm:pt modelId="{71B7ABCF-5004-4A69-B29E-53B95C426CC6}" type="pres">
      <dgm:prSet presAssocID="{C614B5E0-50B8-4111-845A-63762AE326A3}" presName="hierChild5" presStyleCnt="0"/>
      <dgm:spPr/>
    </dgm:pt>
    <dgm:pt modelId="{C06551A5-5DB4-4529-A7BF-FEC335B5C67D}" type="pres">
      <dgm:prSet presAssocID="{931406C8-45F0-4DE9-92E0-62D3977A62BD}" presName="Name37" presStyleLbl="parChTrans1D2" presStyleIdx="2" presStyleCnt="5"/>
      <dgm:spPr/>
    </dgm:pt>
    <dgm:pt modelId="{CC34049F-E16C-4B45-A993-44DCB803FA85}" type="pres">
      <dgm:prSet presAssocID="{8CF26F16-8D80-4078-B9E5-21B666D6AB8B}" presName="hierRoot2" presStyleCnt="0">
        <dgm:presLayoutVars>
          <dgm:hierBranch val="init"/>
        </dgm:presLayoutVars>
      </dgm:prSet>
      <dgm:spPr/>
    </dgm:pt>
    <dgm:pt modelId="{4E223973-D9E0-4D4A-A914-F0D18D768F87}" type="pres">
      <dgm:prSet presAssocID="{8CF26F16-8D80-4078-B9E5-21B666D6AB8B}" presName="rootComposite" presStyleCnt="0"/>
      <dgm:spPr/>
    </dgm:pt>
    <dgm:pt modelId="{4457B19D-715C-401D-B968-D9566C44B433}" type="pres">
      <dgm:prSet presAssocID="{8CF26F16-8D80-4078-B9E5-21B666D6AB8B}" presName="rootText" presStyleLbl="node2" presStyleIdx="2" presStyleCnt="5">
        <dgm:presLayoutVars>
          <dgm:chPref val="3"/>
        </dgm:presLayoutVars>
      </dgm:prSet>
      <dgm:spPr/>
    </dgm:pt>
    <dgm:pt modelId="{AAB1507B-F89D-4210-98A1-12437DA7C01E}" type="pres">
      <dgm:prSet presAssocID="{8CF26F16-8D80-4078-B9E5-21B666D6AB8B}" presName="rootConnector" presStyleLbl="node2" presStyleIdx="2" presStyleCnt="5"/>
      <dgm:spPr/>
    </dgm:pt>
    <dgm:pt modelId="{95620807-4292-4DA7-84ED-ADC54EA44CEB}" type="pres">
      <dgm:prSet presAssocID="{8CF26F16-8D80-4078-B9E5-21B666D6AB8B}" presName="hierChild4" presStyleCnt="0"/>
      <dgm:spPr/>
    </dgm:pt>
    <dgm:pt modelId="{E7063FB4-A010-492B-9513-0FB0CE202F89}" type="pres">
      <dgm:prSet presAssocID="{8CF26F16-8D80-4078-B9E5-21B666D6AB8B}" presName="hierChild5" presStyleCnt="0"/>
      <dgm:spPr/>
    </dgm:pt>
    <dgm:pt modelId="{60435E2B-7EBC-4714-98FF-5F0823A289F0}" type="pres">
      <dgm:prSet presAssocID="{C37D0A67-25E9-493A-9E70-0C0B9A0C472C}" presName="Name37" presStyleLbl="parChTrans1D2" presStyleIdx="3" presStyleCnt="5"/>
      <dgm:spPr/>
    </dgm:pt>
    <dgm:pt modelId="{8E0F40C7-4A6F-4901-A9C7-72859D32E2D3}" type="pres">
      <dgm:prSet presAssocID="{5CC4E1F2-6B79-4266-882B-2431AF256C9F}" presName="hierRoot2" presStyleCnt="0">
        <dgm:presLayoutVars>
          <dgm:hierBranch val="init"/>
        </dgm:presLayoutVars>
      </dgm:prSet>
      <dgm:spPr/>
    </dgm:pt>
    <dgm:pt modelId="{4901D18E-6F31-4A54-BAC6-1B54C85CCE03}" type="pres">
      <dgm:prSet presAssocID="{5CC4E1F2-6B79-4266-882B-2431AF256C9F}" presName="rootComposite" presStyleCnt="0"/>
      <dgm:spPr/>
    </dgm:pt>
    <dgm:pt modelId="{EFEA5663-88A5-4F5B-9810-8EC706E9F138}" type="pres">
      <dgm:prSet presAssocID="{5CC4E1F2-6B79-4266-882B-2431AF256C9F}" presName="rootText" presStyleLbl="node2" presStyleIdx="3" presStyleCnt="5">
        <dgm:presLayoutVars>
          <dgm:chPref val="3"/>
        </dgm:presLayoutVars>
      </dgm:prSet>
      <dgm:spPr/>
    </dgm:pt>
    <dgm:pt modelId="{757D34B1-C036-4E47-9967-8C0569691E33}" type="pres">
      <dgm:prSet presAssocID="{5CC4E1F2-6B79-4266-882B-2431AF256C9F}" presName="rootConnector" presStyleLbl="node2" presStyleIdx="3" presStyleCnt="5"/>
      <dgm:spPr/>
    </dgm:pt>
    <dgm:pt modelId="{7B05FB92-631E-45BA-A255-84A8E924AB53}" type="pres">
      <dgm:prSet presAssocID="{5CC4E1F2-6B79-4266-882B-2431AF256C9F}" presName="hierChild4" presStyleCnt="0"/>
      <dgm:spPr/>
    </dgm:pt>
    <dgm:pt modelId="{4CFA9F25-7ABF-49F7-B2AF-B15367E440D7}" type="pres">
      <dgm:prSet presAssocID="{5CC4E1F2-6B79-4266-882B-2431AF256C9F}" presName="hierChild5" presStyleCnt="0"/>
      <dgm:spPr/>
    </dgm:pt>
    <dgm:pt modelId="{74DA0DE9-9D01-401E-AD76-D5546E97FE87}" type="pres">
      <dgm:prSet presAssocID="{754B24F7-A7EE-4D57-AF69-7ADF8D6E0DB7}" presName="Name37" presStyleLbl="parChTrans1D2" presStyleIdx="4" presStyleCnt="5"/>
      <dgm:spPr/>
    </dgm:pt>
    <dgm:pt modelId="{D9D363A1-15FD-4407-8B44-AD40A10E6BB9}" type="pres">
      <dgm:prSet presAssocID="{9FA89A64-7FD7-4C95-99F0-938AC47F6176}" presName="hierRoot2" presStyleCnt="0">
        <dgm:presLayoutVars>
          <dgm:hierBranch val="init"/>
        </dgm:presLayoutVars>
      </dgm:prSet>
      <dgm:spPr/>
    </dgm:pt>
    <dgm:pt modelId="{13B862FE-CF2D-41AC-8F60-2BBE75BFC8F2}" type="pres">
      <dgm:prSet presAssocID="{9FA89A64-7FD7-4C95-99F0-938AC47F6176}" presName="rootComposite" presStyleCnt="0"/>
      <dgm:spPr/>
    </dgm:pt>
    <dgm:pt modelId="{7F82AF91-42BE-4477-88BF-CAFAAF75633C}" type="pres">
      <dgm:prSet presAssocID="{9FA89A64-7FD7-4C95-99F0-938AC47F6176}" presName="rootText" presStyleLbl="node2" presStyleIdx="4" presStyleCnt="5">
        <dgm:presLayoutVars>
          <dgm:chPref val="3"/>
        </dgm:presLayoutVars>
      </dgm:prSet>
      <dgm:spPr/>
    </dgm:pt>
    <dgm:pt modelId="{C40D6E29-65E6-4A67-A7DF-AB95C59DABC5}" type="pres">
      <dgm:prSet presAssocID="{9FA89A64-7FD7-4C95-99F0-938AC47F6176}" presName="rootConnector" presStyleLbl="node2" presStyleIdx="4" presStyleCnt="5"/>
      <dgm:spPr/>
    </dgm:pt>
    <dgm:pt modelId="{F0D37EEA-CFB5-4F85-A975-7E6218280176}" type="pres">
      <dgm:prSet presAssocID="{9FA89A64-7FD7-4C95-99F0-938AC47F6176}" presName="hierChild4" presStyleCnt="0"/>
      <dgm:spPr/>
    </dgm:pt>
    <dgm:pt modelId="{8EE92C23-7DDF-4F03-8E6A-A38FCBFB6907}" type="pres">
      <dgm:prSet presAssocID="{9FA89A64-7FD7-4C95-99F0-938AC47F6176}" presName="hierChild5" presStyleCnt="0"/>
      <dgm:spPr/>
    </dgm:pt>
    <dgm:pt modelId="{5EA38358-C775-4995-9D6D-B664823DD68D}" type="pres">
      <dgm:prSet presAssocID="{3B7A0048-6EE7-4AB1-AF52-1180EB44B45D}" presName="hierChild3" presStyleCnt="0"/>
      <dgm:spPr/>
    </dgm:pt>
  </dgm:ptLst>
  <dgm:cxnLst>
    <dgm:cxn modelId="{782ECE02-B481-467D-AA12-1E3E18F95606}" srcId="{3B7A0048-6EE7-4AB1-AF52-1180EB44B45D}" destId="{5CC4E1F2-6B79-4266-882B-2431AF256C9F}" srcOrd="3" destOrd="0" parTransId="{C37D0A67-25E9-493A-9E70-0C0B9A0C472C}" sibTransId="{433375B5-558B-44AE-9D1A-C8228AFEDED7}"/>
    <dgm:cxn modelId="{FA36BC10-5FB7-4E8C-ADFE-74608339C5C5}" type="presOf" srcId="{3B7A0048-6EE7-4AB1-AF52-1180EB44B45D}" destId="{AC13F333-6992-4DDE-B5EE-3D1DDFA482C8}" srcOrd="0" destOrd="0" presId="urn:microsoft.com/office/officeart/2005/8/layout/orgChart1"/>
    <dgm:cxn modelId="{C2536328-048F-47AE-8A3E-E261797A1ABC}" type="presOf" srcId="{FB990F7A-6949-4359-B43E-0D50A0676A04}" destId="{267523D9-07A3-4796-8B90-7B6A4AE303B3}" srcOrd="0" destOrd="0" presId="urn:microsoft.com/office/officeart/2005/8/layout/orgChart1"/>
    <dgm:cxn modelId="{FC6B3A44-81E7-4E2C-8584-2FD9FDE2566F}" type="presOf" srcId="{20E4E1FD-D4FC-42FE-A27A-3DDEE9AC56FC}" destId="{8AED6272-F8C4-4BAB-8BB7-3DF62336F830}" srcOrd="0" destOrd="0" presId="urn:microsoft.com/office/officeart/2005/8/layout/orgChart1"/>
    <dgm:cxn modelId="{AB017B47-D9B5-47A5-80A8-CC59F3658FDA}" srcId="{3B7A0048-6EE7-4AB1-AF52-1180EB44B45D}" destId="{8FBAE0AD-A2BD-4892-AF0C-6E8369B8263B}" srcOrd="0" destOrd="0" parTransId="{4180DD0A-76B6-4A6F-A74A-400BAF9E021C}" sibTransId="{6BB816CF-BE0B-4959-B159-C3D90FCA2AA5}"/>
    <dgm:cxn modelId="{4693A14A-FB26-4371-A98D-AFFA7CEEC282}" type="presOf" srcId="{4180DD0A-76B6-4A6F-A74A-400BAF9E021C}" destId="{DABE42B5-C67F-472A-9880-A6C9F731069C}" srcOrd="0" destOrd="0" presId="urn:microsoft.com/office/officeart/2005/8/layout/orgChart1"/>
    <dgm:cxn modelId="{E9A3544D-3CC5-4C46-94B4-1AF6E27E93EC}" type="presOf" srcId="{9FA89A64-7FD7-4C95-99F0-938AC47F6176}" destId="{C40D6E29-65E6-4A67-A7DF-AB95C59DABC5}" srcOrd="1" destOrd="0" presId="urn:microsoft.com/office/officeart/2005/8/layout/orgChart1"/>
    <dgm:cxn modelId="{E2289D4D-D8E8-4F44-8A0A-19A885FA3A07}" type="presOf" srcId="{C37D0A67-25E9-493A-9E70-0C0B9A0C472C}" destId="{60435E2B-7EBC-4714-98FF-5F0823A289F0}" srcOrd="0" destOrd="0" presId="urn:microsoft.com/office/officeart/2005/8/layout/orgChart1"/>
    <dgm:cxn modelId="{76524973-C0D2-4CC4-9E72-052E3B14B50E}" type="presOf" srcId="{8CF26F16-8D80-4078-B9E5-21B666D6AB8B}" destId="{4457B19D-715C-401D-B968-D9566C44B433}" srcOrd="0" destOrd="0" presId="urn:microsoft.com/office/officeart/2005/8/layout/orgChart1"/>
    <dgm:cxn modelId="{CA42B27E-E4DE-4B92-A905-D779738C225A}" type="presOf" srcId="{5CC4E1F2-6B79-4266-882B-2431AF256C9F}" destId="{757D34B1-C036-4E47-9967-8C0569691E33}" srcOrd="1" destOrd="0" presId="urn:microsoft.com/office/officeart/2005/8/layout/orgChart1"/>
    <dgm:cxn modelId="{7D54407F-3BD0-448C-BD26-9A584201ADBB}" type="presOf" srcId="{8FBAE0AD-A2BD-4892-AF0C-6E8369B8263B}" destId="{D617219C-AB4C-4301-BA4D-2F0DA63CB763}" srcOrd="1" destOrd="0" presId="urn:microsoft.com/office/officeart/2005/8/layout/orgChart1"/>
    <dgm:cxn modelId="{47856693-AA9B-4EDA-BEFA-8729C7A6946B}" type="presOf" srcId="{C614B5E0-50B8-4111-845A-63762AE326A3}" destId="{C8A4F582-FE1C-437D-9F1E-5FD8E7CB52B8}" srcOrd="1" destOrd="0" presId="urn:microsoft.com/office/officeart/2005/8/layout/orgChart1"/>
    <dgm:cxn modelId="{661E859F-BC34-4F18-A835-6A51F6760DF9}" type="presOf" srcId="{3B7A0048-6EE7-4AB1-AF52-1180EB44B45D}" destId="{9ECB562C-F52C-4F06-8C7C-AF58A962DB64}" srcOrd="1" destOrd="0" presId="urn:microsoft.com/office/officeart/2005/8/layout/orgChart1"/>
    <dgm:cxn modelId="{4F74F7A3-F096-4B2B-94B2-CE6D798D133D}" type="presOf" srcId="{5CC4E1F2-6B79-4266-882B-2431AF256C9F}" destId="{EFEA5663-88A5-4F5B-9810-8EC706E9F138}" srcOrd="0" destOrd="0" presId="urn:microsoft.com/office/officeart/2005/8/layout/orgChart1"/>
    <dgm:cxn modelId="{EF7245A9-C91C-45EA-A4C4-16BCF868BB4F}" srcId="{3B7A0048-6EE7-4AB1-AF52-1180EB44B45D}" destId="{8CF26F16-8D80-4078-B9E5-21B666D6AB8B}" srcOrd="2" destOrd="0" parTransId="{931406C8-45F0-4DE9-92E0-62D3977A62BD}" sibTransId="{A2850512-F859-472C-9AF3-FDFFCF4C95E4}"/>
    <dgm:cxn modelId="{8B67B0AB-D186-46EF-A160-E829900E9988}" type="presOf" srcId="{9FA89A64-7FD7-4C95-99F0-938AC47F6176}" destId="{7F82AF91-42BE-4477-88BF-CAFAAF75633C}" srcOrd="0" destOrd="0" presId="urn:microsoft.com/office/officeart/2005/8/layout/orgChart1"/>
    <dgm:cxn modelId="{09C4BBAE-B9B2-43B5-8CA5-B95CA71148F6}" srcId="{3B7A0048-6EE7-4AB1-AF52-1180EB44B45D}" destId="{C614B5E0-50B8-4111-845A-63762AE326A3}" srcOrd="1" destOrd="0" parTransId="{FB990F7A-6949-4359-B43E-0D50A0676A04}" sibTransId="{BFA9B09F-09E6-4861-B0EE-8EA635760ED6}"/>
    <dgm:cxn modelId="{E272E0B5-F0B9-4247-BE8C-D28F3EA949F9}" srcId="{20E4E1FD-D4FC-42FE-A27A-3DDEE9AC56FC}" destId="{3B7A0048-6EE7-4AB1-AF52-1180EB44B45D}" srcOrd="0" destOrd="0" parTransId="{03B661D1-ABE0-40A7-A839-8666356F3AD8}" sibTransId="{6CDCDE2D-BC58-4FD0-A637-62089D2E90DD}"/>
    <dgm:cxn modelId="{137AACBA-6E34-4F07-8296-1A747055A286}" type="presOf" srcId="{C614B5E0-50B8-4111-845A-63762AE326A3}" destId="{D772234D-6EE0-4A16-9D4D-34DD88D9F83A}" srcOrd="0" destOrd="0" presId="urn:microsoft.com/office/officeart/2005/8/layout/orgChart1"/>
    <dgm:cxn modelId="{CC6B23D3-6B30-4735-81D9-01ABF613598B}" type="presOf" srcId="{8FBAE0AD-A2BD-4892-AF0C-6E8369B8263B}" destId="{590C1005-2F2B-4336-B504-88681258513D}" srcOrd="0" destOrd="0" presId="urn:microsoft.com/office/officeart/2005/8/layout/orgChart1"/>
    <dgm:cxn modelId="{B92171D9-0367-4865-8B1D-10171C7C194A}" type="presOf" srcId="{754B24F7-A7EE-4D57-AF69-7ADF8D6E0DB7}" destId="{74DA0DE9-9D01-401E-AD76-D5546E97FE87}" srcOrd="0" destOrd="0" presId="urn:microsoft.com/office/officeart/2005/8/layout/orgChart1"/>
    <dgm:cxn modelId="{7E5CDBD9-39BC-4CED-A14B-B909B7D18188}" type="presOf" srcId="{931406C8-45F0-4DE9-92E0-62D3977A62BD}" destId="{C06551A5-5DB4-4529-A7BF-FEC335B5C67D}" srcOrd="0" destOrd="0" presId="urn:microsoft.com/office/officeart/2005/8/layout/orgChart1"/>
    <dgm:cxn modelId="{59A45BE0-A1DD-4B8A-A8C8-97B7DFA3F913}" srcId="{3B7A0048-6EE7-4AB1-AF52-1180EB44B45D}" destId="{9FA89A64-7FD7-4C95-99F0-938AC47F6176}" srcOrd="4" destOrd="0" parTransId="{754B24F7-A7EE-4D57-AF69-7ADF8D6E0DB7}" sibTransId="{FDE0E41D-8197-476E-8BEB-308013903C89}"/>
    <dgm:cxn modelId="{43EAB5E9-33F9-4F67-9C4A-44CE88CBECDB}" type="presOf" srcId="{8CF26F16-8D80-4078-B9E5-21B666D6AB8B}" destId="{AAB1507B-F89D-4210-98A1-12437DA7C01E}" srcOrd="1" destOrd="0" presId="urn:microsoft.com/office/officeart/2005/8/layout/orgChart1"/>
    <dgm:cxn modelId="{11CF24C2-DA20-47F9-9BFB-BF468162A609}" type="presParOf" srcId="{8AED6272-F8C4-4BAB-8BB7-3DF62336F830}" destId="{9810F1A9-E4E2-4AAF-9EDB-C857B00F6516}" srcOrd="0" destOrd="0" presId="urn:microsoft.com/office/officeart/2005/8/layout/orgChart1"/>
    <dgm:cxn modelId="{C1C6D051-8341-4435-8BEB-F19FA49C7CDC}" type="presParOf" srcId="{9810F1A9-E4E2-4AAF-9EDB-C857B00F6516}" destId="{27B2B142-7B27-40F4-BBD3-C0098DF2EB01}" srcOrd="0" destOrd="0" presId="urn:microsoft.com/office/officeart/2005/8/layout/orgChart1"/>
    <dgm:cxn modelId="{0CFB7178-338A-4C2A-B88E-A1DC3D1C400F}" type="presParOf" srcId="{27B2B142-7B27-40F4-BBD3-C0098DF2EB01}" destId="{AC13F333-6992-4DDE-B5EE-3D1DDFA482C8}" srcOrd="0" destOrd="0" presId="urn:microsoft.com/office/officeart/2005/8/layout/orgChart1"/>
    <dgm:cxn modelId="{565D3D4F-9B2C-48A9-9252-665410EEAE63}" type="presParOf" srcId="{27B2B142-7B27-40F4-BBD3-C0098DF2EB01}" destId="{9ECB562C-F52C-4F06-8C7C-AF58A962DB64}" srcOrd="1" destOrd="0" presId="urn:microsoft.com/office/officeart/2005/8/layout/orgChart1"/>
    <dgm:cxn modelId="{43BBE70D-DE59-48D5-BCF9-C1E9497256F9}" type="presParOf" srcId="{9810F1A9-E4E2-4AAF-9EDB-C857B00F6516}" destId="{0DEC80E8-8D29-4D36-B77B-1AD5412DB86B}" srcOrd="1" destOrd="0" presId="urn:microsoft.com/office/officeart/2005/8/layout/orgChart1"/>
    <dgm:cxn modelId="{DE74C387-2ACA-428A-988B-6490BEE350F9}" type="presParOf" srcId="{0DEC80E8-8D29-4D36-B77B-1AD5412DB86B}" destId="{DABE42B5-C67F-472A-9880-A6C9F731069C}" srcOrd="0" destOrd="0" presId="urn:microsoft.com/office/officeart/2005/8/layout/orgChart1"/>
    <dgm:cxn modelId="{3B314B6A-BEAB-4280-BF6C-61E1E5C8ACDC}" type="presParOf" srcId="{0DEC80E8-8D29-4D36-B77B-1AD5412DB86B}" destId="{54C1416B-EA5A-4487-AB97-A1A44E8013CE}" srcOrd="1" destOrd="0" presId="urn:microsoft.com/office/officeart/2005/8/layout/orgChart1"/>
    <dgm:cxn modelId="{7730BC96-7E47-43F6-916B-F652B95E7C88}" type="presParOf" srcId="{54C1416B-EA5A-4487-AB97-A1A44E8013CE}" destId="{8D073E2C-E1B5-4763-9B91-A98B79EF9267}" srcOrd="0" destOrd="0" presId="urn:microsoft.com/office/officeart/2005/8/layout/orgChart1"/>
    <dgm:cxn modelId="{21055B11-B894-4762-BC6C-7A970C35235B}" type="presParOf" srcId="{8D073E2C-E1B5-4763-9B91-A98B79EF9267}" destId="{590C1005-2F2B-4336-B504-88681258513D}" srcOrd="0" destOrd="0" presId="urn:microsoft.com/office/officeart/2005/8/layout/orgChart1"/>
    <dgm:cxn modelId="{39D76138-B5E8-4B15-A44D-6EC6E3B7DD8A}" type="presParOf" srcId="{8D073E2C-E1B5-4763-9B91-A98B79EF9267}" destId="{D617219C-AB4C-4301-BA4D-2F0DA63CB763}" srcOrd="1" destOrd="0" presId="urn:microsoft.com/office/officeart/2005/8/layout/orgChart1"/>
    <dgm:cxn modelId="{39603B2A-C939-41D4-A021-35F42787CE8E}" type="presParOf" srcId="{54C1416B-EA5A-4487-AB97-A1A44E8013CE}" destId="{6C0D0BED-055D-4C39-8BDA-3E4575B9467E}" srcOrd="1" destOrd="0" presId="urn:microsoft.com/office/officeart/2005/8/layout/orgChart1"/>
    <dgm:cxn modelId="{74E011FA-89B8-4D72-9300-B3DF653EC283}" type="presParOf" srcId="{54C1416B-EA5A-4487-AB97-A1A44E8013CE}" destId="{DCFB3ACE-0C0A-44D5-A564-377F23FE2588}" srcOrd="2" destOrd="0" presId="urn:microsoft.com/office/officeart/2005/8/layout/orgChart1"/>
    <dgm:cxn modelId="{B1040809-F260-451F-8310-D3E0FC3EE265}" type="presParOf" srcId="{0DEC80E8-8D29-4D36-B77B-1AD5412DB86B}" destId="{267523D9-07A3-4796-8B90-7B6A4AE303B3}" srcOrd="2" destOrd="0" presId="urn:microsoft.com/office/officeart/2005/8/layout/orgChart1"/>
    <dgm:cxn modelId="{FDA1AC2D-2C2E-4792-AE6F-1EB194068879}" type="presParOf" srcId="{0DEC80E8-8D29-4D36-B77B-1AD5412DB86B}" destId="{F8509278-D59A-46BE-87AD-B8764E8AC872}" srcOrd="3" destOrd="0" presId="urn:microsoft.com/office/officeart/2005/8/layout/orgChart1"/>
    <dgm:cxn modelId="{F13B85F3-5D5A-4762-B96B-68D1795103DF}" type="presParOf" srcId="{F8509278-D59A-46BE-87AD-B8764E8AC872}" destId="{C235002E-ED02-4FC7-B0C1-B07C19B69D23}" srcOrd="0" destOrd="0" presId="urn:microsoft.com/office/officeart/2005/8/layout/orgChart1"/>
    <dgm:cxn modelId="{71A55DB8-062B-4CF5-9B4D-C1528DF83890}" type="presParOf" srcId="{C235002E-ED02-4FC7-B0C1-B07C19B69D23}" destId="{D772234D-6EE0-4A16-9D4D-34DD88D9F83A}" srcOrd="0" destOrd="0" presId="urn:microsoft.com/office/officeart/2005/8/layout/orgChart1"/>
    <dgm:cxn modelId="{28C2366A-A769-43B1-AB60-AD9216766CD5}" type="presParOf" srcId="{C235002E-ED02-4FC7-B0C1-B07C19B69D23}" destId="{C8A4F582-FE1C-437D-9F1E-5FD8E7CB52B8}" srcOrd="1" destOrd="0" presId="urn:microsoft.com/office/officeart/2005/8/layout/orgChart1"/>
    <dgm:cxn modelId="{49358E29-2BCD-41B1-A982-B5DB668D416E}" type="presParOf" srcId="{F8509278-D59A-46BE-87AD-B8764E8AC872}" destId="{4096F0E6-C631-4845-8053-29489C4DF3E9}" srcOrd="1" destOrd="0" presId="urn:microsoft.com/office/officeart/2005/8/layout/orgChart1"/>
    <dgm:cxn modelId="{7BE691D3-8EAC-46A6-9D91-0458FE196BE1}" type="presParOf" srcId="{F8509278-D59A-46BE-87AD-B8764E8AC872}" destId="{71B7ABCF-5004-4A69-B29E-53B95C426CC6}" srcOrd="2" destOrd="0" presId="urn:microsoft.com/office/officeart/2005/8/layout/orgChart1"/>
    <dgm:cxn modelId="{504ABEE7-C920-4C0D-B65B-8463B33AD9F4}" type="presParOf" srcId="{0DEC80E8-8D29-4D36-B77B-1AD5412DB86B}" destId="{C06551A5-5DB4-4529-A7BF-FEC335B5C67D}" srcOrd="4" destOrd="0" presId="urn:microsoft.com/office/officeart/2005/8/layout/orgChart1"/>
    <dgm:cxn modelId="{0317BC1D-B129-45BC-94EC-BEC68B45E2A5}" type="presParOf" srcId="{0DEC80E8-8D29-4D36-B77B-1AD5412DB86B}" destId="{CC34049F-E16C-4B45-A993-44DCB803FA85}" srcOrd="5" destOrd="0" presId="urn:microsoft.com/office/officeart/2005/8/layout/orgChart1"/>
    <dgm:cxn modelId="{C41CF85A-BF69-4303-AE59-FBB9316A511C}" type="presParOf" srcId="{CC34049F-E16C-4B45-A993-44DCB803FA85}" destId="{4E223973-D9E0-4D4A-A914-F0D18D768F87}" srcOrd="0" destOrd="0" presId="urn:microsoft.com/office/officeart/2005/8/layout/orgChart1"/>
    <dgm:cxn modelId="{918E886F-2DC4-40D6-BC44-12FBB998A3A7}" type="presParOf" srcId="{4E223973-D9E0-4D4A-A914-F0D18D768F87}" destId="{4457B19D-715C-401D-B968-D9566C44B433}" srcOrd="0" destOrd="0" presId="urn:microsoft.com/office/officeart/2005/8/layout/orgChart1"/>
    <dgm:cxn modelId="{20A5FAA1-F7A5-4912-9573-2838D733BFFE}" type="presParOf" srcId="{4E223973-D9E0-4D4A-A914-F0D18D768F87}" destId="{AAB1507B-F89D-4210-98A1-12437DA7C01E}" srcOrd="1" destOrd="0" presId="urn:microsoft.com/office/officeart/2005/8/layout/orgChart1"/>
    <dgm:cxn modelId="{A15FDC70-E0A3-478A-85F2-3082A0DDD9A5}" type="presParOf" srcId="{CC34049F-E16C-4B45-A993-44DCB803FA85}" destId="{95620807-4292-4DA7-84ED-ADC54EA44CEB}" srcOrd="1" destOrd="0" presId="urn:microsoft.com/office/officeart/2005/8/layout/orgChart1"/>
    <dgm:cxn modelId="{EBDA6290-AD92-4286-8C17-743EA192730D}" type="presParOf" srcId="{CC34049F-E16C-4B45-A993-44DCB803FA85}" destId="{E7063FB4-A010-492B-9513-0FB0CE202F89}" srcOrd="2" destOrd="0" presId="urn:microsoft.com/office/officeart/2005/8/layout/orgChart1"/>
    <dgm:cxn modelId="{AFC21A74-DBF4-479E-9FF5-C86976D505ED}" type="presParOf" srcId="{0DEC80E8-8D29-4D36-B77B-1AD5412DB86B}" destId="{60435E2B-7EBC-4714-98FF-5F0823A289F0}" srcOrd="6" destOrd="0" presId="urn:microsoft.com/office/officeart/2005/8/layout/orgChart1"/>
    <dgm:cxn modelId="{532DF22E-FF30-48D0-A4AE-CAB5E211F933}" type="presParOf" srcId="{0DEC80E8-8D29-4D36-B77B-1AD5412DB86B}" destId="{8E0F40C7-4A6F-4901-A9C7-72859D32E2D3}" srcOrd="7" destOrd="0" presId="urn:microsoft.com/office/officeart/2005/8/layout/orgChart1"/>
    <dgm:cxn modelId="{FB012536-282C-42E7-A2D2-27B28445D1DC}" type="presParOf" srcId="{8E0F40C7-4A6F-4901-A9C7-72859D32E2D3}" destId="{4901D18E-6F31-4A54-BAC6-1B54C85CCE03}" srcOrd="0" destOrd="0" presId="urn:microsoft.com/office/officeart/2005/8/layout/orgChart1"/>
    <dgm:cxn modelId="{50288428-BB34-42CC-87A6-7B1597967961}" type="presParOf" srcId="{4901D18E-6F31-4A54-BAC6-1B54C85CCE03}" destId="{EFEA5663-88A5-4F5B-9810-8EC706E9F138}" srcOrd="0" destOrd="0" presId="urn:microsoft.com/office/officeart/2005/8/layout/orgChart1"/>
    <dgm:cxn modelId="{1757448C-76D9-49A8-86F2-F905C04643B0}" type="presParOf" srcId="{4901D18E-6F31-4A54-BAC6-1B54C85CCE03}" destId="{757D34B1-C036-4E47-9967-8C0569691E33}" srcOrd="1" destOrd="0" presId="urn:microsoft.com/office/officeart/2005/8/layout/orgChart1"/>
    <dgm:cxn modelId="{71A8CC6A-EA94-4D43-BF6A-3285CBEA39D2}" type="presParOf" srcId="{8E0F40C7-4A6F-4901-A9C7-72859D32E2D3}" destId="{7B05FB92-631E-45BA-A255-84A8E924AB53}" srcOrd="1" destOrd="0" presId="urn:microsoft.com/office/officeart/2005/8/layout/orgChart1"/>
    <dgm:cxn modelId="{AE0E79DF-BC1B-4C76-9D74-3625094FA157}" type="presParOf" srcId="{8E0F40C7-4A6F-4901-A9C7-72859D32E2D3}" destId="{4CFA9F25-7ABF-49F7-B2AF-B15367E440D7}" srcOrd="2" destOrd="0" presId="urn:microsoft.com/office/officeart/2005/8/layout/orgChart1"/>
    <dgm:cxn modelId="{F7BF6810-69C5-4541-BA37-868CB0539C06}" type="presParOf" srcId="{0DEC80E8-8D29-4D36-B77B-1AD5412DB86B}" destId="{74DA0DE9-9D01-401E-AD76-D5546E97FE87}" srcOrd="8" destOrd="0" presId="urn:microsoft.com/office/officeart/2005/8/layout/orgChart1"/>
    <dgm:cxn modelId="{9C7B2A8C-FD0A-43A1-8C2D-7E75FAEA9EB1}" type="presParOf" srcId="{0DEC80E8-8D29-4D36-B77B-1AD5412DB86B}" destId="{D9D363A1-15FD-4407-8B44-AD40A10E6BB9}" srcOrd="9" destOrd="0" presId="urn:microsoft.com/office/officeart/2005/8/layout/orgChart1"/>
    <dgm:cxn modelId="{D411DECA-0B38-4F74-A934-D63ABA77A89B}" type="presParOf" srcId="{D9D363A1-15FD-4407-8B44-AD40A10E6BB9}" destId="{13B862FE-CF2D-41AC-8F60-2BBE75BFC8F2}" srcOrd="0" destOrd="0" presId="urn:microsoft.com/office/officeart/2005/8/layout/orgChart1"/>
    <dgm:cxn modelId="{4B6EE4DD-73B8-44AF-AA2E-902691D37C1A}" type="presParOf" srcId="{13B862FE-CF2D-41AC-8F60-2BBE75BFC8F2}" destId="{7F82AF91-42BE-4477-88BF-CAFAAF75633C}" srcOrd="0" destOrd="0" presId="urn:microsoft.com/office/officeart/2005/8/layout/orgChart1"/>
    <dgm:cxn modelId="{2A0759A8-FCD2-4F24-8849-A25E4F94FA71}" type="presParOf" srcId="{13B862FE-CF2D-41AC-8F60-2BBE75BFC8F2}" destId="{C40D6E29-65E6-4A67-A7DF-AB95C59DABC5}" srcOrd="1" destOrd="0" presId="urn:microsoft.com/office/officeart/2005/8/layout/orgChart1"/>
    <dgm:cxn modelId="{7EC54AED-CEC5-4B51-B299-53649B1CA13E}" type="presParOf" srcId="{D9D363A1-15FD-4407-8B44-AD40A10E6BB9}" destId="{F0D37EEA-CFB5-4F85-A975-7E6218280176}" srcOrd="1" destOrd="0" presId="urn:microsoft.com/office/officeart/2005/8/layout/orgChart1"/>
    <dgm:cxn modelId="{95C5B747-0FFD-4A91-85D6-03CDCC5A7A8B}" type="presParOf" srcId="{D9D363A1-15FD-4407-8B44-AD40A10E6BB9}" destId="{8EE92C23-7DDF-4F03-8E6A-A38FCBFB6907}" srcOrd="2" destOrd="0" presId="urn:microsoft.com/office/officeart/2005/8/layout/orgChart1"/>
    <dgm:cxn modelId="{AEF05E15-6B35-4F66-9BD2-0CF9D3A412D9}" type="presParOf" srcId="{9810F1A9-E4E2-4AAF-9EDB-C857B00F6516}" destId="{5EA38358-C775-4995-9D6D-B664823DD68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28D5A3-C37E-458A-B320-6A75620ED887}"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pPr rtl="1"/>
          <a:endParaRPr lang="he-IL"/>
        </a:p>
      </dgm:t>
    </dgm:pt>
    <dgm:pt modelId="{F143F1C0-F452-4723-A5FE-FF39C6F8DFF2}">
      <dgm:prSet/>
      <dgm:spPr/>
      <dgm:t>
        <a:bodyPr/>
        <a:lstStyle/>
        <a:p>
          <a:pPr rtl="1"/>
          <a:endParaRPr lang="he-IL"/>
        </a:p>
      </dgm:t>
    </dgm:pt>
    <dgm:pt modelId="{0771F5C2-D28F-43A8-B062-BCA4B30ABB22}" type="parTrans" cxnId="{5B06EFC9-E1AC-4F5B-A0D1-2ABD7D37BEDA}">
      <dgm:prSet/>
      <dgm:spPr/>
      <dgm:t>
        <a:bodyPr/>
        <a:lstStyle/>
        <a:p>
          <a:pPr rtl="1"/>
          <a:endParaRPr lang="he-IL"/>
        </a:p>
      </dgm:t>
    </dgm:pt>
    <dgm:pt modelId="{DE36A15F-70ED-449F-A304-7BCFF1E9E6C4}" type="sibTrans" cxnId="{5B06EFC9-E1AC-4F5B-A0D1-2ABD7D37BEDA}">
      <dgm:prSet/>
      <dgm:spPr>
        <a:blipFill rotWithShape="1">
          <a:blip xmlns:r="http://schemas.openxmlformats.org/officeDocument/2006/relationships" r:embed="rId1"/>
          <a:srcRect/>
          <a:stretch>
            <a:fillRect l="-16000" r="-16000"/>
          </a:stretch>
        </a:blipFill>
      </dgm:spPr>
      <dgm:t>
        <a:bodyPr/>
        <a:lstStyle/>
        <a:p>
          <a:pPr rtl="1"/>
          <a:endParaRPr lang="he-IL"/>
        </a:p>
      </dgm:t>
    </dgm:pt>
    <dgm:pt modelId="{DD6EDE75-1EBE-4F98-A29A-127C0AFFE847}">
      <dgm:prSet phldrT="[טקסט]" custT="1"/>
      <dgm:spPr/>
      <dgm:t>
        <a:bodyPr/>
        <a:lstStyle/>
        <a:p>
          <a:pPr rtl="1"/>
          <a:r>
            <a:rPr lang="he-IL" sz="1600" dirty="0"/>
            <a:t>חיים קצרים מידי</a:t>
          </a:r>
        </a:p>
      </dgm:t>
    </dgm:pt>
    <dgm:pt modelId="{601AD1DB-BCE3-428C-AD2A-CC1623131C26}" type="parTrans" cxnId="{63996231-9811-4F78-A524-4FDABE346AE3}">
      <dgm:prSet/>
      <dgm:spPr/>
      <dgm:t>
        <a:bodyPr/>
        <a:lstStyle/>
        <a:p>
          <a:pPr rtl="1"/>
          <a:endParaRPr lang="he-IL"/>
        </a:p>
      </dgm:t>
    </dgm:pt>
    <dgm:pt modelId="{6D788E57-3900-445A-89A1-0C69220E3E0F}" type="sibTrans" cxnId="{63996231-9811-4F78-A524-4FDABE346AE3}">
      <dgm:prSet/>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t>
        <a:bodyPr/>
        <a:lstStyle/>
        <a:p>
          <a:pPr rtl="1"/>
          <a:endParaRPr lang="he-IL"/>
        </a:p>
      </dgm:t>
      <dgm:extLst>
        <a:ext uri="{E40237B7-FDA0-4F09-8148-C483321AD2D9}">
          <dgm14:cNvPr xmlns:dgm14="http://schemas.microsoft.com/office/drawing/2010/diagram" id="0" name="" descr="שעון חול"/>
        </a:ext>
      </dgm:extLst>
    </dgm:pt>
    <dgm:pt modelId="{6FF4BE66-4F78-496B-8770-EC868A2D912F}">
      <dgm:prSet phldrT="[טקסט]" custT="1"/>
      <dgm:spPr/>
      <dgm:t>
        <a:bodyPr/>
        <a:lstStyle/>
        <a:p>
          <a:pPr rtl="1"/>
          <a:r>
            <a:rPr lang="he-IL" sz="1600" dirty="0"/>
            <a:t>חיים ללא חיים</a:t>
          </a:r>
        </a:p>
      </dgm:t>
    </dgm:pt>
    <dgm:pt modelId="{70DE1C5B-5831-4C20-9F10-6D898604DB25}" type="parTrans" cxnId="{7BA9CAF6-AD5A-4168-A0D2-A1A2852BE2AE}">
      <dgm:prSet/>
      <dgm:spPr/>
      <dgm:t>
        <a:bodyPr/>
        <a:lstStyle/>
        <a:p>
          <a:pPr rtl="1"/>
          <a:endParaRPr lang="he-IL"/>
        </a:p>
      </dgm:t>
    </dgm:pt>
    <dgm:pt modelId="{B78A12EC-57E3-4BC9-84A0-AB8218A95C32}" type="sibTrans" cxnId="{7BA9CAF6-AD5A-4168-A0D2-A1A2852BE2AE}">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t>
        <a:bodyPr/>
        <a:lstStyle/>
        <a:p>
          <a:pPr rtl="1"/>
          <a:endParaRPr lang="he-IL"/>
        </a:p>
      </dgm:t>
      <dgm:extLst>
        <a:ext uri="{E40237B7-FDA0-4F09-8148-C483321AD2D9}">
          <dgm14:cNvPr xmlns:dgm14="http://schemas.microsoft.com/office/drawing/2010/diagram" id="0" name="" descr="אדם בכיסא גלגלים"/>
        </a:ext>
      </dgm:extLst>
    </dgm:pt>
    <dgm:pt modelId="{4C2170E0-D50D-416F-87B1-A61E8C698404}">
      <dgm:prSet phldrT="[טקסט]" custT="1"/>
      <dgm:spPr/>
      <dgm:t>
        <a:bodyPr/>
        <a:lstStyle/>
        <a:p>
          <a:pPr rtl="1"/>
          <a:r>
            <a:rPr lang="he-IL" sz="1600" dirty="0"/>
            <a:t>חיים ארוכים מידי</a:t>
          </a:r>
        </a:p>
      </dgm:t>
    </dgm:pt>
    <dgm:pt modelId="{B831698C-9419-40AC-801D-2A84A1B766AB}" type="parTrans" cxnId="{501CE627-A050-45C6-8D1B-05B3FA5CBB3E}">
      <dgm:prSet/>
      <dgm:spPr/>
      <dgm:t>
        <a:bodyPr/>
        <a:lstStyle/>
        <a:p>
          <a:pPr rtl="1"/>
          <a:endParaRPr lang="he-IL"/>
        </a:p>
      </dgm:t>
    </dgm:pt>
    <dgm:pt modelId="{02DE0A34-26E8-493C-AB51-0F5165759CE3}" type="sibTrans" cxnId="{501CE627-A050-45C6-8D1B-05B3FA5CBB3E}">
      <dgm:prSet/>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t>
        <a:bodyPr/>
        <a:lstStyle/>
        <a:p>
          <a:pPr rtl="1"/>
          <a:endParaRPr lang="he-IL"/>
        </a:p>
      </dgm:t>
      <dgm:extLst>
        <a:ext uri="{E40237B7-FDA0-4F09-8148-C483321AD2D9}">
          <dgm14:cNvPr xmlns:dgm14="http://schemas.microsoft.com/office/drawing/2010/diagram" id="0" name="" descr="איש עם מקל"/>
        </a:ext>
      </dgm:extLst>
    </dgm:pt>
    <dgm:pt modelId="{4F0F5800-B57C-4DCE-9935-9929ED3A16A4}" type="pres">
      <dgm:prSet presAssocID="{2128D5A3-C37E-458A-B320-6A75620ED887}" presName="Name0" presStyleCnt="0">
        <dgm:presLayoutVars>
          <dgm:chMax val="7"/>
          <dgm:chPref val="7"/>
          <dgm:dir/>
        </dgm:presLayoutVars>
      </dgm:prSet>
      <dgm:spPr/>
    </dgm:pt>
    <dgm:pt modelId="{CC1026DE-D48B-4605-8416-2A5CADB6D673}" type="pres">
      <dgm:prSet presAssocID="{2128D5A3-C37E-458A-B320-6A75620ED887}" presName="Name1" presStyleCnt="0"/>
      <dgm:spPr/>
    </dgm:pt>
    <dgm:pt modelId="{FDFAF23D-DD45-4890-9E79-E19FF1958E77}" type="pres">
      <dgm:prSet presAssocID="{DE36A15F-70ED-449F-A304-7BCFF1E9E6C4}" presName="picture_1" presStyleCnt="0"/>
      <dgm:spPr/>
    </dgm:pt>
    <dgm:pt modelId="{22F98117-AA99-4B54-BAC3-838B224D59F7}" type="pres">
      <dgm:prSet presAssocID="{DE36A15F-70ED-449F-A304-7BCFF1E9E6C4}" presName="pictureRepeatNode" presStyleLbl="alignImgPlace1" presStyleIdx="0" presStyleCnt="4"/>
      <dgm:spPr/>
    </dgm:pt>
    <dgm:pt modelId="{28B90A3A-B103-407E-A33F-D3A4E93567C3}" type="pres">
      <dgm:prSet presAssocID="{F143F1C0-F452-4723-A5FE-FF39C6F8DFF2}" presName="text_1" presStyleLbl="node1" presStyleIdx="0" presStyleCnt="0">
        <dgm:presLayoutVars>
          <dgm:bulletEnabled val="1"/>
        </dgm:presLayoutVars>
      </dgm:prSet>
      <dgm:spPr/>
    </dgm:pt>
    <dgm:pt modelId="{6BCB4FF8-5D40-4857-9BD7-10451B791740}" type="pres">
      <dgm:prSet presAssocID="{6D788E57-3900-445A-89A1-0C69220E3E0F}" presName="picture_2" presStyleCnt="0"/>
      <dgm:spPr/>
    </dgm:pt>
    <dgm:pt modelId="{7D59ED25-F09B-4EAF-91B2-536E7107828A}" type="pres">
      <dgm:prSet presAssocID="{6D788E57-3900-445A-89A1-0C69220E3E0F}" presName="pictureRepeatNode" presStyleLbl="alignImgPlace1" presStyleIdx="1" presStyleCnt="4"/>
      <dgm:spPr/>
    </dgm:pt>
    <dgm:pt modelId="{16B42E6E-EBE3-48A8-AE97-1F1ADA52DEF8}" type="pres">
      <dgm:prSet presAssocID="{DD6EDE75-1EBE-4F98-A29A-127C0AFFE847}" presName="line_2" presStyleLbl="parChTrans1D1" presStyleIdx="0" presStyleCnt="3"/>
      <dgm:spPr/>
    </dgm:pt>
    <dgm:pt modelId="{4C71F295-35C8-4EE3-93C8-B7B27B0537E4}" type="pres">
      <dgm:prSet presAssocID="{DD6EDE75-1EBE-4F98-A29A-127C0AFFE847}" presName="textparent_2" presStyleLbl="node1" presStyleIdx="0" presStyleCnt="0"/>
      <dgm:spPr/>
    </dgm:pt>
    <dgm:pt modelId="{31B09DBC-91FF-4537-B4FC-A8322CD2E69D}" type="pres">
      <dgm:prSet presAssocID="{DD6EDE75-1EBE-4F98-A29A-127C0AFFE847}" presName="text_2" presStyleLbl="revTx" presStyleIdx="0" presStyleCnt="3">
        <dgm:presLayoutVars>
          <dgm:bulletEnabled val="1"/>
        </dgm:presLayoutVars>
      </dgm:prSet>
      <dgm:spPr/>
    </dgm:pt>
    <dgm:pt modelId="{65592FD5-A881-46E5-A735-DC8E45AF49F2}" type="pres">
      <dgm:prSet presAssocID="{B78A12EC-57E3-4BC9-84A0-AB8218A95C32}" presName="picture_3" presStyleCnt="0"/>
      <dgm:spPr/>
    </dgm:pt>
    <dgm:pt modelId="{F6D279E2-0512-43C4-B70F-5F9E8F1757F5}" type="pres">
      <dgm:prSet presAssocID="{B78A12EC-57E3-4BC9-84A0-AB8218A95C32}" presName="pictureRepeatNode" presStyleLbl="alignImgPlace1" presStyleIdx="2" presStyleCnt="4"/>
      <dgm:spPr/>
    </dgm:pt>
    <dgm:pt modelId="{4B3FEEDF-F6A5-4635-9035-EED90385797E}" type="pres">
      <dgm:prSet presAssocID="{6FF4BE66-4F78-496B-8770-EC868A2D912F}" presName="line_3" presStyleLbl="parChTrans1D1" presStyleIdx="1" presStyleCnt="3"/>
      <dgm:spPr/>
    </dgm:pt>
    <dgm:pt modelId="{A586AB93-73C1-4919-BF34-CED095D6CEA7}" type="pres">
      <dgm:prSet presAssocID="{6FF4BE66-4F78-496B-8770-EC868A2D912F}" presName="textparent_3" presStyleLbl="node1" presStyleIdx="0" presStyleCnt="0"/>
      <dgm:spPr/>
    </dgm:pt>
    <dgm:pt modelId="{1AA0DDE6-D050-44D4-98D6-ACB8DFB59FF8}" type="pres">
      <dgm:prSet presAssocID="{6FF4BE66-4F78-496B-8770-EC868A2D912F}" presName="text_3" presStyleLbl="revTx" presStyleIdx="1" presStyleCnt="3">
        <dgm:presLayoutVars>
          <dgm:bulletEnabled val="1"/>
        </dgm:presLayoutVars>
      </dgm:prSet>
      <dgm:spPr/>
    </dgm:pt>
    <dgm:pt modelId="{1FD4D2B2-1492-417B-88C0-292C3AD7EB7C}" type="pres">
      <dgm:prSet presAssocID="{02DE0A34-26E8-493C-AB51-0F5165759CE3}" presName="picture_4" presStyleCnt="0"/>
      <dgm:spPr/>
    </dgm:pt>
    <dgm:pt modelId="{9F9FE385-878C-4F45-909B-15812E9BEE60}" type="pres">
      <dgm:prSet presAssocID="{02DE0A34-26E8-493C-AB51-0F5165759CE3}" presName="pictureRepeatNode" presStyleLbl="alignImgPlace1" presStyleIdx="3" presStyleCnt="4"/>
      <dgm:spPr/>
    </dgm:pt>
    <dgm:pt modelId="{D322A107-7879-4F96-9AF4-E6E9FFB0961A}" type="pres">
      <dgm:prSet presAssocID="{4C2170E0-D50D-416F-87B1-A61E8C698404}" presName="line_4" presStyleLbl="parChTrans1D1" presStyleIdx="2" presStyleCnt="3"/>
      <dgm:spPr/>
    </dgm:pt>
    <dgm:pt modelId="{81F5E7E0-A2EA-4249-9978-8F462B9C370E}" type="pres">
      <dgm:prSet presAssocID="{4C2170E0-D50D-416F-87B1-A61E8C698404}" presName="textparent_4" presStyleLbl="node1" presStyleIdx="0" presStyleCnt="0"/>
      <dgm:spPr/>
    </dgm:pt>
    <dgm:pt modelId="{372103FB-073D-4343-AE2C-5B5DD841DB9D}" type="pres">
      <dgm:prSet presAssocID="{4C2170E0-D50D-416F-87B1-A61E8C698404}" presName="text_4" presStyleLbl="revTx" presStyleIdx="2" presStyleCnt="3">
        <dgm:presLayoutVars>
          <dgm:bulletEnabled val="1"/>
        </dgm:presLayoutVars>
      </dgm:prSet>
      <dgm:spPr/>
    </dgm:pt>
  </dgm:ptLst>
  <dgm:cxnLst>
    <dgm:cxn modelId="{80AEDE12-C433-4223-BF77-E86B13D8CA1A}" type="presOf" srcId="{2128D5A3-C37E-458A-B320-6A75620ED887}" destId="{4F0F5800-B57C-4DCE-9935-9929ED3A16A4}" srcOrd="0" destOrd="0" presId="urn:microsoft.com/office/officeart/2008/layout/CircularPictureCallout"/>
    <dgm:cxn modelId="{501CE627-A050-45C6-8D1B-05B3FA5CBB3E}" srcId="{2128D5A3-C37E-458A-B320-6A75620ED887}" destId="{4C2170E0-D50D-416F-87B1-A61E8C698404}" srcOrd="3" destOrd="0" parTransId="{B831698C-9419-40AC-801D-2A84A1B766AB}" sibTransId="{02DE0A34-26E8-493C-AB51-0F5165759CE3}"/>
    <dgm:cxn modelId="{63996231-9811-4F78-A524-4FDABE346AE3}" srcId="{2128D5A3-C37E-458A-B320-6A75620ED887}" destId="{DD6EDE75-1EBE-4F98-A29A-127C0AFFE847}" srcOrd="1" destOrd="0" parTransId="{601AD1DB-BCE3-428C-AD2A-CC1623131C26}" sibTransId="{6D788E57-3900-445A-89A1-0C69220E3E0F}"/>
    <dgm:cxn modelId="{F9C4853F-0955-40E6-B977-17764E93038B}" type="presOf" srcId="{02DE0A34-26E8-493C-AB51-0F5165759CE3}" destId="{9F9FE385-878C-4F45-909B-15812E9BEE60}" srcOrd="0" destOrd="0" presId="urn:microsoft.com/office/officeart/2008/layout/CircularPictureCallout"/>
    <dgm:cxn modelId="{3B54AF44-C8AB-4AE0-BDCF-9E0A35E52777}" type="presOf" srcId="{6D788E57-3900-445A-89A1-0C69220E3E0F}" destId="{7D59ED25-F09B-4EAF-91B2-536E7107828A}" srcOrd="0" destOrd="0" presId="urn:microsoft.com/office/officeart/2008/layout/CircularPictureCallout"/>
    <dgm:cxn modelId="{80943865-D805-4472-BB9E-3D5608857CC3}" type="presOf" srcId="{B78A12EC-57E3-4BC9-84A0-AB8218A95C32}" destId="{F6D279E2-0512-43C4-B70F-5F9E8F1757F5}" srcOrd="0" destOrd="0" presId="urn:microsoft.com/office/officeart/2008/layout/CircularPictureCallout"/>
    <dgm:cxn modelId="{0522E550-632A-44F2-BDA6-3DC30B767EC6}" type="presOf" srcId="{DE36A15F-70ED-449F-A304-7BCFF1E9E6C4}" destId="{22F98117-AA99-4B54-BAC3-838B224D59F7}" srcOrd="0" destOrd="0" presId="urn:microsoft.com/office/officeart/2008/layout/CircularPictureCallout"/>
    <dgm:cxn modelId="{72D7A559-F763-4675-9305-0C12BD3505FC}" type="presOf" srcId="{DD6EDE75-1EBE-4F98-A29A-127C0AFFE847}" destId="{31B09DBC-91FF-4537-B4FC-A8322CD2E69D}" srcOrd="0" destOrd="0" presId="urn:microsoft.com/office/officeart/2008/layout/CircularPictureCallout"/>
    <dgm:cxn modelId="{5A58875A-4D3E-4382-974F-9FB1D9A5143D}" type="presOf" srcId="{6FF4BE66-4F78-496B-8770-EC868A2D912F}" destId="{1AA0DDE6-D050-44D4-98D6-ACB8DFB59FF8}" srcOrd="0" destOrd="0" presId="urn:microsoft.com/office/officeart/2008/layout/CircularPictureCallout"/>
    <dgm:cxn modelId="{817859A0-F427-45D6-9891-7FBD0EA3390A}" type="presOf" srcId="{4C2170E0-D50D-416F-87B1-A61E8C698404}" destId="{372103FB-073D-4343-AE2C-5B5DD841DB9D}" srcOrd="0" destOrd="0" presId="urn:microsoft.com/office/officeart/2008/layout/CircularPictureCallout"/>
    <dgm:cxn modelId="{F5FCADAA-E2AE-436A-80A7-674478478099}" type="presOf" srcId="{F143F1C0-F452-4723-A5FE-FF39C6F8DFF2}" destId="{28B90A3A-B103-407E-A33F-D3A4E93567C3}" srcOrd="0" destOrd="0" presId="urn:microsoft.com/office/officeart/2008/layout/CircularPictureCallout"/>
    <dgm:cxn modelId="{5B06EFC9-E1AC-4F5B-A0D1-2ABD7D37BEDA}" srcId="{2128D5A3-C37E-458A-B320-6A75620ED887}" destId="{F143F1C0-F452-4723-A5FE-FF39C6F8DFF2}" srcOrd="0" destOrd="0" parTransId="{0771F5C2-D28F-43A8-B062-BCA4B30ABB22}" sibTransId="{DE36A15F-70ED-449F-A304-7BCFF1E9E6C4}"/>
    <dgm:cxn modelId="{7BA9CAF6-AD5A-4168-A0D2-A1A2852BE2AE}" srcId="{2128D5A3-C37E-458A-B320-6A75620ED887}" destId="{6FF4BE66-4F78-496B-8770-EC868A2D912F}" srcOrd="2" destOrd="0" parTransId="{70DE1C5B-5831-4C20-9F10-6D898604DB25}" sibTransId="{B78A12EC-57E3-4BC9-84A0-AB8218A95C32}"/>
    <dgm:cxn modelId="{8C4C3435-095C-4B43-A010-A7076C17F2ED}" type="presParOf" srcId="{4F0F5800-B57C-4DCE-9935-9929ED3A16A4}" destId="{CC1026DE-D48B-4605-8416-2A5CADB6D673}" srcOrd="0" destOrd="0" presId="urn:microsoft.com/office/officeart/2008/layout/CircularPictureCallout"/>
    <dgm:cxn modelId="{1E1FFBC4-F630-439E-AD30-1802DC760D7D}" type="presParOf" srcId="{CC1026DE-D48B-4605-8416-2A5CADB6D673}" destId="{FDFAF23D-DD45-4890-9E79-E19FF1958E77}" srcOrd="0" destOrd="0" presId="urn:microsoft.com/office/officeart/2008/layout/CircularPictureCallout"/>
    <dgm:cxn modelId="{B1331AD4-99FA-4AFF-AD30-35F3D2F1093B}" type="presParOf" srcId="{FDFAF23D-DD45-4890-9E79-E19FF1958E77}" destId="{22F98117-AA99-4B54-BAC3-838B224D59F7}" srcOrd="0" destOrd="0" presId="urn:microsoft.com/office/officeart/2008/layout/CircularPictureCallout"/>
    <dgm:cxn modelId="{92B4A1F1-E47F-419E-AE2A-32B7C07B26E6}" type="presParOf" srcId="{CC1026DE-D48B-4605-8416-2A5CADB6D673}" destId="{28B90A3A-B103-407E-A33F-D3A4E93567C3}" srcOrd="1" destOrd="0" presId="urn:microsoft.com/office/officeart/2008/layout/CircularPictureCallout"/>
    <dgm:cxn modelId="{CAAF7590-2273-40F7-9F37-EB4F21943CC2}" type="presParOf" srcId="{CC1026DE-D48B-4605-8416-2A5CADB6D673}" destId="{6BCB4FF8-5D40-4857-9BD7-10451B791740}" srcOrd="2" destOrd="0" presId="urn:microsoft.com/office/officeart/2008/layout/CircularPictureCallout"/>
    <dgm:cxn modelId="{C1D0A83D-A7B0-4DE2-B154-44C8538A8834}" type="presParOf" srcId="{6BCB4FF8-5D40-4857-9BD7-10451B791740}" destId="{7D59ED25-F09B-4EAF-91B2-536E7107828A}" srcOrd="0" destOrd="0" presId="urn:microsoft.com/office/officeart/2008/layout/CircularPictureCallout"/>
    <dgm:cxn modelId="{7F9FC335-5317-4683-8FB0-DA7948160349}" type="presParOf" srcId="{CC1026DE-D48B-4605-8416-2A5CADB6D673}" destId="{16B42E6E-EBE3-48A8-AE97-1F1ADA52DEF8}" srcOrd="3" destOrd="0" presId="urn:microsoft.com/office/officeart/2008/layout/CircularPictureCallout"/>
    <dgm:cxn modelId="{E0D6D06B-FD32-4A23-B006-8F1E89C00BC1}" type="presParOf" srcId="{CC1026DE-D48B-4605-8416-2A5CADB6D673}" destId="{4C71F295-35C8-4EE3-93C8-B7B27B0537E4}" srcOrd="4" destOrd="0" presId="urn:microsoft.com/office/officeart/2008/layout/CircularPictureCallout"/>
    <dgm:cxn modelId="{7C92B585-B363-4281-85C1-E5A7F9C4E2F4}" type="presParOf" srcId="{4C71F295-35C8-4EE3-93C8-B7B27B0537E4}" destId="{31B09DBC-91FF-4537-B4FC-A8322CD2E69D}" srcOrd="0" destOrd="0" presId="urn:microsoft.com/office/officeart/2008/layout/CircularPictureCallout"/>
    <dgm:cxn modelId="{47F91CF7-0767-4F52-AADF-09D111E4A3F3}" type="presParOf" srcId="{CC1026DE-D48B-4605-8416-2A5CADB6D673}" destId="{65592FD5-A881-46E5-A735-DC8E45AF49F2}" srcOrd="5" destOrd="0" presId="urn:microsoft.com/office/officeart/2008/layout/CircularPictureCallout"/>
    <dgm:cxn modelId="{EE35FA7B-DFA6-44AA-99B9-45D29E530810}" type="presParOf" srcId="{65592FD5-A881-46E5-A735-DC8E45AF49F2}" destId="{F6D279E2-0512-43C4-B70F-5F9E8F1757F5}" srcOrd="0" destOrd="0" presId="urn:microsoft.com/office/officeart/2008/layout/CircularPictureCallout"/>
    <dgm:cxn modelId="{0954A309-3776-4C9C-8F25-01F8D81CF90C}" type="presParOf" srcId="{CC1026DE-D48B-4605-8416-2A5CADB6D673}" destId="{4B3FEEDF-F6A5-4635-9035-EED90385797E}" srcOrd="6" destOrd="0" presId="urn:microsoft.com/office/officeart/2008/layout/CircularPictureCallout"/>
    <dgm:cxn modelId="{1D66C6C6-0696-45CE-BA0A-8458C97CE5AD}" type="presParOf" srcId="{CC1026DE-D48B-4605-8416-2A5CADB6D673}" destId="{A586AB93-73C1-4919-BF34-CED095D6CEA7}" srcOrd="7" destOrd="0" presId="urn:microsoft.com/office/officeart/2008/layout/CircularPictureCallout"/>
    <dgm:cxn modelId="{01B4C57E-52EC-4A8F-AE23-537D0D75BF34}" type="presParOf" srcId="{A586AB93-73C1-4919-BF34-CED095D6CEA7}" destId="{1AA0DDE6-D050-44D4-98D6-ACB8DFB59FF8}" srcOrd="0" destOrd="0" presId="urn:microsoft.com/office/officeart/2008/layout/CircularPictureCallout"/>
    <dgm:cxn modelId="{C48B23B0-670C-4A94-8F50-7BE8A32DEE40}" type="presParOf" srcId="{CC1026DE-D48B-4605-8416-2A5CADB6D673}" destId="{1FD4D2B2-1492-417B-88C0-292C3AD7EB7C}" srcOrd="8" destOrd="0" presId="urn:microsoft.com/office/officeart/2008/layout/CircularPictureCallout"/>
    <dgm:cxn modelId="{000A8FED-AB1A-4042-ACD6-3C683D41673D}" type="presParOf" srcId="{1FD4D2B2-1492-417B-88C0-292C3AD7EB7C}" destId="{9F9FE385-878C-4F45-909B-15812E9BEE60}" srcOrd="0" destOrd="0" presId="urn:microsoft.com/office/officeart/2008/layout/CircularPictureCallout"/>
    <dgm:cxn modelId="{39C1087F-A892-4934-A26D-B8193A277A95}" type="presParOf" srcId="{CC1026DE-D48B-4605-8416-2A5CADB6D673}" destId="{D322A107-7879-4F96-9AF4-E6E9FFB0961A}" srcOrd="9" destOrd="0" presId="urn:microsoft.com/office/officeart/2008/layout/CircularPictureCallout"/>
    <dgm:cxn modelId="{26722BF7-DE4E-4154-9C05-E7A61882EE4E}" type="presParOf" srcId="{CC1026DE-D48B-4605-8416-2A5CADB6D673}" destId="{81F5E7E0-A2EA-4249-9978-8F462B9C370E}" srcOrd="10" destOrd="0" presId="urn:microsoft.com/office/officeart/2008/layout/CircularPictureCallout"/>
    <dgm:cxn modelId="{C7C5B20A-6CAB-4B3F-B9DE-C6F2B699876E}" type="presParOf" srcId="{81F5E7E0-A2EA-4249-9978-8F462B9C370E}" destId="{372103FB-073D-4343-AE2C-5B5DD841DB9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B132D4-F378-46D8-973D-007D0C95751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he-IL"/>
        </a:p>
      </dgm:t>
    </dgm:pt>
    <dgm:pt modelId="{9C2890B6-DE94-46AF-8152-EFAD0411E561}">
      <dgm:prSet phldrT="[טקסט]"/>
      <dgm:spPr/>
      <dgm:t>
        <a:bodyPr/>
        <a:lstStyle/>
        <a:p>
          <a:pPr rtl="1"/>
          <a:r>
            <a:rPr lang="he-IL" dirty="0"/>
            <a:t>האם חתום על סעיף 14?</a:t>
          </a:r>
        </a:p>
      </dgm:t>
    </dgm:pt>
    <dgm:pt modelId="{3C82ACDA-8C38-4F1E-A90B-1A8709346593}" type="parTrans" cxnId="{311E3C84-38C7-448D-A7BF-555F0BADC378}">
      <dgm:prSet/>
      <dgm:spPr/>
      <dgm:t>
        <a:bodyPr/>
        <a:lstStyle/>
        <a:p>
          <a:pPr rtl="1"/>
          <a:endParaRPr lang="he-IL"/>
        </a:p>
      </dgm:t>
    </dgm:pt>
    <dgm:pt modelId="{0B98E0A4-0690-42A1-863F-C5E341044159}" type="sibTrans" cxnId="{311E3C84-38C7-448D-A7BF-555F0BADC378}">
      <dgm:prSet/>
      <dgm:spPr/>
      <dgm:t>
        <a:bodyPr/>
        <a:lstStyle/>
        <a:p>
          <a:pPr rtl="1"/>
          <a:endParaRPr lang="he-IL"/>
        </a:p>
      </dgm:t>
    </dgm:pt>
    <dgm:pt modelId="{6DE17647-C6B3-497C-B237-9B98F2B314C4}">
      <dgm:prSet phldrT="[טקסט]"/>
      <dgm:spPr/>
      <dgm:t>
        <a:bodyPr/>
        <a:lstStyle/>
        <a:p>
          <a:pPr rtl="1"/>
          <a:r>
            <a:rPr lang="he-IL" dirty="0"/>
            <a:t>לא</a:t>
          </a:r>
        </a:p>
      </dgm:t>
    </dgm:pt>
    <dgm:pt modelId="{0A5303ED-A19B-4C1C-A338-477129B94206}" type="parTrans" cxnId="{07146CBE-146D-4838-B31A-AFA31ADE0953}">
      <dgm:prSet/>
      <dgm:spPr/>
      <dgm:t>
        <a:bodyPr/>
        <a:lstStyle/>
        <a:p>
          <a:pPr rtl="1"/>
          <a:endParaRPr lang="he-IL"/>
        </a:p>
      </dgm:t>
    </dgm:pt>
    <dgm:pt modelId="{10414407-8CCB-425C-BB01-E4266A884560}" type="sibTrans" cxnId="{07146CBE-146D-4838-B31A-AFA31ADE0953}">
      <dgm:prSet/>
      <dgm:spPr/>
      <dgm:t>
        <a:bodyPr/>
        <a:lstStyle/>
        <a:p>
          <a:pPr rtl="1"/>
          <a:endParaRPr lang="he-IL"/>
        </a:p>
      </dgm:t>
    </dgm:pt>
    <dgm:pt modelId="{231BF2EC-722E-4813-82F4-A97477D47FB7}">
      <dgm:prSet phldrT="[טקסט]"/>
      <dgm:spPr/>
      <dgm:t>
        <a:bodyPr/>
        <a:lstStyle/>
        <a:p>
          <a:pPr rtl="1"/>
          <a:r>
            <a:rPr lang="he-IL" dirty="0"/>
            <a:t>כן</a:t>
          </a:r>
        </a:p>
      </dgm:t>
    </dgm:pt>
    <dgm:pt modelId="{0AEEB254-ADA1-4D8A-BEB5-3CC97D784001}" type="parTrans" cxnId="{910E3582-3FF4-463A-9FB2-E112BA640169}">
      <dgm:prSet/>
      <dgm:spPr/>
      <dgm:t>
        <a:bodyPr/>
        <a:lstStyle/>
        <a:p>
          <a:pPr rtl="1"/>
          <a:endParaRPr lang="he-IL"/>
        </a:p>
      </dgm:t>
    </dgm:pt>
    <dgm:pt modelId="{B1720762-2F74-4A80-9BCD-F16B9B97B561}" type="sibTrans" cxnId="{910E3582-3FF4-463A-9FB2-E112BA640169}">
      <dgm:prSet/>
      <dgm:spPr/>
      <dgm:t>
        <a:bodyPr/>
        <a:lstStyle/>
        <a:p>
          <a:pPr rtl="1"/>
          <a:endParaRPr lang="he-IL"/>
        </a:p>
      </dgm:t>
    </dgm:pt>
    <dgm:pt modelId="{B6E57502-5402-4867-A2A4-8FE53F7E7E4E}">
      <dgm:prSet/>
      <dgm:spPr/>
      <dgm:t>
        <a:bodyPr/>
        <a:lstStyle/>
        <a:p>
          <a:pPr rtl="1"/>
          <a:r>
            <a:rPr lang="he-IL" dirty="0"/>
            <a:t>התפטר זכאי</a:t>
          </a:r>
        </a:p>
      </dgm:t>
    </dgm:pt>
    <dgm:pt modelId="{8F1328FA-C8DD-4C3A-B35D-58F95D085CE9}" type="parTrans" cxnId="{25EDF342-D3AC-4DB3-B514-E82612B388DA}">
      <dgm:prSet/>
      <dgm:spPr/>
      <dgm:t>
        <a:bodyPr/>
        <a:lstStyle/>
        <a:p>
          <a:pPr rtl="1"/>
          <a:endParaRPr lang="he-IL"/>
        </a:p>
      </dgm:t>
    </dgm:pt>
    <dgm:pt modelId="{F312F1AA-E19A-444A-95AA-8CE24DFF8BCD}" type="sibTrans" cxnId="{25EDF342-D3AC-4DB3-B514-E82612B388DA}">
      <dgm:prSet/>
      <dgm:spPr/>
      <dgm:t>
        <a:bodyPr/>
        <a:lstStyle/>
        <a:p>
          <a:pPr rtl="1"/>
          <a:endParaRPr lang="he-IL"/>
        </a:p>
      </dgm:t>
    </dgm:pt>
    <dgm:pt modelId="{C6A048CA-D994-4487-A92C-30A31C2E3A8F}">
      <dgm:prSet/>
      <dgm:spPr/>
      <dgm:t>
        <a:bodyPr/>
        <a:lstStyle/>
        <a:p>
          <a:pPr rtl="1"/>
          <a:r>
            <a:rPr lang="he-IL" dirty="0"/>
            <a:t>פוטר זכאי </a:t>
          </a:r>
        </a:p>
      </dgm:t>
    </dgm:pt>
    <dgm:pt modelId="{9C307B0D-15E6-4E5A-9957-3F65227693B1}" type="parTrans" cxnId="{A78BE261-EECA-4217-86E0-80AB00B3CEBF}">
      <dgm:prSet/>
      <dgm:spPr/>
      <dgm:t>
        <a:bodyPr/>
        <a:lstStyle/>
        <a:p>
          <a:pPr rtl="1"/>
          <a:endParaRPr lang="he-IL"/>
        </a:p>
      </dgm:t>
    </dgm:pt>
    <dgm:pt modelId="{C42D1FAC-BB38-4CD1-8213-0629CDA09C9A}" type="sibTrans" cxnId="{A78BE261-EECA-4217-86E0-80AB00B3CEBF}">
      <dgm:prSet/>
      <dgm:spPr/>
      <dgm:t>
        <a:bodyPr/>
        <a:lstStyle/>
        <a:p>
          <a:pPr rtl="1"/>
          <a:endParaRPr lang="he-IL"/>
        </a:p>
      </dgm:t>
    </dgm:pt>
    <dgm:pt modelId="{6E743F3A-7599-4C08-ADB2-A1D4F9A46D03}">
      <dgm:prSet/>
      <dgm:spPr/>
      <dgm:t>
        <a:bodyPr/>
        <a:lstStyle/>
        <a:p>
          <a:pPr rtl="1"/>
          <a:r>
            <a:rPr lang="he-IL" dirty="0"/>
            <a:t>התפטר – לא זכאי </a:t>
          </a:r>
        </a:p>
      </dgm:t>
    </dgm:pt>
    <dgm:pt modelId="{3F73465C-5A55-4FCF-84E9-B7FCD49437B0}" type="parTrans" cxnId="{FD2CB519-36D5-49E7-82F8-EF01E00FF28F}">
      <dgm:prSet/>
      <dgm:spPr/>
      <dgm:t>
        <a:bodyPr/>
        <a:lstStyle/>
        <a:p>
          <a:pPr rtl="1"/>
          <a:endParaRPr lang="he-IL"/>
        </a:p>
      </dgm:t>
    </dgm:pt>
    <dgm:pt modelId="{767CFC09-9912-4F20-8FCF-482B3A34D3F1}" type="sibTrans" cxnId="{FD2CB519-36D5-49E7-82F8-EF01E00FF28F}">
      <dgm:prSet/>
      <dgm:spPr/>
      <dgm:t>
        <a:bodyPr/>
        <a:lstStyle/>
        <a:p>
          <a:pPr rtl="1"/>
          <a:endParaRPr lang="he-IL"/>
        </a:p>
      </dgm:t>
    </dgm:pt>
    <dgm:pt modelId="{8977AA26-ECB6-4555-BC38-C25E4002F379}">
      <dgm:prSet/>
      <dgm:spPr/>
      <dgm:t>
        <a:bodyPr/>
        <a:lstStyle/>
        <a:p>
          <a:pPr rtl="1"/>
          <a:r>
            <a:rPr lang="he-IL" dirty="0"/>
            <a:t>פוטר זכאי </a:t>
          </a:r>
        </a:p>
      </dgm:t>
    </dgm:pt>
    <dgm:pt modelId="{D7CEFA0A-4E2A-4174-972E-B47B5B436AEE}" type="parTrans" cxnId="{92C9B0F3-99C3-46E8-8A9C-5CF19F5E9FF4}">
      <dgm:prSet/>
      <dgm:spPr/>
      <dgm:t>
        <a:bodyPr/>
        <a:lstStyle/>
        <a:p>
          <a:pPr rtl="1"/>
          <a:endParaRPr lang="he-IL"/>
        </a:p>
      </dgm:t>
    </dgm:pt>
    <dgm:pt modelId="{CF048750-2CF9-497A-A1ED-DD32C8FA042A}" type="sibTrans" cxnId="{92C9B0F3-99C3-46E8-8A9C-5CF19F5E9FF4}">
      <dgm:prSet/>
      <dgm:spPr/>
      <dgm:t>
        <a:bodyPr/>
        <a:lstStyle/>
        <a:p>
          <a:pPr rtl="1"/>
          <a:endParaRPr lang="he-IL"/>
        </a:p>
      </dgm:t>
    </dgm:pt>
    <dgm:pt modelId="{E8C05215-65F2-488F-9261-079F1B864B50}" type="asst">
      <dgm:prSet/>
      <dgm:spPr/>
      <dgm:t>
        <a:bodyPr/>
        <a:lstStyle/>
        <a:p>
          <a:pPr rtl="1"/>
          <a:r>
            <a:rPr lang="he-IL" dirty="0"/>
            <a:t>מקבל את מה שנצבר בקופה</a:t>
          </a:r>
        </a:p>
      </dgm:t>
    </dgm:pt>
    <dgm:pt modelId="{097F9E13-16AF-41D2-BD06-128C5575950C}" type="parTrans" cxnId="{C67B8FD5-FDBD-4C3C-B946-C80DB15107A3}">
      <dgm:prSet/>
      <dgm:spPr/>
      <dgm:t>
        <a:bodyPr/>
        <a:lstStyle/>
        <a:p>
          <a:pPr rtl="1"/>
          <a:endParaRPr lang="he-IL"/>
        </a:p>
      </dgm:t>
    </dgm:pt>
    <dgm:pt modelId="{4400FEC3-D0B8-4C54-B23E-B3A738C5C56D}" type="sibTrans" cxnId="{C67B8FD5-FDBD-4C3C-B946-C80DB15107A3}">
      <dgm:prSet/>
      <dgm:spPr/>
      <dgm:t>
        <a:bodyPr/>
        <a:lstStyle/>
        <a:p>
          <a:pPr rtl="1"/>
          <a:endParaRPr lang="he-IL"/>
        </a:p>
      </dgm:t>
    </dgm:pt>
    <dgm:pt modelId="{24FACDD4-6BD1-470F-B698-C9318A30E1F1}" type="asst">
      <dgm:prSet/>
      <dgm:spPr/>
      <dgm:t>
        <a:bodyPr/>
        <a:lstStyle/>
        <a:p>
          <a:pPr rtl="1"/>
          <a:r>
            <a:rPr lang="he-IL" dirty="0"/>
            <a:t>שכר אחרון כפול הוותק </a:t>
          </a:r>
        </a:p>
      </dgm:t>
    </dgm:pt>
    <dgm:pt modelId="{E0BAEF7B-5165-46A1-B92B-36EB3A974CFD}" type="parTrans" cxnId="{21EDCE75-43F6-4C34-8A09-F80A222B7C1C}">
      <dgm:prSet/>
      <dgm:spPr/>
      <dgm:t>
        <a:bodyPr/>
        <a:lstStyle/>
        <a:p>
          <a:pPr rtl="1"/>
          <a:endParaRPr lang="he-IL"/>
        </a:p>
      </dgm:t>
    </dgm:pt>
    <dgm:pt modelId="{BE82EABF-DDE7-4139-9836-72228AAD270C}" type="sibTrans" cxnId="{21EDCE75-43F6-4C34-8A09-F80A222B7C1C}">
      <dgm:prSet/>
      <dgm:spPr/>
      <dgm:t>
        <a:bodyPr/>
        <a:lstStyle/>
        <a:p>
          <a:pPr rtl="1"/>
          <a:endParaRPr lang="he-IL"/>
        </a:p>
      </dgm:t>
    </dgm:pt>
    <dgm:pt modelId="{E8E7E57F-5EB6-4250-B169-3F0ADD4B51A4}" type="pres">
      <dgm:prSet presAssocID="{94B132D4-F378-46D8-973D-007D0C957519}" presName="hierChild1" presStyleCnt="0">
        <dgm:presLayoutVars>
          <dgm:orgChart val="1"/>
          <dgm:chPref val="1"/>
          <dgm:dir/>
          <dgm:animOne val="branch"/>
          <dgm:animLvl val="lvl"/>
          <dgm:resizeHandles/>
        </dgm:presLayoutVars>
      </dgm:prSet>
      <dgm:spPr/>
    </dgm:pt>
    <dgm:pt modelId="{B344EF5D-CA74-446E-8F4B-A91EFA428222}" type="pres">
      <dgm:prSet presAssocID="{9C2890B6-DE94-46AF-8152-EFAD0411E561}" presName="hierRoot1" presStyleCnt="0">
        <dgm:presLayoutVars>
          <dgm:hierBranch val="init"/>
        </dgm:presLayoutVars>
      </dgm:prSet>
      <dgm:spPr/>
    </dgm:pt>
    <dgm:pt modelId="{2A9FEDCC-63BA-4076-854A-518C2BC6F0A7}" type="pres">
      <dgm:prSet presAssocID="{9C2890B6-DE94-46AF-8152-EFAD0411E561}" presName="rootComposite1" presStyleCnt="0"/>
      <dgm:spPr/>
    </dgm:pt>
    <dgm:pt modelId="{FBD08628-44E0-4A46-913F-FDA5D0A1430D}" type="pres">
      <dgm:prSet presAssocID="{9C2890B6-DE94-46AF-8152-EFAD0411E561}" presName="rootText1" presStyleLbl="node0" presStyleIdx="0" presStyleCnt="1">
        <dgm:presLayoutVars>
          <dgm:chPref val="3"/>
        </dgm:presLayoutVars>
      </dgm:prSet>
      <dgm:spPr/>
    </dgm:pt>
    <dgm:pt modelId="{49372F34-8D10-40A5-A8FB-EA5F7461A2E7}" type="pres">
      <dgm:prSet presAssocID="{9C2890B6-DE94-46AF-8152-EFAD0411E561}" presName="rootConnector1" presStyleLbl="node1" presStyleIdx="0" presStyleCnt="0"/>
      <dgm:spPr/>
    </dgm:pt>
    <dgm:pt modelId="{BF16E5A7-C98B-424E-A19A-1F6BF2C10F59}" type="pres">
      <dgm:prSet presAssocID="{9C2890B6-DE94-46AF-8152-EFAD0411E561}" presName="hierChild2" presStyleCnt="0"/>
      <dgm:spPr/>
    </dgm:pt>
    <dgm:pt modelId="{C0F172E4-6426-4DDE-9582-840F584FE7F1}" type="pres">
      <dgm:prSet presAssocID="{0A5303ED-A19B-4C1C-A338-477129B94206}" presName="Name37" presStyleLbl="parChTrans1D2" presStyleIdx="0" presStyleCnt="2"/>
      <dgm:spPr/>
    </dgm:pt>
    <dgm:pt modelId="{D2138CFB-639C-4118-B505-02241397FDA7}" type="pres">
      <dgm:prSet presAssocID="{6DE17647-C6B3-497C-B237-9B98F2B314C4}" presName="hierRoot2" presStyleCnt="0">
        <dgm:presLayoutVars>
          <dgm:hierBranch val="init"/>
        </dgm:presLayoutVars>
      </dgm:prSet>
      <dgm:spPr/>
    </dgm:pt>
    <dgm:pt modelId="{3EAD66E8-3197-4D6A-A866-C03AB7CF0710}" type="pres">
      <dgm:prSet presAssocID="{6DE17647-C6B3-497C-B237-9B98F2B314C4}" presName="rootComposite" presStyleCnt="0"/>
      <dgm:spPr/>
    </dgm:pt>
    <dgm:pt modelId="{2C087F58-74BA-4717-AB2C-A6C7229A3BF0}" type="pres">
      <dgm:prSet presAssocID="{6DE17647-C6B3-497C-B237-9B98F2B314C4}" presName="rootText" presStyleLbl="node2" presStyleIdx="0" presStyleCnt="2">
        <dgm:presLayoutVars>
          <dgm:chPref val="3"/>
        </dgm:presLayoutVars>
      </dgm:prSet>
      <dgm:spPr/>
    </dgm:pt>
    <dgm:pt modelId="{54F2F2AE-D53C-4CBF-818E-F0AC087C0264}" type="pres">
      <dgm:prSet presAssocID="{6DE17647-C6B3-497C-B237-9B98F2B314C4}" presName="rootConnector" presStyleLbl="node2" presStyleIdx="0" presStyleCnt="2"/>
      <dgm:spPr/>
    </dgm:pt>
    <dgm:pt modelId="{D2FA8300-86BF-45E8-8E78-6B0CC29E4566}" type="pres">
      <dgm:prSet presAssocID="{6DE17647-C6B3-497C-B237-9B98F2B314C4}" presName="hierChild4" presStyleCnt="0"/>
      <dgm:spPr/>
    </dgm:pt>
    <dgm:pt modelId="{FEA6A692-658A-4E81-AA96-0F37BD4D8F8E}" type="pres">
      <dgm:prSet presAssocID="{3F73465C-5A55-4FCF-84E9-B7FCD49437B0}" presName="Name37" presStyleLbl="parChTrans1D3" presStyleIdx="0" presStyleCnt="6"/>
      <dgm:spPr/>
    </dgm:pt>
    <dgm:pt modelId="{146B75FB-14E7-424A-AC4F-BED2ADA1AEEC}" type="pres">
      <dgm:prSet presAssocID="{6E743F3A-7599-4C08-ADB2-A1D4F9A46D03}" presName="hierRoot2" presStyleCnt="0">
        <dgm:presLayoutVars>
          <dgm:hierBranch val="init"/>
        </dgm:presLayoutVars>
      </dgm:prSet>
      <dgm:spPr/>
    </dgm:pt>
    <dgm:pt modelId="{B1907456-285E-4B6D-B73A-14E74E1710C7}" type="pres">
      <dgm:prSet presAssocID="{6E743F3A-7599-4C08-ADB2-A1D4F9A46D03}" presName="rootComposite" presStyleCnt="0"/>
      <dgm:spPr/>
    </dgm:pt>
    <dgm:pt modelId="{45FAAFED-4C55-41C1-BE5B-9F2BA385AFD2}" type="pres">
      <dgm:prSet presAssocID="{6E743F3A-7599-4C08-ADB2-A1D4F9A46D03}" presName="rootText" presStyleLbl="node3" presStyleIdx="0" presStyleCnt="4" custLinFactX="-24655" custLinFactNeighborX="-100000" custLinFactNeighborY="-762">
        <dgm:presLayoutVars>
          <dgm:chPref val="3"/>
        </dgm:presLayoutVars>
      </dgm:prSet>
      <dgm:spPr/>
    </dgm:pt>
    <dgm:pt modelId="{04F6E7E6-99D1-4230-88F0-390035F7E837}" type="pres">
      <dgm:prSet presAssocID="{6E743F3A-7599-4C08-ADB2-A1D4F9A46D03}" presName="rootConnector" presStyleLbl="node3" presStyleIdx="0" presStyleCnt="4"/>
      <dgm:spPr/>
    </dgm:pt>
    <dgm:pt modelId="{1A8F987C-14C1-4379-8FA3-883A63E2B41A}" type="pres">
      <dgm:prSet presAssocID="{6E743F3A-7599-4C08-ADB2-A1D4F9A46D03}" presName="hierChild4" presStyleCnt="0"/>
      <dgm:spPr/>
    </dgm:pt>
    <dgm:pt modelId="{33EA4B11-52A5-4B30-A0AA-D76C8E5418C5}" type="pres">
      <dgm:prSet presAssocID="{6E743F3A-7599-4C08-ADB2-A1D4F9A46D03}" presName="hierChild5" presStyleCnt="0"/>
      <dgm:spPr/>
    </dgm:pt>
    <dgm:pt modelId="{813EB07E-3040-46D9-90BD-2326F96BB6B6}" type="pres">
      <dgm:prSet presAssocID="{D7CEFA0A-4E2A-4174-972E-B47B5B436AEE}" presName="Name37" presStyleLbl="parChTrans1D3" presStyleIdx="1" presStyleCnt="6"/>
      <dgm:spPr/>
    </dgm:pt>
    <dgm:pt modelId="{7BD18081-96F8-4865-ACFF-0D828A94596E}" type="pres">
      <dgm:prSet presAssocID="{8977AA26-ECB6-4555-BC38-C25E4002F379}" presName="hierRoot2" presStyleCnt="0">
        <dgm:presLayoutVars>
          <dgm:hierBranch val="init"/>
        </dgm:presLayoutVars>
      </dgm:prSet>
      <dgm:spPr/>
    </dgm:pt>
    <dgm:pt modelId="{5C0D028C-C0F5-4E25-A20E-AA678552D93C}" type="pres">
      <dgm:prSet presAssocID="{8977AA26-ECB6-4555-BC38-C25E4002F379}" presName="rootComposite" presStyleCnt="0"/>
      <dgm:spPr/>
    </dgm:pt>
    <dgm:pt modelId="{0F094787-91D1-4F6A-AA6B-6ACAB57EEDF4}" type="pres">
      <dgm:prSet presAssocID="{8977AA26-ECB6-4555-BC38-C25E4002F379}" presName="rootText" presStyleLbl="node3" presStyleIdx="1" presStyleCnt="4" custLinFactX="-24655" custLinFactNeighborX="-100000" custLinFactNeighborY="-5877">
        <dgm:presLayoutVars>
          <dgm:chPref val="3"/>
        </dgm:presLayoutVars>
      </dgm:prSet>
      <dgm:spPr/>
    </dgm:pt>
    <dgm:pt modelId="{5D08CBA2-7D1E-407A-94C5-DDD8F38CC0DD}" type="pres">
      <dgm:prSet presAssocID="{8977AA26-ECB6-4555-BC38-C25E4002F379}" presName="rootConnector" presStyleLbl="node3" presStyleIdx="1" presStyleCnt="4"/>
      <dgm:spPr/>
    </dgm:pt>
    <dgm:pt modelId="{F29D373F-B702-4AE9-AD42-C3E523387F9C}" type="pres">
      <dgm:prSet presAssocID="{8977AA26-ECB6-4555-BC38-C25E4002F379}" presName="hierChild4" presStyleCnt="0"/>
      <dgm:spPr/>
    </dgm:pt>
    <dgm:pt modelId="{71551FBC-E63F-4607-B0F0-07CFA571E495}" type="pres">
      <dgm:prSet presAssocID="{8977AA26-ECB6-4555-BC38-C25E4002F379}" presName="hierChild5" presStyleCnt="0"/>
      <dgm:spPr/>
    </dgm:pt>
    <dgm:pt modelId="{A9AB0A1B-0624-4F25-8173-8EDA5222AD93}" type="pres">
      <dgm:prSet presAssocID="{6DE17647-C6B3-497C-B237-9B98F2B314C4}" presName="hierChild5" presStyleCnt="0"/>
      <dgm:spPr/>
    </dgm:pt>
    <dgm:pt modelId="{7DC97DBD-EFBF-4262-944D-EC73D263D908}" type="pres">
      <dgm:prSet presAssocID="{E0BAEF7B-5165-46A1-B92B-36EB3A974CFD}" presName="Name111" presStyleLbl="parChTrans1D3" presStyleIdx="2" presStyleCnt="6"/>
      <dgm:spPr/>
    </dgm:pt>
    <dgm:pt modelId="{05E6D8EF-8302-483C-A7E8-8A7C369DB779}" type="pres">
      <dgm:prSet presAssocID="{24FACDD4-6BD1-470F-B698-C9318A30E1F1}" presName="hierRoot3" presStyleCnt="0">
        <dgm:presLayoutVars>
          <dgm:hierBranch val="init"/>
        </dgm:presLayoutVars>
      </dgm:prSet>
      <dgm:spPr/>
    </dgm:pt>
    <dgm:pt modelId="{428DA24C-2F02-4637-AEC1-FBD4FBCF8FCD}" type="pres">
      <dgm:prSet presAssocID="{24FACDD4-6BD1-470F-B698-C9318A30E1F1}" presName="rootComposite3" presStyleCnt="0"/>
      <dgm:spPr/>
    </dgm:pt>
    <dgm:pt modelId="{D2F181E5-5452-4401-8C20-C6F8C91E046D}" type="pres">
      <dgm:prSet presAssocID="{24FACDD4-6BD1-470F-B698-C9318A30E1F1}" presName="rootText3" presStyleLbl="asst2" presStyleIdx="0" presStyleCnt="2">
        <dgm:presLayoutVars>
          <dgm:chPref val="3"/>
        </dgm:presLayoutVars>
      </dgm:prSet>
      <dgm:spPr/>
    </dgm:pt>
    <dgm:pt modelId="{CDDF534F-E57E-45AA-8677-87EACA8CF2E8}" type="pres">
      <dgm:prSet presAssocID="{24FACDD4-6BD1-470F-B698-C9318A30E1F1}" presName="rootConnector3" presStyleLbl="asst2" presStyleIdx="0" presStyleCnt="2"/>
      <dgm:spPr/>
    </dgm:pt>
    <dgm:pt modelId="{7B6E0934-ADE7-4069-B339-B1AA2D3E1959}" type="pres">
      <dgm:prSet presAssocID="{24FACDD4-6BD1-470F-B698-C9318A30E1F1}" presName="hierChild6" presStyleCnt="0"/>
      <dgm:spPr/>
    </dgm:pt>
    <dgm:pt modelId="{9DB8E2AF-84C7-4DE7-B50F-5C0B90E5044C}" type="pres">
      <dgm:prSet presAssocID="{24FACDD4-6BD1-470F-B698-C9318A30E1F1}" presName="hierChild7" presStyleCnt="0"/>
      <dgm:spPr/>
    </dgm:pt>
    <dgm:pt modelId="{91EFB545-DE32-498C-93F5-A4B732DD43DF}" type="pres">
      <dgm:prSet presAssocID="{0AEEB254-ADA1-4D8A-BEB5-3CC97D784001}" presName="Name37" presStyleLbl="parChTrans1D2" presStyleIdx="1" presStyleCnt="2"/>
      <dgm:spPr/>
    </dgm:pt>
    <dgm:pt modelId="{53BFFBF0-F6D4-4A77-95F5-C7C78B7F61D4}" type="pres">
      <dgm:prSet presAssocID="{231BF2EC-722E-4813-82F4-A97477D47FB7}" presName="hierRoot2" presStyleCnt="0">
        <dgm:presLayoutVars>
          <dgm:hierBranch val="init"/>
        </dgm:presLayoutVars>
      </dgm:prSet>
      <dgm:spPr/>
    </dgm:pt>
    <dgm:pt modelId="{55C76149-62CF-4E02-A178-AED3124CCBDD}" type="pres">
      <dgm:prSet presAssocID="{231BF2EC-722E-4813-82F4-A97477D47FB7}" presName="rootComposite" presStyleCnt="0"/>
      <dgm:spPr/>
    </dgm:pt>
    <dgm:pt modelId="{FEE3208F-A10B-4C5B-9998-0B97DFFDF248}" type="pres">
      <dgm:prSet presAssocID="{231BF2EC-722E-4813-82F4-A97477D47FB7}" presName="rootText" presStyleLbl="node2" presStyleIdx="1" presStyleCnt="2">
        <dgm:presLayoutVars>
          <dgm:chPref val="3"/>
        </dgm:presLayoutVars>
      </dgm:prSet>
      <dgm:spPr/>
    </dgm:pt>
    <dgm:pt modelId="{57563A1B-923C-4025-A72C-E9430500924F}" type="pres">
      <dgm:prSet presAssocID="{231BF2EC-722E-4813-82F4-A97477D47FB7}" presName="rootConnector" presStyleLbl="node2" presStyleIdx="1" presStyleCnt="2"/>
      <dgm:spPr/>
    </dgm:pt>
    <dgm:pt modelId="{2DFA4E20-AF16-4DF5-8510-B80CD5C1C3B9}" type="pres">
      <dgm:prSet presAssocID="{231BF2EC-722E-4813-82F4-A97477D47FB7}" presName="hierChild4" presStyleCnt="0"/>
      <dgm:spPr/>
    </dgm:pt>
    <dgm:pt modelId="{155E20A4-7505-42B7-9CCF-69DBBAEAF2DE}" type="pres">
      <dgm:prSet presAssocID="{8F1328FA-C8DD-4C3A-B35D-58F95D085CE9}" presName="Name37" presStyleLbl="parChTrans1D3" presStyleIdx="3" presStyleCnt="6"/>
      <dgm:spPr/>
    </dgm:pt>
    <dgm:pt modelId="{FB86CB28-B06D-4305-8F9F-240804EB5B0E}" type="pres">
      <dgm:prSet presAssocID="{B6E57502-5402-4867-A2A4-8FE53F7E7E4E}" presName="hierRoot2" presStyleCnt="0">
        <dgm:presLayoutVars>
          <dgm:hierBranch val="init"/>
        </dgm:presLayoutVars>
      </dgm:prSet>
      <dgm:spPr/>
    </dgm:pt>
    <dgm:pt modelId="{43FF7441-F478-41D8-9FA0-CC7C21973D58}" type="pres">
      <dgm:prSet presAssocID="{B6E57502-5402-4867-A2A4-8FE53F7E7E4E}" presName="rootComposite" presStyleCnt="0"/>
      <dgm:spPr/>
    </dgm:pt>
    <dgm:pt modelId="{83CDF5B7-E8F1-487A-9EF8-523AA13442EF}" type="pres">
      <dgm:prSet presAssocID="{B6E57502-5402-4867-A2A4-8FE53F7E7E4E}" presName="rootText" presStyleLbl="node3" presStyleIdx="2" presStyleCnt="4">
        <dgm:presLayoutVars>
          <dgm:chPref val="3"/>
        </dgm:presLayoutVars>
      </dgm:prSet>
      <dgm:spPr/>
    </dgm:pt>
    <dgm:pt modelId="{0DD5039A-8DE9-4C86-8934-2BA85710B0A0}" type="pres">
      <dgm:prSet presAssocID="{B6E57502-5402-4867-A2A4-8FE53F7E7E4E}" presName="rootConnector" presStyleLbl="node3" presStyleIdx="2" presStyleCnt="4"/>
      <dgm:spPr/>
    </dgm:pt>
    <dgm:pt modelId="{FE9B85DD-AD95-4604-AD07-3F1E27AEAC5F}" type="pres">
      <dgm:prSet presAssocID="{B6E57502-5402-4867-A2A4-8FE53F7E7E4E}" presName="hierChild4" presStyleCnt="0"/>
      <dgm:spPr/>
    </dgm:pt>
    <dgm:pt modelId="{4823E107-A7B0-41D4-B201-D5E8766024A7}" type="pres">
      <dgm:prSet presAssocID="{B6E57502-5402-4867-A2A4-8FE53F7E7E4E}" presName="hierChild5" presStyleCnt="0"/>
      <dgm:spPr/>
    </dgm:pt>
    <dgm:pt modelId="{E58CB4C3-50BD-4683-995F-A3DA763D55AD}" type="pres">
      <dgm:prSet presAssocID="{9C307B0D-15E6-4E5A-9957-3F65227693B1}" presName="Name37" presStyleLbl="parChTrans1D3" presStyleIdx="4" presStyleCnt="6"/>
      <dgm:spPr/>
    </dgm:pt>
    <dgm:pt modelId="{837467A6-D4F7-40B2-89D4-A5811DCFE897}" type="pres">
      <dgm:prSet presAssocID="{C6A048CA-D994-4487-A92C-30A31C2E3A8F}" presName="hierRoot2" presStyleCnt="0">
        <dgm:presLayoutVars>
          <dgm:hierBranch val="init"/>
        </dgm:presLayoutVars>
      </dgm:prSet>
      <dgm:spPr/>
    </dgm:pt>
    <dgm:pt modelId="{4010CCFC-292A-4C02-B326-0000AD371BC8}" type="pres">
      <dgm:prSet presAssocID="{C6A048CA-D994-4487-A92C-30A31C2E3A8F}" presName="rootComposite" presStyleCnt="0"/>
      <dgm:spPr/>
    </dgm:pt>
    <dgm:pt modelId="{C7F32446-C4BF-4E6C-80F4-EF9F7C0D6378}" type="pres">
      <dgm:prSet presAssocID="{C6A048CA-D994-4487-A92C-30A31C2E3A8F}" presName="rootText" presStyleLbl="node3" presStyleIdx="3" presStyleCnt="4">
        <dgm:presLayoutVars>
          <dgm:chPref val="3"/>
        </dgm:presLayoutVars>
      </dgm:prSet>
      <dgm:spPr/>
    </dgm:pt>
    <dgm:pt modelId="{EDECB750-17F7-4737-BA31-9E2A39EB4002}" type="pres">
      <dgm:prSet presAssocID="{C6A048CA-D994-4487-A92C-30A31C2E3A8F}" presName="rootConnector" presStyleLbl="node3" presStyleIdx="3" presStyleCnt="4"/>
      <dgm:spPr/>
    </dgm:pt>
    <dgm:pt modelId="{38044C65-D00E-4795-A99C-3EBE7A49B3B2}" type="pres">
      <dgm:prSet presAssocID="{C6A048CA-D994-4487-A92C-30A31C2E3A8F}" presName="hierChild4" presStyleCnt="0"/>
      <dgm:spPr/>
    </dgm:pt>
    <dgm:pt modelId="{33DA9584-CF13-4C03-9301-47BA05635F8B}" type="pres">
      <dgm:prSet presAssocID="{C6A048CA-D994-4487-A92C-30A31C2E3A8F}" presName="hierChild5" presStyleCnt="0"/>
      <dgm:spPr/>
    </dgm:pt>
    <dgm:pt modelId="{FD1BAA2E-5152-47B2-8FAD-B8B2C3BA1F76}" type="pres">
      <dgm:prSet presAssocID="{231BF2EC-722E-4813-82F4-A97477D47FB7}" presName="hierChild5" presStyleCnt="0"/>
      <dgm:spPr/>
    </dgm:pt>
    <dgm:pt modelId="{ACAA504D-8008-436F-8777-0C25B05A61A6}" type="pres">
      <dgm:prSet presAssocID="{097F9E13-16AF-41D2-BD06-128C5575950C}" presName="Name111" presStyleLbl="parChTrans1D3" presStyleIdx="5" presStyleCnt="6"/>
      <dgm:spPr/>
    </dgm:pt>
    <dgm:pt modelId="{8165D0B5-1EDA-429D-96EB-D93EA15A1B9B}" type="pres">
      <dgm:prSet presAssocID="{E8C05215-65F2-488F-9261-079F1B864B50}" presName="hierRoot3" presStyleCnt="0">
        <dgm:presLayoutVars>
          <dgm:hierBranch val="init"/>
        </dgm:presLayoutVars>
      </dgm:prSet>
      <dgm:spPr/>
    </dgm:pt>
    <dgm:pt modelId="{B76A6F0F-2D5D-4D9B-AE25-75750340A45A}" type="pres">
      <dgm:prSet presAssocID="{E8C05215-65F2-488F-9261-079F1B864B50}" presName="rootComposite3" presStyleCnt="0"/>
      <dgm:spPr/>
    </dgm:pt>
    <dgm:pt modelId="{55114039-8020-42D8-A81F-4744D36463D0}" type="pres">
      <dgm:prSet presAssocID="{E8C05215-65F2-488F-9261-079F1B864B50}" presName="rootText3" presStyleLbl="asst2" presStyleIdx="1" presStyleCnt="2" custLinFactX="11498" custLinFactNeighborX="100000" custLinFactNeighborY="-6796">
        <dgm:presLayoutVars>
          <dgm:chPref val="3"/>
        </dgm:presLayoutVars>
      </dgm:prSet>
      <dgm:spPr/>
    </dgm:pt>
    <dgm:pt modelId="{16C1F110-DC9A-4338-A92B-866B1896CBDE}" type="pres">
      <dgm:prSet presAssocID="{E8C05215-65F2-488F-9261-079F1B864B50}" presName="rootConnector3" presStyleLbl="asst2" presStyleIdx="1" presStyleCnt="2"/>
      <dgm:spPr/>
    </dgm:pt>
    <dgm:pt modelId="{D4625918-A547-49F7-A1D1-B302E74E822D}" type="pres">
      <dgm:prSet presAssocID="{E8C05215-65F2-488F-9261-079F1B864B50}" presName="hierChild6" presStyleCnt="0"/>
      <dgm:spPr/>
    </dgm:pt>
    <dgm:pt modelId="{26EC0762-F80B-4AA0-A580-458600D48742}" type="pres">
      <dgm:prSet presAssocID="{E8C05215-65F2-488F-9261-079F1B864B50}" presName="hierChild7" presStyleCnt="0"/>
      <dgm:spPr/>
    </dgm:pt>
    <dgm:pt modelId="{B5ADD5A7-B358-4537-84B3-CCD40D389650}" type="pres">
      <dgm:prSet presAssocID="{9C2890B6-DE94-46AF-8152-EFAD0411E561}" presName="hierChild3" presStyleCnt="0"/>
      <dgm:spPr/>
    </dgm:pt>
  </dgm:ptLst>
  <dgm:cxnLst>
    <dgm:cxn modelId="{F0F3AE02-2DB6-4550-862D-0F5FDC76E42C}" type="presOf" srcId="{D7CEFA0A-4E2A-4174-972E-B47B5B436AEE}" destId="{813EB07E-3040-46D9-90BD-2326F96BB6B6}" srcOrd="0" destOrd="0" presId="urn:microsoft.com/office/officeart/2005/8/layout/orgChart1"/>
    <dgm:cxn modelId="{5BB9CE03-1CED-403B-86B1-1388ADE2AF60}" type="presOf" srcId="{6DE17647-C6B3-497C-B237-9B98F2B314C4}" destId="{2C087F58-74BA-4717-AB2C-A6C7229A3BF0}" srcOrd="0" destOrd="0" presId="urn:microsoft.com/office/officeart/2005/8/layout/orgChart1"/>
    <dgm:cxn modelId="{AF8B9705-B286-4196-A239-ED68FBFB4DD0}" type="presOf" srcId="{94B132D4-F378-46D8-973D-007D0C957519}" destId="{E8E7E57F-5EB6-4250-B169-3F0ADD4B51A4}" srcOrd="0" destOrd="0" presId="urn:microsoft.com/office/officeart/2005/8/layout/orgChart1"/>
    <dgm:cxn modelId="{90DE3018-28DC-47C2-BB77-1A9CEC579C8D}" type="presOf" srcId="{8977AA26-ECB6-4555-BC38-C25E4002F379}" destId="{5D08CBA2-7D1E-407A-94C5-DDD8F38CC0DD}" srcOrd="1" destOrd="0" presId="urn:microsoft.com/office/officeart/2005/8/layout/orgChart1"/>
    <dgm:cxn modelId="{FD2CB519-36D5-49E7-82F8-EF01E00FF28F}" srcId="{6DE17647-C6B3-497C-B237-9B98F2B314C4}" destId="{6E743F3A-7599-4C08-ADB2-A1D4F9A46D03}" srcOrd="0" destOrd="0" parTransId="{3F73465C-5A55-4FCF-84E9-B7FCD49437B0}" sibTransId="{767CFC09-9912-4F20-8FCF-482B3A34D3F1}"/>
    <dgm:cxn modelId="{E2534E1B-79C8-4AE2-99D0-BF62CD930B8A}" type="presOf" srcId="{B6E57502-5402-4867-A2A4-8FE53F7E7E4E}" destId="{83CDF5B7-E8F1-487A-9EF8-523AA13442EF}" srcOrd="0" destOrd="0" presId="urn:microsoft.com/office/officeart/2005/8/layout/orgChart1"/>
    <dgm:cxn modelId="{5C192A20-855F-4F24-8BBC-B9ECCB4F32FD}" type="presOf" srcId="{9C2890B6-DE94-46AF-8152-EFAD0411E561}" destId="{49372F34-8D10-40A5-A8FB-EA5F7461A2E7}" srcOrd="1" destOrd="0" presId="urn:microsoft.com/office/officeart/2005/8/layout/orgChart1"/>
    <dgm:cxn modelId="{9A344421-1AB1-4335-99ED-A39AE94F1EE9}" type="presOf" srcId="{6E743F3A-7599-4C08-ADB2-A1D4F9A46D03}" destId="{04F6E7E6-99D1-4230-88F0-390035F7E837}" srcOrd="1" destOrd="0" presId="urn:microsoft.com/office/officeart/2005/8/layout/orgChart1"/>
    <dgm:cxn modelId="{E8C7EF25-8819-4222-B1B9-50626DE3B5C1}" type="presOf" srcId="{E8C05215-65F2-488F-9261-079F1B864B50}" destId="{55114039-8020-42D8-A81F-4744D36463D0}" srcOrd="0" destOrd="0" presId="urn:microsoft.com/office/officeart/2005/8/layout/orgChart1"/>
    <dgm:cxn modelId="{4FBAF631-25A6-44D7-BE29-895A29AF2836}" type="presOf" srcId="{8977AA26-ECB6-4555-BC38-C25E4002F379}" destId="{0F094787-91D1-4F6A-AA6B-6ACAB57EEDF4}" srcOrd="0" destOrd="0" presId="urn:microsoft.com/office/officeart/2005/8/layout/orgChart1"/>
    <dgm:cxn modelId="{89691933-198B-46E6-A714-4938DCB37E53}" type="presOf" srcId="{9C307B0D-15E6-4E5A-9957-3F65227693B1}" destId="{E58CB4C3-50BD-4683-995F-A3DA763D55AD}" srcOrd="0" destOrd="0" presId="urn:microsoft.com/office/officeart/2005/8/layout/orgChart1"/>
    <dgm:cxn modelId="{D35AEF3A-1E5E-4421-928E-D7E3F3ACFACC}" type="presOf" srcId="{0A5303ED-A19B-4C1C-A338-477129B94206}" destId="{C0F172E4-6426-4DDE-9582-840F584FE7F1}" srcOrd="0" destOrd="0" presId="urn:microsoft.com/office/officeart/2005/8/layout/orgChart1"/>
    <dgm:cxn modelId="{7869BE3F-19DD-428B-BCFB-7E0AB14E784D}" type="presOf" srcId="{3F73465C-5A55-4FCF-84E9-B7FCD49437B0}" destId="{FEA6A692-658A-4E81-AA96-0F37BD4D8F8E}" srcOrd="0" destOrd="0" presId="urn:microsoft.com/office/officeart/2005/8/layout/orgChart1"/>
    <dgm:cxn modelId="{4982B45D-21E4-407B-9484-38CAC280E00F}" type="presOf" srcId="{E8C05215-65F2-488F-9261-079F1B864B50}" destId="{16C1F110-DC9A-4338-A92B-866B1896CBDE}" srcOrd="1" destOrd="0" presId="urn:microsoft.com/office/officeart/2005/8/layout/orgChart1"/>
    <dgm:cxn modelId="{A78BE261-EECA-4217-86E0-80AB00B3CEBF}" srcId="{231BF2EC-722E-4813-82F4-A97477D47FB7}" destId="{C6A048CA-D994-4487-A92C-30A31C2E3A8F}" srcOrd="1" destOrd="0" parTransId="{9C307B0D-15E6-4E5A-9957-3F65227693B1}" sibTransId="{C42D1FAC-BB38-4CD1-8213-0629CDA09C9A}"/>
    <dgm:cxn modelId="{25EDF342-D3AC-4DB3-B514-E82612B388DA}" srcId="{231BF2EC-722E-4813-82F4-A97477D47FB7}" destId="{B6E57502-5402-4867-A2A4-8FE53F7E7E4E}" srcOrd="0" destOrd="0" parTransId="{8F1328FA-C8DD-4C3A-B35D-58F95D085CE9}" sibTransId="{F312F1AA-E19A-444A-95AA-8CE24DFF8BCD}"/>
    <dgm:cxn modelId="{24FD9163-D4F5-4115-B1F5-20B385BA51BB}" type="presOf" srcId="{E0BAEF7B-5165-46A1-B92B-36EB3A974CFD}" destId="{7DC97DBD-EFBF-4262-944D-EC73D263D908}" srcOrd="0" destOrd="0" presId="urn:microsoft.com/office/officeart/2005/8/layout/orgChart1"/>
    <dgm:cxn modelId="{1AF98A4A-3C5F-47DF-8C6C-3C95C6D7E343}" type="presOf" srcId="{B6E57502-5402-4867-A2A4-8FE53F7E7E4E}" destId="{0DD5039A-8DE9-4C86-8934-2BA85710B0A0}" srcOrd="1" destOrd="0" presId="urn:microsoft.com/office/officeart/2005/8/layout/orgChart1"/>
    <dgm:cxn modelId="{F332E26D-3BAA-4DD7-9770-302A6F55EFC1}" type="presOf" srcId="{24FACDD4-6BD1-470F-B698-C9318A30E1F1}" destId="{D2F181E5-5452-4401-8C20-C6F8C91E046D}" srcOrd="0" destOrd="0" presId="urn:microsoft.com/office/officeart/2005/8/layout/orgChart1"/>
    <dgm:cxn modelId="{828BA474-BF75-4495-8DD2-594EA7398CE2}" type="presOf" srcId="{0AEEB254-ADA1-4D8A-BEB5-3CC97D784001}" destId="{91EFB545-DE32-498C-93F5-A4B732DD43DF}" srcOrd="0" destOrd="0" presId="urn:microsoft.com/office/officeart/2005/8/layout/orgChart1"/>
    <dgm:cxn modelId="{21EDCE75-43F6-4C34-8A09-F80A222B7C1C}" srcId="{6DE17647-C6B3-497C-B237-9B98F2B314C4}" destId="{24FACDD4-6BD1-470F-B698-C9318A30E1F1}" srcOrd="2" destOrd="0" parTransId="{E0BAEF7B-5165-46A1-B92B-36EB3A974CFD}" sibTransId="{BE82EABF-DDE7-4139-9836-72228AAD270C}"/>
    <dgm:cxn modelId="{93EB237B-9C2D-4A66-A1B4-C724254FE6A1}" type="presOf" srcId="{C6A048CA-D994-4487-A92C-30A31C2E3A8F}" destId="{C7F32446-C4BF-4E6C-80F4-EF9F7C0D6378}" srcOrd="0" destOrd="0" presId="urn:microsoft.com/office/officeart/2005/8/layout/orgChart1"/>
    <dgm:cxn modelId="{910E3582-3FF4-463A-9FB2-E112BA640169}" srcId="{9C2890B6-DE94-46AF-8152-EFAD0411E561}" destId="{231BF2EC-722E-4813-82F4-A97477D47FB7}" srcOrd="1" destOrd="0" parTransId="{0AEEB254-ADA1-4D8A-BEB5-3CC97D784001}" sibTransId="{B1720762-2F74-4A80-9BCD-F16B9B97B561}"/>
    <dgm:cxn modelId="{311E3C84-38C7-448D-A7BF-555F0BADC378}" srcId="{94B132D4-F378-46D8-973D-007D0C957519}" destId="{9C2890B6-DE94-46AF-8152-EFAD0411E561}" srcOrd="0" destOrd="0" parTransId="{3C82ACDA-8C38-4F1E-A90B-1A8709346593}" sibTransId="{0B98E0A4-0690-42A1-863F-C5E341044159}"/>
    <dgm:cxn modelId="{6FBBF39D-153D-4E5C-9F4E-C2BE98C2E673}" type="presOf" srcId="{097F9E13-16AF-41D2-BD06-128C5575950C}" destId="{ACAA504D-8008-436F-8777-0C25B05A61A6}" srcOrd="0" destOrd="0" presId="urn:microsoft.com/office/officeart/2005/8/layout/orgChart1"/>
    <dgm:cxn modelId="{6C2257A2-0C33-406B-B82F-A660ED87D3C8}" type="presOf" srcId="{C6A048CA-D994-4487-A92C-30A31C2E3A8F}" destId="{EDECB750-17F7-4737-BA31-9E2A39EB4002}" srcOrd="1" destOrd="0" presId="urn:microsoft.com/office/officeart/2005/8/layout/orgChart1"/>
    <dgm:cxn modelId="{3F8BC5B8-1312-4AA7-B1AB-C756224D64F1}" type="presOf" srcId="{231BF2EC-722E-4813-82F4-A97477D47FB7}" destId="{FEE3208F-A10B-4C5B-9998-0B97DFFDF248}" srcOrd="0" destOrd="0" presId="urn:microsoft.com/office/officeart/2005/8/layout/orgChart1"/>
    <dgm:cxn modelId="{F5DE9AB9-F292-4445-B0ED-CC8642BFB794}" type="presOf" srcId="{9C2890B6-DE94-46AF-8152-EFAD0411E561}" destId="{FBD08628-44E0-4A46-913F-FDA5D0A1430D}" srcOrd="0" destOrd="0" presId="urn:microsoft.com/office/officeart/2005/8/layout/orgChart1"/>
    <dgm:cxn modelId="{07146CBE-146D-4838-B31A-AFA31ADE0953}" srcId="{9C2890B6-DE94-46AF-8152-EFAD0411E561}" destId="{6DE17647-C6B3-497C-B237-9B98F2B314C4}" srcOrd="0" destOrd="0" parTransId="{0A5303ED-A19B-4C1C-A338-477129B94206}" sibTransId="{10414407-8CCB-425C-BB01-E4266A884560}"/>
    <dgm:cxn modelId="{46D93CC8-780B-41C5-B363-60C8425A7825}" type="presOf" srcId="{8F1328FA-C8DD-4C3A-B35D-58F95D085CE9}" destId="{155E20A4-7505-42B7-9CCF-69DBBAEAF2DE}" srcOrd="0" destOrd="0" presId="urn:microsoft.com/office/officeart/2005/8/layout/orgChart1"/>
    <dgm:cxn modelId="{B56951CF-1D40-47AC-AA17-BFDC0A641075}" type="presOf" srcId="{6DE17647-C6B3-497C-B237-9B98F2B314C4}" destId="{54F2F2AE-D53C-4CBF-818E-F0AC087C0264}" srcOrd="1" destOrd="0" presId="urn:microsoft.com/office/officeart/2005/8/layout/orgChart1"/>
    <dgm:cxn modelId="{C67B8FD5-FDBD-4C3C-B946-C80DB15107A3}" srcId="{231BF2EC-722E-4813-82F4-A97477D47FB7}" destId="{E8C05215-65F2-488F-9261-079F1B864B50}" srcOrd="2" destOrd="0" parTransId="{097F9E13-16AF-41D2-BD06-128C5575950C}" sibTransId="{4400FEC3-D0B8-4C54-B23E-B3A738C5C56D}"/>
    <dgm:cxn modelId="{2F3B18F3-0DDF-4B1C-B775-68E611A4C405}" type="presOf" srcId="{231BF2EC-722E-4813-82F4-A97477D47FB7}" destId="{57563A1B-923C-4025-A72C-E9430500924F}" srcOrd="1" destOrd="0" presId="urn:microsoft.com/office/officeart/2005/8/layout/orgChart1"/>
    <dgm:cxn modelId="{92C9B0F3-99C3-46E8-8A9C-5CF19F5E9FF4}" srcId="{6DE17647-C6B3-497C-B237-9B98F2B314C4}" destId="{8977AA26-ECB6-4555-BC38-C25E4002F379}" srcOrd="1" destOrd="0" parTransId="{D7CEFA0A-4E2A-4174-972E-B47B5B436AEE}" sibTransId="{CF048750-2CF9-497A-A1ED-DD32C8FA042A}"/>
    <dgm:cxn modelId="{D05B82F5-3A56-4659-A5B1-783C8324F9E8}" type="presOf" srcId="{6E743F3A-7599-4C08-ADB2-A1D4F9A46D03}" destId="{45FAAFED-4C55-41C1-BE5B-9F2BA385AFD2}" srcOrd="0" destOrd="0" presId="urn:microsoft.com/office/officeart/2005/8/layout/orgChart1"/>
    <dgm:cxn modelId="{12E514F9-5E49-4F2B-A718-09DD37F22FDF}" type="presOf" srcId="{24FACDD4-6BD1-470F-B698-C9318A30E1F1}" destId="{CDDF534F-E57E-45AA-8677-87EACA8CF2E8}" srcOrd="1" destOrd="0" presId="urn:microsoft.com/office/officeart/2005/8/layout/orgChart1"/>
    <dgm:cxn modelId="{DCF8D667-7CFF-47F5-9C4E-7CB75CC13841}" type="presParOf" srcId="{E8E7E57F-5EB6-4250-B169-3F0ADD4B51A4}" destId="{B344EF5D-CA74-446E-8F4B-A91EFA428222}" srcOrd="0" destOrd="0" presId="urn:microsoft.com/office/officeart/2005/8/layout/orgChart1"/>
    <dgm:cxn modelId="{55B76761-D458-45B7-AFAE-4387FDC25A62}" type="presParOf" srcId="{B344EF5D-CA74-446E-8F4B-A91EFA428222}" destId="{2A9FEDCC-63BA-4076-854A-518C2BC6F0A7}" srcOrd="0" destOrd="0" presId="urn:microsoft.com/office/officeart/2005/8/layout/orgChart1"/>
    <dgm:cxn modelId="{1DDC944C-461A-4BFD-9A49-DD3D58D13DCA}" type="presParOf" srcId="{2A9FEDCC-63BA-4076-854A-518C2BC6F0A7}" destId="{FBD08628-44E0-4A46-913F-FDA5D0A1430D}" srcOrd="0" destOrd="0" presId="urn:microsoft.com/office/officeart/2005/8/layout/orgChart1"/>
    <dgm:cxn modelId="{F6360CD8-3EDB-48AF-A718-9724378CD0B7}" type="presParOf" srcId="{2A9FEDCC-63BA-4076-854A-518C2BC6F0A7}" destId="{49372F34-8D10-40A5-A8FB-EA5F7461A2E7}" srcOrd="1" destOrd="0" presId="urn:microsoft.com/office/officeart/2005/8/layout/orgChart1"/>
    <dgm:cxn modelId="{E493E6B1-BE5E-4DAD-9118-5F823BA54EC3}" type="presParOf" srcId="{B344EF5D-CA74-446E-8F4B-A91EFA428222}" destId="{BF16E5A7-C98B-424E-A19A-1F6BF2C10F59}" srcOrd="1" destOrd="0" presId="urn:microsoft.com/office/officeart/2005/8/layout/orgChart1"/>
    <dgm:cxn modelId="{8B70959C-7A90-4CDC-8EA3-5F8B09CC15A7}" type="presParOf" srcId="{BF16E5A7-C98B-424E-A19A-1F6BF2C10F59}" destId="{C0F172E4-6426-4DDE-9582-840F584FE7F1}" srcOrd="0" destOrd="0" presId="urn:microsoft.com/office/officeart/2005/8/layout/orgChart1"/>
    <dgm:cxn modelId="{98B9B189-77DF-4FD2-B67C-7EDD01AC49ED}" type="presParOf" srcId="{BF16E5A7-C98B-424E-A19A-1F6BF2C10F59}" destId="{D2138CFB-639C-4118-B505-02241397FDA7}" srcOrd="1" destOrd="0" presId="urn:microsoft.com/office/officeart/2005/8/layout/orgChart1"/>
    <dgm:cxn modelId="{8E27BC4F-934D-4BD7-B06E-FD7EB02B7963}" type="presParOf" srcId="{D2138CFB-639C-4118-B505-02241397FDA7}" destId="{3EAD66E8-3197-4D6A-A866-C03AB7CF0710}" srcOrd="0" destOrd="0" presId="urn:microsoft.com/office/officeart/2005/8/layout/orgChart1"/>
    <dgm:cxn modelId="{5CF9DD46-32C9-4D08-AD7C-F062AF4C3FF0}" type="presParOf" srcId="{3EAD66E8-3197-4D6A-A866-C03AB7CF0710}" destId="{2C087F58-74BA-4717-AB2C-A6C7229A3BF0}" srcOrd="0" destOrd="0" presId="urn:microsoft.com/office/officeart/2005/8/layout/orgChart1"/>
    <dgm:cxn modelId="{92BFC02F-D898-47FA-8CA5-11B64D733645}" type="presParOf" srcId="{3EAD66E8-3197-4D6A-A866-C03AB7CF0710}" destId="{54F2F2AE-D53C-4CBF-818E-F0AC087C0264}" srcOrd="1" destOrd="0" presId="urn:microsoft.com/office/officeart/2005/8/layout/orgChart1"/>
    <dgm:cxn modelId="{F4E174EC-1C69-4A82-B05D-787F692F5D2A}" type="presParOf" srcId="{D2138CFB-639C-4118-B505-02241397FDA7}" destId="{D2FA8300-86BF-45E8-8E78-6B0CC29E4566}" srcOrd="1" destOrd="0" presId="urn:microsoft.com/office/officeart/2005/8/layout/orgChart1"/>
    <dgm:cxn modelId="{6D08D8D0-7310-4E4B-B0A6-C459AAEA27E2}" type="presParOf" srcId="{D2FA8300-86BF-45E8-8E78-6B0CC29E4566}" destId="{FEA6A692-658A-4E81-AA96-0F37BD4D8F8E}" srcOrd="0" destOrd="0" presId="urn:microsoft.com/office/officeart/2005/8/layout/orgChart1"/>
    <dgm:cxn modelId="{DA149879-94E8-451E-9798-1DA65C08AB88}" type="presParOf" srcId="{D2FA8300-86BF-45E8-8E78-6B0CC29E4566}" destId="{146B75FB-14E7-424A-AC4F-BED2ADA1AEEC}" srcOrd="1" destOrd="0" presId="urn:microsoft.com/office/officeart/2005/8/layout/orgChart1"/>
    <dgm:cxn modelId="{BA7ABBC2-B98F-4038-8A51-2163BD2C2C6E}" type="presParOf" srcId="{146B75FB-14E7-424A-AC4F-BED2ADA1AEEC}" destId="{B1907456-285E-4B6D-B73A-14E74E1710C7}" srcOrd="0" destOrd="0" presId="urn:microsoft.com/office/officeart/2005/8/layout/orgChart1"/>
    <dgm:cxn modelId="{FA5BB1BA-2C96-4565-A495-D7CCE5AD3DB0}" type="presParOf" srcId="{B1907456-285E-4B6D-B73A-14E74E1710C7}" destId="{45FAAFED-4C55-41C1-BE5B-9F2BA385AFD2}" srcOrd="0" destOrd="0" presId="urn:microsoft.com/office/officeart/2005/8/layout/orgChart1"/>
    <dgm:cxn modelId="{3142C7E9-E075-494F-B611-36D92ACDB024}" type="presParOf" srcId="{B1907456-285E-4B6D-B73A-14E74E1710C7}" destId="{04F6E7E6-99D1-4230-88F0-390035F7E837}" srcOrd="1" destOrd="0" presId="urn:microsoft.com/office/officeart/2005/8/layout/orgChart1"/>
    <dgm:cxn modelId="{3CBABC86-EAD5-4B08-8C39-2796DB19B4FE}" type="presParOf" srcId="{146B75FB-14E7-424A-AC4F-BED2ADA1AEEC}" destId="{1A8F987C-14C1-4379-8FA3-883A63E2B41A}" srcOrd="1" destOrd="0" presId="urn:microsoft.com/office/officeart/2005/8/layout/orgChart1"/>
    <dgm:cxn modelId="{9BCD68A9-DB28-43E4-B75F-9311FD6EB32C}" type="presParOf" srcId="{146B75FB-14E7-424A-AC4F-BED2ADA1AEEC}" destId="{33EA4B11-52A5-4B30-A0AA-D76C8E5418C5}" srcOrd="2" destOrd="0" presId="urn:microsoft.com/office/officeart/2005/8/layout/orgChart1"/>
    <dgm:cxn modelId="{0FC45F7F-E802-483D-B63B-D303AF2D3433}" type="presParOf" srcId="{D2FA8300-86BF-45E8-8E78-6B0CC29E4566}" destId="{813EB07E-3040-46D9-90BD-2326F96BB6B6}" srcOrd="2" destOrd="0" presId="urn:microsoft.com/office/officeart/2005/8/layout/orgChart1"/>
    <dgm:cxn modelId="{FAAB0316-9F67-4958-822D-77FAD929485D}" type="presParOf" srcId="{D2FA8300-86BF-45E8-8E78-6B0CC29E4566}" destId="{7BD18081-96F8-4865-ACFF-0D828A94596E}" srcOrd="3" destOrd="0" presId="urn:microsoft.com/office/officeart/2005/8/layout/orgChart1"/>
    <dgm:cxn modelId="{AD9AE906-6C20-4AB1-B5F2-42A9EC8FF0E6}" type="presParOf" srcId="{7BD18081-96F8-4865-ACFF-0D828A94596E}" destId="{5C0D028C-C0F5-4E25-A20E-AA678552D93C}" srcOrd="0" destOrd="0" presId="urn:microsoft.com/office/officeart/2005/8/layout/orgChart1"/>
    <dgm:cxn modelId="{10E1438A-2211-444D-9CFF-9EA8F2811D09}" type="presParOf" srcId="{5C0D028C-C0F5-4E25-A20E-AA678552D93C}" destId="{0F094787-91D1-4F6A-AA6B-6ACAB57EEDF4}" srcOrd="0" destOrd="0" presId="urn:microsoft.com/office/officeart/2005/8/layout/orgChart1"/>
    <dgm:cxn modelId="{4E50190C-3212-494F-90C5-18E42AEAC22E}" type="presParOf" srcId="{5C0D028C-C0F5-4E25-A20E-AA678552D93C}" destId="{5D08CBA2-7D1E-407A-94C5-DDD8F38CC0DD}" srcOrd="1" destOrd="0" presId="urn:microsoft.com/office/officeart/2005/8/layout/orgChart1"/>
    <dgm:cxn modelId="{E0B1F319-BDFF-4B24-9A43-6216EC730D48}" type="presParOf" srcId="{7BD18081-96F8-4865-ACFF-0D828A94596E}" destId="{F29D373F-B702-4AE9-AD42-C3E523387F9C}" srcOrd="1" destOrd="0" presId="urn:microsoft.com/office/officeart/2005/8/layout/orgChart1"/>
    <dgm:cxn modelId="{DF448521-0E28-428D-AF66-A35CFD641FC2}" type="presParOf" srcId="{7BD18081-96F8-4865-ACFF-0D828A94596E}" destId="{71551FBC-E63F-4607-B0F0-07CFA571E495}" srcOrd="2" destOrd="0" presId="urn:microsoft.com/office/officeart/2005/8/layout/orgChart1"/>
    <dgm:cxn modelId="{3006192B-CCC7-4B75-9CE9-9A5F7CC0631D}" type="presParOf" srcId="{D2138CFB-639C-4118-B505-02241397FDA7}" destId="{A9AB0A1B-0624-4F25-8173-8EDA5222AD93}" srcOrd="2" destOrd="0" presId="urn:microsoft.com/office/officeart/2005/8/layout/orgChart1"/>
    <dgm:cxn modelId="{014BDF35-F043-42BA-A20F-1ADA297EF736}" type="presParOf" srcId="{A9AB0A1B-0624-4F25-8173-8EDA5222AD93}" destId="{7DC97DBD-EFBF-4262-944D-EC73D263D908}" srcOrd="0" destOrd="0" presId="urn:microsoft.com/office/officeart/2005/8/layout/orgChart1"/>
    <dgm:cxn modelId="{5443835C-A6E3-4E85-8098-3BA6F9D241E1}" type="presParOf" srcId="{A9AB0A1B-0624-4F25-8173-8EDA5222AD93}" destId="{05E6D8EF-8302-483C-A7E8-8A7C369DB779}" srcOrd="1" destOrd="0" presId="urn:microsoft.com/office/officeart/2005/8/layout/orgChart1"/>
    <dgm:cxn modelId="{70F41F14-A475-4B12-A3A6-1FE6A77B77F7}" type="presParOf" srcId="{05E6D8EF-8302-483C-A7E8-8A7C369DB779}" destId="{428DA24C-2F02-4637-AEC1-FBD4FBCF8FCD}" srcOrd="0" destOrd="0" presId="urn:microsoft.com/office/officeart/2005/8/layout/orgChart1"/>
    <dgm:cxn modelId="{46B2A279-3ECE-4FA9-91FB-4761B85C975F}" type="presParOf" srcId="{428DA24C-2F02-4637-AEC1-FBD4FBCF8FCD}" destId="{D2F181E5-5452-4401-8C20-C6F8C91E046D}" srcOrd="0" destOrd="0" presId="urn:microsoft.com/office/officeart/2005/8/layout/orgChart1"/>
    <dgm:cxn modelId="{FFA06C68-5B43-43CA-AA63-CC992E03B9C7}" type="presParOf" srcId="{428DA24C-2F02-4637-AEC1-FBD4FBCF8FCD}" destId="{CDDF534F-E57E-45AA-8677-87EACA8CF2E8}" srcOrd="1" destOrd="0" presId="urn:microsoft.com/office/officeart/2005/8/layout/orgChart1"/>
    <dgm:cxn modelId="{97973697-3DE0-4ADF-8337-E07C845E4E8C}" type="presParOf" srcId="{05E6D8EF-8302-483C-A7E8-8A7C369DB779}" destId="{7B6E0934-ADE7-4069-B339-B1AA2D3E1959}" srcOrd="1" destOrd="0" presId="urn:microsoft.com/office/officeart/2005/8/layout/orgChart1"/>
    <dgm:cxn modelId="{46A273E1-6235-4EE3-8081-F271DE617DCF}" type="presParOf" srcId="{05E6D8EF-8302-483C-A7E8-8A7C369DB779}" destId="{9DB8E2AF-84C7-4DE7-B50F-5C0B90E5044C}" srcOrd="2" destOrd="0" presId="urn:microsoft.com/office/officeart/2005/8/layout/orgChart1"/>
    <dgm:cxn modelId="{8D0B836E-2000-4FA5-AEEC-397CFAFD4204}" type="presParOf" srcId="{BF16E5A7-C98B-424E-A19A-1F6BF2C10F59}" destId="{91EFB545-DE32-498C-93F5-A4B732DD43DF}" srcOrd="2" destOrd="0" presId="urn:microsoft.com/office/officeart/2005/8/layout/orgChart1"/>
    <dgm:cxn modelId="{25ED0FF2-E478-4B4E-BD12-43641120EF11}" type="presParOf" srcId="{BF16E5A7-C98B-424E-A19A-1F6BF2C10F59}" destId="{53BFFBF0-F6D4-4A77-95F5-C7C78B7F61D4}" srcOrd="3" destOrd="0" presId="urn:microsoft.com/office/officeart/2005/8/layout/orgChart1"/>
    <dgm:cxn modelId="{F6161BE9-3400-4F13-9C2A-C96D6FC671E4}" type="presParOf" srcId="{53BFFBF0-F6D4-4A77-95F5-C7C78B7F61D4}" destId="{55C76149-62CF-4E02-A178-AED3124CCBDD}" srcOrd="0" destOrd="0" presId="urn:microsoft.com/office/officeart/2005/8/layout/orgChart1"/>
    <dgm:cxn modelId="{F2E29984-E28C-4137-844B-365529644A44}" type="presParOf" srcId="{55C76149-62CF-4E02-A178-AED3124CCBDD}" destId="{FEE3208F-A10B-4C5B-9998-0B97DFFDF248}" srcOrd="0" destOrd="0" presId="urn:microsoft.com/office/officeart/2005/8/layout/orgChart1"/>
    <dgm:cxn modelId="{86E78A69-26F6-458B-9FA5-E164D5346542}" type="presParOf" srcId="{55C76149-62CF-4E02-A178-AED3124CCBDD}" destId="{57563A1B-923C-4025-A72C-E9430500924F}" srcOrd="1" destOrd="0" presId="urn:microsoft.com/office/officeart/2005/8/layout/orgChart1"/>
    <dgm:cxn modelId="{59348E5C-BF24-4FA0-B976-3094597C374A}" type="presParOf" srcId="{53BFFBF0-F6D4-4A77-95F5-C7C78B7F61D4}" destId="{2DFA4E20-AF16-4DF5-8510-B80CD5C1C3B9}" srcOrd="1" destOrd="0" presId="urn:microsoft.com/office/officeart/2005/8/layout/orgChart1"/>
    <dgm:cxn modelId="{54396BC8-3B77-48DC-829A-F1C2EF19687F}" type="presParOf" srcId="{2DFA4E20-AF16-4DF5-8510-B80CD5C1C3B9}" destId="{155E20A4-7505-42B7-9CCF-69DBBAEAF2DE}" srcOrd="0" destOrd="0" presId="urn:microsoft.com/office/officeart/2005/8/layout/orgChart1"/>
    <dgm:cxn modelId="{C5C1C1E3-436D-425E-8777-1CB6AF0C2E29}" type="presParOf" srcId="{2DFA4E20-AF16-4DF5-8510-B80CD5C1C3B9}" destId="{FB86CB28-B06D-4305-8F9F-240804EB5B0E}" srcOrd="1" destOrd="0" presId="urn:microsoft.com/office/officeart/2005/8/layout/orgChart1"/>
    <dgm:cxn modelId="{9651B275-875F-4D6C-840A-4C880E1F9DCD}" type="presParOf" srcId="{FB86CB28-B06D-4305-8F9F-240804EB5B0E}" destId="{43FF7441-F478-41D8-9FA0-CC7C21973D58}" srcOrd="0" destOrd="0" presId="urn:microsoft.com/office/officeart/2005/8/layout/orgChart1"/>
    <dgm:cxn modelId="{D61566D7-C57A-404A-9FBF-AFDD31B92670}" type="presParOf" srcId="{43FF7441-F478-41D8-9FA0-CC7C21973D58}" destId="{83CDF5B7-E8F1-487A-9EF8-523AA13442EF}" srcOrd="0" destOrd="0" presId="urn:microsoft.com/office/officeart/2005/8/layout/orgChart1"/>
    <dgm:cxn modelId="{7975CD92-0D91-4B73-8101-1D2B80E9668C}" type="presParOf" srcId="{43FF7441-F478-41D8-9FA0-CC7C21973D58}" destId="{0DD5039A-8DE9-4C86-8934-2BA85710B0A0}" srcOrd="1" destOrd="0" presId="urn:microsoft.com/office/officeart/2005/8/layout/orgChart1"/>
    <dgm:cxn modelId="{FF4856ED-7C8B-4CD2-9959-82F44E03EFE7}" type="presParOf" srcId="{FB86CB28-B06D-4305-8F9F-240804EB5B0E}" destId="{FE9B85DD-AD95-4604-AD07-3F1E27AEAC5F}" srcOrd="1" destOrd="0" presId="urn:microsoft.com/office/officeart/2005/8/layout/orgChart1"/>
    <dgm:cxn modelId="{F57FA747-EAAA-4BEA-8AA9-FED2DCB6B195}" type="presParOf" srcId="{FB86CB28-B06D-4305-8F9F-240804EB5B0E}" destId="{4823E107-A7B0-41D4-B201-D5E8766024A7}" srcOrd="2" destOrd="0" presId="urn:microsoft.com/office/officeart/2005/8/layout/orgChart1"/>
    <dgm:cxn modelId="{CA5249BD-394B-406A-A69E-908FF22D426B}" type="presParOf" srcId="{2DFA4E20-AF16-4DF5-8510-B80CD5C1C3B9}" destId="{E58CB4C3-50BD-4683-995F-A3DA763D55AD}" srcOrd="2" destOrd="0" presId="urn:microsoft.com/office/officeart/2005/8/layout/orgChart1"/>
    <dgm:cxn modelId="{E0BB0ABE-0BC4-40DB-84BF-BABDD628C329}" type="presParOf" srcId="{2DFA4E20-AF16-4DF5-8510-B80CD5C1C3B9}" destId="{837467A6-D4F7-40B2-89D4-A5811DCFE897}" srcOrd="3" destOrd="0" presId="urn:microsoft.com/office/officeart/2005/8/layout/orgChart1"/>
    <dgm:cxn modelId="{7FD79C1B-2510-4904-989D-ED7093C85D51}" type="presParOf" srcId="{837467A6-D4F7-40B2-89D4-A5811DCFE897}" destId="{4010CCFC-292A-4C02-B326-0000AD371BC8}" srcOrd="0" destOrd="0" presId="urn:microsoft.com/office/officeart/2005/8/layout/orgChart1"/>
    <dgm:cxn modelId="{650786F2-B618-4A42-9788-6F08B738B031}" type="presParOf" srcId="{4010CCFC-292A-4C02-B326-0000AD371BC8}" destId="{C7F32446-C4BF-4E6C-80F4-EF9F7C0D6378}" srcOrd="0" destOrd="0" presId="urn:microsoft.com/office/officeart/2005/8/layout/orgChart1"/>
    <dgm:cxn modelId="{7733AD49-7B1B-4A9B-B639-53B5F0E89B99}" type="presParOf" srcId="{4010CCFC-292A-4C02-B326-0000AD371BC8}" destId="{EDECB750-17F7-4737-BA31-9E2A39EB4002}" srcOrd="1" destOrd="0" presId="urn:microsoft.com/office/officeart/2005/8/layout/orgChart1"/>
    <dgm:cxn modelId="{653EEBF8-CDB3-459F-8146-3E188BF0DF3D}" type="presParOf" srcId="{837467A6-D4F7-40B2-89D4-A5811DCFE897}" destId="{38044C65-D00E-4795-A99C-3EBE7A49B3B2}" srcOrd="1" destOrd="0" presId="urn:microsoft.com/office/officeart/2005/8/layout/orgChart1"/>
    <dgm:cxn modelId="{01A24675-FB24-4DF9-BE7F-9AE0A45A4DB6}" type="presParOf" srcId="{837467A6-D4F7-40B2-89D4-A5811DCFE897}" destId="{33DA9584-CF13-4C03-9301-47BA05635F8B}" srcOrd="2" destOrd="0" presId="urn:microsoft.com/office/officeart/2005/8/layout/orgChart1"/>
    <dgm:cxn modelId="{144EEFD6-AAF7-4807-92C4-E6B92500CB00}" type="presParOf" srcId="{53BFFBF0-F6D4-4A77-95F5-C7C78B7F61D4}" destId="{FD1BAA2E-5152-47B2-8FAD-B8B2C3BA1F76}" srcOrd="2" destOrd="0" presId="urn:microsoft.com/office/officeart/2005/8/layout/orgChart1"/>
    <dgm:cxn modelId="{48078F20-98A6-4AAB-A7F3-9A4F1ABC70BE}" type="presParOf" srcId="{FD1BAA2E-5152-47B2-8FAD-B8B2C3BA1F76}" destId="{ACAA504D-8008-436F-8777-0C25B05A61A6}" srcOrd="0" destOrd="0" presId="urn:microsoft.com/office/officeart/2005/8/layout/orgChart1"/>
    <dgm:cxn modelId="{F702141C-D37C-4321-B854-667727D16F4A}" type="presParOf" srcId="{FD1BAA2E-5152-47B2-8FAD-B8B2C3BA1F76}" destId="{8165D0B5-1EDA-429D-96EB-D93EA15A1B9B}" srcOrd="1" destOrd="0" presId="urn:microsoft.com/office/officeart/2005/8/layout/orgChart1"/>
    <dgm:cxn modelId="{227D6972-FDA6-4051-A677-0862F769DEB3}" type="presParOf" srcId="{8165D0B5-1EDA-429D-96EB-D93EA15A1B9B}" destId="{B76A6F0F-2D5D-4D9B-AE25-75750340A45A}" srcOrd="0" destOrd="0" presId="urn:microsoft.com/office/officeart/2005/8/layout/orgChart1"/>
    <dgm:cxn modelId="{4185A6A7-50F2-4ACC-A2A8-092A2E5EA148}" type="presParOf" srcId="{B76A6F0F-2D5D-4D9B-AE25-75750340A45A}" destId="{55114039-8020-42D8-A81F-4744D36463D0}" srcOrd="0" destOrd="0" presId="urn:microsoft.com/office/officeart/2005/8/layout/orgChart1"/>
    <dgm:cxn modelId="{814F4FBD-8AAE-45A3-B9DF-1578829F107A}" type="presParOf" srcId="{B76A6F0F-2D5D-4D9B-AE25-75750340A45A}" destId="{16C1F110-DC9A-4338-A92B-866B1896CBDE}" srcOrd="1" destOrd="0" presId="urn:microsoft.com/office/officeart/2005/8/layout/orgChart1"/>
    <dgm:cxn modelId="{BE5F1593-3DA7-4850-89EE-CDC9C7193556}" type="presParOf" srcId="{8165D0B5-1EDA-429D-96EB-D93EA15A1B9B}" destId="{D4625918-A547-49F7-A1D1-B302E74E822D}" srcOrd="1" destOrd="0" presId="urn:microsoft.com/office/officeart/2005/8/layout/orgChart1"/>
    <dgm:cxn modelId="{B0CA89F6-C68F-45BF-B338-AEAB99F2B684}" type="presParOf" srcId="{8165D0B5-1EDA-429D-96EB-D93EA15A1B9B}" destId="{26EC0762-F80B-4AA0-A580-458600D48742}" srcOrd="2" destOrd="0" presId="urn:microsoft.com/office/officeart/2005/8/layout/orgChart1"/>
    <dgm:cxn modelId="{4A1DAD3D-70E0-49AB-BCA2-FDB8C6A57775}" type="presParOf" srcId="{B344EF5D-CA74-446E-8F4B-A91EFA428222}" destId="{B5ADD5A7-B358-4537-84B3-CCD40D38965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6CAA66-DDA5-4BAA-8D52-12B9DBEE8D7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pPr rtl="1"/>
          <a:endParaRPr lang="he-IL"/>
        </a:p>
      </dgm:t>
    </dgm:pt>
    <dgm:pt modelId="{B9844231-C42E-4324-96D5-68F43F409C86}">
      <dgm:prSet phldrT="[טקסט]"/>
      <dgm:spPr/>
      <dgm:t>
        <a:bodyPr/>
        <a:lstStyle/>
        <a:p>
          <a:pPr rtl="1"/>
          <a:r>
            <a:rPr lang="he-IL" dirty="0"/>
            <a:t>3 כללים בעריכת צוואה </a:t>
          </a:r>
        </a:p>
      </dgm:t>
    </dgm:pt>
    <dgm:pt modelId="{ABB8F8F5-00C7-4274-88C8-13E18809E4D9}" type="parTrans" cxnId="{914154A0-7FF6-4EC7-A987-81162DBE9F5A}">
      <dgm:prSet/>
      <dgm:spPr/>
      <dgm:t>
        <a:bodyPr/>
        <a:lstStyle/>
        <a:p>
          <a:pPr rtl="1"/>
          <a:endParaRPr lang="he-IL"/>
        </a:p>
      </dgm:t>
    </dgm:pt>
    <dgm:pt modelId="{B9259B97-0F1B-470C-AEB2-75C389BBECD3}" type="sibTrans" cxnId="{914154A0-7FF6-4EC7-A987-81162DBE9F5A}">
      <dgm:prSet/>
      <dgm:spPr/>
      <dgm:t>
        <a:bodyPr/>
        <a:lstStyle/>
        <a:p>
          <a:pPr rtl="1"/>
          <a:endParaRPr lang="he-IL"/>
        </a:p>
      </dgm:t>
    </dgm:pt>
    <dgm:pt modelId="{D22383AD-E83C-421D-B6E8-9D4E278CAC9D}">
      <dgm:prSet phldrT="[טקסט]"/>
      <dgm:spPr/>
      <dgm:t>
        <a:bodyPr/>
        <a:lstStyle/>
        <a:p>
          <a:pPr rtl="1"/>
          <a:r>
            <a:rPr lang="he-IL" dirty="0"/>
            <a:t>שלטון היד המתה</a:t>
          </a:r>
        </a:p>
      </dgm:t>
    </dgm:pt>
    <dgm:pt modelId="{B12839A7-9D4C-4B7C-A873-47AA31D00789}" type="parTrans" cxnId="{069F9C9D-F9F1-4248-BD52-23C732DD548A}">
      <dgm:prSet/>
      <dgm:spPr/>
      <dgm:t>
        <a:bodyPr/>
        <a:lstStyle/>
        <a:p>
          <a:pPr rtl="1"/>
          <a:endParaRPr lang="he-IL"/>
        </a:p>
      </dgm:t>
    </dgm:pt>
    <dgm:pt modelId="{14CDFEDD-C999-4D9B-9A87-DADBDAEA1955}" type="sibTrans" cxnId="{069F9C9D-F9F1-4248-BD52-23C732DD548A}">
      <dgm:prSet/>
      <dgm:spPr/>
      <dgm:t>
        <a:bodyPr/>
        <a:lstStyle/>
        <a:p>
          <a:pPr rtl="1"/>
          <a:endParaRPr lang="he-IL"/>
        </a:p>
      </dgm:t>
    </dgm:pt>
    <dgm:pt modelId="{8494453F-582E-4EF6-8BBD-B40D3A4F6BE1}">
      <dgm:prSet phldrT="[טקסט]"/>
      <dgm:spPr/>
      <dgm:t>
        <a:bodyPr/>
        <a:lstStyle/>
        <a:p>
          <a:pPr rtl="1"/>
          <a:r>
            <a:rPr lang="he-IL" dirty="0"/>
            <a:t>הורשה חכמה ותכנון מוקדם </a:t>
          </a:r>
        </a:p>
      </dgm:t>
    </dgm:pt>
    <dgm:pt modelId="{F1F508B6-663F-409C-B618-ED0F95F89F0C}" type="parTrans" cxnId="{5B787D12-EE07-4CE6-999A-6D1059ED8FDE}">
      <dgm:prSet/>
      <dgm:spPr/>
      <dgm:t>
        <a:bodyPr/>
        <a:lstStyle/>
        <a:p>
          <a:pPr rtl="1"/>
          <a:endParaRPr lang="he-IL"/>
        </a:p>
      </dgm:t>
    </dgm:pt>
    <dgm:pt modelId="{4184F0FD-D7B6-4CDD-8F48-BA6A2CE64D08}" type="sibTrans" cxnId="{5B787D12-EE07-4CE6-999A-6D1059ED8FDE}">
      <dgm:prSet/>
      <dgm:spPr/>
      <dgm:t>
        <a:bodyPr/>
        <a:lstStyle/>
        <a:p>
          <a:pPr rtl="1"/>
          <a:endParaRPr lang="he-IL"/>
        </a:p>
      </dgm:t>
    </dgm:pt>
    <dgm:pt modelId="{F11A8197-7307-4C2E-B520-ED9C0FE5059F}">
      <dgm:prSet phldrT="[טקסט]"/>
      <dgm:spPr/>
      <dgm:t>
        <a:bodyPr/>
        <a:lstStyle/>
        <a:p>
          <a:pPr rtl="1"/>
          <a:r>
            <a:rPr lang="he-IL" dirty="0"/>
            <a:t>אדם יכול להוריש רק את מה שיש לו </a:t>
          </a:r>
        </a:p>
      </dgm:t>
    </dgm:pt>
    <dgm:pt modelId="{A53C5989-FBDE-4532-AFC1-A97FECF0C0DB}" type="parTrans" cxnId="{FE39866F-9036-42F5-A730-27D75185DDE2}">
      <dgm:prSet/>
      <dgm:spPr/>
      <dgm:t>
        <a:bodyPr/>
        <a:lstStyle/>
        <a:p>
          <a:pPr rtl="1"/>
          <a:endParaRPr lang="he-IL"/>
        </a:p>
      </dgm:t>
    </dgm:pt>
    <dgm:pt modelId="{7F47F9AC-12F5-4C4D-BDC4-1A2FFC609850}" type="sibTrans" cxnId="{FE39866F-9036-42F5-A730-27D75185DDE2}">
      <dgm:prSet/>
      <dgm:spPr/>
      <dgm:t>
        <a:bodyPr/>
        <a:lstStyle/>
        <a:p>
          <a:pPr rtl="1"/>
          <a:endParaRPr lang="he-IL"/>
        </a:p>
      </dgm:t>
    </dgm:pt>
    <dgm:pt modelId="{2B5612F6-C434-4206-ACC3-148D6B8AF719}" type="pres">
      <dgm:prSet presAssocID="{DC6CAA66-DDA5-4BAA-8D52-12B9DBEE8D79}" presName="hierChild1" presStyleCnt="0">
        <dgm:presLayoutVars>
          <dgm:orgChart val="1"/>
          <dgm:chPref val="1"/>
          <dgm:dir/>
          <dgm:animOne val="branch"/>
          <dgm:animLvl val="lvl"/>
          <dgm:resizeHandles/>
        </dgm:presLayoutVars>
      </dgm:prSet>
      <dgm:spPr/>
    </dgm:pt>
    <dgm:pt modelId="{1211DD4A-7530-4EEB-8117-09D55BF7BAE2}" type="pres">
      <dgm:prSet presAssocID="{B9844231-C42E-4324-96D5-68F43F409C86}" presName="hierRoot1" presStyleCnt="0">
        <dgm:presLayoutVars>
          <dgm:hierBranch val="init"/>
        </dgm:presLayoutVars>
      </dgm:prSet>
      <dgm:spPr/>
    </dgm:pt>
    <dgm:pt modelId="{35F6E0BB-B00D-4DAB-BD59-8E16B907C85B}" type="pres">
      <dgm:prSet presAssocID="{B9844231-C42E-4324-96D5-68F43F409C86}" presName="rootComposite1" presStyleCnt="0"/>
      <dgm:spPr/>
    </dgm:pt>
    <dgm:pt modelId="{5FCBC432-A3E9-4F31-9C6F-CEF3EFD606D3}" type="pres">
      <dgm:prSet presAssocID="{B9844231-C42E-4324-96D5-68F43F409C86}" presName="rootText1" presStyleLbl="node0" presStyleIdx="0" presStyleCnt="1">
        <dgm:presLayoutVars>
          <dgm:chPref val="3"/>
        </dgm:presLayoutVars>
      </dgm:prSet>
      <dgm:spPr/>
    </dgm:pt>
    <dgm:pt modelId="{F55FDCEC-894D-4165-A200-C603F4B5607D}" type="pres">
      <dgm:prSet presAssocID="{B9844231-C42E-4324-96D5-68F43F409C86}" presName="rootConnector1" presStyleLbl="node1" presStyleIdx="0" presStyleCnt="0"/>
      <dgm:spPr/>
    </dgm:pt>
    <dgm:pt modelId="{BB7852EF-242C-43BE-82AB-AFF5A4B50BB2}" type="pres">
      <dgm:prSet presAssocID="{B9844231-C42E-4324-96D5-68F43F409C86}" presName="hierChild2" presStyleCnt="0"/>
      <dgm:spPr/>
    </dgm:pt>
    <dgm:pt modelId="{DD4F9406-D03A-4236-9012-06E635BDBF70}" type="pres">
      <dgm:prSet presAssocID="{B12839A7-9D4C-4B7C-A873-47AA31D00789}" presName="Name37" presStyleLbl="parChTrans1D2" presStyleIdx="0" presStyleCnt="3"/>
      <dgm:spPr/>
    </dgm:pt>
    <dgm:pt modelId="{4FAC65EC-6531-46E4-A91B-AF2CF520CB7B}" type="pres">
      <dgm:prSet presAssocID="{D22383AD-E83C-421D-B6E8-9D4E278CAC9D}" presName="hierRoot2" presStyleCnt="0">
        <dgm:presLayoutVars>
          <dgm:hierBranch val="init"/>
        </dgm:presLayoutVars>
      </dgm:prSet>
      <dgm:spPr/>
    </dgm:pt>
    <dgm:pt modelId="{622F9913-C07D-48FB-8C03-1259DCB4EBD7}" type="pres">
      <dgm:prSet presAssocID="{D22383AD-E83C-421D-B6E8-9D4E278CAC9D}" presName="rootComposite" presStyleCnt="0"/>
      <dgm:spPr/>
    </dgm:pt>
    <dgm:pt modelId="{4536AE56-6F4D-49CB-A743-C380061DBF97}" type="pres">
      <dgm:prSet presAssocID="{D22383AD-E83C-421D-B6E8-9D4E278CAC9D}" presName="rootText" presStyleLbl="node2" presStyleIdx="0" presStyleCnt="3">
        <dgm:presLayoutVars>
          <dgm:chPref val="3"/>
        </dgm:presLayoutVars>
      </dgm:prSet>
      <dgm:spPr/>
    </dgm:pt>
    <dgm:pt modelId="{45CB60D4-7914-426C-ABCC-59641648AB28}" type="pres">
      <dgm:prSet presAssocID="{D22383AD-E83C-421D-B6E8-9D4E278CAC9D}" presName="rootConnector" presStyleLbl="node2" presStyleIdx="0" presStyleCnt="3"/>
      <dgm:spPr/>
    </dgm:pt>
    <dgm:pt modelId="{3121934A-0A09-40EB-A5EB-276F315F15AD}" type="pres">
      <dgm:prSet presAssocID="{D22383AD-E83C-421D-B6E8-9D4E278CAC9D}" presName="hierChild4" presStyleCnt="0"/>
      <dgm:spPr/>
    </dgm:pt>
    <dgm:pt modelId="{4A1A81A3-0A0E-4690-A354-8AC89ADC3DE8}" type="pres">
      <dgm:prSet presAssocID="{D22383AD-E83C-421D-B6E8-9D4E278CAC9D}" presName="hierChild5" presStyleCnt="0"/>
      <dgm:spPr/>
    </dgm:pt>
    <dgm:pt modelId="{FC24097F-7CE2-488F-AC33-48D65FB619EB}" type="pres">
      <dgm:prSet presAssocID="{F1F508B6-663F-409C-B618-ED0F95F89F0C}" presName="Name37" presStyleLbl="parChTrans1D2" presStyleIdx="1" presStyleCnt="3"/>
      <dgm:spPr/>
    </dgm:pt>
    <dgm:pt modelId="{04EA770A-C7AC-4259-A47A-C3B7FC4D2BAB}" type="pres">
      <dgm:prSet presAssocID="{8494453F-582E-4EF6-8BBD-B40D3A4F6BE1}" presName="hierRoot2" presStyleCnt="0">
        <dgm:presLayoutVars>
          <dgm:hierBranch val="init"/>
        </dgm:presLayoutVars>
      </dgm:prSet>
      <dgm:spPr/>
    </dgm:pt>
    <dgm:pt modelId="{63F1F6B5-6DDC-4990-982F-846124756EBB}" type="pres">
      <dgm:prSet presAssocID="{8494453F-582E-4EF6-8BBD-B40D3A4F6BE1}" presName="rootComposite" presStyleCnt="0"/>
      <dgm:spPr/>
    </dgm:pt>
    <dgm:pt modelId="{7FC64AE5-A102-4073-984B-C9E3D1D7CD9E}" type="pres">
      <dgm:prSet presAssocID="{8494453F-582E-4EF6-8BBD-B40D3A4F6BE1}" presName="rootText" presStyleLbl="node2" presStyleIdx="1" presStyleCnt="3">
        <dgm:presLayoutVars>
          <dgm:chPref val="3"/>
        </dgm:presLayoutVars>
      </dgm:prSet>
      <dgm:spPr/>
    </dgm:pt>
    <dgm:pt modelId="{CC40EBB7-54CD-4EDE-94B0-DBD1A7899B80}" type="pres">
      <dgm:prSet presAssocID="{8494453F-582E-4EF6-8BBD-B40D3A4F6BE1}" presName="rootConnector" presStyleLbl="node2" presStyleIdx="1" presStyleCnt="3"/>
      <dgm:spPr/>
    </dgm:pt>
    <dgm:pt modelId="{D4CFC734-5163-4DCE-9CF3-10AE3C5DD3C5}" type="pres">
      <dgm:prSet presAssocID="{8494453F-582E-4EF6-8BBD-B40D3A4F6BE1}" presName="hierChild4" presStyleCnt="0"/>
      <dgm:spPr/>
    </dgm:pt>
    <dgm:pt modelId="{57530F29-B02F-4D26-B1A7-1E9791F0A757}" type="pres">
      <dgm:prSet presAssocID="{8494453F-582E-4EF6-8BBD-B40D3A4F6BE1}" presName="hierChild5" presStyleCnt="0"/>
      <dgm:spPr/>
    </dgm:pt>
    <dgm:pt modelId="{75A36B2B-7991-498B-A90E-BA7B240C5BE7}" type="pres">
      <dgm:prSet presAssocID="{A53C5989-FBDE-4532-AFC1-A97FECF0C0DB}" presName="Name37" presStyleLbl="parChTrans1D2" presStyleIdx="2" presStyleCnt="3"/>
      <dgm:spPr/>
    </dgm:pt>
    <dgm:pt modelId="{5DE8375C-1FBF-4D6B-953C-888077DA9108}" type="pres">
      <dgm:prSet presAssocID="{F11A8197-7307-4C2E-B520-ED9C0FE5059F}" presName="hierRoot2" presStyleCnt="0">
        <dgm:presLayoutVars>
          <dgm:hierBranch val="init"/>
        </dgm:presLayoutVars>
      </dgm:prSet>
      <dgm:spPr/>
    </dgm:pt>
    <dgm:pt modelId="{AFE75E8D-96C8-4B01-8D48-9D43E85B7B81}" type="pres">
      <dgm:prSet presAssocID="{F11A8197-7307-4C2E-B520-ED9C0FE5059F}" presName="rootComposite" presStyleCnt="0"/>
      <dgm:spPr/>
    </dgm:pt>
    <dgm:pt modelId="{AF37FCC3-51A6-4714-81BD-2668318D5941}" type="pres">
      <dgm:prSet presAssocID="{F11A8197-7307-4C2E-B520-ED9C0FE5059F}" presName="rootText" presStyleLbl="node2" presStyleIdx="2" presStyleCnt="3">
        <dgm:presLayoutVars>
          <dgm:chPref val="3"/>
        </dgm:presLayoutVars>
      </dgm:prSet>
      <dgm:spPr/>
    </dgm:pt>
    <dgm:pt modelId="{1493DA62-C137-434A-8268-98A40577A7B6}" type="pres">
      <dgm:prSet presAssocID="{F11A8197-7307-4C2E-B520-ED9C0FE5059F}" presName="rootConnector" presStyleLbl="node2" presStyleIdx="2" presStyleCnt="3"/>
      <dgm:spPr/>
    </dgm:pt>
    <dgm:pt modelId="{10A2B21B-4963-4D9F-A0FD-2642449C475A}" type="pres">
      <dgm:prSet presAssocID="{F11A8197-7307-4C2E-B520-ED9C0FE5059F}" presName="hierChild4" presStyleCnt="0"/>
      <dgm:spPr/>
    </dgm:pt>
    <dgm:pt modelId="{0EF69B4B-D0C6-4CFD-8868-8F6B9EC0475C}" type="pres">
      <dgm:prSet presAssocID="{F11A8197-7307-4C2E-B520-ED9C0FE5059F}" presName="hierChild5" presStyleCnt="0"/>
      <dgm:spPr/>
    </dgm:pt>
    <dgm:pt modelId="{CBB46856-DE81-4CE6-8E46-8132A88A0B29}" type="pres">
      <dgm:prSet presAssocID="{B9844231-C42E-4324-96D5-68F43F409C86}" presName="hierChild3" presStyleCnt="0"/>
      <dgm:spPr/>
    </dgm:pt>
  </dgm:ptLst>
  <dgm:cxnLst>
    <dgm:cxn modelId="{E58FF001-6638-40D6-9DA2-C56D9E87AA2F}" type="presOf" srcId="{B12839A7-9D4C-4B7C-A873-47AA31D00789}" destId="{DD4F9406-D03A-4236-9012-06E635BDBF70}" srcOrd="0" destOrd="0" presId="urn:microsoft.com/office/officeart/2005/8/layout/orgChart1"/>
    <dgm:cxn modelId="{CA77390A-8351-4441-BAB1-97CF517E2645}" type="presOf" srcId="{D22383AD-E83C-421D-B6E8-9D4E278CAC9D}" destId="{45CB60D4-7914-426C-ABCC-59641648AB28}" srcOrd="1" destOrd="0" presId="urn:microsoft.com/office/officeart/2005/8/layout/orgChart1"/>
    <dgm:cxn modelId="{5B787D12-EE07-4CE6-999A-6D1059ED8FDE}" srcId="{B9844231-C42E-4324-96D5-68F43F409C86}" destId="{8494453F-582E-4EF6-8BBD-B40D3A4F6BE1}" srcOrd="1" destOrd="0" parTransId="{F1F508B6-663F-409C-B618-ED0F95F89F0C}" sibTransId="{4184F0FD-D7B6-4CDD-8F48-BA6A2CE64D08}"/>
    <dgm:cxn modelId="{AFC21E1B-F99F-402B-B580-370E012663E6}" type="presOf" srcId="{B9844231-C42E-4324-96D5-68F43F409C86}" destId="{F55FDCEC-894D-4165-A200-C603F4B5607D}" srcOrd="1" destOrd="0" presId="urn:microsoft.com/office/officeart/2005/8/layout/orgChart1"/>
    <dgm:cxn modelId="{21AA552B-1572-498B-A19F-A1FC0B0740D9}" type="presOf" srcId="{F11A8197-7307-4C2E-B520-ED9C0FE5059F}" destId="{AF37FCC3-51A6-4714-81BD-2668318D5941}" srcOrd="0" destOrd="0" presId="urn:microsoft.com/office/officeart/2005/8/layout/orgChart1"/>
    <dgm:cxn modelId="{36D28260-BC75-4544-B4C5-0EF506BF1C34}" type="presOf" srcId="{B9844231-C42E-4324-96D5-68F43F409C86}" destId="{5FCBC432-A3E9-4F31-9C6F-CEF3EFD606D3}" srcOrd="0" destOrd="0" presId="urn:microsoft.com/office/officeart/2005/8/layout/orgChart1"/>
    <dgm:cxn modelId="{FE39866F-9036-42F5-A730-27D75185DDE2}" srcId="{B9844231-C42E-4324-96D5-68F43F409C86}" destId="{F11A8197-7307-4C2E-B520-ED9C0FE5059F}" srcOrd="2" destOrd="0" parTransId="{A53C5989-FBDE-4532-AFC1-A97FECF0C0DB}" sibTransId="{7F47F9AC-12F5-4C4D-BDC4-1A2FFC609850}"/>
    <dgm:cxn modelId="{22EC3A8B-D7E1-4EF2-8759-646FA4E03BF9}" type="presOf" srcId="{8494453F-582E-4EF6-8BBD-B40D3A4F6BE1}" destId="{CC40EBB7-54CD-4EDE-94B0-DBD1A7899B80}" srcOrd="1" destOrd="0" presId="urn:microsoft.com/office/officeart/2005/8/layout/orgChart1"/>
    <dgm:cxn modelId="{069F9C9D-F9F1-4248-BD52-23C732DD548A}" srcId="{B9844231-C42E-4324-96D5-68F43F409C86}" destId="{D22383AD-E83C-421D-B6E8-9D4E278CAC9D}" srcOrd="0" destOrd="0" parTransId="{B12839A7-9D4C-4B7C-A873-47AA31D00789}" sibTransId="{14CDFEDD-C999-4D9B-9A87-DADBDAEA1955}"/>
    <dgm:cxn modelId="{914154A0-7FF6-4EC7-A987-81162DBE9F5A}" srcId="{DC6CAA66-DDA5-4BAA-8D52-12B9DBEE8D79}" destId="{B9844231-C42E-4324-96D5-68F43F409C86}" srcOrd="0" destOrd="0" parTransId="{ABB8F8F5-00C7-4274-88C8-13E18809E4D9}" sibTransId="{B9259B97-0F1B-470C-AEB2-75C389BBECD3}"/>
    <dgm:cxn modelId="{E297D5A4-5345-4DAB-8605-6B3EADAB95E1}" type="presOf" srcId="{F11A8197-7307-4C2E-B520-ED9C0FE5059F}" destId="{1493DA62-C137-434A-8268-98A40577A7B6}" srcOrd="1" destOrd="0" presId="urn:microsoft.com/office/officeart/2005/8/layout/orgChart1"/>
    <dgm:cxn modelId="{A4D6D0A5-36E8-4906-9098-23DFDF7EDD4C}" type="presOf" srcId="{F1F508B6-663F-409C-B618-ED0F95F89F0C}" destId="{FC24097F-7CE2-488F-AC33-48D65FB619EB}" srcOrd="0" destOrd="0" presId="urn:microsoft.com/office/officeart/2005/8/layout/orgChart1"/>
    <dgm:cxn modelId="{7F1867AB-BDD4-4F96-8C85-A19F908B2AB5}" type="presOf" srcId="{DC6CAA66-DDA5-4BAA-8D52-12B9DBEE8D79}" destId="{2B5612F6-C434-4206-ACC3-148D6B8AF719}" srcOrd="0" destOrd="0" presId="urn:microsoft.com/office/officeart/2005/8/layout/orgChart1"/>
    <dgm:cxn modelId="{E5701AC1-3FB7-4F5E-947D-E7EEEE0D18F0}" type="presOf" srcId="{D22383AD-E83C-421D-B6E8-9D4E278CAC9D}" destId="{4536AE56-6F4D-49CB-A743-C380061DBF97}" srcOrd="0" destOrd="0" presId="urn:microsoft.com/office/officeart/2005/8/layout/orgChart1"/>
    <dgm:cxn modelId="{FC24FCCA-A5A5-447E-AEA5-03340C19CDC5}" type="presOf" srcId="{A53C5989-FBDE-4532-AFC1-A97FECF0C0DB}" destId="{75A36B2B-7991-498B-A90E-BA7B240C5BE7}" srcOrd="0" destOrd="0" presId="urn:microsoft.com/office/officeart/2005/8/layout/orgChart1"/>
    <dgm:cxn modelId="{6C9AEEDB-8C44-40C6-8A13-6D159A1CE083}" type="presOf" srcId="{8494453F-582E-4EF6-8BBD-B40D3A4F6BE1}" destId="{7FC64AE5-A102-4073-984B-C9E3D1D7CD9E}" srcOrd="0" destOrd="0" presId="urn:microsoft.com/office/officeart/2005/8/layout/orgChart1"/>
    <dgm:cxn modelId="{A7E06FF7-5960-447E-97C4-A7CC4FE036AB}" type="presParOf" srcId="{2B5612F6-C434-4206-ACC3-148D6B8AF719}" destId="{1211DD4A-7530-4EEB-8117-09D55BF7BAE2}" srcOrd="0" destOrd="0" presId="urn:microsoft.com/office/officeart/2005/8/layout/orgChart1"/>
    <dgm:cxn modelId="{39BA0C0F-5A29-4F36-B36C-2C7305DD43CB}" type="presParOf" srcId="{1211DD4A-7530-4EEB-8117-09D55BF7BAE2}" destId="{35F6E0BB-B00D-4DAB-BD59-8E16B907C85B}" srcOrd="0" destOrd="0" presId="urn:microsoft.com/office/officeart/2005/8/layout/orgChart1"/>
    <dgm:cxn modelId="{63D84AC1-CCF7-4326-9E8E-48CE0559CBB3}" type="presParOf" srcId="{35F6E0BB-B00D-4DAB-BD59-8E16B907C85B}" destId="{5FCBC432-A3E9-4F31-9C6F-CEF3EFD606D3}" srcOrd="0" destOrd="0" presId="urn:microsoft.com/office/officeart/2005/8/layout/orgChart1"/>
    <dgm:cxn modelId="{80836732-7CB6-439D-BAEE-784546B4DA9C}" type="presParOf" srcId="{35F6E0BB-B00D-4DAB-BD59-8E16B907C85B}" destId="{F55FDCEC-894D-4165-A200-C603F4B5607D}" srcOrd="1" destOrd="0" presId="urn:microsoft.com/office/officeart/2005/8/layout/orgChart1"/>
    <dgm:cxn modelId="{AB0DEFEC-C3B2-45DB-9E3C-5B210C2AE66A}" type="presParOf" srcId="{1211DD4A-7530-4EEB-8117-09D55BF7BAE2}" destId="{BB7852EF-242C-43BE-82AB-AFF5A4B50BB2}" srcOrd="1" destOrd="0" presId="urn:microsoft.com/office/officeart/2005/8/layout/orgChart1"/>
    <dgm:cxn modelId="{1B048BA3-E3EF-41B0-B85B-7206DAE7DFAA}" type="presParOf" srcId="{BB7852EF-242C-43BE-82AB-AFF5A4B50BB2}" destId="{DD4F9406-D03A-4236-9012-06E635BDBF70}" srcOrd="0" destOrd="0" presId="urn:microsoft.com/office/officeart/2005/8/layout/orgChart1"/>
    <dgm:cxn modelId="{BF7C4DF7-86CC-4998-8E7D-ED838D9EF4DB}" type="presParOf" srcId="{BB7852EF-242C-43BE-82AB-AFF5A4B50BB2}" destId="{4FAC65EC-6531-46E4-A91B-AF2CF520CB7B}" srcOrd="1" destOrd="0" presId="urn:microsoft.com/office/officeart/2005/8/layout/orgChart1"/>
    <dgm:cxn modelId="{EEE16BCB-9F72-411F-9C4D-6A55D03930FE}" type="presParOf" srcId="{4FAC65EC-6531-46E4-A91B-AF2CF520CB7B}" destId="{622F9913-C07D-48FB-8C03-1259DCB4EBD7}" srcOrd="0" destOrd="0" presId="urn:microsoft.com/office/officeart/2005/8/layout/orgChart1"/>
    <dgm:cxn modelId="{005C50FC-9556-42EF-9FBA-DC03C317B099}" type="presParOf" srcId="{622F9913-C07D-48FB-8C03-1259DCB4EBD7}" destId="{4536AE56-6F4D-49CB-A743-C380061DBF97}" srcOrd="0" destOrd="0" presId="urn:microsoft.com/office/officeart/2005/8/layout/orgChart1"/>
    <dgm:cxn modelId="{0817D8F5-263E-4767-A82A-16F438BB0E82}" type="presParOf" srcId="{622F9913-C07D-48FB-8C03-1259DCB4EBD7}" destId="{45CB60D4-7914-426C-ABCC-59641648AB28}" srcOrd="1" destOrd="0" presId="urn:microsoft.com/office/officeart/2005/8/layout/orgChart1"/>
    <dgm:cxn modelId="{92AA9D96-CD2A-40BD-8FD9-61BA008477E6}" type="presParOf" srcId="{4FAC65EC-6531-46E4-A91B-AF2CF520CB7B}" destId="{3121934A-0A09-40EB-A5EB-276F315F15AD}" srcOrd="1" destOrd="0" presId="urn:microsoft.com/office/officeart/2005/8/layout/orgChart1"/>
    <dgm:cxn modelId="{DCACB9AA-EDF1-47B2-82B9-32ECA09D03BC}" type="presParOf" srcId="{4FAC65EC-6531-46E4-A91B-AF2CF520CB7B}" destId="{4A1A81A3-0A0E-4690-A354-8AC89ADC3DE8}" srcOrd="2" destOrd="0" presId="urn:microsoft.com/office/officeart/2005/8/layout/orgChart1"/>
    <dgm:cxn modelId="{59687D0D-5786-4BE1-8889-94D7BDCA3F0E}" type="presParOf" srcId="{BB7852EF-242C-43BE-82AB-AFF5A4B50BB2}" destId="{FC24097F-7CE2-488F-AC33-48D65FB619EB}" srcOrd="2" destOrd="0" presId="urn:microsoft.com/office/officeart/2005/8/layout/orgChart1"/>
    <dgm:cxn modelId="{B18B1093-7607-45EE-B5D2-ACE7BC135020}" type="presParOf" srcId="{BB7852EF-242C-43BE-82AB-AFF5A4B50BB2}" destId="{04EA770A-C7AC-4259-A47A-C3B7FC4D2BAB}" srcOrd="3" destOrd="0" presId="urn:microsoft.com/office/officeart/2005/8/layout/orgChart1"/>
    <dgm:cxn modelId="{F591C516-6573-4AFF-B7FB-A95BFE7F5E70}" type="presParOf" srcId="{04EA770A-C7AC-4259-A47A-C3B7FC4D2BAB}" destId="{63F1F6B5-6DDC-4990-982F-846124756EBB}" srcOrd="0" destOrd="0" presId="urn:microsoft.com/office/officeart/2005/8/layout/orgChart1"/>
    <dgm:cxn modelId="{1821CB48-148F-491E-B923-4104251307BB}" type="presParOf" srcId="{63F1F6B5-6DDC-4990-982F-846124756EBB}" destId="{7FC64AE5-A102-4073-984B-C9E3D1D7CD9E}" srcOrd="0" destOrd="0" presId="urn:microsoft.com/office/officeart/2005/8/layout/orgChart1"/>
    <dgm:cxn modelId="{5E0FE682-25F6-4021-9871-D0A20E869C1D}" type="presParOf" srcId="{63F1F6B5-6DDC-4990-982F-846124756EBB}" destId="{CC40EBB7-54CD-4EDE-94B0-DBD1A7899B80}" srcOrd="1" destOrd="0" presId="urn:microsoft.com/office/officeart/2005/8/layout/orgChart1"/>
    <dgm:cxn modelId="{70D55462-B1E4-4EE3-9F60-937B5113B1C6}" type="presParOf" srcId="{04EA770A-C7AC-4259-A47A-C3B7FC4D2BAB}" destId="{D4CFC734-5163-4DCE-9CF3-10AE3C5DD3C5}" srcOrd="1" destOrd="0" presId="urn:microsoft.com/office/officeart/2005/8/layout/orgChart1"/>
    <dgm:cxn modelId="{A3953A08-9C4D-4D8C-91D8-3BCA0F5DB357}" type="presParOf" srcId="{04EA770A-C7AC-4259-A47A-C3B7FC4D2BAB}" destId="{57530F29-B02F-4D26-B1A7-1E9791F0A757}" srcOrd="2" destOrd="0" presId="urn:microsoft.com/office/officeart/2005/8/layout/orgChart1"/>
    <dgm:cxn modelId="{00C77B70-21FF-4F1D-818A-1D91012CCF1C}" type="presParOf" srcId="{BB7852EF-242C-43BE-82AB-AFF5A4B50BB2}" destId="{75A36B2B-7991-498B-A90E-BA7B240C5BE7}" srcOrd="4" destOrd="0" presId="urn:microsoft.com/office/officeart/2005/8/layout/orgChart1"/>
    <dgm:cxn modelId="{3F781385-6CCC-4BBF-8D2D-9601539F84C4}" type="presParOf" srcId="{BB7852EF-242C-43BE-82AB-AFF5A4B50BB2}" destId="{5DE8375C-1FBF-4D6B-953C-888077DA9108}" srcOrd="5" destOrd="0" presId="urn:microsoft.com/office/officeart/2005/8/layout/orgChart1"/>
    <dgm:cxn modelId="{83CC8AF3-D862-4EB3-A167-4B8D75F36F8F}" type="presParOf" srcId="{5DE8375C-1FBF-4D6B-953C-888077DA9108}" destId="{AFE75E8D-96C8-4B01-8D48-9D43E85B7B81}" srcOrd="0" destOrd="0" presId="urn:microsoft.com/office/officeart/2005/8/layout/orgChart1"/>
    <dgm:cxn modelId="{58B84F1A-3A87-4DB4-A486-416C3EB35D79}" type="presParOf" srcId="{AFE75E8D-96C8-4B01-8D48-9D43E85B7B81}" destId="{AF37FCC3-51A6-4714-81BD-2668318D5941}" srcOrd="0" destOrd="0" presId="urn:microsoft.com/office/officeart/2005/8/layout/orgChart1"/>
    <dgm:cxn modelId="{4F42AB89-A48E-41EA-BB5F-B030870332BC}" type="presParOf" srcId="{AFE75E8D-96C8-4B01-8D48-9D43E85B7B81}" destId="{1493DA62-C137-434A-8268-98A40577A7B6}" srcOrd="1" destOrd="0" presId="urn:microsoft.com/office/officeart/2005/8/layout/orgChart1"/>
    <dgm:cxn modelId="{4B5AFEDD-BB42-480F-B768-01C7D428CE88}" type="presParOf" srcId="{5DE8375C-1FBF-4D6B-953C-888077DA9108}" destId="{10A2B21B-4963-4D9F-A0FD-2642449C475A}" srcOrd="1" destOrd="0" presId="urn:microsoft.com/office/officeart/2005/8/layout/orgChart1"/>
    <dgm:cxn modelId="{8959F2F2-CE62-4A11-9847-1721651B6166}" type="presParOf" srcId="{5DE8375C-1FBF-4D6B-953C-888077DA9108}" destId="{0EF69B4B-D0C6-4CFD-8868-8F6B9EC0475C}" srcOrd="2" destOrd="0" presId="urn:microsoft.com/office/officeart/2005/8/layout/orgChart1"/>
    <dgm:cxn modelId="{E0EC5D08-4FA3-4BCD-A0B8-43690ADA19EC}" type="presParOf" srcId="{1211DD4A-7530-4EEB-8117-09D55BF7BAE2}" destId="{CBB46856-DE81-4CE6-8E46-8132A88A0B2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9D0B2-BDCA-4780-9B92-C8C91C9D8F98}">
      <dsp:nvSpPr>
        <dsp:cNvPr id="0" name=""/>
        <dsp:cNvSpPr/>
      </dsp:nvSpPr>
      <dsp:spPr>
        <a:xfrm>
          <a:off x="1485285" y="469285"/>
          <a:ext cx="3125428" cy="3125428"/>
        </a:xfrm>
        <a:prstGeom prst="blockArc">
          <a:avLst>
            <a:gd name="adj1" fmla="val 10800000"/>
            <a:gd name="adj2" fmla="val 162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094DF8-93EE-4DD2-8CA1-CDF290D1D185}">
      <dsp:nvSpPr>
        <dsp:cNvPr id="0" name=""/>
        <dsp:cNvSpPr/>
      </dsp:nvSpPr>
      <dsp:spPr>
        <a:xfrm>
          <a:off x="1485285" y="469285"/>
          <a:ext cx="3125428" cy="3125428"/>
        </a:xfrm>
        <a:prstGeom prst="blockArc">
          <a:avLst>
            <a:gd name="adj1" fmla="val 5400000"/>
            <a:gd name="adj2" fmla="val 108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C27E6-AB56-4248-B8EE-69B1D58AB163}">
      <dsp:nvSpPr>
        <dsp:cNvPr id="0" name=""/>
        <dsp:cNvSpPr/>
      </dsp:nvSpPr>
      <dsp:spPr>
        <a:xfrm>
          <a:off x="1485285" y="469285"/>
          <a:ext cx="3125428" cy="3125428"/>
        </a:xfrm>
        <a:prstGeom prst="blockArc">
          <a:avLst>
            <a:gd name="adj1" fmla="val 0"/>
            <a:gd name="adj2" fmla="val 54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1075A-EF21-466C-B26B-B621D7BBCEC3}">
      <dsp:nvSpPr>
        <dsp:cNvPr id="0" name=""/>
        <dsp:cNvSpPr/>
      </dsp:nvSpPr>
      <dsp:spPr>
        <a:xfrm>
          <a:off x="1485285" y="469285"/>
          <a:ext cx="3125428" cy="3125428"/>
        </a:xfrm>
        <a:prstGeom prst="blockArc">
          <a:avLst>
            <a:gd name="adj1" fmla="val 16200000"/>
            <a:gd name="adj2" fmla="val 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7CA3E2-77B4-45F0-A04C-CA6DC9174B93}">
      <dsp:nvSpPr>
        <dsp:cNvPr id="0" name=""/>
        <dsp:cNvSpPr/>
      </dsp:nvSpPr>
      <dsp:spPr>
        <a:xfrm>
          <a:off x="2328416" y="1312416"/>
          <a:ext cx="1439167" cy="143916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שוק הכסף /שוק ההון</a:t>
          </a:r>
        </a:p>
      </dsp:txBody>
      <dsp:txXfrm>
        <a:off x="2539177" y="1523177"/>
        <a:ext cx="1017645" cy="1017645"/>
      </dsp:txXfrm>
    </dsp:sp>
    <dsp:sp modelId="{682166F3-23FF-491A-A222-336C49DDD5D3}">
      <dsp:nvSpPr>
        <dsp:cNvPr id="0" name=""/>
        <dsp:cNvSpPr/>
      </dsp:nvSpPr>
      <dsp:spPr>
        <a:xfrm>
          <a:off x="2544291" y="1843"/>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בנקים</a:t>
          </a:r>
        </a:p>
      </dsp:txBody>
      <dsp:txXfrm>
        <a:off x="2691824" y="149376"/>
        <a:ext cx="712351" cy="712351"/>
      </dsp:txXfrm>
    </dsp:sp>
    <dsp:sp modelId="{851AA00C-F97D-4F30-A31C-5C832213ADE3}">
      <dsp:nvSpPr>
        <dsp:cNvPr id="0" name=""/>
        <dsp:cNvSpPr/>
      </dsp:nvSpPr>
      <dsp:spPr>
        <a:xfrm>
          <a:off x="4070738" y="1528291"/>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ציבור</a:t>
          </a:r>
        </a:p>
      </dsp:txBody>
      <dsp:txXfrm>
        <a:off x="4218271" y="1675824"/>
        <a:ext cx="712351" cy="712351"/>
      </dsp:txXfrm>
    </dsp:sp>
    <dsp:sp modelId="{3986C857-DAC0-4778-9DD5-B83BC5455DC6}">
      <dsp:nvSpPr>
        <dsp:cNvPr id="0" name=""/>
        <dsp:cNvSpPr/>
      </dsp:nvSpPr>
      <dsp:spPr>
        <a:xfrm>
          <a:off x="2544291" y="3054738"/>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בתי השקעות</a:t>
          </a:r>
        </a:p>
      </dsp:txBody>
      <dsp:txXfrm>
        <a:off x="2691824" y="3202271"/>
        <a:ext cx="712351" cy="712351"/>
      </dsp:txXfrm>
    </dsp:sp>
    <dsp:sp modelId="{306C9B95-5909-4F9C-989B-500FF3135956}">
      <dsp:nvSpPr>
        <dsp:cNvPr id="0" name=""/>
        <dsp:cNvSpPr/>
      </dsp:nvSpPr>
      <dsp:spPr>
        <a:xfrm>
          <a:off x="1017843" y="1528291"/>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חברות פרטיות</a:t>
          </a:r>
        </a:p>
      </dsp:txBody>
      <dsp:txXfrm>
        <a:off x="1165376" y="1675824"/>
        <a:ext cx="712351" cy="7123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5D5D4-053F-487C-90CF-D2B996330358}">
      <dsp:nvSpPr>
        <dsp:cNvPr id="0" name=""/>
        <dsp:cNvSpPr/>
      </dsp:nvSpPr>
      <dsp:spPr>
        <a:xfrm>
          <a:off x="1418480" y="868295"/>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חיים למשכנתא</a:t>
          </a:r>
        </a:p>
      </dsp:txBody>
      <dsp:txXfrm>
        <a:off x="1843526" y="868295"/>
        <a:ext cx="2231490" cy="1771909"/>
      </dsp:txXfrm>
    </dsp:sp>
    <dsp:sp modelId="{A22DBF4F-750F-4BF5-8E4E-3D1C425B114C}">
      <dsp:nvSpPr>
        <dsp:cNvPr id="0" name=""/>
        <dsp:cNvSpPr/>
      </dsp:nvSpPr>
      <dsp:spPr>
        <a:xfrm>
          <a:off x="1418480" y="2640204"/>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קרן פנסיה</a:t>
          </a:r>
        </a:p>
        <a:p>
          <a:pPr marL="0" lvl="0" indent="0" algn="ctr" defTabSz="1200150" rtl="1">
            <a:lnSpc>
              <a:spcPct val="90000"/>
            </a:lnSpc>
            <a:spcBef>
              <a:spcPct val="0"/>
            </a:spcBef>
            <a:spcAft>
              <a:spcPct val="35000"/>
            </a:spcAft>
            <a:buNone/>
          </a:pPr>
          <a:r>
            <a:rPr lang="he-IL" sz="2700" kern="1200" dirty="0"/>
            <a:t>פיצויים</a:t>
          </a:r>
        </a:p>
        <a:p>
          <a:pPr marL="0" lvl="0" indent="0" algn="ctr" defTabSz="1200150" rtl="1">
            <a:lnSpc>
              <a:spcPct val="90000"/>
            </a:lnSpc>
            <a:spcBef>
              <a:spcPct val="0"/>
            </a:spcBef>
            <a:spcAft>
              <a:spcPct val="35000"/>
            </a:spcAft>
            <a:buNone/>
          </a:pPr>
          <a:r>
            <a:rPr lang="he-IL" sz="2700" kern="1200" dirty="0"/>
            <a:t>מענקי פרישה </a:t>
          </a:r>
        </a:p>
      </dsp:txBody>
      <dsp:txXfrm>
        <a:off x="1843526" y="2640204"/>
        <a:ext cx="2231490" cy="1771909"/>
      </dsp:txXfrm>
    </dsp:sp>
    <dsp:sp modelId="{8AF2D89F-4D2F-4847-9704-FC33EA7AF412}">
      <dsp:nvSpPr>
        <dsp:cNvPr id="0" name=""/>
        <dsp:cNvSpPr/>
      </dsp:nvSpPr>
      <dsp:spPr>
        <a:xfrm>
          <a:off x="1660" y="159885"/>
          <a:ext cx="1771024" cy="1771024"/>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rtl="1">
            <a:lnSpc>
              <a:spcPct val="90000"/>
            </a:lnSpc>
            <a:spcBef>
              <a:spcPct val="0"/>
            </a:spcBef>
            <a:spcAft>
              <a:spcPct val="35000"/>
            </a:spcAft>
            <a:buNone/>
          </a:pPr>
          <a:r>
            <a:rPr lang="he-IL" sz="3800" kern="1200" dirty="0"/>
            <a:t>לא ניתן להחליט </a:t>
          </a:r>
        </a:p>
      </dsp:txBody>
      <dsp:txXfrm>
        <a:off x="261020" y="419245"/>
        <a:ext cx="1252304" cy="1252304"/>
      </dsp:txXfrm>
    </dsp:sp>
    <dsp:sp modelId="{326BA517-6877-4A2E-BB9F-931E15D8CE9E}">
      <dsp:nvSpPr>
        <dsp:cNvPr id="0" name=""/>
        <dsp:cNvSpPr/>
      </dsp:nvSpPr>
      <dsp:spPr>
        <a:xfrm>
          <a:off x="5846040" y="868295"/>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חיים </a:t>
          </a:r>
        </a:p>
        <a:p>
          <a:pPr marL="0" lvl="0" indent="0" algn="ctr" defTabSz="1200150" rtl="1">
            <a:lnSpc>
              <a:spcPct val="90000"/>
            </a:lnSpc>
            <a:spcBef>
              <a:spcPct val="0"/>
            </a:spcBef>
            <a:spcAft>
              <a:spcPct val="35000"/>
            </a:spcAft>
            <a:buNone/>
          </a:pPr>
          <a:r>
            <a:rPr lang="he-IL" sz="2700" kern="1200" dirty="0"/>
            <a:t>קרן השתלמות</a:t>
          </a:r>
        </a:p>
        <a:p>
          <a:pPr marL="0" lvl="0" indent="0" algn="ctr" defTabSz="1200150" rtl="1">
            <a:lnSpc>
              <a:spcPct val="90000"/>
            </a:lnSpc>
            <a:spcBef>
              <a:spcPct val="0"/>
            </a:spcBef>
            <a:spcAft>
              <a:spcPct val="35000"/>
            </a:spcAft>
            <a:buNone/>
          </a:pPr>
          <a:r>
            <a:rPr lang="he-IL" sz="2700" kern="1200" dirty="0"/>
            <a:t>קופות גמל </a:t>
          </a:r>
        </a:p>
      </dsp:txBody>
      <dsp:txXfrm>
        <a:off x="6271086" y="868295"/>
        <a:ext cx="2231490" cy="1771909"/>
      </dsp:txXfrm>
    </dsp:sp>
    <dsp:sp modelId="{502019E0-5FCC-47F6-9839-5215377F79C2}">
      <dsp:nvSpPr>
        <dsp:cNvPr id="0" name=""/>
        <dsp:cNvSpPr/>
      </dsp:nvSpPr>
      <dsp:spPr>
        <a:xfrm>
          <a:off x="5846040" y="2640204"/>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מנהלים תכנית חסכון  </a:t>
          </a:r>
        </a:p>
      </dsp:txBody>
      <dsp:txXfrm>
        <a:off x="6271086" y="2640204"/>
        <a:ext cx="2231490" cy="1771909"/>
      </dsp:txXfrm>
    </dsp:sp>
    <dsp:sp modelId="{83F604FB-5EB3-4A6A-B193-BF338428065C}">
      <dsp:nvSpPr>
        <dsp:cNvPr id="0" name=""/>
        <dsp:cNvSpPr/>
      </dsp:nvSpPr>
      <dsp:spPr>
        <a:xfrm>
          <a:off x="4429221" y="159885"/>
          <a:ext cx="1771024" cy="1771024"/>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rtl="1">
            <a:lnSpc>
              <a:spcPct val="90000"/>
            </a:lnSpc>
            <a:spcBef>
              <a:spcPct val="0"/>
            </a:spcBef>
            <a:spcAft>
              <a:spcPct val="35000"/>
            </a:spcAft>
            <a:buNone/>
          </a:pPr>
          <a:r>
            <a:rPr lang="he-IL" sz="3800" kern="1200" dirty="0"/>
            <a:t>ניתן להחליט </a:t>
          </a:r>
        </a:p>
      </dsp:txBody>
      <dsp:txXfrm>
        <a:off x="4688581" y="419245"/>
        <a:ext cx="1252304" cy="12523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188E3-A405-44E7-B9F1-40236C8EB6C4}">
      <dsp:nvSpPr>
        <dsp:cNvPr id="0" name=""/>
        <dsp:cNvSpPr/>
      </dsp:nvSpPr>
      <dsp:spPr>
        <a:xfrm>
          <a:off x="1313734" y="589"/>
          <a:ext cx="2611897" cy="1305948"/>
        </a:xfrm>
        <a:prstGeom prst="roundRect">
          <a:avLst>
            <a:gd name="adj" fmla="val 10000"/>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71120" rIns="106680" bIns="71120" numCol="1" spcCol="1270" anchor="ctr" anchorCtr="0">
          <a:noAutofit/>
        </a:bodyPr>
        <a:lstStyle/>
        <a:p>
          <a:pPr marL="0" lvl="0" indent="0" algn="ctr" defTabSz="2489200" rtl="1">
            <a:lnSpc>
              <a:spcPct val="90000"/>
            </a:lnSpc>
            <a:spcBef>
              <a:spcPct val="0"/>
            </a:spcBef>
            <a:spcAft>
              <a:spcPct val="35000"/>
            </a:spcAft>
            <a:buNone/>
          </a:pPr>
          <a:r>
            <a:rPr lang="he-IL" sz="5600" kern="1200" dirty="0"/>
            <a:t>אין צוואה </a:t>
          </a:r>
        </a:p>
      </dsp:txBody>
      <dsp:txXfrm>
        <a:off x="1351984" y="38839"/>
        <a:ext cx="2535397" cy="1229448"/>
      </dsp:txXfrm>
    </dsp:sp>
    <dsp:sp modelId="{F707399E-7AE0-44CF-A28F-8EE33DE0BCD1}">
      <dsp:nvSpPr>
        <dsp:cNvPr id="0" name=""/>
        <dsp:cNvSpPr/>
      </dsp:nvSpPr>
      <dsp:spPr>
        <a:xfrm>
          <a:off x="1574924" y="1306538"/>
          <a:ext cx="261189" cy="979461"/>
        </a:xfrm>
        <a:custGeom>
          <a:avLst/>
          <a:gdLst/>
          <a:ahLst/>
          <a:cxnLst/>
          <a:rect l="0" t="0" r="0" b="0"/>
          <a:pathLst>
            <a:path>
              <a:moveTo>
                <a:pt x="0" y="0"/>
              </a:moveTo>
              <a:lnTo>
                <a:pt x="0" y="979461"/>
              </a:lnTo>
              <a:lnTo>
                <a:pt x="261189" y="979461"/>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EB17B787-7594-44E2-8617-1F14ECD1649E}">
      <dsp:nvSpPr>
        <dsp:cNvPr id="0" name=""/>
        <dsp:cNvSpPr/>
      </dsp:nvSpPr>
      <dsp:spPr>
        <a:xfrm>
          <a:off x="1836113" y="1633025"/>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 העיזבון מחולק בהתאם לכללי ה</a:t>
          </a:r>
          <a:r>
            <a:rPr lang="he-IL" sz="2000" u="sng" kern="1200" dirty="0">
              <a:hlinkClick xmlns:r="http://schemas.openxmlformats.org/officeDocument/2006/relationships" r:id="rId1" tooltip="ירושה על פי דין">
                <a:extLst>
                  <a:ext uri="{A12FA001-AC4F-418D-AE19-62706E023703}">
                    <ahyp:hlinkClr xmlns:ahyp="http://schemas.microsoft.com/office/drawing/2018/hyperlinkcolor" val="tx"/>
                  </a:ext>
                </a:extLst>
              </a:hlinkClick>
            </a:rPr>
            <a:t>ירושה על פי דין</a:t>
          </a:r>
          <a:r>
            <a:rPr lang="he-IL" sz="2000" kern="1200" dirty="0"/>
            <a:t> שנקבעו ב</a:t>
          </a:r>
          <a:r>
            <a:rPr lang="he-IL" sz="2000" u="sng" kern="1200" dirty="0">
              <a:hlinkClick xmlns:r="http://schemas.openxmlformats.org/officeDocument/2006/relationships" r:id="rId2" tooltip="חוק הירושה">
                <a:extLst>
                  <a:ext uri="{A12FA001-AC4F-418D-AE19-62706E023703}">
                    <ahyp:hlinkClr xmlns:ahyp="http://schemas.microsoft.com/office/drawing/2018/hyperlinkcolor" val="tx"/>
                  </a:ext>
                </a:extLst>
              </a:hlinkClick>
            </a:rPr>
            <a:t>חוק הירושה</a:t>
          </a:r>
          <a:endParaRPr lang="he-IL" sz="2000" kern="1200" dirty="0"/>
        </a:p>
      </dsp:txBody>
      <dsp:txXfrm>
        <a:off x="1874363" y="1671275"/>
        <a:ext cx="2013017" cy="1229448"/>
      </dsp:txXfrm>
    </dsp:sp>
    <dsp:sp modelId="{52EDAD52-F76D-4838-A260-2586321C082A}">
      <dsp:nvSpPr>
        <dsp:cNvPr id="0" name=""/>
        <dsp:cNvSpPr/>
      </dsp:nvSpPr>
      <dsp:spPr>
        <a:xfrm>
          <a:off x="1574924" y="1306538"/>
          <a:ext cx="261189" cy="2611897"/>
        </a:xfrm>
        <a:custGeom>
          <a:avLst/>
          <a:gdLst/>
          <a:ahLst/>
          <a:cxnLst/>
          <a:rect l="0" t="0" r="0" b="0"/>
          <a:pathLst>
            <a:path>
              <a:moveTo>
                <a:pt x="0" y="0"/>
              </a:moveTo>
              <a:lnTo>
                <a:pt x="0" y="2611897"/>
              </a:lnTo>
              <a:lnTo>
                <a:pt x="261189" y="2611897"/>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865CC1E8-D001-4754-9C1C-8570836694B4}">
      <dsp:nvSpPr>
        <dsp:cNvPr id="0" name=""/>
        <dsp:cNvSpPr/>
      </dsp:nvSpPr>
      <dsp:spPr>
        <a:xfrm>
          <a:off x="1836113" y="3265461"/>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יורשים חוקיים </a:t>
          </a:r>
        </a:p>
      </dsp:txBody>
      <dsp:txXfrm>
        <a:off x="1874363" y="3303711"/>
        <a:ext cx="2013017" cy="1229448"/>
      </dsp:txXfrm>
    </dsp:sp>
    <dsp:sp modelId="{DBB51C57-73B8-4DA5-8CA2-0956EB3DB14C}">
      <dsp:nvSpPr>
        <dsp:cNvPr id="0" name=""/>
        <dsp:cNvSpPr/>
      </dsp:nvSpPr>
      <dsp:spPr>
        <a:xfrm>
          <a:off x="4578606" y="589"/>
          <a:ext cx="2611897" cy="1305948"/>
        </a:xfrm>
        <a:prstGeom prst="roundRect">
          <a:avLst>
            <a:gd name="adj" fmla="val 10000"/>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71120" rIns="106680" bIns="71120" numCol="1" spcCol="1270" anchor="ctr" anchorCtr="0">
          <a:noAutofit/>
        </a:bodyPr>
        <a:lstStyle/>
        <a:p>
          <a:pPr marL="0" lvl="0" indent="0" algn="ctr" defTabSz="2489200" rtl="1">
            <a:lnSpc>
              <a:spcPct val="90000"/>
            </a:lnSpc>
            <a:spcBef>
              <a:spcPct val="0"/>
            </a:spcBef>
            <a:spcAft>
              <a:spcPct val="35000"/>
            </a:spcAft>
            <a:buNone/>
          </a:pPr>
          <a:r>
            <a:rPr lang="he-IL" sz="5600" kern="1200" dirty="0"/>
            <a:t>יש צוואה </a:t>
          </a:r>
        </a:p>
      </dsp:txBody>
      <dsp:txXfrm>
        <a:off x="4616856" y="38839"/>
        <a:ext cx="2535397" cy="1229448"/>
      </dsp:txXfrm>
    </dsp:sp>
    <dsp:sp modelId="{C11E95B0-3BEF-4384-B54C-5B9A6CD9212D}">
      <dsp:nvSpPr>
        <dsp:cNvPr id="0" name=""/>
        <dsp:cNvSpPr/>
      </dsp:nvSpPr>
      <dsp:spPr>
        <a:xfrm>
          <a:off x="4839795" y="1306538"/>
          <a:ext cx="261189" cy="979461"/>
        </a:xfrm>
        <a:custGeom>
          <a:avLst/>
          <a:gdLst/>
          <a:ahLst/>
          <a:cxnLst/>
          <a:rect l="0" t="0" r="0" b="0"/>
          <a:pathLst>
            <a:path>
              <a:moveTo>
                <a:pt x="0" y="0"/>
              </a:moveTo>
              <a:lnTo>
                <a:pt x="0" y="979461"/>
              </a:lnTo>
              <a:lnTo>
                <a:pt x="261189" y="979461"/>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2B91CF8-03EB-4469-98C3-48CFB1602980}">
      <dsp:nvSpPr>
        <dsp:cNvPr id="0" name=""/>
        <dsp:cNvSpPr/>
      </dsp:nvSpPr>
      <dsp:spPr>
        <a:xfrm>
          <a:off x="5100985" y="1633025"/>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העיזבון יחולק בין יורשיו לפי ההוראות בצוואתו.</a:t>
          </a:r>
        </a:p>
      </dsp:txBody>
      <dsp:txXfrm>
        <a:off x="5139235" y="1671275"/>
        <a:ext cx="2013017" cy="1229448"/>
      </dsp:txXfrm>
    </dsp:sp>
    <dsp:sp modelId="{3454A230-A955-45AE-BD13-91E0235EA0B0}">
      <dsp:nvSpPr>
        <dsp:cNvPr id="0" name=""/>
        <dsp:cNvSpPr/>
      </dsp:nvSpPr>
      <dsp:spPr>
        <a:xfrm>
          <a:off x="4839795" y="1306538"/>
          <a:ext cx="261189" cy="2611897"/>
        </a:xfrm>
        <a:custGeom>
          <a:avLst/>
          <a:gdLst/>
          <a:ahLst/>
          <a:cxnLst/>
          <a:rect l="0" t="0" r="0" b="0"/>
          <a:pathLst>
            <a:path>
              <a:moveTo>
                <a:pt x="0" y="0"/>
              </a:moveTo>
              <a:lnTo>
                <a:pt x="0" y="2611897"/>
              </a:lnTo>
              <a:lnTo>
                <a:pt x="261189" y="2611897"/>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F841342-E289-4B46-AFD6-62E3C37554A4}">
      <dsp:nvSpPr>
        <dsp:cNvPr id="0" name=""/>
        <dsp:cNvSpPr/>
      </dsp:nvSpPr>
      <dsp:spPr>
        <a:xfrm>
          <a:off x="5100985" y="3265461"/>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מוטבים </a:t>
          </a:r>
        </a:p>
      </dsp:txBody>
      <dsp:txXfrm>
        <a:off x="5139235" y="3303711"/>
        <a:ext cx="2013017" cy="12294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EAC-50E1-47B2-828E-28EF25568502}">
      <dsp:nvSpPr>
        <dsp:cNvPr id="0" name=""/>
        <dsp:cNvSpPr/>
      </dsp:nvSpPr>
      <dsp:spPr>
        <a:xfrm>
          <a:off x="3561772" y="1544"/>
          <a:ext cx="1380692" cy="1380692"/>
        </a:xfrm>
        <a:prstGeom prst="ellipse">
          <a:avLst/>
        </a:prstGeom>
        <a:solidFill>
          <a:schemeClr val="bg2">
            <a:lumMod val="5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רואה חשבון </a:t>
          </a:r>
        </a:p>
      </dsp:txBody>
      <dsp:txXfrm>
        <a:off x="3763970" y="203742"/>
        <a:ext cx="976296" cy="976296"/>
      </dsp:txXfrm>
    </dsp:sp>
    <dsp:sp modelId="{C810CAA5-F995-45A1-A8EE-40DB4EDFD081}">
      <dsp:nvSpPr>
        <dsp:cNvPr id="0" name=""/>
        <dsp:cNvSpPr/>
      </dsp:nvSpPr>
      <dsp:spPr>
        <a:xfrm rot="2160000">
          <a:off x="4898653" y="1061700"/>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4909147" y="1122601"/>
        <a:ext cx="256411" cy="279589"/>
      </dsp:txXfrm>
    </dsp:sp>
    <dsp:sp modelId="{31FCE2F5-E7B5-44DA-8849-CB6EEC3A32D6}">
      <dsp:nvSpPr>
        <dsp:cNvPr id="0" name=""/>
        <dsp:cNvSpPr/>
      </dsp:nvSpPr>
      <dsp:spPr>
        <a:xfrm>
          <a:off x="5237918" y="1219335"/>
          <a:ext cx="1380692" cy="1380692"/>
        </a:xfrm>
        <a:prstGeom prst="ellipse">
          <a:avLst/>
        </a:prstGeom>
        <a:solidFill>
          <a:schemeClr val="tx1">
            <a:lumMod val="50000"/>
            <a:lumOff val="5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יועץ השקעות בבנק</a:t>
          </a:r>
        </a:p>
      </dsp:txBody>
      <dsp:txXfrm>
        <a:off x="5440116" y="1421533"/>
        <a:ext cx="976296" cy="976296"/>
      </dsp:txXfrm>
    </dsp:sp>
    <dsp:sp modelId="{146A4BD4-44D0-4F88-8912-6707CD939AF7}">
      <dsp:nvSpPr>
        <dsp:cNvPr id="0" name=""/>
        <dsp:cNvSpPr/>
      </dsp:nvSpPr>
      <dsp:spPr>
        <a:xfrm rot="6480000">
          <a:off x="5428201" y="2652043"/>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rot="10800000">
        <a:off x="5500126" y="2692984"/>
        <a:ext cx="256411" cy="279589"/>
      </dsp:txXfrm>
    </dsp:sp>
    <dsp:sp modelId="{7E924239-79FC-4F4D-981D-DAB671A31BCF}">
      <dsp:nvSpPr>
        <dsp:cNvPr id="0" name=""/>
        <dsp:cNvSpPr/>
      </dsp:nvSpPr>
      <dsp:spPr>
        <a:xfrm>
          <a:off x="4597687" y="3189762"/>
          <a:ext cx="1380692" cy="1380692"/>
        </a:xfrm>
        <a:prstGeom prst="ellipse">
          <a:avLst/>
        </a:prstGeom>
        <a:solidFill>
          <a:schemeClr val="accent5">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עורך דין </a:t>
          </a:r>
        </a:p>
      </dsp:txBody>
      <dsp:txXfrm>
        <a:off x="4799885" y="3391960"/>
        <a:ext cx="976296" cy="976296"/>
      </dsp:txXfrm>
    </dsp:sp>
    <dsp:sp modelId="{52DB103A-535E-4ED6-B8D8-82187E1484E1}">
      <dsp:nvSpPr>
        <dsp:cNvPr id="0" name=""/>
        <dsp:cNvSpPr/>
      </dsp:nvSpPr>
      <dsp:spPr>
        <a:xfrm rot="10800000">
          <a:off x="4079334" y="3647117"/>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rot="10800000">
        <a:off x="4189225" y="3740314"/>
        <a:ext cx="256411" cy="279589"/>
      </dsp:txXfrm>
    </dsp:sp>
    <dsp:sp modelId="{44596586-2A43-48DB-BC1F-DB525A6979A9}">
      <dsp:nvSpPr>
        <dsp:cNvPr id="0" name=""/>
        <dsp:cNvSpPr/>
      </dsp:nvSpPr>
      <dsp:spPr>
        <a:xfrm>
          <a:off x="2525857" y="3189762"/>
          <a:ext cx="1380692" cy="1380692"/>
        </a:xfrm>
        <a:prstGeom prst="ellipse">
          <a:avLst/>
        </a:prstGeom>
        <a:solidFill>
          <a:schemeClr val="accent2"/>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סוכן ביטוח </a:t>
          </a:r>
        </a:p>
      </dsp:txBody>
      <dsp:txXfrm>
        <a:off x="2728055" y="3391960"/>
        <a:ext cx="976296" cy="976296"/>
      </dsp:txXfrm>
    </dsp:sp>
    <dsp:sp modelId="{D72DF088-EF64-4AE5-BBE9-C149227628FC}">
      <dsp:nvSpPr>
        <dsp:cNvPr id="0" name=""/>
        <dsp:cNvSpPr/>
      </dsp:nvSpPr>
      <dsp:spPr>
        <a:xfrm rot="15120000">
          <a:off x="2716141" y="2671763"/>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rot="10800000">
        <a:off x="2788066" y="2817216"/>
        <a:ext cx="256411" cy="279589"/>
      </dsp:txXfrm>
    </dsp:sp>
    <dsp:sp modelId="{57B193F2-85B1-44FA-B016-E3B779C07053}">
      <dsp:nvSpPr>
        <dsp:cNvPr id="0" name=""/>
        <dsp:cNvSpPr/>
      </dsp:nvSpPr>
      <dsp:spPr>
        <a:xfrm>
          <a:off x="1885626" y="1219335"/>
          <a:ext cx="1380692" cy="1380692"/>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יועץ כלכלי</a:t>
          </a:r>
        </a:p>
      </dsp:txBody>
      <dsp:txXfrm>
        <a:off x="2087824" y="1421533"/>
        <a:ext cx="976296" cy="976296"/>
      </dsp:txXfrm>
    </dsp:sp>
    <dsp:sp modelId="{A408CF5E-FAE3-4F36-9E65-0CE0C8F86931}">
      <dsp:nvSpPr>
        <dsp:cNvPr id="0" name=""/>
        <dsp:cNvSpPr/>
      </dsp:nvSpPr>
      <dsp:spPr>
        <a:xfrm rot="19440000">
          <a:off x="3222507" y="1073888"/>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3233001" y="1199381"/>
        <a:ext cx="256411" cy="279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0C77E-07AE-45C0-84F9-53231B5DBB3A}">
      <dsp:nvSpPr>
        <dsp:cNvPr id="0" name=""/>
        <dsp:cNvSpPr/>
      </dsp:nvSpPr>
      <dsp:spPr>
        <a:xfrm>
          <a:off x="1623219" y="0"/>
          <a:ext cx="4572000" cy="4572000"/>
        </a:xfrm>
        <a:prstGeom prst="triangl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7C0EB49C-132D-4C0F-8921-5DFDCF99FB9B}">
      <dsp:nvSpPr>
        <dsp:cNvPr id="0" name=""/>
        <dsp:cNvSpPr/>
      </dsp:nvSpPr>
      <dsp:spPr>
        <a:xfrm>
          <a:off x="3909219" y="459655"/>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t>כספים פרטיים </a:t>
          </a:r>
        </a:p>
      </dsp:txBody>
      <dsp:txXfrm>
        <a:off x="3962051" y="512487"/>
        <a:ext cx="2866136" cy="976614"/>
      </dsp:txXfrm>
    </dsp:sp>
    <dsp:sp modelId="{27C66999-C145-4DC1-B356-6B66EEBB9D88}">
      <dsp:nvSpPr>
        <dsp:cNvPr id="0" name=""/>
        <dsp:cNvSpPr/>
      </dsp:nvSpPr>
      <dsp:spPr>
        <a:xfrm>
          <a:off x="3909219" y="1677218"/>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t>ביטוח לאומי</a:t>
          </a:r>
        </a:p>
      </dsp:txBody>
      <dsp:txXfrm>
        <a:off x="3962051" y="1730050"/>
        <a:ext cx="2866136" cy="976614"/>
      </dsp:txXfrm>
    </dsp:sp>
    <dsp:sp modelId="{3DED987E-8542-448D-A55D-05C8EC32071A}">
      <dsp:nvSpPr>
        <dsp:cNvPr id="0" name=""/>
        <dsp:cNvSpPr/>
      </dsp:nvSpPr>
      <dsp:spPr>
        <a:xfrm>
          <a:off x="3909219" y="2894781"/>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t>חסכון פנסיוני </a:t>
          </a:r>
        </a:p>
      </dsp:txBody>
      <dsp:txXfrm>
        <a:off x="3962051" y="2947613"/>
        <a:ext cx="2866136" cy="976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0C77E-07AE-45C0-84F9-53231B5DBB3A}">
      <dsp:nvSpPr>
        <dsp:cNvPr id="0" name=""/>
        <dsp:cNvSpPr/>
      </dsp:nvSpPr>
      <dsp:spPr>
        <a:xfrm>
          <a:off x="1623219" y="0"/>
          <a:ext cx="4572000" cy="4572000"/>
        </a:xfrm>
        <a:prstGeom prst="triangl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7C0EB49C-132D-4C0F-8921-5DFDCF99FB9B}">
      <dsp:nvSpPr>
        <dsp:cNvPr id="0" name=""/>
        <dsp:cNvSpPr/>
      </dsp:nvSpPr>
      <dsp:spPr>
        <a:xfrm>
          <a:off x="3909219" y="459655"/>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b="1" kern="1200" dirty="0"/>
            <a:t>כספים פרטיים </a:t>
          </a:r>
        </a:p>
      </dsp:txBody>
      <dsp:txXfrm>
        <a:off x="3962051" y="512487"/>
        <a:ext cx="2866136" cy="976614"/>
      </dsp:txXfrm>
    </dsp:sp>
    <dsp:sp modelId="{27C66999-C145-4DC1-B356-6B66EEBB9D88}">
      <dsp:nvSpPr>
        <dsp:cNvPr id="0" name=""/>
        <dsp:cNvSpPr/>
      </dsp:nvSpPr>
      <dsp:spPr>
        <a:xfrm>
          <a:off x="3909219" y="1677218"/>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t>ביטוח לאומי</a:t>
          </a:r>
        </a:p>
      </dsp:txBody>
      <dsp:txXfrm>
        <a:off x="3962051" y="1730050"/>
        <a:ext cx="2866136" cy="976614"/>
      </dsp:txXfrm>
    </dsp:sp>
    <dsp:sp modelId="{3DED987E-8542-448D-A55D-05C8EC32071A}">
      <dsp:nvSpPr>
        <dsp:cNvPr id="0" name=""/>
        <dsp:cNvSpPr/>
      </dsp:nvSpPr>
      <dsp:spPr>
        <a:xfrm>
          <a:off x="3909219" y="2894781"/>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he-IL" sz="4000" kern="1200" dirty="0"/>
            <a:t>חסכון פנסיוני </a:t>
          </a:r>
        </a:p>
      </dsp:txBody>
      <dsp:txXfrm>
        <a:off x="3962051" y="2947613"/>
        <a:ext cx="2866136" cy="976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0C77E-07AE-45C0-84F9-53231B5DBB3A}">
      <dsp:nvSpPr>
        <dsp:cNvPr id="0" name=""/>
        <dsp:cNvSpPr/>
      </dsp:nvSpPr>
      <dsp:spPr>
        <a:xfrm>
          <a:off x="1623219" y="0"/>
          <a:ext cx="4572000" cy="4572000"/>
        </a:xfrm>
        <a:prstGeom prst="triangl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7C0EB49C-132D-4C0F-8921-5DFDCF99FB9B}">
      <dsp:nvSpPr>
        <dsp:cNvPr id="0" name=""/>
        <dsp:cNvSpPr/>
      </dsp:nvSpPr>
      <dsp:spPr>
        <a:xfrm>
          <a:off x="3909219" y="459655"/>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t>כספים פרטיים </a:t>
          </a:r>
        </a:p>
      </dsp:txBody>
      <dsp:txXfrm>
        <a:off x="3962051" y="512487"/>
        <a:ext cx="2866136" cy="976614"/>
      </dsp:txXfrm>
    </dsp:sp>
    <dsp:sp modelId="{27C66999-C145-4DC1-B356-6B66EEBB9D88}">
      <dsp:nvSpPr>
        <dsp:cNvPr id="0" name=""/>
        <dsp:cNvSpPr/>
      </dsp:nvSpPr>
      <dsp:spPr>
        <a:xfrm>
          <a:off x="3909219" y="1677218"/>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b="1" kern="1200" dirty="0"/>
            <a:t>ביטוח לאומי</a:t>
          </a:r>
        </a:p>
      </dsp:txBody>
      <dsp:txXfrm>
        <a:off x="3962051" y="1730050"/>
        <a:ext cx="2866136" cy="976614"/>
      </dsp:txXfrm>
    </dsp:sp>
    <dsp:sp modelId="{3DED987E-8542-448D-A55D-05C8EC32071A}">
      <dsp:nvSpPr>
        <dsp:cNvPr id="0" name=""/>
        <dsp:cNvSpPr/>
      </dsp:nvSpPr>
      <dsp:spPr>
        <a:xfrm>
          <a:off x="3909219" y="2894781"/>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t>חסכון פנסיוני </a:t>
          </a:r>
        </a:p>
      </dsp:txBody>
      <dsp:txXfrm>
        <a:off x="3962051" y="2947613"/>
        <a:ext cx="2866136" cy="9766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0C77E-07AE-45C0-84F9-53231B5DBB3A}">
      <dsp:nvSpPr>
        <dsp:cNvPr id="0" name=""/>
        <dsp:cNvSpPr/>
      </dsp:nvSpPr>
      <dsp:spPr>
        <a:xfrm>
          <a:off x="1623219" y="0"/>
          <a:ext cx="4572000" cy="4572000"/>
        </a:xfrm>
        <a:prstGeom prst="triangl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7C0EB49C-132D-4C0F-8921-5DFDCF99FB9B}">
      <dsp:nvSpPr>
        <dsp:cNvPr id="0" name=""/>
        <dsp:cNvSpPr/>
      </dsp:nvSpPr>
      <dsp:spPr>
        <a:xfrm>
          <a:off x="3909219" y="459655"/>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kern="1200" dirty="0"/>
            <a:t>כספים פרטיים </a:t>
          </a:r>
        </a:p>
      </dsp:txBody>
      <dsp:txXfrm>
        <a:off x="3962051" y="512487"/>
        <a:ext cx="2866136" cy="976614"/>
      </dsp:txXfrm>
    </dsp:sp>
    <dsp:sp modelId="{27C66999-C145-4DC1-B356-6B66EEBB9D88}">
      <dsp:nvSpPr>
        <dsp:cNvPr id="0" name=""/>
        <dsp:cNvSpPr/>
      </dsp:nvSpPr>
      <dsp:spPr>
        <a:xfrm>
          <a:off x="3909219" y="1677218"/>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b="0" kern="1200" dirty="0"/>
            <a:t>ביטוח לאומי</a:t>
          </a:r>
        </a:p>
      </dsp:txBody>
      <dsp:txXfrm>
        <a:off x="3962051" y="1730050"/>
        <a:ext cx="2866136" cy="976614"/>
      </dsp:txXfrm>
    </dsp:sp>
    <dsp:sp modelId="{3DED987E-8542-448D-A55D-05C8EC32071A}">
      <dsp:nvSpPr>
        <dsp:cNvPr id="0" name=""/>
        <dsp:cNvSpPr/>
      </dsp:nvSpPr>
      <dsp:spPr>
        <a:xfrm>
          <a:off x="3909219" y="2894781"/>
          <a:ext cx="2971800" cy="1082278"/>
        </a:xfrm>
        <a:prstGeom prst="round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rtl="1">
            <a:lnSpc>
              <a:spcPct val="90000"/>
            </a:lnSpc>
            <a:spcBef>
              <a:spcPct val="0"/>
            </a:spcBef>
            <a:spcAft>
              <a:spcPct val="35000"/>
            </a:spcAft>
            <a:buNone/>
          </a:pPr>
          <a:r>
            <a:rPr lang="he-IL" sz="4100" b="1" kern="1200" dirty="0"/>
            <a:t>חסכון פנסיוני </a:t>
          </a:r>
        </a:p>
      </dsp:txBody>
      <dsp:txXfrm>
        <a:off x="3962051" y="2947613"/>
        <a:ext cx="2866136" cy="9766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A0DE9-9D01-401E-AD76-D5546E97FE87}">
      <dsp:nvSpPr>
        <dsp:cNvPr id="0" name=""/>
        <dsp:cNvSpPr/>
      </dsp:nvSpPr>
      <dsp:spPr>
        <a:xfrm>
          <a:off x="3048000" y="1922415"/>
          <a:ext cx="2525650" cy="219168"/>
        </a:xfrm>
        <a:custGeom>
          <a:avLst/>
          <a:gdLst/>
          <a:ahLst/>
          <a:cxnLst/>
          <a:rect l="0" t="0" r="0" b="0"/>
          <a:pathLst>
            <a:path>
              <a:moveTo>
                <a:pt x="0" y="0"/>
              </a:moveTo>
              <a:lnTo>
                <a:pt x="0" y="109584"/>
              </a:lnTo>
              <a:lnTo>
                <a:pt x="2525650" y="109584"/>
              </a:lnTo>
              <a:lnTo>
                <a:pt x="252565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60435E2B-7EBC-4714-98FF-5F0823A289F0}">
      <dsp:nvSpPr>
        <dsp:cNvPr id="0" name=""/>
        <dsp:cNvSpPr/>
      </dsp:nvSpPr>
      <dsp:spPr>
        <a:xfrm>
          <a:off x="3048000" y="1922415"/>
          <a:ext cx="1262825" cy="219168"/>
        </a:xfrm>
        <a:custGeom>
          <a:avLst/>
          <a:gdLst/>
          <a:ahLst/>
          <a:cxnLst/>
          <a:rect l="0" t="0" r="0" b="0"/>
          <a:pathLst>
            <a:path>
              <a:moveTo>
                <a:pt x="0" y="0"/>
              </a:moveTo>
              <a:lnTo>
                <a:pt x="0" y="109584"/>
              </a:lnTo>
              <a:lnTo>
                <a:pt x="1262825" y="109584"/>
              </a:lnTo>
              <a:lnTo>
                <a:pt x="1262825"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C06551A5-5DB4-4529-A7BF-FEC335B5C67D}">
      <dsp:nvSpPr>
        <dsp:cNvPr id="0" name=""/>
        <dsp:cNvSpPr/>
      </dsp:nvSpPr>
      <dsp:spPr>
        <a:xfrm>
          <a:off x="3002280" y="1922415"/>
          <a:ext cx="91440" cy="219168"/>
        </a:xfrm>
        <a:custGeom>
          <a:avLst/>
          <a:gdLst/>
          <a:ahLst/>
          <a:cxnLst/>
          <a:rect l="0" t="0" r="0" b="0"/>
          <a:pathLst>
            <a:path>
              <a:moveTo>
                <a:pt x="45720" y="0"/>
              </a:moveTo>
              <a:lnTo>
                <a:pt x="4572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267523D9-07A3-4796-8B90-7B6A4AE303B3}">
      <dsp:nvSpPr>
        <dsp:cNvPr id="0" name=""/>
        <dsp:cNvSpPr/>
      </dsp:nvSpPr>
      <dsp:spPr>
        <a:xfrm>
          <a:off x="1785174" y="1922415"/>
          <a:ext cx="1262825" cy="219168"/>
        </a:xfrm>
        <a:custGeom>
          <a:avLst/>
          <a:gdLst/>
          <a:ahLst/>
          <a:cxnLst/>
          <a:rect l="0" t="0" r="0" b="0"/>
          <a:pathLst>
            <a:path>
              <a:moveTo>
                <a:pt x="1262825" y="0"/>
              </a:moveTo>
              <a:lnTo>
                <a:pt x="1262825" y="109584"/>
              </a:lnTo>
              <a:lnTo>
                <a:pt x="0" y="109584"/>
              </a:lnTo>
              <a:lnTo>
                <a:pt x="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ABE42B5-C67F-472A-9880-A6C9F731069C}">
      <dsp:nvSpPr>
        <dsp:cNvPr id="0" name=""/>
        <dsp:cNvSpPr/>
      </dsp:nvSpPr>
      <dsp:spPr>
        <a:xfrm>
          <a:off x="522349" y="1922415"/>
          <a:ext cx="2525650" cy="219168"/>
        </a:xfrm>
        <a:custGeom>
          <a:avLst/>
          <a:gdLst/>
          <a:ahLst/>
          <a:cxnLst/>
          <a:rect l="0" t="0" r="0" b="0"/>
          <a:pathLst>
            <a:path>
              <a:moveTo>
                <a:pt x="2525650" y="0"/>
              </a:moveTo>
              <a:lnTo>
                <a:pt x="2525650" y="109584"/>
              </a:lnTo>
              <a:lnTo>
                <a:pt x="0" y="109584"/>
              </a:lnTo>
              <a:lnTo>
                <a:pt x="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AC13F333-6992-4DDE-B5EE-3D1DDFA482C8}">
      <dsp:nvSpPr>
        <dsp:cNvPr id="0" name=""/>
        <dsp:cNvSpPr/>
      </dsp:nvSpPr>
      <dsp:spPr>
        <a:xfrm>
          <a:off x="2526171" y="1400587"/>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פנסיה</a:t>
          </a:r>
        </a:p>
      </dsp:txBody>
      <dsp:txXfrm>
        <a:off x="2526171" y="1400587"/>
        <a:ext cx="1043657" cy="521828"/>
      </dsp:txXfrm>
    </dsp:sp>
    <dsp:sp modelId="{590C1005-2F2B-4336-B504-88681258513D}">
      <dsp:nvSpPr>
        <dsp:cNvPr id="0" name=""/>
        <dsp:cNvSpPr/>
      </dsp:nvSpPr>
      <dsp:spPr>
        <a:xfrm>
          <a:off x="520"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הגיע</a:t>
          </a:r>
        </a:p>
      </dsp:txBody>
      <dsp:txXfrm>
        <a:off x="520" y="2141584"/>
        <a:ext cx="1043657" cy="521828"/>
      </dsp:txXfrm>
    </dsp:sp>
    <dsp:sp modelId="{D772234D-6EE0-4A16-9D4D-34DD88D9F83A}">
      <dsp:nvSpPr>
        <dsp:cNvPr id="0" name=""/>
        <dsp:cNvSpPr/>
      </dsp:nvSpPr>
      <dsp:spPr>
        <a:xfrm>
          <a:off x="1263346"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ימיו</a:t>
          </a:r>
        </a:p>
      </dsp:txBody>
      <dsp:txXfrm>
        <a:off x="1263346" y="2141584"/>
        <a:ext cx="1043657" cy="521828"/>
      </dsp:txXfrm>
    </dsp:sp>
    <dsp:sp modelId="{4457B19D-715C-401D-B968-D9566C44B433}">
      <dsp:nvSpPr>
        <dsp:cNvPr id="0" name=""/>
        <dsp:cNvSpPr/>
      </dsp:nvSpPr>
      <dsp:spPr>
        <a:xfrm>
          <a:off x="2526171"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סוף</a:t>
          </a:r>
        </a:p>
      </dsp:txBody>
      <dsp:txXfrm>
        <a:off x="2526171" y="2141584"/>
        <a:ext cx="1043657" cy="521828"/>
      </dsp:txXfrm>
    </dsp:sp>
    <dsp:sp modelId="{EFEA5663-88A5-4F5B-9810-8EC706E9F138}">
      <dsp:nvSpPr>
        <dsp:cNvPr id="0" name=""/>
        <dsp:cNvSpPr/>
      </dsp:nvSpPr>
      <dsp:spPr>
        <a:xfrm>
          <a:off x="3788996"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נפלו</a:t>
          </a:r>
        </a:p>
      </dsp:txBody>
      <dsp:txXfrm>
        <a:off x="3788996" y="2141584"/>
        <a:ext cx="1043657" cy="521828"/>
      </dsp:txXfrm>
    </dsp:sp>
    <dsp:sp modelId="{7F82AF91-42BE-4477-88BF-CAFAAF75633C}">
      <dsp:nvSpPr>
        <dsp:cNvPr id="0" name=""/>
        <dsp:cNvSpPr/>
      </dsp:nvSpPr>
      <dsp:spPr>
        <a:xfrm>
          <a:off x="5051821"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פניו</a:t>
          </a:r>
        </a:p>
      </dsp:txBody>
      <dsp:txXfrm>
        <a:off x="5051821" y="2141584"/>
        <a:ext cx="1043657" cy="5218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2A107-7879-4F96-9AF4-E6E9FFB0961A}">
      <dsp:nvSpPr>
        <dsp:cNvPr id="0" name=""/>
        <dsp:cNvSpPr/>
      </dsp:nvSpPr>
      <dsp:spPr>
        <a:xfrm>
          <a:off x="2539843" y="3774241"/>
          <a:ext cx="4269127" cy="0"/>
        </a:xfrm>
        <a:prstGeom prst="line">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4B3FEEDF-F6A5-4635-9035-EED90385797E}">
      <dsp:nvSpPr>
        <dsp:cNvPr id="0" name=""/>
        <dsp:cNvSpPr/>
      </dsp:nvSpPr>
      <dsp:spPr>
        <a:xfrm>
          <a:off x="2539843" y="2285999"/>
          <a:ext cx="3656822" cy="0"/>
        </a:xfrm>
        <a:prstGeom prst="line">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6B42E6E-EBE3-48A8-AE97-1F1ADA52DEF8}">
      <dsp:nvSpPr>
        <dsp:cNvPr id="0" name=""/>
        <dsp:cNvSpPr/>
      </dsp:nvSpPr>
      <dsp:spPr>
        <a:xfrm>
          <a:off x="2539843" y="797758"/>
          <a:ext cx="4269127" cy="0"/>
        </a:xfrm>
        <a:prstGeom prst="line">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22F98117-AA99-4B54-BAC3-838B224D59F7}">
      <dsp:nvSpPr>
        <dsp:cNvPr id="0" name=""/>
        <dsp:cNvSpPr/>
      </dsp:nvSpPr>
      <dsp:spPr>
        <a:xfrm>
          <a:off x="413784" y="159940"/>
          <a:ext cx="4252119" cy="4252119"/>
        </a:xfrm>
        <a:prstGeom prst="ellipse">
          <a:avLst/>
        </a:prstGeom>
        <a:blipFill rotWithShape="1">
          <a:blip xmlns:r="http://schemas.openxmlformats.org/officeDocument/2006/relationships" r:embed="rId1"/>
          <a:srcRect/>
          <a:stretch>
            <a:fillRect l="-16000" r="-16000"/>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28B90A3A-B103-407E-A33F-D3A4E93567C3}">
      <dsp:nvSpPr>
        <dsp:cNvPr id="0" name=""/>
        <dsp:cNvSpPr/>
      </dsp:nvSpPr>
      <dsp:spPr>
        <a:xfrm>
          <a:off x="1179165" y="2417815"/>
          <a:ext cx="2721356" cy="1403199"/>
        </a:xfrm>
        <a:prstGeom prst="rect">
          <a:avLst/>
        </a:prstGeom>
        <a:noFill/>
        <a:ln w="11429" cap="flat" cmpd="sng" algn="ctr">
          <a:noFill/>
          <a:prstDash val="sysDash"/>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r" defTabSz="2889250" rtl="1">
            <a:lnSpc>
              <a:spcPct val="90000"/>
            </a:lnSpc>
            <a:spcBef>
              <a:spcPct val="0"/>
            </a:spcBef>
            <a:spcAft>
              <a:spcPct val="35000"/>
            </a:spcAft>
            <a:buNone/>
          </a:pPr>
          <a:endParaRPr lang="he-IL" sz="6500" kern="1200"/>
        </a:p>
      </dsp:txBody>
      <dsp:txXfrm>
        <a:off x="1179165" y="2417815"/>
        <a:ext cx="2721356" cy="1403199"/>
      </dsp:txXfrm>
    </dsp:sp>
    <dsp:sp modelId="{7D59ED25-F09B-4EAF-91B2-536E7107828A}">
      <dsp:nvSpPr>
        <dsp:cNvPr id="0" name=""/>
        <dsp:cNvSpPr/>
      </dsp:nvSpPr>
      <dsp:spPr>
        <a:xfrm>
          <a:off x="6171153" y="159940"/>
          <a:ext cx="1275635" cy="127563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31B09DBC-91FF-4537-B4FC-A8322CD2E69D}">
      <dsp:nvSpPr>
        <dsp:cNvPr id="0" name=""/>
        <dsp:cNvSpPr/>
      </dsp:nvSpPr>
      <dsp:spPr>
        <a:xfrm>
          <a:off x="7446789" y="159940"/>
          <a:ext cx="602286" cy="127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r" defTabSz="711200" rtl="1">
            <a:lnSpc>
              <a:spcPct val="90000"/>
            </a:lnSpc>
            <a:spcBef>
              <a:spcPct val="0"/>
            </a:spcBef>
            <a:spcAft>
              <a:spcPct val="35000"/>
            </a:spcAft>
            <a:buNone/>
          </a:pPr>
          <a:r>
            <a:rPr lang="he-IL" sz="1600" kern="1200" dirty="0"/>
            <a:t>חיים קצרים מידי</a:t>
          </a:r>
        </a:p>
      </dsp:txBody>
      <dsp:txXfrm>
        <a:off x="7446789" y="159940"/>
        <a:ext cx="602286" cy="1275635"/>
      </dsp:txXfrm>
    </dsp:sp>
    <dsp:sp modelId="{F6D279E2-0512-43C4-B70F-5F9E8F1757F5}">
      <dsp:nvSpPr>
        <dsp:cNvPr id="0" name=""/>
        <dsp:cNvSpPr/>
      </dsp:nvSpPr>
      <dsp:spPr>
        <a:xfrm>
          <a:off x="5558848" y="1648182"/>
          <a:ext cx="1275635" cy="1275635"/>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1AA0DDE6-D050-44D4-98D6-ACB8DFB59FF8}">
      <dsp:nvSpPr>
        <dsp:cNvPr id="0" name=""/>
        <dsp:cNvSpPr/>
      </dsp:nvSpPr>
      <dsp:spPr>
        <a:xfrm>
          <a:off x="6834484" y="1648182"/>
          <a:ext cx="442751" cy="127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r" defTabSz="711200" rtl="1">
            <a:lnSpc>
              <a:spcPct val="90000"/>
            </a:lnSpc>
            <a:spcBef>
              <a:spcPct val="0"/>
            </a:spcBef>
            <a:spcAft>
              <a:spcPct val="35000"/>
            </a:spcAft>
            <a:buNone/>
          </a:pPr>
          <a:r>
            <a:rPr lang="he-IL" sz="1600" kern="1200" dirty="0"/>
            <a:t>חיים ללא חיים</a:t>
          </a:r>
        </a:p>
      </dsp:txBody>
      <dsp:txXfrm>
        <a:off x="6834484" y="1648182"/>
        <a:ext cx="442751" cy="1275635"/>
      </dsp:txXfrm>
    </dsp:sp>
    <dsp:sp modelId="{9F9FE385-878C-4F45-909B-15812E9BEE60}">
      <dsp:nvSpPr>
        <dsp:cNvPr id="0" name=""/>
        <dsp:cNvSpPr/>
      </dsp:nvSpPr>
      <dsp:spPr>
        <a:xfrm>
          <a:off x="6171153" y="3136423"/>
          <a:ext cx="1275635" cy="1275635"/>
        </a:xfrm>
        <a:prstGeom prst="ellipse">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372103FB-073D-4343-AE2C-5B5DD841DB9D}">
      <dsp:nvSpPr>
        <dsp:cNvPr id="0" name=""/>
        <dsp:cNvSpPr/>
      </dsp:nvSpPr>
      <dsp:spPr>
        <a:xfrm>
          <a:off x="7446789" y="3136423"/>
          <a:ext cx="643664" cy="127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r" defTabSz="711200" rtl="1">
            <a:lnSpc>
              <a:spcPct val="90000"/>
            </a:lnSpc>
            <a:spcBef>
              <a:spcPct val="0"/>
            </a:spcBef>
            <a:spcAft>
              <a:spcPct val="35000"/>
            </a:spcAft>
            <a:buNone/>
          </a:pPr>
          <a:r>
            <a:rPr lang="he-IL" sz="1600" kern="1200" dirty="0"/>
            <a:t>חיים ארוכים מידי</a:t>
          </a:r>
        </a:p>
      </dsp:txBody>
      <dsp:txXfrm>
        <a:off x="7446789" y="3136423"/>
        <a:ext cx="643664" cy="12756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504D-8008-436F-8777-0C25B05A61A6}">
      <dsp:nvSpPr>
        <dsp:cNvPr id="0" name=""/>
        <dsp:cNvSpPr/>
      </dsp:nvSpPr>
      <dsp:spPr>
        <a:xfrm>
          <a:off x="5003093" y="1656850"/>
          <a:ext cx="91440" cy="582674"/>
        </a:xfrm>
        <a:custGeom>
          <a:avLst/>
          <a:gdLst/>
          <a:ahLst/>
          <a:cxnLst/>
          <a:rect l="0" t="0" r="0" b="0"/>
          <a:pathLst>
            <a:path>
              <a:moveTo>
                <a:pt x="45720" y="0"/>
              </a:moveTo>
              <a:lnTo>
                <a:pt x="45720" y="582674"/>
              </a:lnTo>
              <a:lnTo>
                <a:pt x="59369" y="582674"/>
              </a:lnTo>
            </a:path>
          </a:pathLst>
        </a:custGeom>
        <a:noFill/>
        <a:ln w="11429" cap="flat" cmpd="sng" algn="ctr">
          <a:solidFill>
            <a:schemeClr val="accent1">
              <a:shade val="8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E58CB4C3-50BD-4683-995F-A3DA763D55AD}">
      <dsp:nvSpPr>
        <dsp:cNvPr id="0" name=""/>
        <dsp:cNvSpPr/>
      </dsp:nvSpPr>
      <dsp:spPr>
        <a:xfrm>
          <a:off x="5048813" y="1656850"/>
          <a:ext cx="205157" cy="2571307"/>
        </a:xfrm>
        <a:custGeom>
          <a:avLst/>
          <a:gdLst/>
          <a:ahLst/>
          <a:cxnLst/>
          <a:rect l="0" t="0" r="0" b="0"/>
          <a:pathLst>
            <a:path>
              <a:moveTo>
                <a:pt x="0" y="0"/>
              </a:moveTo>
              <a:lnTo>
                <a:pt x="0" y="2571307"/>
              </a:lnTo>
              <a:lnTo>
                <a:pt x="205157" y="2571307"/>
              </a:lnTo>
            </a:path>
          </a:pathLst>
        </a:custGeom>
        <a:noFill/>
        <a:ln w="11429" cap="flat" cmpd="sng" algn="ctr">
          <a:solidFill>
            <a:schemeClr val="accent1">
              <a:shade val="8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55E20A4-7505-42B7-9CCF-69DBBAEAF2DE}">
      <dsp:nvSpPr>
        <dsp:cNvPr id="0" name=""/>
        <dsp:cNvSpPr/>
      </dsp:nvSpPr>
      <dsp:spPr>
        <a:xfrm>
          <a:off x="5048813" y="1656850"/>
          <a:ext cx="205157" cy="1600228"/>
        </a:xfrm>
        <a:custGeom>
          <a:avLst/>
          <a:gdLst/>
          <a:ahLst/>
          <a:cxnLst/>
          <a:rect l="0" t="0" r="0" b="0"/>
          <a:pathLst>
            <a:path>
              <a:moveTo>
                <a:pt x="0" y="0"/>
              </a:moveTo>
              <a:lnTo>
                <a:pt x="0" y="1600228"/>
              </a:lnTo>
              <a:lnTo>
                <a:pt x="205157" y="1600228"/>
              </a:lnTo>
            </a:path>
          </a:pathLst>
        </a:custGeom>
        <a:noFill/>
        <a:ln w="11429" cap="flat" cmpd="sng" algn="ctr">
          <a:solidFill>
            <a:schemeClr val="accent1">
              <a:shade val="8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91EFB545-DE32-498C-93F5-A4B732DD43DF}">
      <dsp:nvSpPr>
        <dsp:cNvPr id="0" name=""/>
        <dsp:cNvSpPr/>
      </dsp:nvSpPr>
      <dsp:spPr>
        <a:xfrm>
          <a:off x="4221345" y="685771"/>
          <a:ext cx="827468" cy="287220"/>
        </a:xfrm>
        <a:custGeom>
          <a:avLst/>
          <a:gdLst/>
          <a:ahLst/>
          <a:cxnLst/>
          <a:rect l="0" t="0" r="0" b="0"/>
          <a:pathLst>
            <a:path>
              <a:moveTo>
                <a:pt x="0" y="0"/>
              </a:moveTo>
              <a:lnTo>
                <a:pt x="0" y="143610"/>
              </a:lnTo>
              <a:lnTo>
                <a:pt x="827468" y="143610"/>
              </a:lnTo>
              <a:lnTo>
                <a:pt x="827468" y="287220"/>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7DC97DBD-EFBF-4262-944D-EC73D263D908}">
      <dsp:nvSpPr>
        <dsp:cNvPr id="0" name=""/>
        <dsp:cNvSpPr/>
      </dsp:nvSpPr>
      <dsp:spPr>
        <a:xfrm>
          <a:off x="3250266" y="1656850"/>
          <a:ext cx="143610" cy="629149"/>
        </a:xfrm>
        <a:custGeom>
          <a:avLst/>
          <a:gdLst/>
          <a:ahLst/>
          <a:cxnLst/>
          <a:rect l="0" t="0" r="0" b="0"/>
          <a:pathLst>
            <a:path>
              <a:moveTo>
                <a:pt x="143610" y="0"/>
              </a:moveTo>
              <a:lnTo>
                <a:pt x="143610" y="629149"/>
              </a:lnTo>
              <a:lnTo>
                <a:pt x="0" y="629149"/>
              </a:lnTo>
            </a:path>
          </a:pathLst>
        </a:custGeom>
        <a:noFill/>
        <a:ln w="11429" cap="flat" cmpd="sng" algn="ctr">
          <a:solidFill>
            <a:schemeClr val="accent1">
              <a:shade val="8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813EB07E-3040-46D9-90BD-2326F96BB6B6}">
      <dsp:nvSpPr>
        <dsp:cNvPr id="0" name=""/>
        <dsp:cNvSpPr/>
      </dsp:nvSpPr>
      <dsp:spPr>
        <a:xfrm>
          <a:off x="3261823" y="1656850"/>
          <a:ext cx="132053" cy="2531116"/>
        </a:xfrm>
        <a:custGeom>
          <a:avLst/>
          <a:gdLst/>
          <a:ahLst/>
          <a:cxnLst/>
          <a:rect l="0" t="0" r="0" b="0"/>
          <a:pathLst>
            <a:path>
              <a:moveTo>
                <a:pt x="132053" y="0"/>
              </a:moveTo>
              <a:lnTo>
                <a:pt x="132053" y="2531116"/>
              </a:lnTo>
              <a:lnTo>
                <a:pt x="0" y="2531116"/>
              </a:lnTo>
            </a:path>
          </a:pathLst>
        </a:custGeom>
        <a:noFill/>
        <a:ln w="11429" cap="flat" cmpd="sng" algn="ctr">
          <a:solidFill>
            <a:schemeClr val="accent1">
              <a:shade val="8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FEA6A692-658A-4E81-AA96-0F37BD4D8F8E}">
      <dsp:nvSpPr>
        <dsp:cNvPr id="0" name=""/>
        <dsp:cNvSpPr/>
      </dsp:nvSpPr>
      <dsp:spPr>
        <a:xfrm>
          <a:off x="3261823" y="1656850"/>
          <a:ext cx="132053" cy="1595017"/>
        </a:xfrm>
        <a:custGeom>
          <a:avLst/>
          <a:gdLst/>
          <a:ahLst/>
          <a:cxnLst/>
          <a:rect l="0" t="0" r="0" b="0"/>
          <a:pathLst>
            <a:path>
              <a:moveTo>
                <a:pt x="132053" y="0"/>
              </a:moveTo>
              <a:lnTo>
                <a:pt x="132053" y="1595017"/>
              </a:lnTo>
              <a:lnTo>
                <a:pt x="0" y="1595017"/>
              </a:lnTo>
            </a:path>
          </a:pathLst>
        </a:custGeom>
        <a:noFill/>
        <a:ln w="11429" cap="flat" cmpd="sng" algn="ctr">
          <a:solidFill>
            <a:schemeClr val="accent1">
              <a:shade val="8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C0F172E4-6426-4DDE-9582-840F584FE7F1}">
      <dsp:nvSpPr>
        <dsp:cNvPr id="0" name=""/>
        <dsp:cNvSpPr/>
      </dsp:nvSpPr>
      <dsp:spPr>
        <a:xfrm>
          <a:off x="3393876" y="685771"/>
          <a:ext cx="827468" cy="287220"/>
        </a:xfrm>
        <a:custGeom>
          <a:avLst/>
          <a:gdLst/>
          <a:ahLst/>
          <a:cxnLst/>
          <a:rect l="0" t="0" r="0" b="0"/>
          <a:pathLst>
            <a:path>
              <a:moveTo>
                <a:pt x="827468" y="0"/>
              </a:moveTo>
              <a:lnTo>
                <a:pt x="827468" y="143610"/>
              </a:lnTo>
              <a:lnTo>
                <a:pt x="0" y="143610"/>
              </a:lnTo>
              <a:lnTo>
                <a:pt x="0" y="287220"/>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FBD08628-44E0-4A46-913F-FDA5D0A1430D}">
      <dsp:nvSpPr>
        <dsp:cNvPr id="0" name=""/>
        <dsp:cNvSpPr/>
      </dsp:nvSpPr>
      <dsp:spPr>
        <a:xfrm>
          <a:off x="3537487" y="1913"/>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האם חתום על סעיף 14?</a:t>
          </a:r>
        </a:p>
      </dsp:txBody>
      <dsp:txXfrm>
        <a:off x="3537487" y="1913"/>
        <a:ext cx="1367716" cy="683858"/>
      </dsp:txXfrm>
    </dsp:sp>
    <dsp:sp modelId="{2C087F58-74BA-4717-AB2C-A6C7229A3BF0}">
      <dsp:nvSpPr>
        <dsp:cNvPr id="0" name=""/>
        <dsp:cNvSpPr/>
      </dsp:nvSpPr>
      <dsp:spPr>
        <a:xfrm>
          <a:off x="2710018" y="972992"/>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לא</a:t>
          </a:r>
        </a:p>
      </dsp:txBody>
      <dsp:txXfrm>
        <a:off x="2710018" y="972992"/>
        <a:ext cx="1367716" cy="683858"/>
      </dsp:txXfrm>
    </dsp:sp>
    <dsp:sp modelId="{45FAAFED-4C55-41C1-BE5B-9F2BA385AFD2}">
      <dsp:nvSpPr>
        <dsp:cNvPr id="0" name=""/>
        <dsp:cNvSpPr/>
      </dsp:nvSpPr>
      <dsp:spPr>
        <a:xfrm>
          <a:off x="1894107" y="2909938"/>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התפטר – לא זכאי </a:t>
          </a:r>
        </a:p>
      </dsp:txBody>
      <dsp:txXfrm>
        <a:off x="1894107" y="2909938"/>
        <a:ext cx="1367716" cy="683858"/>
      </dsp:txXfrm>
    </dsp:sp>
    <dsp:sp modelId="{0F094787-91D1-4F6A-AA6B-6ACAB57EEDF4}">
      <dsp:nvSpPr>
        <dsp:cNvPr id="0" name=""/>
        <dsp:cNvSpPr/>
      </dsp:nvSpPr>
      <dsp:spPr>
        <a:xfrm>
          <a:off x="1894107" y="3846037"/>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פוטר זכאי </a:t>
          </a:r>
        </a:p>
      </dsp:txBody>
      <dsp:txXfrm>
        <a:off x="1894107" y="3846037"/>
        <a:ext cx="1367716" cy="683858"/>
      </dsp:txXfrm>
    </dsp:sp>
    <dsp:sp modelId="{D2F181E5-5452-4401-8C20-C6F8C91E046D}">
      <dsp:nvSpPr>
        <dsp:cNvPr id="0" name=""/>
        <dsp:cNvSpPr/>
      </dsp:nvSpPr>
      <dsp:spPr>
        <a:xfrm>
          <a:off x="1882550" y="1944070"/>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שכר אחרון כפול הוותק </a:t>
          </a:r>
        </a:p>
      </dsp:txBody>
      <dsp:txXfrm>
        <a:off x="1882550" y="1944070"/>
        <a:ext cx="1367716" cy="683858"/>
      </dsp:txXfrm>
    </dsp:sp>
    <dsp:sp modelId="{FEE3208F-A10B-4C5B-9998-0B97DFFDF248}">
      <dsp:nvSpPr>
        <dsp:cNvPr id="0" name=""/>
        <dsp:cNvSpPr/>
      </dsp:nvSpPr>
      <dsp:spPr>
        <a:xfrm>
          <a:off x="4364955" y="972992"/>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כן</a:t>
          </a:r>
        </a:p>
      </dsp:txBody>
      <dsp:txXfrm>
        <a:off x="4364955" y="972992"/>
        <a:ext cx="1367716" cy="683858"/>
      </dsp:txXfrm>
    </dsp:sp>
    <dsp:sp modelId="{83CDF5B7-E8F1-487A-9EF8-523AA13442EF}">
      <dsp:nvSpPr>
        <dsp:cNvPr id="0" name=""/>
        <dsp:cNvSpPr/>
      </dsp:nvSpPr>
      <dsp:spPr>
        <a:xfrm>
          <a:off x="5253971" y="2915149"/>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התפטר זכאי</a:t>
          </a:r>
        </a:p>
      </dsp:txBody>
      <dsp:txXfrm>
        <a:off x="5253971" y="2915149"/>
        <a:ext cx="1367716" cy="683858"/>
      </dsp:txXfrm>
    </dsp:sp>
    <dsp:sp modelId="{C7F32446-C4BF-4E6C-80F4-EF9F7C0D6378}">
      <dsp:nvSpPr>
        <dsp:cNvPr id="0" name=""/>
        <dsp:cNvSpPr/>
      </dsp:nvSpPr>
      <dsp:spPr>
        <a:xfrm>
          <a:off x="5253971" y="3886228"/>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פוטר זכאי </a:t>
          </a:r>
        </a:p>
      </dsp:txBody>
      <dsp:txXfrm>
        <a:off x="5253971" y="3886228"/>
        <a:ext cx="1367716" cy="683858"/>
      </dsp:txXfrm>
    </dsp:sp>
    <dsp:sp modelId="{55114039-8020-42D8-A81F-4744D36463D0}">
      <dsp:nvSpPr>
        <dsp:cNvPr id="0" name=""/>
        <dsp:cNvSpPr/>
      </dsp:nvSpPr>
      <dsp:spPr>
        <a:xfrm>
          <a:off x="5062463" y="1897595"/>
          <a:ext cx="1367716" cy="68385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he-IL" sz="2200" kern="1200" dirty="0"/>
            <a:t>מקבל את מה שנצבר בקופה</a:t>
          </a:r>
        </a:p>
      </dsp:txBody>
      <dsp:txXfrm>
        <a:off x="5062463" y="1897595"/>
        <a:ext cx="1367716" cy="6838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36B2B-7991-498B-A90E-BA7B240C5BE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FC24097F-7CE2-488F-AC33-48D65FB619EB}">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D4F9406-D03A-4236-9012-06E635BDBF70}">
      <dsp:nvSpPr>
        <dsp:cNvPr id="0" name=""/>
        <dsp:cNvSpPr/>
      </dsp:nvSpPr>
      <dsp:spPr>
        <a:xfrm>
          <a:off x="1243713" y="2024940"/>
          <a:ext cx="3008405" cy="522119"/>
        </a:xfrm>
        <a:custGeom>
          <a:avLst/>
          <a:gdLst/>
          <a:ahLst/>
          <a:cxnLst/>
          <a:rect l="0" t="0" r="0" b="0"/>
          <a:pathLst>
            <a:path>
              <a:moveTo>
                <a:pt x="3008405" y="0"/>
              </a:moveTo>
              <a:lnTo>
                <a:pt x="3008405" y="261059"/>
              </a:lnTo>
              <a:lnTo>
                <a:pt x="0" y="261059"/>
              </a:lnTo>
              <a:lnTo>
                <a:pt x="0" y="522119"/>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5FCBC432-A3E9-4F31-9C6F-CEF3EFD606D3}">
      <dsp:nvSpPr>
        <dsp:cNvPr id="0" name=""/>
        <dsp:cNvSpPr/>
      </dsp:nvSpPr>
      <dsp:spPr>
        <a:xfrm>
          <a:off x="3008976" y="781797"/>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3 כללים בעריכת צוואה </a:t>
          </a:r>
        </a:p>
      </dsp:txBody>
      <dsp:txXfrm>
        <a:off x="3008976" y="781797"/>
        <a:ext cx="2486285" cy="1243142"/>
      </dsp:txXfrm>
    </dsp:sp>
    <dsp:sp modelId="{4536AE56-6F4D-49CB-A743-C380061DBF97}">
      <dsp:nvSpPr>
        <dsp:cNvPr id="0" name=""/>
        <dsp:cNvSpPr/>
      </dsp:nvSpPr>
      <dsp:spPr>
        <a:xfrm>
          <a:off x="570" y="2547059"/>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שלטון היד המתה</a:t>
          </a:r>
        </a:p>
      </dsp:txBody>
      <dsp:txXfrm>
        <a:off x="570" y="2547059"/>
        <a:ext cx="2486285" cy="1243142"/>
      </dsp:txXfrm>
    </dsp:sp>
    <dsp:sp modelId="{7FC64AE5-A102-4073-984B-C9E3D1D7CD9E}">
      <dsp:nvSpPr>
        <dsp:cNvPr id="0" name=""/>
        <dsp:cNvSpPr/>
      </dsp:nvSpPr>
      <dsp:spPr>
        <a:xfrm>
          <a:off x="3008976" y="2547059"/>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הורשה חכמה ותכנון מוקדם </a:t>
          </a:r>
        </a:p>
      </dsp:txBody>
      <dsp:txXfrm>
        <a:off x="3008976" y="2547059"/>
        <a:ext cx="2486285" cy="1243142"/>
      </dsp:txXfrm>
    </dsp:sp>
    <dsp:sp modelId="{AF37FCC3-51A6-4714-81BD-2668318D5941}">
      <dsp:nvSpPr>
        <dsp:cNvPr id="0" name=""/>
        <dsp:cNvSpPr/>
      </dsp:nvSpPr>
      <dsp:spPr>
        <a:xfrm>
          <a:off x="6017381" y="2547059"/>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אדם יכול להוריש רק את מה שיש לו </a:t>
          </a:r>
        </a:p>
      </dsp:txBody>
      <dsp:txXfrm>
        <a:off x="6017381" y="2547059"/>
        <a:ext cx="2486285" cy="124314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4024627" y="0"/>
            <a:ext cx="3077850" cy="512468"/>
          </a:xfrm>
          <a:prstGeom prst="rect">
            <a:avLst/>
          </a:prstGeom>
        </p:spPr>
        <p:txBody>
          <a:bodyPr vert="horz" lIns="94853" tIns="47427" rIns="94853" bIns="47427" rtlCol="1"/>
          <a:lstStyle>
            <a:lvl1pPr algn="r">
              <a:defRPr sz="1200"/>
            </a:lvl1pPr>
          </a:lstStyle>
          <a:p>
            <a:endParaRPr lang="he-IL"/>
          </a:p>
        </p:txBody>
      </p:sp>
      <p:sp>
        <p:nvSpPr>
          <p:cNvPr id="3" name="מציין מיקום של תאריך 2"/>
          <p:cNvSpPr>
            <a:spLocks noGrp="1"/>
          </p:cNvSpPr>
          <p:nvPr>
            <p:ph type="dt" idx="1"/>
          </p:nvPr>
        </p:nvSpPr>
        <p:spPr>
          <a:xfrm>
            <a:off x="1663" y="0"/>
            <a:ext cx="3077850" cy="512468"/>
          </a:xfrm>
          <a:prstGeom prst="rect">
            <a:avLst/>
          </a:prstGeom>
        </p:spPr>
        <p:txBody>
          <a:bodyPr vert="horz" lIns="94853" tIns="47427" rIns="94853" bIns="47427" rtlCol="1"/>
          <a:lstStyle>
            <a:lvl1pPr algn="l">
              <a:defRPr sz="1200"/>
            </a:lvl1pPr>
          </a:lstStyle>
          <a:p>
            <a:fld id="{E4831AFB-6520-4F4D-AEB7-705ADB457AC4}" type="datetimeFigureOut">
              <a:rPr lang="he-IL" smtClean="0"/>
              <a:t>כ"ו/חשון/תשפ"ג</a:t>
            </a:fld>
            <a:endParaRPr lang="he-IL"/>
          </a:p>
        </p:txBody>
      </p:sp>
      <p:sp>
        <p:nvSpPr>
          <p:cNvPr id="4" name="מציין מיקום של תמונת שקופית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4853" tIns="47427" rIns="94853" bIns="47427" rtlCol="1" anchor="ctr"/>
          <a:lstStyle/>
          <a:p>
            <a:endParaRPr lang="he-IL"/>
          </a:p>
        </p:txBody>
      </p:sp>
      <p:sp>
        <p:nvSpPr>
          <p:cNvPr id="5" name="מציין מיקום של הערות 4"/>
          <p:cNvSpPr>
            <a:spLocks noGrp="1"/>
          </p:cNvSpPr>
          <p:nvPr>
            <p:ph type="body" sz="quarter" idx="3"/>
          </p:nvPr>
        </p:nvSpPr>
        <p:spPr>
          <a:xfrm>
            <a:off x="710913" y="4861073"/>
            <a:ext cx="5680651" cy="4605657"/>
          </a:xfrm>
          <a:prstGeom prst="rect">
            <a:avLst/>
          </a:prstGeom>
        </p:spPr>
        <p:txBody>
          <a:bodyPr vert="horz" lIns="94853" tIns="47427" rIns="94853" bIns="47427"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4024627" y="9720509"/>
            <a:ext cx="3077850" cy="512467"/>
          </a:xfrm>
          <a:prstGeom prst="rect">
            <a:avLst/>
          </a:prstGeom>
        </p:spPr>
        <p:txBody>
          <a:bodyPr vert="horz" lIns="94853" tIns="47427" rIns="94853" bIns="47427"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663" y="9720509"/>
            <a:ext cx="3077850" cy="512467"/>
          </a:xfrm>
          <a:prstGeom prst="rect">
            <a:avLst/>
          </a:prstGeom>
        </p:spPr>
        <p:txBody>
          <a:bodyPr vert="horz" lIns="94853" tIns="47427" rIns="94853" bIns="47427" rtlCol="1" anchor="b"/>
          <a:lstStyle>
            <a:lvl1pPr algn="l">
              <a:defRPr sz="1200"/>
            </a:lvl1pPr>
          </a:lstStyle>
          <a:p>
            <a:fld id="{86FA875E-CFF0-4121-83AB-680B2072CF45}" type="slidenum">
              <a:rPr lang="he-IL" smtClean="0"/>
              <a:t>‹#›</a:t>
            </a:fld>
            <a:endParaRPr lang="he-IL"/>
          </a:p>
        </p:txBody>
      </p:sp>
    </p:spTree>
    <p:extLst>
      <p:ext uri="{BB962C8B-B14F-4D97-AF65-F5344CB8AC3E}">
        <p14:creationId xmlns:p14="http://schemas.microsoft.com/office/powerpoint/2010/main" val="20072678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2"/>
      </p:bgRef>
    </p:bg>
    <p:spTree>
      <p:nvGrpSpPr>
        <p:cNvPr id="1" name=""/>
        <p:cNvGrpSpPr/>
        <p:nvPr/>
      </p:nvGrpSpPr>
      <p:grpSpPr>
        <a:xfrm>
          <a:off x="0" y="0"/>
          <a:ext cx="0" cy="0"/>
          <a:chOff x="0" y="0"/>
          <a:chExt cx="0" cy="0"/>
        </a:xfrm>
      </p:grpSpPr>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כותרת משנה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17" name="מציין מיקום של כותרת תחתונה 16"/>
          <p:cNvSpPr>
            <a:spLocks noGrp="1"/>
          </p:cNvSpPr>
          <p:nvPr>
            <p:ph type="ftr" sz="quarter" idx="11"/>
          </p:nvPr>
        </p:nvSpPr>
        <p:spPr/>
        <p:txBody>
          <a:bodyPr/>
          <a:lstStyle/>
          <a:p>
            <a:endParaRPr lang="he-IL"/>
          </a:p>
        </p:txBody>
      </p:sp>
      <p:sp>
        <p:nvSpPr>
          <p:cNvPr id="7" name="מחבר ישר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אליפסה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אליפסה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מציין מיקום של מספר שקופית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39AB467-37D3-4EE3-83DA-E26AE3849635}" type="slidenum">
              <a:rPr lang="he-IL" smtClean="0"/>
              <a:t>‹#›</a:t>
            </a:fld>
            <a:endParaRPr lang="he-IL"/>
          </a:p>
        </p:txBody>
      </p:sp>
      <p:sp>
        <p:nvSpPr>
          <p:cNvPr id="8" name="כותרת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39AB467-37D3-4EE3-83DA-E26AE3849635}" type="slidenum">
              <a:rPr lang="he-IL" smtClean="0"/>
              <a:t>‹#›</a:t>
            </a:fld>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bg>
      <p:bgRef idx="1001">
        <a:schemeClr val="bg2"/>
      </p:bgRef>
    </p:bg>
    <p:spTree>
      <p:nvGrpSpPr>
        <p:cNvPr id="1" name=""/>
        <p:cNvGrpSpPr/>
        <p:nvPr/>
      </p:nvGrpSpPr>
      <p:grpSpPr>
        <a:xfrm>
          <a:off x="0" y="0"/>
          <a:ext cx="0" cy="0"/>
          <a:chOff x="0" y="0"/>
          <a:chExt cx="0" cy="0"/>
        </a:xfrm>
      </p:grpSpPr>
      <p:sp>
        <p:nvSpPr>
          <p:cNvPr id="7" name="מלבן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מלבן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מחבר ישר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אליפסה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אליפסה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מציין מיקום של מספר שקופית 5"/>
          <p:cNvSpPr>
            <a:spLocks noGrp="1"/>
          </p:cNvSpPr>
          <p:nvPr>
            <p:ph type="sldNum" sz="quarter" idx="12"/>
          </p:nvPr>
        </p:nvSpPr>
        <p:spPr>
          <a:xfrm>
            <a:off x="6915912" y="3009901"/>
            <a:ext cx="457200" cy="441325"/>
          </a:xfrm>
        </p:spPr>
        <p:txBody>
          <a:bodyPr/>
          <a:lstStyle/>
          <a:p>
            <a:fld id="{139AB467-37D3-4EE3-83DA-E26AE3849635}" type="slidenum">
              <a:rPr lang="he-IL" smtClean="0"/>
              <a:t>‹#›</a:t>
            </a:fld>
            <a:endParaRPr lang="he-IL"/>
          </a:p>
        </p:txBody>
      </p:sp>
      <p:sp>
        <p:nvSpPr>
          <p:cNvPr id="3" name="מציין מיקום של טקסט אנכי 2"/>
          <p:cNvSpPr>
            <a:spLocks noGrp="1"/>
          </p:cNvSpPr>
          <p:nvPr>
            <p:ph type="body" orient="vert" idx="1"/>
          </p:nvPr>
        </p:nvSpPr>
        <p:spPr>
          <a:xfrm>
            <a:off x="304800" y="304800"/>
            <a:ext cx="6553200" cy="5821366"/>
          </a:xfrm>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2" name="כותרת אנכית 1"/>
          <p:cNvSpPr>
            <a:spLocks noGrp="1"/>
          </p:cNvSpPr>
          <p:nvPr>
            <p:ph type="title" orient="vert"/>
          </p:nvPr>
        </p:nvSpPr>
        <p:spPr>
          <a:xfrm>
            <a:off x="7391400" y="304801"/>
            <a:ext cx="1447800" cy="5851525"/>
          </a:xfrm>
        </p:spPr>
        <p:txBody>
          <a:bodyPr vert="eaVert"/>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85CE-26A1-452C-9E84-4F52FCA502B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he-IL"/>
          </a:p>
        </p:txBody>
      </p:sp>
      <p:sp>
        <p:nvSpPr>
          <p:cNvPr id="3" name="Subtitle 2">
            <a:extLst>
              <a:ext uri="{FF2B5EF4-FFF2-40B4-BE49-F238E27FC236}">
                <a16:creationId xmlns:a16="http://schemas.microsoft.com/office/drawing/2014/main" id="{51377534-DDB4-437B-97AE-94FA60DCC5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40F710DB-02EE-4FB1-B003-62D73DCBE82D}"/>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5" name="Footer Placeholder 4">
            <a:extLst>
              <a:ext uri="{FF2B5EF4-FFF2-40B4-BE49-F238E27FC236}">
                <a16:creationId xmlns:a16="http://schemas.microsoft.com/office/drawing/2014/main" id="{95A3D486-9971-4DAF-B135-56F0EA81085A}"/>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366E35F-3492-41CD-99F4-8CFB9AFFB372}"/>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710649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E2ED-FC8A-42E4-AC2F-B60657C9204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1C802A21-F259-4BE6-8656-3EAF00ACB7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9DC8374B-3CFE-4B89-B0A5-EE71B9D343AC}"/>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5" name="Footer Placeholder 4">
            <a:extLst>
              <a:ext uri="{FF2B5EF4-FFF2-40B4-BE49-F238E27FC236}">
                <a16:creationId xmlns:a16="http://schemas.microsoft.com/office/drawing/2014/main" id="{C1EA9D3B-5C85-4FDF-AB29-E39499E0E92E}"/>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5330C6BE-8B66-44FC-9D29-0484B060FC53}"/>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38000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E4A4-851B-4DD4-9233-0690BFC47D4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57C3C0D9-FDBB-40BF-97CB-273A5E1A403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642E26-5401-43E7-A23C-5F8BB0CA35B5}"/>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5" name="Footer Placeholder 4">
            <a:extLst>
              <a:ext uri="{FF2B5EF4-FFF2-40B4-BE49-F238E27FC236}">
                <a16:creationId xmlns:a16="http://schemas.microsoft.com/office/drawing/2014/main" id="{34F4ED68-FFC2-451B-999A-782443641F1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B7284E9-B470-40CE-9378-BE0EEFAFF6BF}"/>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060369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6D4D-FB40-4297-9E98-A2DA3D3A6F80}"/>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FE4695A7-6902-4365-9D0A-241F6E77754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C889B762-0749-448A-A5F7-AB738F1A338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472BB3EA-68D3-4EC0-9ADF-CD8322A55FD3}"/>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6" name="Footer Placeholder 5">
            <a:extLst>
              <a:ext uri="{FF2B5EF4-FFF2-40B4-BE49-F238E27FC236}">
                <a16:creationId xmlns:a16="http://schemas.microsoft.com/office/drawing/2014/main" id="{EDA6F407-6E85-48B3-81ED-1750A77B7FD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B07CE683-F8FD-4FEA-9E76-3B3E93BF2D41}"/>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207991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4F63-015C-44FF-851B-02CD77C98C84}"/>
              </a:ext>
            </a:extLst>
          </p:cNvPr>
          <p:cNvSpPr>
            <a:spLocks noGrp="1"/>
          </p:cNvSpPr>
          <p:nvPr>
            <p:ph type="title"/>
          </p:nvPr>
        </p:nvSpPr>
        <p:spPr>
          <a:xfrm>
            <a:off x="629841" y="365126"/>
            <a:ext cx="78867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8DE7ED39-8ED6-4385-BEE6-C6EDFB62F4E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22FFA54-3C79-4497-BCC6-AF7D890A773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33F5B96-E59D-428F-85E6-FD827C5BD3C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8DE109E-9B65-47A0-921E-966554D77CA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5733E36E-9DBD-4768-935F-94198CA00520}"/>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8" name="Footer Placeholder 7">
            <a:extLst>
              <a:ext uri="{FF2B5EF4-FFF2-40B4-BE49-F238E27FC236}">
                <a16:creationId xmlns:a16="http://schemas.microsoft.com/office/drawing/2014/main" id="{6266ACB4-65DA-42B4-8671-06632164AC9B}"/>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DE9D27C6-CD81-4036-9336-CE595AE1A961}"/>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42182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28FB-4356-4FAE-A260-664E0464373C}"/>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2A441E3F-61F1-47E3-866E-DAB7EA2A4D12}"/>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4" name="Footer Placeholder 3">
            <a:extLst>
              <a:ext uri="{FF2B5EF4-FFF2-40B4-BE49-F238E27FC236}">
                <a16:creationId xmlns:a16="http://schemas.microsoft.com/office/drawing/2014/main" id="{5B2D8439-63E8-4DCC-A4CD-70B419F01254}"/>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E0C43A9B-94C2-4303-B997-72DA8B91ACC6}"/>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934023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8C0DA-52DD-40C2-ACEF-495FCDE8546A}"/>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3" name="Footer Placeholder 2">
            <a:extLst>
              <a:ext uri="{FF2B5EF4-FFF2-40B4-BE49-F238E27FC236}">
                <a16:creationId xmlns:a16="http://schemas.microsoft.com/office/drawing/2014/main" id="{2EAE6745-E20D-4238-913A-D90D2BC2D2FE}"/>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9AD5F139-BFE5-4CF8-8342-DFB4C1FA0510}"/>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183096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815C-8A8B-411C-B93D-8083DCB73F5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AEDD7E1D-CC88-463E-9283-FFFF91C81D2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3582013F-E531-4CEC-9BA5-7D24092F56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8A47849-8797-41E7-A4F9-E25580576BAF}"/>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6" name="Footer Placeholder 5">
            <a:extLst>
              <a:ext uri="{FF2B5EF4-FFF2-40B4-BE49-F238E27FC236}">
                <a16:creationId xmlns:a16="http://schemas.microsoft.com/office/drawing/2014/main" id="{2166AD22-CFD2-4B5A-B142-35A285C514DF}"/>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24DE2E48-83C9-4C2A-B9FD-C510E01ED680}"/>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4117140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solidFill>
                  <a:schemeClr val="accent3">
                    <a:shade val="75000"/>
                  </a:schemeClr>
                </a:solidFill>
              </a:defRPr>
            </a:lvl1pPr>
          </a:lstStyle>
          <a:p>
            <a:r>
              <a:rPr kumimoji="0" lang="he-IL"/>
              <a:t>לחץ כדי לערוך סגנון כותרת של תבנית בסיס</a:t>
            </a:r>
            <a:endParaRPr kumimoji="0" lang="en-US"/>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4361688" y="1026372"/>
            <a:ext cx="457200" cy="441325"/>
          </a:xfrm>
        </p:spPr>
        <p:txBody>
          <a:bodyPr/>
          <a:lstStyle/>
          <a:p>
            <a:fld id="{139AB467-37D3-4EE3-83DA-E26AE3849635}" type="slidenum">
              <a:rPr lang="he-IL" smtClean="0"/>
              <a:t>‹#›</a:t>
            </a:fld>
            <a:endParaRPr lang="he-IL"/>
          </a:p>
        </p:txBody>
      </p:sp>
      <p:sp>
        <p:nvSpPr>
          <p:cNvPr id="8" name="מציין מיקום תוכן 7"/>
          <p:cNvSpPr>
            <a:spLocks noGrp="1"/>
          </p:cNvSpPr>
          <p:nvPr>
            <p:ph sz="quarter" idx="1"/>
          </p:nvPr>
        </p:nvSpPr>
        <p:spPr>
          <a:xfrm>
            <a:off x="301752" y="1527048"/>
            <a:ext cx="8503920" cy="45720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FBD-37C5-4A01-AA23-786FE3BDB11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621D4A84-8446-4E34-96A2-B22B20EA15B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Text Placeholder 3">
            <a:extLst>
              <a:ext uri="{FF2B5EF4-FFF2-40B4-BE49-F238E27FC236}">
                <a16:creationId xmlns:a16="http://schemas.microsoft.com/office/drawing/2014/main" id="{AD667F12-AC02-4767-AD73-1A18F2A08E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9D40EB6-7521-4114-A46F-DA442C5DB92B}"/>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6" name="Footer Placeholder 5">
            <a:extLst>
              <a:ext uri="{FF2B5EF4-FFF2-40B4-BE49-F238E27FC236}">
                <a16:creationId xmlns:a16="http://schemas.microsoft.com/office/drawing/2014/main" id="{E5DE778A-B5D5-4531-9DDB-66D248AA2F29}"/>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B1D56A28-262C-44C7-8BC9-9DCD72A1EE23}"/>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2168347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A230-6448-4983-AEC3-CC2F455B584F}"/>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4DC40AB7-BF18-4CAE-9B03-47D6CA1393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959D91-384E-40A5-BB45-8501B6FC7F6D}"/>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5" name="Footer Placeholder 4">
            <a:extLst>
              <a:ext uri="{FF2B5EF4-FFF2-40B4-BE49-F238E27FC236}">
                <a16:creationId xmlns:a16="http://schemas.microsoft.com/office/drawing/2014/main" id="{FCB77012-B73B-4D13-9CE1-E80B043A0B30}"/>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71DDE347-E929-463C-9102-F5DC18920F3A}"/>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039126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0A69E2-C49A-45D4-85A6-45D9FA92F11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EC7323E-0C30-46FD-AD1C-4FBFD907CEB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6927B76-EE16-402D-A9BF-D4CB671B566A}"/>
              </a:ext>
            </a:extLst>
          </p:cNvPr>
          <p:cNvSpPr>
            <a:spLocks noGrp="1"/>
          </p:cNvSpPr>
          <p:nvPr>
            <p:ph type="dt" sz="half" idx="10"/>
          </p:nvPr>
        </p:nvSpPr>
        <p:spPr/>
        <p:txBody>
          <a:bodyPr/>
          <a:lstStyle/>
          <a:p>
            <a:fld id="{45229484-395C-41DF-84E3-3D37D2EFC77E}" type="datetimeFigureOut">
              <a:rPr lang="he-IL" smtClean="0"/>
              <a:t>כ"ו/חשון/תשפ"ג</a:t>
            </a:fld>
            <a:endParaRPr lang="he-IL"/>
          </a:p>
        </p:txBody>
      </p:sp>
      <p:sp>
        <p:nvSpPr>
          <p:cNvPr id="5" name="Footer Placeholder 4">
            <a:extLst>
              <a:ext uri="{FF2B5EF4-FFF2-40B4-BE49-F238E27FC236}">
                <a16:creationId xmlns:a16="http://schemas.microsoft.com/office/drawing/2014/main" id="{F9B5624D-33BC-4E9B-A823-6D8475606CDF}"/>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3D53557C-A912-408D-80C9-4AC1939E4CF3}"/>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2155821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45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470676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257300" y="1"/>
            <a:ext cx="7886700" cy="1325563"/>
          </a:xfrm>
        </p:spPr>
        <p:txBody>
          <a:bodyPr/>
          <a:lstStyle/>
          <a:p>
            <a:r>
              <a:rPr lang="he-IL"/>
              <a:t>לחץ כדי לערוך סגנון כותרת של תבנית בסיס</a:t>
            </a:r>
          </a:p>
        </p:txBody>
      </p:sp>
      <p:sp>
        <p:nvSpPr>
          <p:cNvPr id="3" name="מציין מיקום תוכן 2"/>
          <p:cNvSpPr>
            <a:spLocks noGrp="1"/>
          </p:cNvSpPr>
          <p:nvPr>
            <p:ph idx="1"/>
          </p:nvPr>
        </p:nvSpPr>
        <p:spPr>
          <a:xfrm>
            <a:off x="1175905" y="1520825"/>
            <a:ext cx="78867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cxnSp>
        <p:nvCxnSpPr>
          <p:cNvPr id="7" name="Straight Connector 23">
            <a:extLst>
              <a:ext uri="{FF2B5EF4-FFF2-40B4-BE49-F238E27FC236}">
                <a16:creationId xmlns:a16="http://schemas.microsoft.com/office/drawing/2014/main" id="{619AC287-9CDD-4204-A780-78D6AF748C6F}"/>
              </a:ext>
            </a:extLst>
          </p:cNvPr>
          <p:cNvCxnSpPr>
            <a:cxnSpLocks/>
          </p:cNvCxnSpPr>
          <p:nvPr userDrawn="1"/>
        </p:nvCxnSpPr>
        <p:spPr>
          <a:xfrm flipH="1">
            <a:off x="48491" y="1385027"/>
            <a:ext cx="9095510" cy="0"/>
          </a:xfrm>
          <a:prstGeom prst="line">
            <a:avLst/>
          </a:prstGeom>
          <a:ln w="19050">
            <a:solidFill>
              <a:srgbClr val="C9954C"/>
            </a:solidFill>
          </a:ln>
        </p:spPr>
        <p:style>
          <a:lnRef idx="1">
            <a:schemeClr val="accent1"/>
          </a:lnRef>
          <a:fillRef idx="0">
            <a:schemeClr val="accent1"/>
          </a:fillRef>
          <a:effectRef idx="0">
            <a:schemeClr val="accent1"/>
          </a:effectRef>
          <a:fontRef idx="minor">
            <a:schemeClr val="tx1"/>
          </a:fontRef>
        </p:style>
      </p:cxnSp>
      <p:sp>
        <p:nvSpPr>
          <p:cNvPr id="10" name="Google Shape;56;p13">
            <a:extLst>
              <a:ext uri="{FF2B5EF4-FFF2-40B4-BE49-F238E27FC236}">
                <a16:creationId xmlns:a16="http://schemas.microsoft.com/office/drawing/2014/main" id="{652DD68F-C458-48EC-B93C-1EB5A60B71B2}"/>
              </a:ext>
            </a:extLst>
          </p:cNvPr>
          <p:cNvSpPr/>
          <p:nvPr userDrawn="1"/>
        </p:nvSpPr>
        <p:spPr>
          <a:xfrm>
            <a:off x="-25" y="6567056"/>
            <a:ext cx="9144025" cy="290943"/>
          </a:xfrm>
          <a:prstGeom prst="rect">
            <a:avLst/>
          </a:prstGeom>
          <a:solidFill>
            <a:srgbClr val="1A1A1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l" rtl="0"/>
            <a:endParaRPr sz="1800"/>
          </a:p>
        </p:txBody>
      </p:sp>
    </p:spTree>
    <p:extLst>
      <p:ext uri="{BB962C8B-B14F-4D97-AF65-F5344CB8AC3E}">
        <p14:creationId xmlns:p14="http://schemas.microsoft.com/office/powerpoint/2010/main" val="814324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8" y="1709739"/>
            <a:ext cx="7886700" cy="2852737"/>
          </a:xfrm>
        </p:spPr>
        <p:txBody>
          <a:bodyPr anchor="b"/>
          <a:lstStyle>
            <a:lvl1pPr>
              <a:defRPr sz="45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628050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1257300" y="1"/>
            <a:ext cx="7886700" cy="1325563"/>
          </a:xfrm>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28650" y="1825625"/>
            <a:ext cx="38862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29150" y="1825625"/>
            <a:ext cx="38862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cxnSp>
        <p:nvCxnSpPr>
          <p:cNvPr id="8" name="Straight Connector 23">
            <a:extLst>
              <a:ext uri="{FF2B5EF4-FFF2-40B4-BE49-F238E27FC236}">
                <a16:creationId xmlns:a16="http://schemas.microsoft.com/office/drawing/2014/main" id="{63CF6F58-ED3F-4AA0-A2C7-7621A44047F7}"/>
              </a:ext>
            </a:extLst>
          </p:cNvPr>
          <p:cNvCxnSpPr>
            <a:cxnSpLocks/>
          </p:cNvCxnSpPr>
          <p:nvPr userDrawn="1"/>
        </p:nvCxnSpPr>
        <p:spPr>
          <a:xfrm flipH="1">
            <a:off x="48491" y="1385027"/>
            <a:ext cx="9095510" cy="0"/>
          </a:xfrm>
          <a:prstGeom prst="line">
            <a:avLst/>
          </a:prstGeom>
          <a:ln w="19050">
            <a:solidFill>
              <a:srgbClr val="C9954C"/>
            </a:solidFill>
          </a:ln>
        </p:spPr>
        <p:style>
          <a:lnRef idx="1">
            <a:schemeClr val="accent1"/>
          </a:lnRef>
          <a:fillRef idx="0">
            <a:schemeClr val="accent1"/>
          </a:fillRef>
          <a:effectRef idx="0">
            <a:schemeClr val="accent1"/>
          </a:effectRef>
          <a:fontRef idx="minor">
            <a:schemeClr val="tx1"/>
          </a:fontRef>
        </p:style>
      </p:cxnSp>
      <p:sp>
        <p:nvSpPr>
          <p:cNvPr id="10" name="Google Shape;56;p13">
            <a:extLst>
              <a:ext uri="{FF2B5EF4-FFF2-40B4-BE49-F238E27FC236}">
                <a16:creationId xmlns:a16="http://schemas.microsoft.com/office/drawing/2014/main" id="{A716BF6D-1EE0-4764-94B4-9F90D9316F99}"/>
              </a:ext>
            </a:extLst>
          </p:cNvPr>
          <p:cNvSpPr/>
          <p:nvPr userDrawn="1"/>
        </p:nvSpPr>
        <p:spPr>
          <a:xfrm>
            <a:off x="-25" y="6567056"/>
            <a:ext cx="9144025" cy="290943"/>
          </a:xfrm>
          <a:prstGeom prst="rect">
            <a:avLst/>
          </a:prstGeom>
          <a:solidFill>
            <a:srgbClr val="1A1A1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l" rtl="0"/>
            <a:endParaRPr sz="1800"/>
          </a:p>
        </p:txBody>
      </p:sp>
    </p:spTree>
    <p:extLst>
      <p:ext uri="{BB962C8B-B14F-4D97-AF65-F5344CB8AC3E}">
        <p14:creationId xmlns:p14="http://schemas.microsoft.com/office/powerpoint/2010/main" val="357677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6"/>
            <a:ext cx="78867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4629150" y="2505075"/>
            <a:ext cx="3887391"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8" name="מציין מיקום של כותרת תחתונה 7"/>
          <p:cNvSpPr>
            <a:spLocks noGrp="1"/>
          </p:cNvSpPr>
          <p:nvPr>
            <p:ph type="ftr" sz="quarter" idx="11"/>
          </p:nvPr>
        </p:nvSpPr>
        <p:spPr>
          <a:xfrm>
            <a:off x="3028950" y="6356351"/>
            <a:ext cx="3086100" cy="365125"/>
          </a:xfrm>
          <a:prstGeom prst="rect">
            <a:avLst/>
          </a:prstGeom>
        </p:spPr>
        <p:txBody>
          <a:bodyPr/>
          <a:lstStyle/>
          <a:p>
            <a:endParaRPr lang="he-IL"/>
          </a:p>
        </p:txBody>
      </p:sp>
      <p:sp>
        <p:nvSpPr>
          <p:cNvPr id="9" name="מציין מיקום של מספר שקופית 8"/>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3468327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4" name="מציין מיקום של כותרת תחתונה 3"/>
          <p:cNvSpPr>
            <a:spLocks noGrp="1"/>
          </p:cNvSpPr>
          <p:nvPr>
            <p:ph type="ftr" sz="quarter" idx="11"/>
          </p:nvPr>
        </p:nvSpPr>
        <p:spPr>
          <a:xfrm>
            <a:off x="3028950" y="6356351"/>
            <a:ext cx="3086100" cy="365125"/>
          </a:xfrm>
          <a:prstGeom prst="rect">
            <a:avLst/>
          </a:prstGeom>
        </p:spPr>
        <p:txBody>
          <a:bodyPr/>
          <a:lstStyle/>
          <a:p>
            <a:endParaRPr lang="he-IL"/>
          </a:p>
        </p:txBody>
      </p:sp>
      <p:sp>
        <p:nvSpPr>
          <p:cNvPr id="5" name="מציין מיקום של מספר שקופית 4"/>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3278875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3" name="מציין מיקום של כותרת תחתונה 2"/>
          <p:cNvSpPr>
            <a:spLocks noGrp="1"/>
          </p:cNvSpPr>
          <p:nvPr>
            <p:ph type="ftr" sz="quarter" idx="11"/>
          </p:nvPr>
        </p:nvSpPr>
        <p:spPr>
          <a:xfrm>
            <a:off x="3028950" y="6356351"/>
            <a:ext cx="3086100" cy="365125"/>
          </a:xfrm>
          <a:prstGeom prst="rect">
            <a:avLst/>
          </a:prstGeom>
        </p:spPr>
        <p:txBody>
          <a:bodyPr/>
          <a:lstStyle/>
          <a:p>
            <a:endParaRPr lang="he-IL"/>
          </a:p>
        </p:txBody>
      </p:sp>
      <p:sp>
        <p:nvSpPr>
          <p:cNvPr id="4" name="מציין מיקום של מספר שקופית 3"/>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297952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1"/>
      </p:bgRef>
    </p:bg>
    <p:spTree>
      <p:nvGrpSpPr>
        <p:cNvPr id="1" name=""/>
        <p:cNvGrpSpPr/>
        <p:nvPr/>
      </p:nvGrpSpPr>
      <p:grpSpPr>
        <a:xfrm>
          <a:off x="0" y="0"/>
          <a:ext cx="0" cy="0"/>
          <a:chOff x="0" y="0"/>
          <a:chExt cx="0" cy="0"/>
        </a:xfrm>
      </p:grpSpPr>
      <p:sp>
        <p:nvSpPr>
          <p:cNvPr id="17" name="מלבן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מציין מיקום טקסט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a:t>לחץ כדי לערוך סגנונות טקסט של תבנית בסיס</a:t>
            </a:r>
          </a:p>
        </p:txBody>
      </p:sp>
      <p:sp>
        <p:nvSpPr>
          <p:cNvPr id="13" name="מלבן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מלבן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מציין מיקום של כותרת תחתונה 4"/>
          <p:cNvSpPr>
            <a:spLocks noGrp="1"/>
          </p:cNvSpPr>
          <p:nvPr>
            <p:ph type="ftr" sz="quarter" idx="11"/>
          </p:nvPr>
        </p:nvSpPr>
        <p:spPr/>
        <p:txBody>
          <a:bodyPr/>
          <a:lstStyle/>
          <a:p>
            <a:endParaRPr lang="he-IL"/>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8" name="מחבר ישר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אליפסה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אליפסה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מציין מיקום של מספר שקופית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39AB467-37D3-4EE3-83DA-E26AE3849635}" type="slidenum">
              <a:rPr lang="he-IL" smtClean="0"/>
              <a:t>‹#›</a:t>
            </a:fld>
            <a:endParaRPr lang="he-IL"/>
          </a:p>
        </p:txBody>
      </p:sp>
      <p:sp>
        <p:nvSpPr>
          <p:cNvPr id="2" name="כותרת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תוכן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6" name="מציין מיקום של כותרת תחתונה 5"/>
          <p:cNvSpPr>
            <a:spLocks noGrp="1"/>
          </p:cNvSpPr>
          <p:nvPr>
            <p:ph type="ftr" sz="quarter" idx="11"/>
          </p:nvPr>
        </p:nvSpPr>
        <p:spPr>
          <a:xfrm>
            <a:off x="3028950" y="6356351"/>
            <a:ext cx="30861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3102766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6" name="מציין מיקום של כותרת תחתונה 5"/>
          <p:cNvSpPr>
            <a:spLocks noGrp="1"/>
          </p:cNvSpPr>
          <p:nvPr>
            <p:ph type="ftr" sz="quarter" idx="11"/>
          </p:nvPr>
        </p:nvSpPr>
        <p:spPr>
          <a:xfrm>
            <a:off x="3028950" y="6356351"/>
            <a:ext cx="30861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1732887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1064384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28650" y="365125"/>
            <a:ext cx="5800725"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6457950" y="6356351"/>
            <a:ext cx="2057400" cy="365125"/>
          </a:xfrm>
          <a:prstGeom prst="rect">
            <a:avLst/>
          </a:prstGeom>
        </p:spPr>
        <p:txBody>
          <a:bodyPr/>
          <a:lstStyle/>
          <a:p>
            <a:fld id="{4D350F69-16F9-4247-B29D-A11F94AD0439}" type="datetimeFigureOut">
              <a:rPr lang="he-IL" smtClean="0"/>
              <a:t>כ"ו/חשון/תשפ"ג</a:t>
            </a:fld>
            <a:endParaRPr lang="he-IL"/>
          </a:p>
        </p:txBody>
      </p:sp>
      <p:sp>
        <p:nvSpPr>
          <p:cNvPr id="5" name="מציין מיקום של כותרת תחתונה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628650" y="6356351"/>
            <a:ext cx="2057400" cy="365125"/>
          </a:xfrm>
          <a:prstGeom prst="rect">
            <a:avLst/>
          </a:prstGeom>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3154880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he-IL" smtClean="0"/>
              <a:pPr algn="r" rtl="0"/>
              <a:t>‹#›</a:t>
            </a:fld>
            <a:endParaRPr lang="he-IL"/>
          </a:p>
        </p:txBody>
      </p:sp>
    </p:spTree>
    <p:extLst>
      <p:ext uri="{BB962C8B-B14F-4D97-AF65-F5344CB8AC3E}">
        <p14:creationId xmlns:p14="http://schemas.microsoft.com/office/powerpoint/2010/main" val="170198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34400" cy="758952"/>
          </a:xfrm>
        </p:spPr>
        <p:txBody>
          <a:bodyPr/>
          <a:lstStyle/>
          <a:p>
            <a:r>
              <a:rPr kumimoji="0" lang="he-IL"/>
              <a:t>לחץ כדי לערוך סגנון כותרת של תבנית בסיס</a:t>
            </a:r>
            <a:endParaRPr kumimoji="0" lang="en-US"/>
          </a:p>
        </p:txBody>
      </p:sp>
      <p:sp>
        <p:nvSpPr>
          <p:cNvPr id="5" name="מציין מיקום של תאריך 4"/>
          <p:cNvSpPr>
            <a:spLocks noGrp="1"/>
          </p:cNvSpPr>
          <p:nvPr>
            <p:ph type="dt" sz="half" idx="10"/>
          </p:nvPr>
        </p:nvSpPr>
        <p:spPr>
          <a:xfrm>
            <a:off x="5791200" y="6409944"/>
            <a:ext cx="3044952" cy="365760"/>
          </a:xfrm>
        </p:spPr>
        <p:txBody>
          <a:bodyPr/>
          <a:lstStyle/>
          <a:p>
            <a:fld id="{75799B15-6359-42BE-B95F-FE1C3D759B9A}" type="datetimeFigureOut">
              <a:rPr lang="he-IL" smtClean="0"/>
              <a:t>כ"ו/חשון/תשפ"ג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39AB467-37D3-4EE3-83DA-E26AE3849635}" type="slidenum">
              <a:rPr lang="he-IL" smtClean="0"/>
              <a:t>‹#›</a:t>
            </a:fld>
            <a:endParaRPr lang="he-IL"/>
          </a:p>
        </p:txBody>
      </p:sp>
      <p:sp>
        <p:nvSpPr>
          <p:cNvPr id="8" name="מחבר ישר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מציין מיקום תוכן 9"/>
          <p:cNvSpPr>
            <a:spLocks noGrp="1"/>
          </p:cNvSpPr>
          <p:nvPr>
            <p:ph sz="half" idx="1"/>
          </p:nvPr>
        </p:nvSpPr>
        <p:spPr>
          <a:xfrm>
            <a:off x="301752" y="1371600"/>
            <a:ext cx="4038600" cy="4681728"/>
          </a:xfrm>
        </p:spPr>
        <p:txBody>
          <a:bodyPr/>
          <a:lstStyle>
            <a:lvl1pPr>
              <a:defRPr sz="2500"/>
            </a:lvl1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2" name="מציין מיקום תוכן 11"/>
          <p:cNvSpPr>
            <a:spLocks noGrp="1"/>
          </p:cNvSpPr>
          <p:nvPr>
            <p:ph sz="half" idx="2"/>
          </p:nvPr>
        </p:nvSpPr>
        <p:spPr>
          <a:xfrm>
            <a:off x="4800600" y="1371600"/>
            <a:ext cx="4038600" cy="4681728"/>
          </a:xfrm>
        </p:spPr>
        <p:txBody>
          <a:bodyPr/>
          <a:lstStyle>
            <a:lvl1pPr>
              <a:defRPr sz="2500"/>
            </a:lvl1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bg>
      <p:bgRef idx="1001">
        <a:schemeClr val="bg2"/>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מלבן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מלבן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מלבן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מלבן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מלבן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מציין מיקום טקסט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e-IL"/>
              <a:t>לחץ כדי לערוך סגנונות טקסט של תבנית בסיס</a:t>
            </a:r>
          </a:p>
        </p:txBody>
      </p:sp>
      <p:sp>
        <p:nvSpPr>
          <p:cNvPr id="4" name="מציין מיקום טקסט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he-IL"/>
              <a:t>לחץ כדי לערוך סגנונות טקסט של תבנית בסיס</a:t>
            </a:r>
          </a:p>
        </p:txBody>
      </p:sp>
      <p:sp>
        <p:nvSpPr>
          <p:cNvPr id="7" name="מציין מיקום של תאריך 6"/>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8" name="מציין מיקום של כותרת תחתונה 7"/>
          <p:cNvSpPr>
            <a:spLocks noGrp="1"/>
          </p:cNvSpPr>
          <p:nvPr>
            <p:ph type="ftr" sz="quarter" idx="11"/>
          </p:nvPr>
        </p:nvSpPr>
        <p:spPr>
          <a:xfrm>
            <a:off x="304800" y="6409944"/>
            <a:ext cx="3581400" cy="365760"/>
          </a:xfrm>
        </p:spPr>
        <p:txBody>
          <a:bodyPr/>
          <a:lstStyle/>
          <a:p>
            <a:endParaRPr lang="he-IL"/>
          </a:p>
        </p:txBody>
      </p:sp>
      <p:sp>
        <p:nvSpPr>
          <p:cNvPr id="15" name="מחבר ישר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מציין מיקום תוכן 23"/>
          <p:cNvSpPr>
            <a:spLocks noGrp="1"/>
          </p:cNvSpPr>
          <p:nvPr>
            <p:ph sz="quarter" idx="2"/>
          </p:nvPr>
        </p:nvSpPr>
        <p:spPr>
          <a:xfrm>
            <a:off x="301752" y="2471383"/>
            <a:ext cx="4041648" cy="3818404"/>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26" name="מציין מיקום תוכן 25"/>
          <p:cNvSpPr>
            <a:spLocks noGrp="1"/>
          </p:cNvSpPr>
          <p:nvPr>
            <p:ph sz="quarter" idx="4"/>
          </p:nvPr>
        </p:nvSpPr>
        <p:spPr>
          <a:xfrm>
            <a:off x="4800600" y="2471383"/>
            <a:ext cx="4038600" cy="3822192"/>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25" name="אליפסה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אליפסה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מציין מיקום של מספר שקופית 8"/>
          <p:cNvSpPr>
            <a:spLocks noGrp="1"/>
          </p:cNvSpPr>
          <p:nvPr>
            <p:ph type="sldNum" sz="quarter" idx="12"/>
          </p:nvPr>
        </p:nvSpPr>
        <p:spPr>
          <a:xfrm>
            <a:off x="4343400" y="1042416"/>
            <a:ext cx="457200" cy="441325"/>
          </a:xfrm>
        </p:spPr>
        <p:txBody>
          <a:bodyPr/>
          <a:lstStyle>
            <a:lvl1pPr algn="ctr">
              <a:defRPr/>
            </a:lvl1pPr>
          </a:lstStyle>
          <a:p>
            <a:fld id="{139AB467-37D3-4EE3-83DA-E26AE3849635}" type="slidenum">
              <a:rPr lang="he-IL" smtClean="0"/>
              <a:t>‹#›</a:t>
            </a:fld>
            <a:endParaRPr lang="he-IL"/>
          </a:p>
        </p:txBody>
      </p:sp>
      <p:sp>
        <p:nvSpPr>
          <p:cNvPr id="23" name="כותרת 22"/>
          <p:cNvSpPr>
            <a:spLocks noGrp="1"/>
          </p:cNvSpPr>
          <p:nvPr>
            <p:ph type="title"/>
          </p:nvPr>
        </p:nvSpPr>
        <p:spPr/>
        <p:txBody>
          <a:bodyPr rtlCol="0" anchor="b" anchorCtr="0"/>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a:xfrm>
            <a:off x="4343400" y="1036020"/>
            <a:ext cx="457200" cy="441325"/>
          </a:xfrm>
        </p:spPr>
        <p:txBody>
          <a:bodyPr/>
          <a:lstStyle/>
          <a:p>
            <a:fld id="{139AB467-37D3-4EE3-83DA-E26AE3849635}"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7" name="מלבן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לבן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מלבן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מציין מיקום של תאריך 1"/>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39AB467-37D3-4EE3-83DA-E26AE3849635}"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9" name="מלבן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מלבן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מלבן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כותרת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he-IL"/>
              <a:t>לחץ כדי לערוך סגנונות טקסט של תבנית בסיס</a:t>
            </a:r>
          </a:p>
        </p:txBody>
      </p:sp>
      <p:sp>
        <p:nvSpPr>
          <p:cNvPr id="8" name="מלבן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מחבר ישר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מציין מיקום תוכן 19"/>
          <p:cNvSpPr>
            <a:spLocks noGrp="1"/>
          </p:cNvSpPr>
          <p:nvPr>
            <p:ph sz="quarter" idx="1"/>
          </p:nvPr>
        </p:nvSpPr>
        <p:spPr>
          <a:xfrm>
            <a:off x="3124200" y="685800"/>
            <a:ext cx="5638800" cy="54102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0" name="אליפסה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אליפסה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מציין מיקום של מספר שקופית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39AB467-37D3-4EE3-83DA-E26AE3849635}" type="slidenum">
              <a:rPr lang="he-IL" smtClean="0"/>
              <a:t>‹#›</a:t>
            </a:fld>
            <a:endParaRPr lang="he-IL"/>
          </a:p>
        </p:txBody>
      </p:sp>
      <p:sp>
        <p:nvSpPr>
          <p:cNvPr id="21" name="מלבן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ציין מיקום של תאריך 4"/>
          <p:cNvSpPr>
            <a:spLocks noGrp="1"/>
          </p:cNvSpPr>
          <p:nvPr>
            <p:ph type="dt" sz="half" idx="10"/>
          </p:nvPr>
        </p:nvSpPr>
        <p:spPr/>
        <p:txBody>
          <a:bodyPr/>
          <a:lstStyle/>
          <a:p>
            <a:fld id="{75799B15-6359-42BE-B95F-FE1C3D759B9A}" type="datetimeFigureOut">
              <a:rPr lang="he-IL" smtClean="0"/>
              <a:t>כ"ו/חשון/תשפ"ג</a:t>
            </a:fld>
            <a:endParaRPr lang="he-IL"/>
          </a:p>
        </p:txBody>
      </p:sp>
      <p:sp>
        <p:nvSpPr>
          <p:cNvPr id="6" name="מציין מיקום של כותרת תחתונה 5"/>
          <p:cNvSpPr>
            <a:spLocks noGrp="1"/>
          </p:cNvSpPr>
          <p:nvPr>
            <p:ph type="ftr" sz="quarter" idx="11"/>
          </p:nvPr>
        </p:nvSpPr>
        <p:spPr>
          <a:xfrm>
            <a:off x="301752" y="6410848"/>
            <a:ext cx="3383280" cy="365760"/>
          </a:xfrm>
        </p:spPr>
        <p:txBody>
          <a:bodyPr/>
          <a:lstStyle/>
          <a:p>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1" name="מחבר ישר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מלבן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מלבן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מלבן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אליפסה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אליפסה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מציין מיקום של מספר שקופית 6"/>
          <p:cNvSpPr>
            <a:spLocks noGrp="1"/>
          </p:cNvSpPr>
          <p:nvPr>
            <p:ph type="sldNum" sz="quarter" idx="12"/>
          </p:nvPr>
        </p:nvSpPr>
        <p:spPr>
          <a:xfrm>
            <a:off x="1371600" y="312738"/>
            <a:ext cx="457200" cy="441325"/>
          </a:xfrm>
        </p:spPr>
        <p:txBody>
          <a:bodyPr/>
          <a:lstStyle/>
          <a:p>
            <a:fld id="{139AB467-37D3-4EE3-83DA-E26AE3849635}" type="slidenum">
              <a:rPr lang="he-IL" smtClean="0"/>
              <a:t>‹#›</a:t>
            </a:fld>
            <a:endParaRPr lang="he-IL"/>
          </a:p>
        </p:txBody>
      </p:sp>
      <p:sp>
        <p:nvSpPr>
          <p:cNvPr id="2" name="כותרת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he-IL"/>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3000375" y="609600"/>
            <a:ext cx="5867400" cy="4267200"/>
          </a:xfrm>
        </p:spPr>
        <p:txBody>
          <a:bodyPr/>
          <a:lstStyle>
            <a:lvl1pPr marL="0" indent="0">
              <a:buNone/>
              <a:defRPr sz="3200"/>
            </a:lvl1pPr>
          </a:lstStyle>
          <a:p>
            <a:r>
              <a:rPr kumimoji="0" lang="he-IL"/>
              <a:t>לחץ על הסמל כדי להוסיף תמונה</a:t>
            </a:r>
            <a:endParaRPr kumimoji="0" lang="en-US" dirty="0"/>
          </a:p>
        </p:txBody>
      </p:sp>
      <p:sp>
        <p:nvSpPr>
          <p:cNvPr id="4" name="מציין מיקום טקסט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he-IL"/>
              <a:t>לחץ כדי לערוך סגנונות טקסט של תבנית בסיס</a:t>
            </a:r>
          </a:p>
        </p:txBody>
      </p:sp>
      <p:sp>
        <p:nvSpPr>
          <p:cNvPr id="22" name="מלבן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ציין מיקום של תאריך 4"/>
          <p:cNvSpPr>
            <a:spLocks noGrp="1"/>
          </p:cNvSpPr>
          <p:nvPr>
            <p:ph type="dt" sz="half" idx="10"/>
          </p:nvPr>
        </p:nvSpPr>
        <p:spPr>
          <a:xfrm>
            <a:off x="5788152" y="6404984"/>
            <a:ext cx="3044952" cy="365760"/>
          </a:xfrm>
        </p:spPr>
        <p:txBody>
          <a:bodyPr/>
          <a:lstStyle/>
          <a:p>
            <a:fld id="{75799B15-6359-42BE-B95F-FE1C3D759B9A}" type="datetimeFigureOut">
              <a:rPr lang="he-IL" smtClean="0"/>
              <a:t>כ"ו/חשון/תשפ"ג</a:t>
            </a:fld>
            <a:endParaRPr lang="he-IL"/>
          </a:p>
        </p:txBody>
      </p:sp>
      <p:sp>
        <p:nvSpPr>
          <p:cNvPr id="6" name="מציין מיקום של כותרת תחתונה 5"/>
          <p:cNvSpPr>
            <a:spLocks noGrp="1"/>
          </p:cNvSpPr>
          <p:nvPr>
            <p:ph type="ftr" sz="quarter" idx="11"/>
          </p:nvPr>
        </p:nvSpPr>
        <p:spPr>
          <a:xfrm>
            <a:off x="301752" y="6410848"/>
            <a:ext cx="3584448" cy="365760"/>
          </a:xfrm>
        </p:spPr>
        <p:txBody>
          <a:bodyPr/>
          <a:lstStyle/>
          <a:p>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מלבן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מציין מיקום של תאריך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11/20/2022</a:t>
            </a:fld>
            <a:endParaRPr lang="en-US" sz="1400" dirty="0">
              <a:solidFill>
                <a:srgbClr val="FFFFFF"/>
              </a:solidFill>
            </a:endParaRPr>
          </a:p>
        </p:txBody>
      </p:sp>
      <p:sp>
        <p:nvSpPr>
          <p:cNvPr id="3" name="מציין מיקום של כותרת תחתונה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מלבן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מחבר ישר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אליפסה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אליפסה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מציין מיקום של מספר שקופית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449263" fontAlgn="base">
              <a:spcBef>
                <a:spcPct val="0"/>
              </a:spcBef>
              <a:spcAft>
                <a:spcPct val="0"/>
              </a:spcAft>
              <a:buClr>
                <a:srgbClr val="000000"/>
              </a:buClr>
              <a:buSzPct val="100000"/>
              <a:defRPr/>
            </a:pPr>
            <a:fld id="{1EF3DFC4-69F4-45FB-944F-29EC0F0ED26F}" type="slidenum">
              <a:rPr lang="he-IL" smtClean="0"/>
              <a:pPr defTabSz="449263" fontAlgn="base">
                <a:spcBef>
                  <a:spcPct val="0"/>
                </a:spcBef>
                <a:spcAft>
                  <a:spcPct val="0"/>
                </a:spcAft>
                <a:buClr>
                  <a:srgbClr val="000000"/>
                </a:buClr>
                <a:buSzPct val="100000"/>
                <a:defRPr/>
              </a:pPr>
              <a:t>‹#›</a:t>
            </a:fld>
            <a:endParaRPr lang="en-GB"/>
          </a:p>
        </p:txBody>
      </p:sp>
      <p:sp>
        <p:nvSpPr>
          <p:cNvPr id="22" name="מציין מיקום של כותרת 21"/>
          <p:cNvSpPr>
            <a:spLocks noGrp="1"/>
          </p:cNvSpPr>
          <p:nvPr>
            <p:ph type="title"/>
          </p:nvPr>
        </p:nvSpPr>
        <p:spPr>
          <a:xfrm>
            <a:off x="301752" y="228600"/>
            <a:ext cx="8534400" cy="758952"/>
          </a:xfrm>
          <a:prstGeom prst="rect">
            <a:avLst/>
          </a:prstGeom>
        </p:spPr>
        <p:txBody>
          <a:bodyPr vert="horz" anchor="b">
            <a:normAutofit/>
          </a:bodyPr>
          <a:lstStyle/>
          <a:p>
            <a:r>
              <a:rPr kumimoji="0" lang="he-IL"/>
              <a:t>לחץ כדי לערוך סגנון כותרת של תבנית בסיס</a:t>
            </a:r>
            <a:endParaRPr kumimoji="0" lang="en-US"/>
          </a:p>
        </p:txBody>
      </p:sp>
      <p:sp>
        <p:nvSpPr>
          <p:cNvPr id="13" name="מציין מיקום טקסט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he-IL"/>
              <a:t>לחץ כדי לערוך סגנונות טקסט של תבנית בסיס</a:t>
            </a:r>
          </a:p>
          <a:p>
            <a:pPr lvl="1" eaLnBrk="1" latinLnBrk="0" hangingPunct="1"/>
            <a:r>
              <a:rPr kumimoji="0" lang="he-IL"/>
              <a:t>רמה שנייה</a:t>
            </a:r>
          </a:p>
          <a:p>
            <a:pPr lvl="2" eaLnBrk="1" latinLnBrk="0" hangingPunct="1"/>
            <a:r>
              <a:rPr kumimoji="0" lang="he-IL"/>
              <a:t>רמה שלישית</a:t>
            </a:r>
          </a:p>
          <a:p>
            <a:pPr lvl="3" eaLnBrk="1" latinLnBrk="0" hangingPunct="1"/>
            <a:r>
              <a:rPr kumimoji="0" lang="he-IL"/>
              <a:t>רמה רביעית</a:t>
            </a:r>
          </a:p>
          <a:p>
            <a:pPr lvl="4" eaLnBrk="1" latinLnBrk="0" hangingPunct="1"/>
            <a:r>
              <a:rPr kumimoji="0" lang="he-IL"/>
              <a:t>רמה חמישית</a:t>
            </a:r>
            <a:endParaRPr kumimoji="0" lang="en-US"/>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21565-B346-41CB-959D-31A29FFEEC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8001EF41-7EE5-4549-9588-25BDB1EBCB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C0C6254-17D6-4C3F-B896-C5831818C91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229484-395C-41DF-84E3-3D37D2EFC77E}" type="datetimeFigureOut">
              <a:rPr lang="he-IL" smtClean="0"/>
              <a:t>כ"ו/חשון/תשפ"ג</a:t>
            </a:fld>
            <a:endParaRPr lang="he-IL"/>
          </a:p>
        </p:txBody>
      </p:sp>
      <p:sp>
        <p:nvSpPr>
          <p:cNvPr id="5" name="Footer Placeholder 4">
            <a:extLst>
              <a:ext uri="{FF2B5EF4-FFF2-40B4-BE49-F238E27FC236}">
                <a16:creationId xmlns:a16="http://schemas.microsoft.com/office/drawing/2014/main" id="{054EA737-0B58-4886-A6CC-DC2B531D8ED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08CC54A0-119E-4A2B-BFFC-85A278AD29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2CC4D1-CD3E-4F64-80B3-5A33D3F66FCF}" type="slidenum">
              <a:rPr lang="he-IL" smtClean="0"/>
              <a:t>‹#›</a:t>
            </a:fld>
            <a:endParaRPr lang="he-IL"/>
          </a:p>
        </p:txBody>
      </p:sp>
      <p:sp>
        <p:nvSpPr>
          <p:cNvPr id="7" name="Freeform: Shape 6">
            <a:extLst>
              <a:ext uri="{FF2B5EF4-FFF2-40B4-BE49-F238E27FC236}">
                <a16:creationId xmlns:a16="http://schemas.microsoft.com/office/drawing/2014/main" id="{174E716B-EB56-4F10-8454-3BD917C658D3}"/>
              </a:ext>
            </a:extLst>
          </p:cNvPr>
          <p:cNvSpPr/>
          <p:nvPr userDrawn="1"/>
        </p:nvSpPr>
        <p:spPr>
          <a:xfrm>
            <a:off x="-911728" y="1"/>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9" name="Freeform: Shape 8">
            <a:extLst>
              <a:ext uri="{FF2B5EF4-FFF2-40B4-BE49-F238E27FC236}">
                <a16:creationId xmlns:a16="http://schemas.microsoft.com/office/drawing/2014/main" id="{4A381897-C33F-4110-A1A3-A36C088D019B}"/>
              </a:ext>
            </a:extLst>
          </p:cNvPr>
          <p:cNvSpPr/>
          <p:nvPr userDrawn="1"/>
        </p:nvSpPr>
        <p:spPr>
          <a:xfrm>
            <a:off x="-911728" y="68103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0" name="Freeform: Shape 9">
            <a:extLst>
              <a:ext uri="{FF2B5EF4-FFF2-40B4-BE49-F238E27FC236}">
                <a16:creationId xmlns:a16="http://schemas.microsoft.com/office/drawing/2014/main" id="{8B086FFD-1226-42C8-8D6E-69AE69118B62}"/>
              </a:ext>
            </a:extLst>
          </p:cNvPr>
          <p:cNvSpPr/>
          <p:nvPr userDrawn="1"/>
        </p:nvSpPr>
        <p:spPr>
          <a:xfrm>
            <a:off x="-911728" y="350561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1" name="Freeform: Shape 10">
            <a:extLst>
              <a:ext uri="{FF2B5EF4-FFF2-40B4-BE49-F238E27FC236}">
                <a16:creationId xmlns:a16="http://schemas.microsoft.com/office/drawing/2014/main" id="{6856E350-8A2B-49A3-84B1-A7E2FBC2550A}"/>
              </a:ext>
            </a:extLst>
          </p:cNvPr>
          <p:cNvSpPr/>
          <p:nvPr userDrawn="1"/>
        </p:nvSpPr>
        <p:spPr>
          <a:xfrm>
            <a:off x="-911728" y="138718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2" name="Freeform: Shape 11">
            <a:extLst>
              <a:ext uri="{FF2B5EF4-FFF2-40B4-BE49-F238E27FC236}">
                <a16:creationId xmlns:a16="http://schemas.microsoft.com/office/drawing/2014/main" id="{1B46A44E-A332-4EA7-905B-DDF7E3242D3B}"/>
              </a:ext>
            </a:extLst>
          </p:cNvPr>
          <p:cNvSpPr/>
          <p:nvPr userDrawn="1"/>
        </p:nvSpPr>
        <p:spPr>
          <a:xfrm>
            <a:off x="-911728" y="279947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3" name="Freeform: Shape 12">
            <a:extLst>
              <a:ext uri="{FF2B5EF4-FFF2-40B4-BE49-F238E27FC236}">
                <a16:creationId xmlns:a16="http://schemas.microsoft.com/office/drawing/2014/main" id="{FCBA1D77-0AA2-4DAE-82E8-8A700ABD24C8}"/>
              </a:ext>
            </a:extLst>
          </p:cNvPr>
          <p:cNvSpPr/>
          <p:nvPr userDrawn="1"/>
        </p:nvSpPr>
        <p:spPr>
          <a:xfrm>
            <a:off x="-911728" y="209332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0" name="Freeform: Shape 19">
            <a:extLst>
              <a:ext uri="{FF2B5EF4-FFF2-40B4-BE49-F238E27FC236}">
                <a16:creationId xmlns:a16="http://schemas.microsoft.com/office/drawing/2014/main" id="{FAA8A36F-61BC-4CBC-97C5-26321D3CDE2F}"/>
              </a:ext>
            </a:extLst>
          </p:cNvPr>
          <p:cNvSpPr/>
          <p:nvPr userDrawn="1"/>
        </p:nvSpPr>
        <p:spPr>
          <a:xfrm>
            <a:off x="-1574079" y="1"/>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E18365"/>
          </a:solidFill>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2" name="Freeform: Shape 21">
            <a:extLst>
              <a:ext uri="{FF2B5EF4-FFF2-40B4-BE49-F238E27FC236}">
                <a16:creationId xmlns:a16="http://schemas.microsoft.com/office/drawing/2014/main" id="{33281E0B-06F8-485A-BE76-429A3712A49B}"/>
              </a:ext>
            </a:extLst>
          </p:cNvPr>
          <p:cNvSpPr/>
          <p:nvPr userDrawn="1"/>
        </p:nvSpPr>
        <p:spPr>
          <a:xfrm>
            <a:off x="-1574079" y="68103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F6C385"/>
          </a:solidFill>
          <a:ln>
            <a:solidFill>
              <a:schemeClr val="bg1"/>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3" name="Freeform: Shape 22">
            <a:extLst>
              <a:ext uri="{FF2B5EF4-FFF2-40B4-BE49-F238E27FC236}">
                <a16:creationId xmlns:a16="http://schemas.microsoft.com/office/drawing/2014/main" id="{4E887622-C8DB-4F6D-BA8A-06B039F21895}"/>
              </a:ext>
            </a:extLst>
          </p:cNvPr>
          <p:cNvSpPr/>
          <p:nvPr userDrawn="1"/>
        </p:nvSpPr>
        <p:spPr>
          <a:xfrm>
            <a:off x="-1574079" y="350561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9DB4D7"/>
          </a:solidFill>
          <a:ln>
            <a:solidFill>
              <a:schemeClr val="bg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4" name="Freeform: Shape 23">
            <a:extLst>
              <a:ext uri="{FF2B5EF4-FFF2-40B4-BE49-F238E27FC236}">
                <a16:creationId xmlns:a16="http://schemas.microsoft.com/office/drawing/2014/main" id="{08D17ED1-77B4-489B-9AEE-3093A4D5C454}"/>
              </a:ext>
            </a:extLst>
          </p:cNvPr>
          <p:cNvSpPr/>
          <p:nvPr userDrawn="1"/>
        </p:nvSpPr>
        <p:spPr>
          <a:xfrm>
            <a:off x="-1574079" y="138718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A5C099"/>
          </a:solidFill>
          <a:ln>
            <a:solidFill>
              <a:schemeClr val="bg1"/>
            </a:solid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5" name="Freeform: Shape 24">
            <a:extLst>
              <a:ext uri="{FF2B5EF4-FFF2-40B4-BE49-F238E27FC236}">
                <a16:creationId xmlns:a16="http://schemas.microsoft.com/office/drawing/2014/main" id="{6AB234F5-7021-4F34-8D66-51E58331B0A5}"/>
              </a:ext>
            </a:extLst>
          </p:cNvPr>
          <p:cNvSpPr/>
          <p:nvPr userDrawn="1"/>
        </p:nvSpPr>
        <p:spPr>
          <a:xfrm>
            <a:off x="-1574079" y="279947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E9AC99"/>
          </a:solidFill>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6" name="Freeform: Shape 25">
            <a:extLst>
              <a:ext uri="{FF2B5EF4-FFF2-40B4-BE49-F238E27FC236}">
                <a16:creationId xmlns:a16="http://schemas.microsoft.com/office/drawing/2014/main" id="{A5C9E2FF-68DE-4EEE-ACD6-85F28F35F309}"/>
              </a:ext>
            </a:extLst>
          </p:cNvPr>
          <p:cNvSpPr/>
          <p:nvPr userDrawn="1"/>
        </p:nvSpPr>
        <p:spPr>
          <a:xfrm>
            <a:off x="-1574079" y="209332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A5A5A5"/>
          </a:solidFill>
          <a:ln>
            <a:solidFill>
              <a:schemeClr val="bg1"/>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42803287"/>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r" defTabSz="685800" rtl="1" eaLnBrk="1" latinLnBrk="0" hangingPunct="1">
        <a:lnSpc>
          <a:spcPct val="90000"/>
        </a:lnSpc>
        <a:spcBef>
          <a:spcPct val="0"/>
        </a:spcBef>
        <a:buNone/>
        <a:defRPr sz="3300" b="1" kern="1200">
          <a:solidFill>
            <a:schemeClr val="tx1"/>
          </a:solidFill>
          <a:latin typeface="Calibri Light" panose="020F0302020204030204" pitchFamily="34" charset="0"/>
          <a:ea typeface="+mj-ea"/>
          <a:cs typeface="Calibri Light" panose="020F0302020204030204" pitchFamily="34" charset="0"/>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Calibri Light" panose="020F0302020204030204" pitchFamily="34" charset="0"/>
          <a:ea typeface="+mn-ea"/>
          <a:cs typeface="Calibri Light" panose="020F0302020204030204" pitchFamily="34" charset="0"/>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Calibri Light" panose="020F0302020204030204" pitchFamily="34" charset="0"/>
          <a:ea typeface="+mn-ea"/>
          <a:cs typeface="Calibri Light" panose="020F0302020204030204" pitchFamily="34" charset="0"/>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Calibri Light" panose="020F0302020204030204" pitchFamily="34" charset="0"/>
          <a:ea typeface="+mn-ea"/>
          <a:cs typeface="Calibri Light" panose="020F0302020204030204" pitchFamily="34" charset="0"/>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90826196"/>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kolzchut.org.il/he/%D7%A7%D7%A6%D7%91%D7%AA_%D7%A4%D7%A0%D7%A1%D7%99%D7%94_%D7%97%D7%95%D7%93%D7%A9%D7%99%D7%AA"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35973" y="4790210"/>
            <a:ext cx="9179973" cy="1314450"/>
          </a:xfrm>
          <a:ln w="38100" cmpd="thinThick">
            <a:noFill/>
          </a:ln>
        </p:spPr>
        <p:txBody>
          <a:bodyPr>
            <a:normAutofit/>
          </a:bodyPr>
          <a:lstStyle/>
          <a:p>
            <a:pPr algn="r"/>
            <a:r>
              <a:rPr lang="he-IL" sz="3000" b="1" dirty="0">
                <a:solidFill>
                  <a:srgbClr val="FF0000"/>
                </a:solidFill>
                <a:cs typeface="ElegantiMedium" pitchFamily="2" charset="-79"/>
              </a:rPr>
              <a:t>פרישה, פנסיוני וביטוח </a:t>
            </a:r>
            <a:endParaRPr lang="en-US" sz="3000" b="1" dirty="0">
              <a:solidFill>
                <a:srgbClr val="FF0000"/>
              </a:solidFill>
              <a:cs typeface="ElegantiMedium" pitchFamily="2" charset="-79"/>
            </a:endParaRPr>
          </a:p>
          <a:p>
            <a:pPr algn="r"/>
            <a:r>
              <a:rPr lang="he-IL" b="1" dirty="0">
                <a:solidFill>
                  <a:schemeClr val="bg1">
                    <a:lumMod val="50000"/>
                  </a:schemeClr>
                </a:solidFill>
                <a:cs typeface="ElegantiMedium" pitchFamily="2" charset="-79"/>
              </a:rPr>
              <a:t>מרצה : מירית מדר עמוסי </a:t>
            </a:r>
            <a:endParaRPr lang="he-IL" sz="1500" b="1" dirty="0">
              <a:solidFill>
                <a:schemeClr val="bg1">
                  <a:lumMod val="50000"/>
                </a:schemeClr>
              </a:solidFill>
              <a:cs typeface="ElegantiMedium" pitchFamily="2" charset="-79"/>
            </a:endParaRPr>
          </a:p>
        </p:txBody>
      </p:sp>
      <p:sp>
        <p:nvSpPr>
          <p:cNvPr id="7" name="TextBox 6"/>
          <p:cNvSpPr txBox="1"/>
          <p:nvPr/>
        </p:nvSpPr>
        <p:spPr>
          <a:xfrm>
            <a:off x="0" y="4537552"/>
            <a:ext cx="9144000" cy="300082"/>
          </a:xfrm>
          <a:prstGeom prst="rect">
            <a:avLst/>
          </a:prstGeom>
          <a:solidFill>
            <a:schemeClr val="bg1">
              <a:lumMod val="50000"/>
            </a:schemeClr>
          </a:solidFill>
        </p:spPr>
        <p:txBody>
          <a:bodyPr wrap="square" rtlCol="1">
            <a:spAutoFit/>
          </a:bodyPr>
          <a:lstStyle/>
          <a:p>
            <a:pPr defTabSz="685800"/>
            <a:endParaRPr lang="he-IL" sz="1350" dirty="0">
              <a:solidFill>
                <a:prstClr val="black"/>
              </a:solidFill>
              <a:latin typeface="Calibri" panose="020F0502020204030204"/>
              <a:cs typeface="Arial" panose="020B0604020202020204" pitchFamily="34" charset="0"/>
            </a:endParaRPr>
          </a:p>
        </p:txBody>
      </p:sp>
      <p:pic>
        <p:nvPicPr>
          <p:cNvPr id="8" name="Picture 2" descr="S:\i-stock downloads\iStock_000050005610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73" b="32807"/>
          <a:stretch/>
        </p:blipFill>
        <p:spPr bwMode="auto">
          <a:xfrm>
            <a:off x="0" y="857250"/>
            <a:ext cx="9144000" cy="36692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מחבר ישר 9"/>
          <p:cNvCxnSpPr/>
          <p:nvPr/>
        </p:nvCxnSpPr>
        <p:spPr>
          <a:xfrm>
            <a:off x="1972916" y="5575117"/>
            <a:ext cx="0" cy="3319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3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מכשירי השקעה בשוק ההון </a:t>
            </a:r>
          </a:p>
        </p:txBody>
      </p:sp>
      <p:sp>
        <p:nvSpPr>
          <p:cNvPr id="3" name="מציין מיקום תוכן 2"/>
          <p:cNvSpPr>
            <a:spLocks noGrp="1"/>
          </p:cNvSpPr>
          <p:nvPr>
            <p:ph sz="quarter" idx="1"/>
          </p:nvPr>
        </p:nvSpPr>
        <p:spPr/>
        <p:txBody>
          <a:bodyPr>
            <a:normAutofit lnSpcReduction="10000"/>
          </a:bodyPr>
          <a:lstStyle/>
          <a:p>
            <a:pPr marL="0" indent="0">
              <a:buNone/>
            </a:pPr>
            <a:endParaRPr lang="he-IL" dirty="0"/>
          </a:p>
          <a:p>
            <a:pPr marL="0" indent="0">
              <a:buNone/>
            </a:pPr>
            <a:r>
              <a:rPr lang="he-IL" dirty="0"/>
              <a:t>קרן השתלמות, קופות גמל</a:t>
            </a:r>
          </a:p>
          <a:p>
            <a:pPr marL="0" indent="0">
              <a:buNone/>
            </a:pPr>
            <a:r>
              <a:rPr lang="he-IL" dirty="0"/>
              <a:t>קופת גמל </a:t>
            </a:r>
            <a:r>
              <a:rPr lang="he-IL" dirty="0" err="1"/>
              <a:t>להשקעה,פנסיה</a:t>
            </a:r>
            <a:r>
              <a:rPr lang="he-IL" dirty="0"/>
              <a:t> (חלקי)                                              מנהלים, תוכנית קופה מרכזית </a:t>
            </a:r>
          </a:p>
          <a:p>
            <a:pPr marL="0" indent="0">
              <a:buNone/>
            </a:pPr>
            <a:r>
              <a:rPr lang="he-IL" dirty="0" err="1"/>
              <a:t>לפיצויים,אג"ח</a:t>
            </a:r>
            <a:r>
              <a:rPr lang="he-IL" dirty="0"/>
              <a:t>, מניות, תעודות סל</a:t>
            </a:r>
          </a:p>
          <a:p>
            <a:pPr marL="0" indent="0">
              <a:buNone/>
            </a:pPr>
            <a:r>
              <a:rPr lang="he-IL" dirty="0"/>
              <a:t>קרנות נאמנות, פוליסות חסכון  </a:t>
            </a:r>
          </a:p>
          <a:p>
            <a:pPr marL="0" indent="0">
              <a:buNone/>
            </a:pPr>
            <a:r>
              <a:rPr lang="he-IL" dirty="0"/>
              <a:t>למעט:</a:t>
            </a:r>
          </a:p>
          <a:p>
            <a:pPr marL="0" indent="0">
              <a:buNone/>
            </a:pPr>
            <a:r>
              <a:rPr lang="he-IL" dirty="0"/>
              <a:t>מכשירי בנק- </a:t>
            </a:r>
            <a:r>
              <a:rPr lang="he-IL" dirty="0" err="1"/>
              <a:t>פק"מ</a:t>
            </a:r>
            <a:r>
              <a:rPr lang="he-IL" dirty="0"/>
              <a:t>, מק"מ </a:t>
            </a:r>
          </a:p>
          <a:p>
            <a:pPr marL="0" indent="0">
              <a:buNone/>
            </a:pPr>
            <a:r>
              <a:rPr lang="he-IL" dirty="0"/>
              <a:t>פנסיה ותיקה ותקציבית </a:t>
            </a:r>
          </a:p>
          <a:p>
            <a:pPr marL="0" indent="0">
              <a:buNone/>
            </a:pPr>
            <a:r>
              <a:rPr lang="he-IL" dirty="0"/>
              <a:t> </a:t>
            </a:r>
          </a:p>
        </p:txBody>
      </p:sp>
      <p:pic>
        <p:nvPicPr>
          <p:cNvPr id="6" name="תמונה 5">
            <a:extLst>
              <a:ext uri="{FF2B5EF4-FFF2-40B4-BE49-F238E27FC236}">
                <a16:creationId xmlns:a16="http://schemas.microsoft.com/office/drawing/2014/main" id="{D81956D6-6196-4164-B14F-B0B5200EFE22}"/>
              </a:ext>
            </a:extLst>
          </p:cNvPr>
          <p:cNvPicPr>
            <a:picLocks noChangeAspect="1"/>
          </p:cNvPicPr>
          <p:nvPr/>
        </p:nvPicPr>
        <p:blipFill>
          <a:blip r:embed="rId2"/>
          <a:stretch>
            <a:fillRect/>
          </a:stretch>
        </p:blipFill>
        <p:spPr>
          <a:xfrm>
            <a:off x="358610" y="1628800"/>
            <a:ext cx="4172613" cy="3861866"/>
          </a:xfrm>
          <a:prstGeom prst="rect">
            <a:avLst/>
          </a:prstGeom>
        </p:spPr>
      </p:pic>
    </p:spTree>
    <p:extLst>
      <p:ext uri="{BB962C8B-B14F-4D97-AF65-F5344CB8AC3E}">
        <p14:creationId xmlns:p14="http://schemas.microsoft.com/office/powerpoint/2010/main" val="17386918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a:t>איך מחשבים לי את הפנסיה ?</a:t>
            </a:r>
            <a:endParaRPr lang="he-IL" sz="4000" b="1" dirty="0"/>
          </a:p>
        </p:txBody>
      </p:sp>
      <p:sp>
        <p:nvSpPr>
          <p:cNvPr id="3" name="מציין מיקום תוכן 2"/>
          <p:cNvSpPr>
            <a:spLocks noGrp="1"/>
          </p:cNvSpPr>
          <p:nvPr>
            <p:ph sz="quarter" idx="1"/>
          </p:nvPr>
        </p:nvSpPr>
        <p:spPr/>
        <p:txBody>
          <a:bodyPr>
            <a:normAutofit/>
          </a:bodyPr>
          <a:lstStyle/>
          <a:p>
            <a:pPr marL="0" indent="0">
              <a:buNone/>
            </a:pPr>
            <a:r>
              <a:rPr lang="he-IL" dirty="0"/>
              <a:t>כאן יש הבדלים בין התוכניות השונות, </a:t>
            </a:r>
          </a:p>
          <a:p>
            <a:pPr marL="0" indent="0">
              <a:buNone/>
            </a:pPr>
            <a:r>
              <a:rPr lang="he-IL" dirty="0"/>
              <a:t>נעמוד על ההבדלים העיקריים </a:t>
            </a:r>
          </a:p>
          <a:p>
            <a:pPr marL="0" indent="0">
              <a:buNone/>
            </a:pPr>
            <a:endParaRPr lang="he-IL" dirty="0"/>
          </a:p>
          <a:p>
            <a:pPr marL="0" indent="0">
              <a:buNone/>
            </a:pPr>
            <a:r>
              <a:rPr lang="he-IL" dirty="0"/>
              <a:t>פנסיה ותיקה – פנסיית זכויות</a:t>
            </a:r>
          </a:p>
          <a:p>
            <a:pPr marL="0" indent="0">
              <a:buNone/>
            </a:pPr>
            <a:r>
              <a:rPr lang="he-IL" dirty="0"/>
              <a:t>פנסיה תקציבית- </a:t>
            </a:r>
            <a:r>
              <a:rPr lang="he-IL" dirty="0" err="1"/>
              <a:t>משלומת</a:t>
            </a:r>
            <a:r>
              <a:rPr lang="he-IL" dirty="0"/>
              <a:t> ע"י המדינה </a:t>
            </a:r>
          </a:p>
          <a:p>
            <a:pPr marL="0" indent="0">
              <a:buNone/>
            </a:pPr>
            <a:r>
              <a:rPr lang="he-IL" b="1" dirty="0"/>
              <a:t>פנסיה צוברת – על פי צבירת הכספים חלקי תוחלת חיים </a:t>
            </a:r>
          </a:p>
          <a:p>
            <a:pPr marL="0" indent="0">
              <a:buNone/>
            </a:pPr>
            <a:r>
              <a:rPr lang="he-IL" dirty="0"/>
              <a:t>ביטוח מנהלים עם מקדם מובטח – סכום הצבירה חלקי מקדם </a:t>
            </a:r>
          </a:p>
          <a:p>
            <a:pPr marL="0" indent="0">
              <a:buNone/>
            </a:pPr>
            <a:r>
              <a:rPr lang="he-IL" dirty="0"/>
              <a:t>ביטוח מנהלים ללא מקדם – סכום הצבירה חלקי תוחלת חיים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7284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C52D6D-6FFA-4F6D-8022-4EBD96C9310F}"/>
              </a:ext>
            </a:extLst>
          </p:cNvPr>
          <p:cNvSpPr>
            <a:spLocks noGrp="1"/>
          </p:cNvSpPr>
          <p:nvPr>
            <p:ph type="title"/>
          </p:nvPr>
        </p:nvSpPr>
        <p:spPr/>
        <p:txBody>
          <a:bodyPr/>
          <a:lstStyle/>
          <a:p>
            <a:r>
              <a:rPr lang="he-IL" b="1" dirty="0"/>
              <a:t>כמה מילים על פנסיה ותוחלת חיים </a:t>
            </a:r>
          </a:p>
        </p:txBody>
      </p:sp>
      <p:pic>
        <p:nvPicPr>
          <p:cNvPr id="5" name="מציין מיקום תוכן 4">
            <a:extLst>
              <a:ext uri="{FF2B5EF4-FFF2-40B4-BE49-F238E27FC236}">
                <a16:creationId xmlns:a16="http://schemas.microsoft.com/office/drawing/2014/main" id="{2C8427E1-6B80-4F2B-A7E6-2E6344078D68}"/>
              </a:ext>
            </a:extLst>
          </p:cNvPr>
          <p:cNvPicPr>
            <a:picLocks noGrp="1" noChangeAspect="1"/>
          </p:cNvPicPr>
          <p:nvPr>
            <p:ph sz="quarter" idx="1"/>
          </p:nvPr>
        </p:nvPicPr>
        <p:blipFill>
          <a:blip r:embed="rId2"/>
          <a:stretch>
            <a:fillRect/>
          </a:stretch>
        </p:blipFill>
        <p:spPr>
          <a:xfrm>
            <a:off x="6211632" y="1593487"/>
            <a:ext cx="2481375" cy="3231800"/>
          </a:xfrm>
          <a:prstGeom prst="rect">
            <a:avLst/>
          </a:prstGeom>
        </p:spPr>
      </p:pic>
      <p:pic>
        <p:nvPicPr>
          <p:cNvPr id="4" name="Picture 2">
            <a:extLst>
              <a:ext uri="{FF2B5EF4-FFF2-40B4-BE49-F238E27FC236}">
                <a16:creationId xmlns:a16="http://schemas.microsoft.com/office/drawing/2014/main" id="{811A38FD-D969-4CF3-A610-B42A50ED4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פינות מעוגלות 5">
            <a:extLst>
              <a:ext uri="{FF2B5EF4-FFF2-40B4-BE49-F238E27FC236}">
                <a16:creationId xmlns:a16="http://schemas.microsoft.com/office/drawing/2014/main" id="{D0E73F71-A1E7-49BC-9E79-A389EBE719AE}"/>
              </a:ext>
            </a:extLst>
          </p:cNvPr>
          <p:cNvSpPr/>
          <p:nvPr/>
        </p:nvSpPr>
        <p:spPr>
          <a:xfrm>
            <a:off x="2051720" y="1769227"/>
            <a:ext cx="3600400"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תוחלת חיים בשנת 1927</a:t>
            </a:r>
          </a:p>
        </p:txBody>
      </p:sp>
      <p:sp>
        <p:nvSpPr>
          <p:cNvPr id="7" name="מלבן: פינות מעוגלות 6">
            <a:extLst>
              <a:ext uri="{FF2B5EF4-FFF2-40B4-BE49-F238E27FC236}">
                <a16:creationId xmlns:a16="http://schemas.microsoft.com/office/drawing/2014/main" id="{E325AB35-2B97-43C0-9A7F-6EE9C26A547F}"/>
              </a:ext>
            </a:extLst>
          </p:cNvPr>
          <p:cNvSpPr/>
          <p:nvPr/>
        </p:nvSpPr>
        <p:spPr>
          <a:xfrm>
            <a:off x="2768752" y="3648614"/>
            <a:ext cx="1800200" cy="567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54 שנים </a:t>
            </a:r>
          </a:p>
        </p:txBody>
      </p:sp>
    </p:spTree>
    <p:extLst>
      <p:ext uri="{BB962C8B-B14F-4D97-AF65-F5344CB8AC3E}">
        <p14:creationId xmlns:p14="http://schemas.microsoft.com/office/powerpoint/2010/main" val="677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CFA244-0633-47D1-8136-585D97DEB8C5}"/>
              </a:ext>
            </a:extLst>
          </p:cNvPr>
          <p:cNvSpPr>
            <a:spLocks noGrp="1"/>
          </p:cNvSpPr>
          <p:nvPr>
            <p:ph type="title"/>
          </p:nvPr>
        </p:nvSpPr>
        <p:spPr/>
        <p:txBody>
          <a:bodyPr/>
          <a:lstStyle/>
          <a:p>
            <a:r>
              <a:rPr lang="he-IL" b="1" dirty="0"/>
              <a:t>תוחלת חיים </a:t>
            </a:r>
          </a:p>
        </p:txBody>
      </p:sp>
      <p:pic>
        <p:nvPicPr>
          <p:cNvPr id="4" name="מציין מיקום תוכן 3">
            <a:extLst>
              <a:ext uri="{FF2B5EF4-FFF2-40B4-BE49-F238E27FC236}">
                <a16:creationId xmlns:a16="http://schemas.microsoft.com/office/drawing/2014/main" id="{58FA3B81-6565-410E-A40E-46772ABE1038}"/>
              </a:ext>
            </a:extLst>
          </p:cNvPr>
          <p:cNvPicPr>
            <a:picLocks noGrp="1" noChangeAspect="1"/>
          </p:cNvPicPr>
          <p:nvPr>
            <p:ph sz="quarter" idx="1"/>
          </p:nvPr>
        </p:nvPicPr>
        <p:blipFill>
          <a:blip r:embed="rId2"/>
          <a:stretch>
            <a:fillRect/>
          </a:stretch>
        </p:blipFill>
        <p:spPr>
          <a:xfrm>
            <a:off x="6084168" y="1700808"/>
            <a:ext cx="2557725" cy="3250867"/>
          </a:xfrm>
          <a:prstGeom prst="rect">
            <a:avLst/>
          </a:prstGeom>
        </p:spPr>
      </p:pic>
      <p:sp>
        <p:nvSpPr>
          <p:cNvPr id="5" name="מלבן: פינות מעוגלות 4">
            <a:extLst>
              <a:ext uri="{FF2B5EF4-FFF2-40B4-BE49-F238E27FC236}">
                <a16:creationId xmlns:a16="http://schemas.microsoft.com/office/drawing/2014/main" id="{2D95FC6C-840C-4E46-B05C-8C9C105D30DC}"/>
              </a:ext>
            </a:extLst>
          </p:cNvPr>
          <p:cNvSpPr/>
          <p:nvPr/>
        </p:nvSpPr>
        <p:spPr>
          <a:xfrm>
            <a:off x="2051720" y="1925692"/>
            <a:ext cx="309634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תוחלת חיים בשנת 1960</a:t>
            </a:r>
          </a:p>
        </p:txBody>
      </p:sp>
      <p:sp>
        <p:nvSpPr>
          <p:cNvPr id="6" name="מלבן: פינות מעוגלות 5">
            <a:extLst>
              <a:ext uri="{FF2B5EF4-FFF2-40B4-BE49-F238E27FC236}">
                <a16:creationId xmlns:a16="http://schemas.microsoft.com/office/drawing/2014/main" id="{FFBCAF76-6006-4A31-BA38-19DE0D9C1952}"/>
              </a:ext>
            </a:extLst>
          </p:cNvPr>
          <p:cNvSpPr/>
          <p:nvPr/>
        </p:nvSpPr>
        <p:spPr>
          <a:xfrm>
            <a:off x="2681069" y="3681994"/>
            <a:ext cx="183764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72 שנים </a:t>
            </a:r>
          </a:p>
        </p:txBody>
      </p:sp>
      <p:pic>
        <p:nvPicPr>
          <p:cNvPr id="7" name="Picture 2">
            <a:extLst>
              <a:ext uri="{FF2B5EF4-FFF2-40B4-BE49-F238E27FC236}">
                <a16:creationId xmlns:a16="http://schemas.microsoft.com/office/drawing/2014/main" id="{9AF1EDA2-708B-4128-8A72-BF735FA69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898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505B6B-13CB-47CB-8E11-94AF5B1C94D2}"/>
              </a:ext>
            </a:extLst>
          </p:cNvPr>
          <p:cNvSpPr>
            <a:spLocks noGrp="1"/>
          </p:cNvSpPr>
          <p:nvPr>
            <p:ph type="title"/>
          </p:nvPr>
        </p:nvSpPr>
        <p:spPr/>
        <p:txBody>
          <a:bodyPr/>
          <a:lstStyle/>
          <a:p>
            <a:r>
              <a:rPr lang="he-IL" b="1" dirty="0"/>
              <a:t>התקדמות תוחלת החיים </a:t>
            </a:r>
          </a:p>
        </p:txBody>
      </p:sp>
      <p:pic>
        <p:nvPicPr>
          <p:cNvPr id="4" name="Picture 2">
            <a:extLst>
              <a:ext uri="{FF2B5EF4-FFF2-40B4-BE49-F238E27FC236}">
                <a16:creationId xmlns:a16="http://schemas.microsoft.com/office/drawing/2014/main" id="{718CF187-63A3-4040-966D-5050E7986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לבן: פינות מעוגלות 4">
            <a:extLst>
              <a:ext uri="{FF2B5EF4-FFF2-40B4-BE49-F238E27FC236}">
                <a16:creationId xmlns:a16="http://schemas.microsoft.com/office/drawing/2014/main" id="{6E432F11-40B5-4200-8880-DEC5886495DE}"/>
              </a:ext>
            </a:extLst>
          </p:cNvPr>
          <p:cNvSpPr/>
          <p:nvPr/>
        </p:nvSpPr>
        <p:spPr>
          <a:xfrm>
            <a:off x="755576" y="1562621"/>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1974</a:t>
            </a:r>
          </a:p>
        </p:txBody>
      </p:sp>
      <p:sp>
        <p:nvSpPr>
          <p:cNvPr id="6" name="מלבן: פינות מעוגלות 5">
            <a:extLst>
              <a:ext uri="{FF2B5EF4-FFF2-40B4-BE49-F238E27FC236}">
                <a16:creationId xmlns:a16="http://schemas.microsoft.com/office/drawing/2014/main" id="{CD77DF15-117B-4C02-AA89-A34D547B6E3A}"/>
              </a:ext>
            </a:extLst>
          </p:cNvPr>
          <p:cNvSpPr/>
          <p:nvPr/>
        </p:nvSpPr>
        <p:spPr>
          <a:xfrm>
            <a:off x="755576" y="2421636"/>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1987</a:t>
            </a:r>
          </a:p>
        </p:txBody>
      </p:sp>
      <p:sp>
        <p:nvSpPr>
          <p:cNvPr id="7" name="מלבן: פינות מעוגלות 6">
            <a:extLst>
              <a:ext uri="{FF2B5EF4-FFF2-40B4-BE49-F238E27FC236}">
                <a16:creationId xmlns:a16="http://schemas.microsoft.com/office/drawing/2014/main" id="{E564B08B-DA88-42EA-ADAE-8D18B35D27AA}"/>
              </a:ext>
            </a:extLst>
          </p:cNvPr>
          <p:cNvSpPr/>
          <p:nvPr/>
        </p:nvSpPr>
        <p:spPr>
          <a:xfrm>
            <a:off x="773235" y="3283805"/>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1999</a:t>
            </a:r>
          </a:p>
        </p:txBody>
      </p:sp>
      <p:sp>
        <p:nvSpPr>
          <p:cNvPr id="8" name="מלבן: פינות מעוגלות 7">
            <a:extLst>
              <a:ext uri="{FF2B5EF4-FFF2-40B4-BE49-F238E27FC236}">
                <a16:creationId xmlns:a16="http://schemas.microsoft.com/office/drawing/2014/main" id="{A9A86C21-9620-46C5-B8C0-C0C3C7F3AE2A}"/>
              </a:ext>
            </a:extLst>
          </p:cNvPr>
          <p:cNvSpPr/>
          <p:nvPr/>
        </p:nvSpPr>
        <p:spPr>
          <a:xfrm>
            <a:off x="773235" y="4142820"/>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2011</a:t>
            </a:r>
          </a:p>
        </p:txBody>
      </p:sp>
      <p:cxnSp>
        <p:nvCxnSpPr>
          <p:cNvPr id="10" name="מחבר חץ ישר 9">
            <a:extLst>
              <a:ext uri="{FF2B5EF4-FFF2-40B4-BE49-F238E27FC236}">
                <a16:creationId xmlns:a16="http://schemas.microsoft.com/office/drawing/2014/main" id="{D076FA33-6878-445F-8F94-8C888EE3D56F}"/>
              </a:ext>
            </a:extLst>
          </p:cNvPr>
          <p:cNvCxnSpPr/>
          <p:nvPr/>
        </p:nvCxnSpPr>
        <p:spPr>
          <a:xfrm>
            <a:off x="3203848" y="1952477"/>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11799F7E-EADE-4375-88F7-4BE2B35AF19A}"/>
              </a:ext>
            </a:extLst>
          </p:cNvPr>
          <p:cNvCxnSpPr/>
          <p:nvPr/>
        </p:nvCxnSpPr>
        <p:spPr>
          <a:xfrm>
            <a:off x="3203848" y="2817680"/>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EB8D06C1-9B69-4665-92AF-3B3A6FB78760}"/>
              </a:ext>
            </a:extLst>
          </p:cNvPr>
          <p:cNvCxnSpPr/>
          <p:nvPr/>
        </p:nvCxnSpPr>
        <p:spPr>
          <a:xfrm>
            <a:off x="3203848" y="3679849"/>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מחבר חץ ישר 12">
            <a:extLst>
              <a:ext uri="{FF2B5EF4-FFF2-40B4-BE49-F238E27FC236}">
                <a16:creationId xmlns:a16="http://schemas.microsoft.com/office/drawing/2014/main" id="{0F6409BB-37AE-433D-BD15-FBDB8A4A26A1}"/>
              </a:ext>
            </a:extLst>
          </p:cNvPr>
          <p:cNvCxnSpPr/>
          <p:nvPr/>
        </p:nvCxnSpPr>
        <p:spPr>
          <a:xfrm>
            <a:off x="3203848" y="4493419"/>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מלבן: פינות מעוגלות 15">
            <a:extLst>
              <a:ext uri="{FF2B5EF4-FFF2-40B4-BE49-F238E27FC236}">
                <a16:creationId xmlns:a16="http://schemas.microsoft.com/office/drawing/2014/main" id="{5F34ABA2-4742-43EB-A2B0-48C466A5BEF0}"/>
              </a:ext>
            </a:extLst>
          </p:cNvPr>
          <p:cNvSpPr/>
          <p:nvPr/>
        </p:nvSpPr>
        <p:spPr>
          <a:xfrm>
            <a:off x="4734306" y="1563760"/>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74 שנים </a:t>
            </a:r>
          </a:p>
        </p:txBody>
      </p:sp>
      <p:sp>
        <p:nvSpPr>
          <p:cNvPr id="18" name="מלבן: פינות מעוגלות 17">
            <a:extLst>
              <a:ext uri="{FF2B5EF4-FFF2-40B4-BE49-F238E27FC236}">
                <a16:creationId xmlns:a16="http://schemas.microsoft.com/office/drawing/2014/main" id="{FF6D9977-73A1-4B32-A70A-DC1F1D79B167}"/>
              </a:ext>
            </a:extLst>
          </p:cNvPr>
          <p:cNvSpPr/>
          <p:nvPr/>
        </p:nvSpPr>
        <p:spPr>
          <a:xfrm>
            <a:off x="4753771" y="2340599"/>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77 שנים</a:t>
            </a:r>
          </a:p>
        </p:txBody>
      </p:sp>
      <p:sp>
        <p:nvSpPr>
          <p:cNvPr id="19" name="מלבן: פינות מעוגלות 18">
            <a:extLst>
              <a:ext uri="{FF2B5EF4-FFF2-40B4-BE49-F238E27FC236}">
                <a16:creationId xmlns:a16="http://schemas.microsoft.com/office/drawing/2014/main" id="{B4870E65-88DF-40CC-8375-1FE64042132D}"/>
              </a:ext>
            </a:extLst>
          </p:cNvPr>
          <p:cNvSpPr/>
          <p:nvPr/>
        </p:nvSpPr>
        <p:spPr>
          <a:xfrm>
            <a:off x="4737995" y="3191555"/>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79 שנים</a:t>
            </a:r>
          </a:p>
        </p:txBody>
      </p:sp>
      <p:sp>
        <p:nvSpPr>
          <p:cNvPr id="20" name="מלבן: פינות מעוגלות 19">
            <a:extLst>
              <a:ext uri="{FF2B5EF4-FFF2-40B4-BE49-F238E27FC236}">
                <a16:creationId xmlns:a16="http://schemas.microsoft.com/office/drawing/2014/main" id="{55099299-EDEF-40F3-890C-20E3D559CEFF}"/>
              </a:ext>
            </a:extLst>
          </p:cNvPr>
          <p:cNvSpPr/>
          <p:nvPr/>
        </p:nvSpPr>
        <p:spPr>
          <a:xfrm>
            <a:off x="4753771" y="4069238"/>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82 שנים </a:t>
            </a:r>
          </a:p>
        </p:txBody>
      </p:sp>
      <p:sp>
        <p:nvSpPr>
          <p:cNvPr id="23" name="מציין מיקום תוכן 22">
            <a:extLst>
              <a:ext uri="{FF2B5EF4-FFF2-40B4-BE49-F238E27FC236}">
                <a16:creationId xmlns:a16="http://schemas.microsoft.com/office/drawing/2014/main" id="{F3B14346-FD3E-4223-B34A-BD188FF890CB}"/>
              </a:ext>
            </a:extLst>
          </p:cNvPr>
          <p:cNvSpPr>
            <a:spLocks noGrp="1"/>
          </p:cNvSpPr>
          <p:nvPr>
            <p:ph sz="quarter" idx="1"/>
          </p:nvPr>
        </p:nvSpPr>
        <p:spPr/>
        <p:txBody>
          <a:bodyPr/>
          <a:lstStyle/>
          <a:p>
            <a:pPr marL="0" indent="0">
              <a:buNone/>
            </a:pPr>
            <a:endParaRPr lang="he-IL" dirty="0"/>
          </a:p>
        </p:txBody>
      </p:sp>
      <p:sp>
        <p:nvSpPr>
          <p:cNvPr id="24" name="מלבן: פינות מעוגלות 23">
            <a:extLst>
              <a:ext uri="{FF2B5EF4-FFF2-40B4-BE49-F238E27FC236}">
                <a16:creationId xmlns:a16="http://schemas.microsoft.com/office/drawing/2014/main" id="{CF32D476-1CEE-41E4-BEE1-805D8AA51901}"/>
              </a:ext>
            </a:extLst>
          </p:cNvPr>
          <p:cNvSpPr/>
          <p:nvPr/>
        </p:nvSpPr>
        <p:spPr>
          <a:xfrm>
            <a:off x="786950" y="5208168"/>
            <a:ext cx="2232248" cy="720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2019</a:t>
            </a:r>
          </a:p>
        </p:txBody>
      </p:sp>
      <p:cxnSp>
        <p:nvCxnSpPr>
          <p:cNvPr id="26" name="מחבר חץ ישר 25">
            <a:extLst>
              <a:ext uri="{FF2B5EF4-FFF2-40B4-BE49-F238E27FC236}">
                <a16:creationId xmlns:a16="http://schemas.microsoft.com/office/drawing/2014/main" id="{F1F833FE-DD14-4768-8666-1BD4A83F5D39}"/>
              </a:ext>
            </a:extLst>
          </p:cNvPr>
          <p:cNvCxnSpPr/>
          <p:nvPr/>
        </p:nvCxnSpPr>
        <p:spPr>
          <a:xfrm>
            <a:off x="3203848" y="5661248"/>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מלבן: פינות מעוגלות 26">
            <a:extLst>
              <a:ext uri="{FF2B5EF4-FFF2-40B4-BE49-F238E27FC236}">
                <a16:creationId xmlns:a16="http://schemas.microsoft.com/office/drawing/2014/main" id="{8F7AB05A-5154-4B8D-B1B7-0AE247688B1D}"/>
              </a:ext>
            </a:extLst>
          </p:cNvPr>
          <p:cNvSpPr/>
          <p:nvPr/>
        </p:nvSpPr>
        <p:spPr>
          <a:xfrm>
            <a:off x="4753771" y="5208168"/>
            <a:ext cx="1512168" cy="720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83</a:t>
            </a:r>
          </a:p>
        </p:txBody>
      </p:sp>
    </p:spTree>
    <p:extLst>
      <p:ext uri="{BB962C8B-B14F-4D97-AF65-F5344CB8AC3E}">
        <p14:creationId xmlns:p14="http://schemas.microsoft.com/office/powerpoint/2010/main" val="571142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CD8FC6-762C-46CB-9FAD-184887CB5BF3}"/>
              </a:ext>
            </a:extLst>
          </p:cNvPr>
          <p:cNvSpPr>
            <a:spLocks noGrp="1"/>
          </p:cNvSpPr>
          <p:nvPr>
            <p:ph type="title"/>
          </p:nvPr>
        </p:nvSpPr>
        <p:spPr/>
        <p:txBody>
          <a:bodyPr/>
          <a:lstStyle/>
          <a:p>
            <a:r>
              <a:rPr lang="he-IL" b="1" dirty="0"/>
              <a:t>בשנת 2025</a:t>
            </a:r>
          </a:p>
        </p:txBody>
      </p:sp>
      <p:pic>
        <p:nvPicPr>
          <p:cNvPr id="5" name="מציין מיקום תוכן 4">
            <a:extLst>
              <a:ext uri="{FF2B5EF4-FFF2-40B4-BE49-F238E27FC236}">
                <a16:creationId xmlns:a16="http://schemas.microsoft.com/office/drawing/2014/main" id="{B2CF8CE8-0B3A-46BC-8679-CD1CF10DB693}"/>
              </a:ext>
            </a:extLst>
          </p:cNvPr>
          <p:cNvPicPr>
            <a:picLocks noGrp="1" noChangeAspect="1"/>
          </p:cNvPicPr>
          <p:nvPr>
            <p:ph sz="quarter" idx="1"/>
          </p:nvPr>
        </p:nvPicPr>
        <p:blipFill>
          <a:blip r:embed="rId2"/>
          <a:stretch>
            <a:fillRect/>
          </a:stretch>
        </p:blipFill>
        <p:spPr>
          <a:xfrm>
            <a:off x="2904874" y="1844824"/>
            <a:ext cx="3334251" cy="2497959"/>
          </a:xfrm>
          <a:prstGeom prst="rect">
            <a:avLst/>
          </a:prstGeom>
        </p:spPr>
      </p:pic>
      <p:pic>
        <p:nvPicPr>
          <p:cNvPr id="4" name="Picture 2">
            <a:extLst>
              <a:ext uri="{FF2B5EF4-FFF2-40B4-BE49-F238E27FC236}">
                <a16:creationId xmlns:a16="http://schemas.microsoft.com/office/drawing/2014/main" id="{7029B547-87A2-468C-9EE3-521B0651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64792293-6C02-46CB-8778-192C808AF401}"/>
              </a:ext>
            </a:extLst>
          </p:cNvPr>
          <p:cNvPicPr>
            <a:picLocks noChangeAspect="1"/>
          </p:cNvPicPr>
          <p:nvPr/>
        </p:nvPicPr>
        <p:blipFill>
          <a:blip r:embed="rId4"/>
          <a:stretch>
            <a:fillRect/>
          </a:stretch>
        </p:blipFill>
        <p:spPr>
          <a:xfrm>
            <a:off x="2294074" y="1439657"/>
            <a:ext cx="1221600" cy="810333"/>
          </a:xfrm>
          <a:prstGeom prst="rect">
            <a:avLst/>
          </a:prstGeom>
        </p:spPr>
      </p:pic>
      <p:sp>
        <p:nvSpPr>
          <p:cNvPr id="7" name="אליפסה 6">
            <a:extLst>
              <a:ext uri="{FF2B5EF4-FFF2-40B4-BE49-F238E27FC236}">
                <a16:creationId xmlns:a16="http://schemas.microsoft.com/office/drawing/2014/main" id="{B509032B-4F92-4587-A606-CC76F94BB64C}"/>
              </a:ext>
            </a:extLst>
          </p:cNvPr>
          <p:cNvSpPr/>
          <p:nvPr/>
        </p:nvSpPr>
        <p:spPr>
          <a:xfrm>
            <a:off x="2903169" y="4735311"/>
            <a:ext cx="316835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85 שנים </a:t>
            </a:r>
          </a:p>
        </p:txBody>
      </p:sp>
    </p:spTree>
    <p:extLst>
      <p:ext uri="{BB962C8B-B14F-4D97-AF65-F5344CB8AC3E}">
        <p14:creationId xmlns:p14="http://schemas.microsoft.com/office/powerpoint/2010/main" val="32421365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שנת 2050 – גיל 88 </a:t>
            </a:r>
          </a:p>
        </p:txBody>
      </p:sp>
      <p:pic>
        <p:nvPicPr>
          <p:cNvPr id="7" name="מציין מיקום תוכן 6">
            <a:extLst>
              <a:ext uri="{FF2B5EF4-FFF2-40B4-BE49-F238E27FC236}">
                <a16:creationId xmlns:a16="http://schemas.microsoft.com/office/drawing/2014/main" id="{69B7DE9A-0F72-4C9E-ADEB-99E8CCB967D8}"/>
              </a:ext>
            </a:extLst>
          </p:cNvPr>
          <p:cNvPicPr>
            <a:picLocks noGrp="1" noChangeAspect="1"/>
          </p:cNvPicPr>
          <p:nvPr>
            <p:ph sz="quarter" idx="1"/>
          </p:nvPr>
        </p:nvPicPr>
        <p:blipFill>
          <a:blip r:embed="rId2"/>
          <a:stretch>
            <a:fillRect/>
          </a:stretch>
        </p:blipFill>
        <p:spPr>
          <a:xfrm>
            <a:off x="2212315" y="1527175"/>
            <a:ext cx="4682858" cy="4572000"/>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4195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633BEE-99F1-4E7A-8E11-659C38DDECFE}"/>
              </a:ext>
            </a:extLst>
          </p:cNvPr>
          <p:cNvSpPr>
            <a:spLocks noGrp="1"/>
          </p:cNvSpPr>
          <p:nvPr>
            <p:ph type="title"/>
          </p:nvPr>
        </p:nvSpPr>
        <p:spPr/>
        <p:txBody>
          <a:bodyPr/>
          <a:lstStyle/>
          <a:p>
            <a:r>
              <a:rPr lang="he-IL" dirty="0"/>
              <a:t>תדמיינו ....</a:t>
            </a:r>
          </a:p>
        </p:txBody>
      </p:sp>
      <p:pic>
        <p:nvPicPr>
          <p:cNvPr id="9" name="מציין מיקום תוכן 8">
            <a:extLst>
              <a:ext uri="{FF2B5EF4-FFF2-40B4-BE49-F238E27FC236}">
                <a16:creationId xmlns:a16="http://schemas.microsoft.com/office/drawing/2014/main" id="{9ACA8CED-789A-430D-ACF1-81AC941F74A9}"/>
              </a:ext>
            </a:extLst>
          </p:cNvPr>
          <p:cNvPicPr>
            <a:picLocks noGrp="1" noChangeAspect="1"/>
          </p:cNvPicPr>
          <p:nvPr>
            <p:ph sz="quarter" idx="1"/>
          </p:nvPr>
        </p:nvPicPr>
        <p:blipFill>
          <a:blip r:embed="rId2"/>
          <a:stretch>
            <a:fillRect/>
          </a:stretch>
        </p:blipFill>
        <p:spPr>
          <a:xfrm>
            <a:off x="3181241" y="1844824"/>
            <a:ext cx="2781517" cy="3946637"/>
          </a:xfrm>
        </p:spPr>
      </p:pic>
      <p:sp>
        <p:nvSpPr>
          <p:cNvPr id="4" name="חץ: ימינה 3">
            <a:extLst>
              <a:ext uri="{FF2B5EF4-FFF2-40B4-BE49-F238E27FC236}">
                <a16:creationId xmlns:a16="http://schemas.microsoft.com/office/drawing/2014/main" id="{CE9A28D8-CA2B-4613-9BB4-E3FD62D32153}"/>
              </a:ext>
            </a:extLst>
          </p:cNvPr>
          <p:cNvSpPr/>
          <p:nvPr/>
        </p:nvSpPr>
        <p:spPr>
          <a:xfrm>
            <a:off x="5962758" y="3356992"/>
            <a:ext cx="180020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חץ: שמאלה 4">
            <a:extLst>
              <a:ext uri="{FF2B5EF4-FFF2-40B4-BE49-F238E27FC236}">
                <a16:creationId xmlns:a16="http://schemas.microsoft.com/office/drawing/2014/main" id="{C2B40C04-6AEE-401E-A645-5A05B55030E8}"/>
              </a:ext>
            </a:extLst>
          </p:cNvPr>
          <p:cNvSpPr/>
          <p:nvPr/>
        </p:nvSpPr>
        <p:spPr>
          <a:xfrm>
            <a:off x="1364011" y="3413366"/>
            <a:ext cx="1800200" cy="7920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גרפיקה 10" descr="דולר עם מילוי מלא">
            <a:extLst>
              <a:ext uri="{FF2B5EF4-FFF2-40B4-BE49-F238E27FC236}">
                <a16:creationId xmlns:a16="http://schemas.microsoft.com/office/drawing/2014/main" id="{7A09FF07-E6F2-4F31-8E5D-CE65FD816E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7574" y="3227557"/>
            <a:ext cx="914400" cy="914400"/>
          </a:xfrm>
          <a:prstGeom prst="rect">
            <a:avLst/>
          </a:prstGeom>
        </p:spPr>
      </p:pic>
      <p:pic>
        <p:nvPicPr>
          <p:cNvPr id="12" name="גרפיקה 11" descr="דולר עם מילוי מלא">
            <a:extLst>
              <a:ext uri="{FF2B5EF4-FFF2-40B4-BE49-F238E27FC236}">
                <a16:creationId xmlns:a16="http://schemas.microsoft.com/office/drawing/2014/main" id="{A5FF6121-2F0B-4330-8396-6ACE8C1964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52" y="3291054"/>
            <a:ext cx="914400" cy="914400"/>
          </a:xfrm>
          <a:prstGeom prst="rect">
            <a:avLst/>
          </a:prstGeom>
        </p:spPr>
      </p:pic>
    </p:spTree>
    <p:extLst>
      <p:ext uri="{BB962C8B-B14F-4D97-AF65-F5344CB8AC3E}">
        <p14:creationId xmlns:p14="http://schemas.microsoft.com/office/powerpoint/2010/main" val="40147316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התפלגות האוכלוסייה </a:t>
            </a:r>
          </a:p>
        </p:txBody>
      </p:sp>
      <p:pic>
        <p:nvPicPr>
          <p:cNvPr id="7" name="מציין מיקום תוכן 6">
            <a:extLst>
              <a:ext uri="{FF2B5EF4-FFF2-40B4-BE49-F238E27FC236}">
                <a16:creationId xmlns:a16="http://schemas.microsoft.com/office/drawing/2014/main" id="{1E68A1F4-FAF4-4F3B-A7CE-CEEA72FAA9EA}"/>
              </a:ext>
            </a:extLst>
          </p:cNvPr>
          <p:cNvPicPr>
            <a:picLocks noGrp="1" noChangeAspect="1"/>
          </p:cNvPicPr>
          <p:nvPr>
            <p:ph sz="quarter" idx="1"/>
          </p:nvPr>
        </p:nvPicPr>
        <p:blipFill rotWithShape="1">
          <a:blip r:embed="rId2"/>
          <a:srcRect l="13901" t="25848" r="25855" b="11154"/>
          <a:stretch/>
        </p:blipFill>
        <p:spPr>
          <a:xfrm>
            <a:off x="1266833" y="1844824"/>
            <a:ext cx="6610334" cy="3888432"/>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3524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איפה היינו ...</a:t>
            </a:r>
          </a:p>
        </p:txBody>
      </p:sp>
      <p:pic>
        <p:nvPicPr>
          <p:cNvPr id="4" name="מציין מיקום תוכן 3">
            <a:extLst>
              <a:ext uri="{FF2B5EF4-FFF2-40B4-BE49-F238E27FC236}">
                <a16:creationId xmlns:a16="http://schemas.microsoft.com/office/drawing/2014/main" id="{1F75F56E-7432-492C-98D0-5AAF4C9FD601}"/>
              </a:ext>
            </a:extLst>
          </p:cNvPr>
          <p:cNvPicPr>
            <a:picLocks noGrp="1" noChangeAspect="1"/>
          </p:cNvPicPr>
          <p:nvPr>
            <p:ph sz="quarter" idx="1"/>
          </p:nvPr>
        </p:nvPicPr>
        <p:blipFill rotWithShape="1">
          <a:blip r:embed="rId2"/>
          <a:srcRect l="12131" t="25848" r="25500" b="12413"/>
          <a:stretch/>
        </p:blipFill>
        <p:spPr>
          <a:xfrm>
            <a:off x="1259632" y="2132856"/>
            <a:ext cx="6768752" cy="3768964"/>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3049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לאין פנינו ?</a:t>
            </a:r>
          </a:p>
        </p:txBody>
      </p:sp>
      <p:pic>
        <p:nvPicPr>
          <p:cNvPr id="4" name="מציין מיקום תוכן 3">
            <a:extLst>
              <a:ext uri="{FF2B5EF4-FFF2-40B4-BE49-F238E27FC236}">
                <a16:creationId xmlns:a16="http://schemas.microsoft.com/office/drawing/2014/main" id="{6462537D-F86D-47E4-9867-25D7A3C91C1D}"/>
              </a:ext>
            </a:extLst>
          </p:cNvPr>
          <p:cNvPicPr>
            <a:picLocks noGrp="1" noChangeAspect="1"/>
          </p:cNvPicPr>
          <p:nvPr>
            <p:ph sz="quarter" idx="1"/>
          </p:nvPr>
        </p:nvPicPr>
        <p:blipFill rotWithShape="1">
          <a:blip r:embed="rId2"/>
          <a:srcRect l="12829" t="25199" r="26042" b="10227"/>
          <a:stretch/>
        </p:blipFill>
        <p:spPr>
          <a:xfrm>
            <a:off x="1547665" y="2060848"/>
            <a:ext cx="6264696" cy="3722501"/>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46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a:t>
            </a:r>
            <a:endParaRPr lang="he-IL" b="1" dirty="0"/>
          </a:p>
        </p:txBody>
      </p:sp>
      <p:sp>
        <p:nvSpPr>
          <p:cNvPr id="3" name="מציין מיקום תוכן 2"/>
          <p:cNvSpPr>
            <a:spLocks noGrp="1"/>
          </p:cNvSpPr>
          <p:nvPr>
            <p:ph sz="quarter" idx="1"/>
          </p:nvPr>
        </p:nvSpPr>
        <p:spPr/>
        <p:txBody>
          <a:bodyPr>
            <a:normAutofit/>
          </a:bodyPr>
          <a:lstStyle/>
          <a:p>
            <a:r>
              <a:rPr lang="he-IL" b="1" dirty="0"/>
              <a:t>מגפת הקורונה הביאה לתגובה ראשונית קיצונית של ירידות בכלל המניות, כמעט ללא הבחנה. אלא שמהר מאוד הבינו המשקיעים שלמשבר שני צדדים: האירוע הזה יכול להיות חדשות שליליות מאוד עבור סקטורים מסוימים ומנגד מנוע צמיחה משמעותי לסקטורים אחרים</a:t>
            </a:r>
          </a:p>
          <a:p>
            <a:endParaRPr lang="he-IL" dirty="0"/>
          </a:p>
          <a:p>
            <a:pPr marL="0" indent="0">
              <a:buNone/>
            </a:pPr>
            <a:r>
              <a:rPr lang="he-IL" dirty="0"/>
              <a:t>ואצלנו בקופות .....</a:t>
            </a:r>
          </a:p>
          <a:p>
            <a:endParaRPr lang="he-IL" dirty="0"/>
          </a:p>
          <a:p>
            <a:endParaRPr lang="he-IL" dirty="0"/>
          </a:p>
        </p:txBody>
      </p:sp>
    </p:spTree>
    <p:extLst>
      <p:ext uri="{BB962C8B-B14F-4D97-AF65-F5344CB8AC3E}">
        <p14:creationId xmlns:p14="http://schemas.microsoft.com/office/powerpoint/2010/main" val="34135319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העתיד</a:t>
            </a:r>
          </a:p>
        </p:txBody>
      </p:sp>
      <p:pic>
        <p:nvPicPr>
          <p:cNvPr id="4" name="מציין מיקום תוכן 3">
            <a:extLst>
              <a:ext uri="{FF2B5EF4-FFF2-40B4-BE49-F238E27FC236}">
                <a16:creationId xmlns:a16="http://schemas.microsoft.com/office/drawing/2014/main" id="{A03DAD33-A365-4392-9313-6DFC9E552126}"/>
              </a:ext>
            </a:extLst>
          </p:cNvPr>
          <p:cNvPicPr>
            <a:picLocks noGrp="1" noChangeAspect="1"/>
          </p:cNvPicPr>
          <p:nvPr>
            <p:ph sz="quarter" idx="1"/>
          </p:nvPr>
        </p:nvPicPr>
        <p:blipFill rotWithShape="1">
          <a:blip r:embed="rId2"/>
          <a:srcRect l="13017" t="25848" r="26741" b="9578"/>
          <a:stretch/>
        </p:blipFill>
        <p:spPr>
          <a:xfrm>
            <a:off x="1108592" y="1916832"/>
            <a:ext cx="6926815" cy="4176464"/>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59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מי יעבוד בעולם ?</a:t>
            </a:r>
          </a:p>
        </p:txBody>
      </p:sp>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מציין מיקום תוכן 7">
            <a:extLst>
              <a:ext uri="{FF2B5EF4-FFF2-40B4-BE49-F238E27FC236}">
                <a16:creationId xmlns:a16="http://schemas.microsoft.com/office/drawing/2014/main" id="{DDC43C1D-92CE-497A-AC16-FE1EB374CA82}"/>
              </a:ext>
            </a:extLst>
          </p:cNvPr>
          <p:cNvPicPr>
            <a:picLocks noGrp="1" noChangeAspect="1"/>
          </p:cNvPicPr>
          <p:nvPr>
            <p:ph sz="quarter" idx="1"/>
          </p:nvPr>
        </p:nvPicPr>
        <p:blipFill rotWithShape="1">
          <a:blip r:embed="rId3"/>
          <a:srcRect l="12108" t="32701" r="25887" b="11801"/>
          <a:stretch/>
        </p:blipFill>
        <p:spPr>
          <a:xfrm>
            <a:off x="425032" y="1700808"/>
            <a:ext cx="8424936" cy="4568292"/>
          </a:xfrm>
          <a:prstGeom prst="rect">
            <a:avLst/>
          </a:prstGeom>
        </p:spPr>
      </p:pic>
    </p:spTree>
    <p:extLst>
      <p:ext uri="{BB962C8B-B14F-4D97-AF65-F5344CB8AC3E}">
        <p14:creationId xmlns:p14="http://schemas.microsoft.com/office/powerpoint/2010/main" val="42878280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מה יקרה אם גיל הפרישה יעלה?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6" name="תמונה 5">
            <a:extLst>
              <a:ext uri="{FF2B5EF4-FFF2-40B4-BE49-F238E27FC236}">
                <a16:creationId xmlns:a16="http://schemas.microsoft.com/office/drawing/2014/main" id="{93F6BFE1-E41E-4CBE-92DF-8430EBDC100C}"/>
              </a:ext>
            </a:extLst>
          </p:cNvPr>
          <p:cNvPicPr>
            <a:picLocks noChangeAspect="1"/>
          </p:cNvPicPr>
          <p:nvPr/>
        </p:nvPicPr>
        <p:blipFill>
          <a:blip r:embed="rId3"/>
          <a:stretch>
            <a:fillRect/>
          </a:stretch>
        </p:blipFill>
        <p:spPr>
          <a:xfrm>
            <a:off x="2668460" y="1852272"/>
            <a:ext cx="3770503" cy="4246776"/>
          </a:xfrm>
          <a:prstGeom prst="rect">
            <a:avLst/>
          </a:prstGeom>
        </p:spPr>
      </p:pic>
    </p:spTree>
    <p:extLst>
      <p:ext uri="{BB962C8B-B14F-4D97-AF65-F5344CB8AC3E}">
        <p14:creationId xmlns:p14="http://schemas.microsoft.com/office/powerpoint/2010/main" val="15089449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FB0842-A60E-45E1-BB02-C5BB168DF53E}"/>
              </a:ext>
            </a:extLst>
          </p:cNvPr>
          <p:cNvSpPr>
            <a:spLocks noGrp="1"/>
          </p:cNvSpPr>
          <p:nvPr>
            <p:ph type="title"/>
          </p:nvPr>
        </p:nvSpPr>
        <p:spPr/>
        <p:txBody>
          <a:bodyPr/>
          <a:lstStyle/>
          <a:p>
            <a:r>
              <a:rPr lang="he-IL" dirty="0"/>
              <a:t>תשואה בקרן הפנסיה </a:t>
            </a:r>
          </a:p>
        </p:txBody>
      </p:sp>
      <p:sp>
        <p:nvSpPr>
          <p:cNvPr id="3" name="מציין מיקום תוכן 2">
            <a:extLst>
              <a:ext uri="{FF2B5EF4-FFF2-40B4-BE49-F238E27FC236}">
                <a16:creationId xmlns:a16="http://schemas.microsoft.com/office/drawing/2014/main" id="{6A1F4888-1785-463D-AA24-B530C489EFCC}"/>
              </a:ext>
            </a:extLst>
          </p:cNvPr>
          <p:cNvSpPr>
            <a:spLocks noGrp="1"/>
          </p:cNvSpPr>
          <p:nvPr>
            <p:ph sz="quarter" idx="1"/>
          </p:nvPr>
        </p:nvSpPr>
        <p:spPr/>
        <p:txBody>
          <a:bodyPr>
            <a:normAutofit/>
          </a:bodyPr>
          <a:lstStyle/>
          <a:p>
            <a:pPr marL="342900" indent="-342900" algn="just">
              <a:lnSpc>
                <a:spcPct val="160000"/>
              </a:lnSpc>
              <a:buClr>
                <a:srgbClr val="C89D48"/>
              </a:buClr>
              <a:buFont typeface="Wingdings" panose="05000000000000000000" pitchFamily="2" charset="2"/>
              <a:buChar char="§"/>
            </a:pPr>
            <a:r>
              <a:rPr lang="he-IL" dirty="0"/>
              <a:t>70% מהכספים – </a:t>
            </a:r>
            <a:r>
              <a:rPr lang="he-IL" b="1" dirty="0"/>
              <a:t>השקעה בשוק ההון </a:t>
            </a:r>
            <a:r>
              <a:rPr lang="he-IL" dirty="0"/>
              <a:t>במגוון מסלולי השקעה</a:t>
            </a:r>
          </a:p>
          <a:p>
            <a:pPr marL="342900" indent="-342900" algn="just">
              <a:lnSpc>
                <a:spcPct val="160000"/>
              </a:lnSpc>
              <a:buClr>
                <a:srgbClr val="C89D48"/>
              </a:buClr>
              <a:buFont typeface="Wingdings" panose="05000000000000000000" pitchFamily="2" charset="2"/>
              <a:buChar char="§"/>
            </a:pPr>
            <a:r>
              <a:rPr lang="he-IL" dirty="0"/>
              <a:t>במקיפה הקצאה של 30% אג"ח מיועדות לקרן בריבית מובטחת של 4.86%.</a:t>
            </a:r>
          </a:p>
          <a:p>
            <a:pPr marL="342900" indent="-342900" algn="just">
              <a:lnSpc>
                <a:spcPct val="160000"/>
              </a:lnSpc>
              <a:buClr>
                <a:srgbClr val="C89D48"/>
              </a:buClr>
              <a:buFont typeface="Wingdings" panose="05000000000000000000" pitchFamily="2" charset="2"/>
              <a:buChar char="§"/>
            </a:pPr>
            <a:r>
              <a:rPr lang="he-IL" dirty="0"/>
              <a:t>החל מיולי 2017 הקצאת </a:t>
            </a:r>
            <a:r>
              <a:rPr lang="he-IL" dirty="0" err="1"/>
              <a:t>האג"ח</a:t>
            </a:r>
            <a:r>
              <a:rPr lang="he-IL" dirty="0"/>
              <a:t> הפנימית שונתה:</a:t>
            </a:r>
          </a:p>
          <a:p>
            <a:pPr lvl="0" algn="just">
              <a:lnSpc>
                <a:spcPct val="160000"/>
              </a:lnSpc>
              <a:buClr>
                <a:srgbClr val="C89D48"/>
              </a:buClr>
            </a:pPr>
            <a:r>
              <a:rPr lang="he-IL" dirty="0"/>
              <a:t>	- 60% לפנסיונרים</a:t>
            </a:r>
          </a:p>
          <a:p>
            <a:pPr lvl="0" algn="just">
              <a:lnSpc>
                <a:spcPct val="160000"/>
              </a:lnSpc>
              <a:buClr>
                <a:srgbClr val="C89D48"/>
              </a:buClr>
            </a:pPr>
            <a:r>
              <a:rPr lang="he-IL" dirty="0"/>
              <a:t>	- 27% ליתר העמיתים</a:t>
            </a:r>
          </a:p>
          <a:p>
            <a:endParaRPr lang="he-IL" dirty="0"/>
          </a:p>
        </p:txBody>
      </p:sp>
    </p:spTree>
    <p:extLst>
      <p:ext uri="{BB962C8B-B14F-4D97-AF65-F5344CB8AC3E}">
        <p14:creationId xmlns:p14="http://schemas.microsoft.com/office/powerpoint/2010/main" val="3199901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F34554-A179-437F-8491-B80DA94BF6FD}"/>
              </a:ext>
            </a:extLst>
          </p:cNvPr>
          <p:cNvSpPr>
            <a:spLocks noGrp="1"/>
          </p:cNvSpPr>
          <p:nvPr>
            <p:ph type="title"/>
          </p:nvPr>
        </p:nvSpPr>
        <p:spPr/>
        <p:txBody>
          <a:bodyPr/>
          <a:lstStyle/>
          <a:p>
            <a:r>
              <a:rPr lang="he-IL" dirty="0"/>
              <a:t>דוגמא לבחירת מסלולי פרישה- חוסך נשוי </a:t>
            </a:r>
          </a:p>
        </p:txBody>
      </p:sp>
      <p:pic>
        <p:nvPicPr>
          <p:cNvPr id="5" name="מציין מיקום תוכן 4">
            <a:extLst>
              <a:ext uri="{FF2B5EF4-FFF2-40B4-BE49-F238E27FC236}">
                <a16:creationId xmlns:a16="http://schemas.microsoft.com/office/drawing/2014/main" id="{1A437D35-8872-482A-984F-3B1D5A72E3F5}"/>
              </a:ext>
            </a:extLst>
          </p:cNvPr>
          <p:cNvPicPr>
            <a:picLocks noGrp="1" noChangeAspect="1"/>
          </p:cNvPicPr>
          <p:nvPr>
            <p:ph sz="quarter" idx="1"/>
          </p:nvPr>
        </p:nvPicPr>
        <p:blipFill>
          <a:blip r:embed="rId2"/>
          <a:stretch>
            <a:fillRect/>
          </a:stretch>
        </p:blipFill>
        <p:spPr>
          <a:xfrm>
            <a:off x="2434431" y="2851150"/>
            <a:ext cx="4238625" cy="1924050"/>
          </a:xfrm>
        </p:spPr>
      </p:pic>
    </p:spTree>
    <p:extLst>
      <p:ext uri="{BB962C8B-B14F-4D97-AF65-F5344CB8AC3E}">
        <p14:creationId xmlns:p14="http://schemas.microsoft.com/office/powerpoint/2010/main" val="1926097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8419FD-F776-4EDB-8881-024C0CA7BA4F}"/>
              </a:ext>
            </a:extLst>
          </p:cNvPr>
          <p:cNvSpPr>
            <a:spLocks noGrp="1"/>
          </p:cNvSpPr>
          <p:nvPr>
            <p:ph type="title"/>
          </p:nvPr>
        </p:nvSpPr>
        <p:spPr/>
        <p:txBody>
          <a:bodyPr/>
          <a:lstStyle/>
          <a:p>
            <a:r>
              <a:rPr lang="he-IL" dirty="0"/>
              <a:t>דמי ניהול </a:t>
            </a:r>
          </a:p>
        </p:txBody>
      </p:sp>
      <p:pic>
        <p:nvPicPr>
          <p:cNvPr id="5" name="מציין מיקום תוכן 4">
            <a:extLst>
              <a:ext uri="{FF2B5EF4-FFF2-40B4-BE49-F238E27FC236}">
                <a16:creationId xmlns:a16="http://schemas.microsoft.com/office/drawing/2014/main" id="{54514908-F74E-48C7-890F-5B0214300715}"/>
              </a:ext>
            </a:extLst>
          </p:cNvPr>
          <p:cNvPicPr>
            <a:picLocks noGrp="1" noChangeAspect="1"/>
          </p:cNvPicPr>
          <p:nvPr>
            <p:ph sz="quarter" idx="1"/>
          </p:nvPr>
        </p:nvPicPr>
        <p:blipFill>
          <a:blip r:embed="rId2"/>
          <a:stretch>
            <a:fillRect/>
          </a:stretch>
        </p:blipFill>
        <p:spPr>
          <a:xfrm>
            <a:off x="1315244" y="2232025"/>
            <a:ext cx="6477000" cy="3162300"/>
          </a:xfrm>
        </p:spPr>
      </p:pic>
    </p:spTree>
    <p:extLst>
      <p:ext uri="{BB962C8B-B14F-4D97-AF65-F5344CB8AC3E}">
        <p14:creationId xmlns:p14="http://schemas.microsoft.com/office/powerpoint/2010/main" val="3581918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חוק פנסיית חובה – שנת 2008</a:t>
            </a:r>
          </a:p>
        </p:txBody>
      </p:sp>
      <p:sp>
        <p:nvSpPr>
          <p:cNvPr id="3" name="מציין מיקום תוכן 2"/>
          <p:cNvSpPr>
            <a:spLocks noGrp="1"/>
          </p:cNvSpPr>
          <p:nvPr>
            <p:ph sz="quarter" idx="1"/>
          </p:nvPr>
        </p:nvSpPr>
        <p:spPr/>
        <p:txBody>
          <a:bodyPr>
            <a:normAutofit fontScale="92500" lnSpcReduction="10000"/>
          </a:bodyPr>
          <a:lstStyle/>
          <a:p>
            <a:r>
              <a:rPr lang="en-US" dirty="0"/>
              <a:t> </a:t>
            </a:r>
            <a:r>
              <a:rPr lang="he-IL" dirty="0"/>
              <a:t>החל מיום ה- 01.01.2008 נכנס לתוקפו צו הרחבה עבור הסכם פנסיה חובה לשכירים, צעד זה מהווה הישג מהותי עבור ציבור העובדים במשק הישראלי. </a:t>
            </a:r>
          </a:p>
          <a:p>
            <a:r>
              <a:rPr lang="he-IL" dirty="0"/>
              <a:t>צו ההרחבה לפנסיית חובה קובע:</a:t>
            </a:r>
          </a:p>
          <a:p>
            <a:r>
              <a:rPr lang="he-IL" dirty="0"/>
              <a:t>על כל מעסיק לדאוג לפנסיה של עובדיו על ידי הפרשת אחוזים קבועים מהמשכורת של העובד לטובת חיסכון פנסיוני. </a:t>
            </a:r>
          </a:p>
          <a:p>
            <a:r>
              <a:rPr lang="he-IL" dirty="0"/>
              <a:t>קרן הפנסיה חייבת לכלול גם ביטוח כנגד אובדן כושר עבודה וחלילה למקרה מוות. </a:t>
            </a:r>
          </a:p>
          <a:p>
            <a:r>
              <a:rPr lang="he-IL" dirty="0"/>
              <a:t>האחריות על בחירת קרן פנסיה או קופת </a:t>
            </a:r>
            <a:r>
              <a:rPr lang="he-IL" dirty="0">
                <a:highlight>
                  <a:srgbClr val="FFFF00"/>
                </a:highlight>
              </a:rPr>
              <a:t>גמל חלה על העובד, אולם במידה והוא לא בחר ביטוח פנסיוני, המעסיק יצרף אותו לקרן פנסיה מקיפה, </a:t>
            </a:r>
            <a:r>
              <a:rPr lang="he-IL" dirty="0"/>
              <a:t>שם יתבצעו הפרשות העובד והמעסיק לרכיב תגמולים וכן הפרשות מעסיק לרכיב פיצויים</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4145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200" b="1" dirty="0"/>
              <a:t>הפרשות פנסיית חובה – מינימום  </a:t>
            </a:r>
          </a:p>
        </p:txBody>
      </p:sp>
      <p:sp>
        <p:nvSpPr>
          <p:cNvPr id="5" name="Rectangle 1"/>
          <p:cNvSpPr>
            <a:spLocks noChangeArrowheads="1"/>
          </p:cNvSpPr>
          <p:nvPr/>
        </p:nvSpPr>
        <p:spPr bwMode="auto">
          <a:xfrm>
            <a:off x="3440113" y="15271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he-IL" sz="1000" b="0" i="0" u="none" strike="noStrike" cap="none" normalizeH="0" baseline="0">
                <a:ln>
                  <a:noFill/>
                </a:ln>
                <a:solidFill>
                  <a:srgbClr val="000000"/>
                </a:solidFill>
                <a:effectLst/>
                <a:latin typeface="Arial" pitchFamily="34" charset="0"/>
                <a:cs typeface="Arial" pitchFamily="34" charset="0"/>
              </a:rPr>
              <a:t> </a:t>
            </a:r>
            <a:endParaRPr kumimoji="0" lang="he-IL" altLang="he-IL" sz="1800" b="0" i="0" u="none" strike="noStrike" cap="none" normalizeH="0" baseline="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מציין מיקום תוכן 7">
            <a:extLst>
              <a:ext uri="{FF2B5EF4-FFF2-40B4-BE49-F238E27FC236}">
                <a16:creationId xmlns:a16="http://schemas.microsoft.com/office/drawing/2014/main" id="{7F5232A5-00D5-4A17-B1B5-A9627FE492EE}"/>
              </a:ext>
            </a:extLst>
          </p:cNvPr>
          <p:cNvGraphicFramePr>
            <a:graphicFrameLocks noGrp="1"/>
          </p:cNvGraphicFramePr>
          <p:nvPr>
            <p:ph sz="quarter" idx="1"/>
            <p:extLst>
              <p:ext uri="{D42A27DB-BD31-4B8C-83A1-F6EECF244321}">
                <p14:modId xmlns:p14="http://schemas.microsoft.com/office/powerpoint/2010/main" val="636236248"/>
              </p:ext>
            </p:extLst>
          </p:nvPr>
        </p:nvGraphicFramePr>
        <p:xfrm>
          <a:off x="2100143" y="1527175"/>
          <a:ext cx="5784225" cy="4566123"/>
        </p:xfrm>
        <a:graphic>
          <a:graphicData uri="http://schemas.openxmlformats.org/drawingml/2006/table">
            <a:tbl>
              <a:tblPr rtl="1"/>
              <a:tblGrid>
                <a:gridCol w="1156845">
                  <a:extLst>
                    <a:ext uri="{9D8B030D-6E8A-4147-A177-3AD203B41FA5}">
                      <a16:colId xmlns:a16="http://schemas.microsoft.com/office/drawing/2014/main" val="1887170882"/>
                    </a:ext>
                  </a:extLst>
                </a:gridCol>
                <a:gridCol w="1156845">
                  <a:extLst>
                    <a:ext uri="{9D8B030D-6E8A-4147-A177-3AD203B41FA5}">
                      <a16:colId xmlns:a16="http://schemas.microsoft.com/office/drawing/2014/main" val="1709716532"/>
                    </a:ext>
                  </a:extLst>
                </a:gridCol>
                <a:gridCol w="1156845">
                  <a:extLst>
                    <a:ext uri="{9D8B030D-6E8A-4147-A177-3AD203B41FA5}">
                      <a16:colId xmlns:a16="http://schemas.microsoft.com/office/drawing/2014/main" val="2415847537"/>
                    </a:ext>
                  </a:extLst>
                </a:gridCol>
                <a:gridCol w="1156845">
                  <a:extLst>
                    <a:ext uri="{9D8B030D-6E8A-4147-A177-3AD203B41FA5}">
                      <a16:colId xmlns:a16="http://schemas.microsoft.com/office/drawing/2014/main" val="3143660016"/>
                    </a:ext>
                  </a:extLst>
                </a:gridCol>
                <a:gridCol w="1156845">
                  <a:extLst>
                    <a:ext uri="{9D8B030D-6E8A-4147-A177-3AD203B41FA5}">
                      <a16:colId xmlns:a16="http://schemas.microsoft.com/office/drawing/2014/main" val="3910575804"/>
                    </a:ext>
                  </a:extLst>
                </a:gridCol>
              </a:tblGrid>
              <a:tr h="847476">
                <a:tc>
                  <a:txBody>
                    <a:bodyPr/>
                    <a:lstStyle/>
                    <a:p>
                      <a:pPr algn="r" rtl="1" fontAlgn="t"/>
                      <a:r>
                        <a:rPr lang="he-IL" sz="1400">
                          <a:solidFill>
                            <a:srgbClr val="323232"/>
                          </a:solidFill>
                          <a:effectLst/>
                          <a:latin typeface="Arial" panose="020B0604020202020204" pitchFamily="34" charset="0"/>
                        </a:rPr>
                        <a:t>סה"כ</a:t>
                      </a:r>
                      <a:endParaRPr lang="he-IL" sz="1400">
                        <a:solidFill>
                          <a:srgbClr val="323232"/>
                        </a:solidFill>
                        <a:effectLst/>
                      </a:endParaRP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הפרשות המעסיק לפיצויים</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הפרשות העובד</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הפרשות המעסיק</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החל מיום</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extLst>
                  <a:ext uri="{0D108BD9-81ED-4DB2-BD59-A6C34878D82A}">
                    <a16:rowId xmlns:a16="http://schemas.microsoft.com/office/drawing/2014/main" val="1016594189"/>
                  </a:ext>
                </a:extLst>
              </a:tr>
              <a:tr h="413183">
                <a:tc>
                  <a:txBody>
                    <a:bodyPr/>
                    <a:lstStyle/>
                    <a:p>
                      <a:pPr algn="r" rtl="1" fontAlgn="t"/>
                      <a:r>
                        <a:rPr lang="he-IL" sz="1400">
                          <a:solidFill>
                            <a:srgbClr val="323232"/>
                          </a:solidFill>
                          <a:effectLst/>
                        </a:rPr>
                        <a:t>2.5%</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0.834%</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0.833%</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0.833%</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1.1.2008</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extLst>
                  <a:ext uri="{0D108BD9-81ED-4DB2-BD59-A6C34878D82A}">
                    <a16:rowId xmlns:a16="http://schemas.microsoft.com/office/drawing/2014/main" val="1732201566"/>
                  </a:ext>
                </a:extLst>
              </a:tr>
              <a:tr h="413183">
                <a:tc>
                  <a:txBody>
                    <a:bodyPr/>
                    <a:lstStyle/>
                    <a:p>
                      <a:pPr algn="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1.68%</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1.66%</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1.66%</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1.1.2009</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293561329"/>
                  </a:ext>
                </a:extLst>
              </a:tr>
              <a:tr h="413183">
                <a:tc>
                  <a:txBody>
                    <a:bodyPr/>
                    <a:lstStyle/>
                    <a:p>
                      <a:pPr algn="r" rtl="1" fontAlgn="t"/>
                      <a:r>
                        <a:rPr lang="he-IL" sz="1400">
                          <a:solidFill>
                            <a:srgbClr val="323232"/>
                          </a:solidFill>
                          <a:effectLst/>
                        </a:rPr>
                        <a:t>7.5%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1.1.2010</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2977141999"/>
                  </a:ext>
                </a:extLst>
              </a:tr>
              <a:tr h="413183">
                <a:tc>
                  <a:txBody>
                    <a:bodyPr/>
                    <a:lstStyle/>
                    <a:p>
                      <a:pPr algn="r" rtl="1" fontAlgn="t"/>
                      <a:r>
                        <a:rPr lang="he-IL" sz="1400">
                          <a:solidFill>
                            <a:srgbClr val="323232"/>
                          </a:solidFill>
                          <a:effectLst/>
                        </a:rPr>
                        <a:t>10%</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3.34%</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3.33%</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3.33%</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1.1.2011</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3853619854"/>
                  </a:ext>
                </a:extLst>
              </a:tr>
              <a:tr h="413183">
                <a:tc>
                  <a:txBody>
                    <a:bodyPr/>
                    <a:lstStyle/>
                    <a:p>
                      <a:pPr algn="r" rtl="1" fontAlgn="t"/>
                      <a:r>
                        <a:rPr lang="he-IL" sz="1400">
                          <a:solidFill>
                            <a:srgbClr val="323232"/>
                          </a:solidFill>
                          <a:effectLst/>
                        </a:rPr>
                        <a:t>12.5%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4.18%</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4.16%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4.16%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1.1.2012</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3455249709"/>
                  </a:ext>
                </a:extLst>
              </a:tr>
              <a:tr h="413183">
                <a:tc>
                  <a:txBody>
                    <a:bodyPr/>
                    <a:lstStyle/>
                    <a:p>
                      <a:pPr algn="r" rtl="1" fontAlgn="t"/>
                      <a:r>
                        <a:rPr lang="he-IL" sz="1400">
                          <a:solidFill>
                            <a:srgbClr val="323232"/>
                          </a:solidFill>
                          <a:effectLst/>
                        </a:rPr>
                        <a:t>15%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1.1.2013</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1466169226"/>
                  </a:ext>
                </a:extLst>
              </a:tr>
              <a:tr h="413183">
                <a:tc>
                  <a:txBody>
                    <a:bodyPr/>
                    <a:lstStyle/>
                    <a:p>
                      <a:pPr algn="r" rtl="1" fontAlgn="t"/>
                      <a:r>
                        <a:rPr lang="he-IL" sz="1400">
                          <a:solidFill>
                            <a:srgbClr val="323232"/>
                          </a:solidFill>
                          <a:effectLst/>
                        </a:rPr>
                        <a:t>17.5%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5.5%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1.1.2014</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3579430704"/>
                  </a:ext>
                </a:extLst>
              </a:tr>
              <a:tr h="413183">
                <a:tc>
                  <a:txBody>
                    <a:bodyPr/>
                    <a:lstStyle/>
                    <a:p>
                      <a:pPr algn="r" rtl="1" fontAlgn="t"/>
                      <a:r>
                        <a:rPr lang="he-IL" sz="1400">
                          <a:solidFill>
                            <a:srgbClr val="323232"/>
                          </a:solidFill>
                          <a:effectLst/>
                        </a:rPr>
                        <a:t>18%</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5.75%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6.25%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1.7.2016</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1307173457"/>
                  </a:ext>
                </a:extLst>
              </a:tr>
              <a:tr h="413183">
                <a:tc>
                  <a:txBody>
                    <a:bodyPr/>
                    <a:lstStyle/>
                    <a:p>
                      <a:pPr algn="r" rtl="1" fontAlgn="t"/>
                      <a:r>
                        <a:rPr lang="he-IL" sz="1400">
                          <a:solidFill>
                            <a:srgbClr val="323232"/>
                          </a:solidFill>
                          <a:effectLst/>
                        </a:rPr>
                        <a:t>18.5%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6.5%</a:t>
                      </a:r>
                    </a:p>
                  </a:txBody>
                  <a:tcPr marL="113243" marR="113243" marT="98144" marB="98144">
                    <a:lnL>
                      <a:noFill/>
                    </a:lnL>
                    <a:lnR>
                      <a:noFill/>
                    </a:lnR>
                    <a:lnT>
                      <a:noFill/>
                    </a:lnT>
                    <a:lnB>
                      <a:noFill/>
                    </a:lnB>
                    <a:solidFill>
                      <a:srgbClr val="F7F7F7"/>
                    </a:solidFill>
                  </a:tcPr>
                </a:tc>
                <a:tc>
                  <a:txBody>
                    <a:bodyPr/>
                    <a:lstStyle/>
                    <a:p>
                      <a:pPr algn="ctr" rtl="1" fontAlgn="t"/>
                      <a:r>
                        <a:rPr lang="he-IL" sz="1400" dirty="0">
                          <a:solidFill>
                            <a:srgbClr val="323232"/>
                          </a:solidFill>
                          <a:effectLst/>
                        </a:rPr>
                        <a:t>1.1.2017</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3708616810"/>
                  </a:ext>
                </a:extLst>
              </a:tr>
            </a:tbl>
          </a:graphicData>
        </a:graphic>
      </p:graphicFrame>
    </p:spTree>
    <p:extLst>
      <p:ext uri="{BB962C8B-B14F-4D97-AF65-F5344CB8AC3E}">
        <p14:creationId xmlns:p14="http://schemas.microsoft.com/office/powerpoint/2010/main" val="14995530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99902C-9079-4493-B290-FE2DC94FB0A4}"/>
              </a:ext>
            </a:extLst>
          </p:cNvPr>
          <p:cNvSpPr>
            <a:spLocks noGrp="1"/>
          </p:cNvSpPr>
          <p:nvPr>
            <p:ph type="title"/>
          </p:nvPr>
        </p:nvSpPr>
        <p:spPr/>
        <p:txBody>
          <a:bodyPr/>
          <a:lstStyle/>
          <a:p>
            <a:r>
              <a:rPr lang="he-IL" b="1" dirty="0"/>
              <a:t>אחוזי הפקדה מקסימליים </a:t>
            </a:r>
          </a:p>
        </p:txBody>
      </p:sp>
      <p:sp>
        <p:nvSpPr>
          <p:cNvPr id="3" name="מציין מיקום תוכן 2">
            <a:extLst>
              <a:ext uri="{FF2B5EF4-FFF2-40B4-BE49-F238E27FC236}">
                <a16:creationId xmlns:a16="http://schemas.microsoft.com/office/drawing/2014/main" id="{B487C49F-F6FE-4D06-A9ED-EA685D266A07}"/>
              </a:ext>
            </a:extLst>
          </p:cNvPr>
          <p:cNvSpPr>
            <a:spLocks noGrp="1"/>
          </p:cNvSpPr>
          <p:nvPr>
            <p:ph sz="quarter" idx="1"/>
          </p:nvPr>
        </p:nvSpPr>
        <p:spPr/>
        <p:txBody>
          <a:bodyPr/>
          <a:lstStyle/>
          <a:p>
            <a:r>
              <a:rPr lang="he-IL" sz="2800" u="sng" dirty="0">
                <a:latin typeface="Calibri" panose="020F0502020204030204" pitchFamily="34" charset="0"/>
                <a:cs typeface="Calibri" panose="020F0502020204030204" pitchFamily="34" charset="0"/>
              </a:rPr>
              <a:t>מקסימום הפקדות בהתאם לתקנות מס הכנסה</a:t>
            </a:r>
            <a:endParaRPr lang="en-US" sz="2800" u="sng" dirty="0">
              <a:latin typeface="Calibri" panose="020F0502020204030204" pitchFamily="34" charset="0"/>
              <a:cs typeface="Calibri" panose="020F0502020204030204" pitchFamily="34" charset="0"/>
            </a:endParaRPr>
          </a:p>
          <a:p>
            <a:endParaRPr lang="he-IL" dirty="0"/>
          </a:p>
        </p:txBody>
      </p:sp>
      <p:pic>
        <p:nvPicPr>
          <p:cNvPr id="5" name="תמונה 4">
            <a:extLst>
              <a:ext uri="{FF2B5EF4-FFF2-40B4-BE49-F238E27FC236}">
                <a16:creationId xmlns:a16="http://schemas.microsoft.com/office/drawing/2014/main" id="{52C679A0-20A4-4EEC-9045-EF39340A7E1B}"/>
              </a:ext>
            </a:extLst>
          </p:cNvPr>
          <p:cNvPicPr>
            <a:picLocks noChangeAspect="1"/>
          </p:cNvPicPr>
          <p:nvPr/>
        </p:nvPicPr>
        <p:blipFill>
          <a:blip r:embed="rId2"/>
          <a:stretch>
            <a:fillRect/>
          </a:stretch>
        </p:blipFill>
        <p:spPr>
          <a:xfrm>
            <a:off x="2438400" y="3048000"/>
            <a:ext cx="6166048" cy="1101080"/>
          </a:xfrm>
          <a:prstGeom prst="rect">
            <a:avLst/>
          </a:prstGeom>
        </p:spPr>
      </p:pic>
    </p:spTree>
    <p:extLst>
      <p:ext uri="{BB962C8B-B14F-4D97-AF65-F5344CB8AC3E}">
        <p14:creationId xmlns:p14="http://schemas.microsoft.com/office/powerpoint/2010/main" val="42726972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91ABF6-927E-448C-A131-E7663D30078C}"/>
              </a:ext>
            </a:extLst>
          </p:cNvPr>
          <p:cNvSpPr>
            <a:spLocks noGrp="1"/>
          </p:cNvSpPr>
          <p:nvPr>
            <p:ph type="title"/>
          </p:nvPr>
        </p:nvSpPr>
        <p:spPr/>
        <p:txBody>
          <a:bodyPr/>
          <a:lstStyle/>
          <a:p>
            <a:r>
              <a:rPr lang="he-IL" dirty="0"/>
              <a:t>תיקון 16 וצו הרחבה על הגדלת הפקדות </a:t>
            </a:r>
          </a:p>
        </p:txBody>
      </p:sp>
      <p:sp>
        <p:nvSpPr>
          <p:cNvPr id="3" name="מציין מיקום תוכן 2">
            <a:extLst>
              <a:ext uri="{FF2B5EF4-FFF2-40B4-BE49-F238E27FC236}">
                <a16:creationId xmlns:a16="http://schemas.microsoft.com/office/drawing/2014/main" id="{49157537-1D41-4F7D-9EDF-BFC7CBC60907}"/>
              </a:ext>
            </a:extLst>
          </p:cNvPr>
          <p:cNvSpPr>
            <a:spLocks noGrp="1"/>
          </p:cNvSpPr>
          <p:nvPr>
            <p:ph sz="quarter" idx="1"/>
          </p:nvPr>
        </p:nvSpPr>
        <p:spPr/>
        <p:txBody>
          <a:bodyPr/>
          <a:lstStyle/>
          <a:p>
            <a:pPr marL="342900" indent="-342900" algn="just">
              <a:lnSpc>
                <a:spcPct val="160000"/>
              </a:lnSpc>
              <a:buClr>
                <a:srgbClr val="C89D48"/>
              </a:buClr>
              <a:buFont typeface="Wingdings" panose="05000000000000000000" pitchFamily="2" charset="2"/>
              <a:buChar char="§"/>
            </a:pPr>
            <a:r>
              <a:rPr lang="he-IL" dirty="0"/>
              <a:t>כיצד בוצעה ההגדלה </a:t>
            </a:r>
            <a:r>
              <a:rPr lang="he-IL" dirty="0" err="1"/>
              <a:t>בתכנית</a:t>
            </a:r>
            <a:r>
              <a:rPr lang="he-IL" dirty="0"/>
              <a:t> קיימת:</a:t>
            </a:r>
          </a:p>
          <a:p>
            <a:pPr marL="685800" indent="-342900" algn="just">
              <a:lnSpc>
                <a:spcPct val="160000"/>
              </a:lnSpc>
              <a:buClr>
                <a:srgbClr val="C89D48"/>
              </a:buClr>
              <a:buFont typeface="Wingdings" panose="05000000000000000000" pitchFamily="2" charset="2"/>
              <a:buChar char="ü"/>
            </a:pPr>
            <a:r>
              <a:rPr lang="he-IL" dirty="0"/>
              <a:t>בקרן פנסיה חדשה ו/או קופת גמל – באותה התוכנית</a:t>
            </a:r>
          </a:p>
          <a:p>
            <a:pPr marL="685800" indent="-342900" algn="just">
              <a:lnSpc>
                <a:spcPct val="160000"/>
              </a:lnSpc>
              <a:buClr>
                <a:srgbClr val="C89D48"/>
              </a:buClr>
              <a:buFont typeface="Wingdings" panose="05000000000000000000" pitchFamily="2" charset="2"/>
              <a:buChar char="ü"/>
            </a:pPr>
            <a:r>
              <a:rPr lang="he-IL" dirty="0"/>
              <a:t>בפוליסות ביטוח תחילת ביטוח אחרי יוני 2001 – באותה הפוליסה.</a:t>
            </a:r>
          </a:p>
          <a:p>
            <a:pPr marL="685800" indent="-342900" algn="just">
              <a:lnSpc>
                <a:spcPct val="160000"/>
              </a:lnSpc>
              <a:buClr>
                <a:srgbClr val="C89D48"/>
              </a:buClr>
              <a:buFont typeface="Wingdings" panose="05000000000000000000" pitchFamily="2" charset="2"/>
              <a:buChar char="ü"/>
            </a:pPr>
            <a:r>
              <a:rPr lang="he-IL" dirty="0"/>
              <a:t>בפוליסות ביטוח תחילת ביטוח לפני יוני 2001 – בפוליסה חדשה.</a:t>
            </a:r>
          </a:p>
          <a:p>
            <a:endParaRPr lang="he-IL" dirty="0"/>
          </a:p>
        </p:txBody>
      </p:sp>
    </p:spTree>
    <p:extLst>
      <p:ext uri="{BB962C8B-B14F-4D97-AF65-F5344CB8AC3E}">
        <p14:creationId xmlns:p14="http://schemas.microsoft.com/office/powerpoint/2010/main" val="73121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60036A-9F03-4D7A-B22D-176795CB15E9}"/>
              </a:ext>
            </a:extLst>
          </p:cNvPr>
          <p:cNvSpPr>
            <a:spLocks noGrp="1"/>
          </p:cNvSpPr>
          <p:nvPr>
            <p:ph type="title"/>
          </p:nvPr>
        </p:nvSpPr>
        <p:spPr/>
        <p:txBody>
          <a:bodyPr/>
          <a:lstStyle/>
          <a:p>
            <a:r>
              <a:rPr lang="he-IL" b="1" dirty="0"/>
              <a:t>ואצלנו בקופות ...? </a:t>
            </a:r>
          </a:p>
        </p:txBody>
      </p:sp>
      <p:sp>
        <p:nvSpPr>
          <p:cNvPr id="3" name="מציין מיקום תוכן 2">
            <a:extLst>
              <a:ext uri="{FF2B5EF4-FFF2-40B4-BE49-F238E27FC236}">
                <a16:creationId xmlns:a16="http://schemas.microsoft.com/office/drawing/2014/main" id="{356769DF-A109-43C5-96B1-87DA9B202FD2}"/>
              </a:ext>
            </a:extLst>
          </p:cNvPr>
          <p:cNvSpPr>
            <a:spLocks noGrp="1"/>
          </p:cNvSpPr>
          <p:nvPr>
            <p:ph sz="quarter" idx="1"/>
          </p:nvPr>
        </p:nvSpPr>
        <p:spPr/>
        <p:txBody>
          <a:bodyPr/>
          <a:lstStyle/>
          <a:p>
            <a:r>
              <a:rPr lang="he-IL" dirty="0"/>
              <a:t>בחודש מרץ 2020- ירידה חדה מאוד בכל הקרנות השתלמות, קופות גמל וקרנות פנסיה</a:t>
            </a:r>
          </a:p>
          <a:p>
            <a:r>
              <a:rPr lang="he-IL" dirty="0"/>
              <a:t>בחודש אפריל חלה התייצבות ומגמת עלייה </a:t>
            </a:r>
          </a:p>
          <a:p>
            <a:r>
              <a:rPr lang="he-IL" dirty="0"/>
              <a:t>דצמבר סיימנו בתשואה חיובית של כ-4.5% בממוצע  </a:t>
            </a:r>
          </a:p>
          <a:p>
            <a:endParaRPr lang="he-IL" dirty="0"/>
          </a:p>
        </p:txBody>
      </p:sp>
      <p:graphicFrame>
        <p:nvGraphicFramePr>
          <p:cNvPr id="6" name="תרשים 5">
            <a:extLst>
              <a:ext uri="{FF2B5EF4-FFF2-40B4-BE49-F238E27FC236}">
                <a16:creationId xmlns:a16="http://schemas.microsoft.com/office/drawing/2014/main" id="{1EC97FCF-1AA8-49D0-AA59-B53A431BEFC7}"/>
              </a:ext>
            </a:extLst>
          </p:cNvPr>
          <p:cNvGraphicFramePr/>
          <p:nvPr>
            <p:extLst>
              <p:ext uri="{D42A27DB-BD31-4B8C-83A1-F6EECF244321}">
                <p14:modId xmlns:p14="http://schemas.microsoft.com/office/powerpoint/2010/main" val="3780737466"/>
              </p:ext>
            </p:extLst>
          </p:nvPr>
        </p:nvGraphicFramePr>
        <p:xfrm>
          <a:off x="1524000" y="3645024"/>
          <a:ext cx="6144344" cy="259228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מחבר חץ ישר 7">
            <a:extLst>
              <a:ext uri="{FF2B5EF4-FFF2-40B4-BE49-F238E27FC236}">
                <a16:creationId xmlns:a16="http://schemas.microsoft.com/office/drawing/2014/main" id="{3662ED32-B249-4FE1-964E-50E33AF2D850}"/>
              </a:ext>
            </a:extLst>
          </p:cNvPr>
          <p:cNvCxnSpPr>
            <a:cxnSpLocks/>
          </p:cNvCxnSpPr>
          <p:nvPr/>
        </p:nvCxnSpPr>
        <p:spPr>
          <a:xfrm flipH="1" flipV="1">
            <a:off x="4788024" y="5661248"/>
            <a:ext cx="864096" cy="57606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350225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B7823CE-5504-49FA-9F04-7E0D630BC787}"/>
              </a:ext>
            </a:extLst>
          </p:cNvPr>
          <p:cNvSpPr>
            <a:spLocks noGrp="1"/>
          </p:cNvSpPr>
          <p:nvPr>
            <p:ph type="title"/>
          </p:nvPr>
        </p:nvSpPr>
        <p:spPr/>
        <p:txBody>
          <a:bodyPr/>
          <a:lstStyle/>
          <a:p>
            <a:r>
              <a:rPr lang="he-IL" dirty="0"/>
              <a:t>מי בוחר היכן לחסוך ? </a:t>
            </a:r>
          </a:p>
        </p:txBody>
      </p:sp>
      <p:sp>
        <p:nvSpPr>
          <p:cNvPr id="3" name="מציין מיקום תוכן 2">
            <a:extLst>
              <a:ext uri="{FF2B5EF4-FFF2-40B4-BE49-F238E27FC236}">
                <a16:creationId xmlns:a16="http://schemas.microsoft.com/office/drawing/2014/main" id="{D84E90A5-5949-4729-B65B-9F6F511786C9}"/>
              </a:ext>
            </a:extLst>
          </p:cNvPr>
          <p:cNvSpPr>
            <a:spLocks noGrp="1"/>
          </p:cNvSpPr>
          <p:nvPr>
            <p:ph sz="quarter" idx="1"/>
          </p:nvPr>
        </p:nvSpPr>
        <p:spPr/>
        <p:txBody>
          <a:bodyPr/>
          <a:lstStyle/>
          <a:p>
            <a:endParaRPr lang="he-IL" dirty="0"/>
          </a:p>
        </p:txBody>
      </p:sp>
      <p:grpSp>
        <p:nvGrpSpPr>
          <p:cNvPr id="4" name="קבוצה 3">
            <a:extLst>
              <a:ext uri="{FF2B5EF4-FFF2-40B4-BE49-F238E27FC236}">
                <a16:creationId xmlns:a16="http://schemas.microsoft.com/office/drawing/2014/main" id="{A0B1086D-8CCE-4202-93ED-65C2D0C63260}"/>
              </a:ext>
            </a:extLst>
          </p:cNvPr>
          <p:cNvGrpSpPr/>
          <p:nvPr/>
        </p:nvGrpSpPr>
        <p:grpSpPr>
          <a:xfrm>
            <a:off x="1483503" y="1988840"/>
            <a:ext cx="6176994" cy="3805881"/>
            <a:chOff x="1419342" y="1640049"/>
            <a:chExt cx="9410545" cy="3577902"/>
          </a:xfrm>
        </p:grpSpPr>
        <p:sp>
          <p:nvSpPr>
            <p:cNvPr id="5" name="מלבן 4">
              <a:extLst>
                <a:ext uri="{FF2B5EF4-FFF2-40B4-BE49-F238E27FC236}">
                  <a16:creationId xmlns:a16="http://schemas.microsoft.com/office/drawing/2014/main" id="{91BE5AE7-0085-44A7-82BB-F95B6107F71D}"/>
                </a:ext>
              </a:extLst>
            </p:cNvPr>
            <p:cNvSpPr/>
            <p:nvPr/>
          </p:nvSpPr>
          <p:spPr>
            <a:xfrm>
              <a:off x="1419342" y="1640049"/>
              <a:ext cx="9410545" cy="35779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6" name="Picture 2" descr="זכותו של העובד לבחור">
              <a:extLst>
                <a:ext uri="{FF2B5EF4-FFF2-40B4-BE49-F238E27FC236}">
                  <a16:creationId xmlns:a16="http://schemas.microsoft.com/office/drawing/2014/main" id="{B426A34D-6846-40DE-96EC-781BFAF126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9000"/>
                      </a14:imgEffect>
                    </a14:imgLayer>
                  </a14:imgProps>
                </a:ext>
                <a:ext uri="{28A0092B-C50C-407E-A947-70E740481C1C}">
                  <a14:useLocalDpi xmlns:a14="http://schemas.microsoft.com/office/drawing/2010/main"/>
                </a:ext>
              </a:extLst>
            </a:blip>
            <a:srcRect/>
            <a:stretch>
              <a:fillRect/>
            </a:stretch>
          </p:blipFill>
          <p:spPr bwMode="auto">
            <a:xfrm>
              <a:off x="1723638" y="1808820"/>
              <a:ext cx="8744723" cy="3240360"/>
            </a:xfrm>
            <a:prstGeom prst="rect">
              <a:avLst/>
            </a:prstGeom>
            <a:noFill/>
          </p:spPr>
        </p:pic>
      </p:grpSp>
    </p:spTree>
    <p:extLst>
      <p:ext uri="{BB962C8B-B14F-4D97-AF65-F5344CB8AC3E}">
        <p14:creationId xmlns:p14="http://schemas.microsoft.com/office/powerpoint/2010/main" val="39930777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2800" b="1" dirty="0"/>
              <a:t>בחירת תנאים סוציאליים – חוק הפיקוח </a:t>
            </a:r>
          </a:p>
        </p:txBody>
      </p:sp>
      <p:sp>
        <p:nvSpPr>
          <p:cNvPr id="3" name="מציין מיקום תוכן 2"/>
          <p:cNvSpPr>
            <a:spLocks noGrp="1"/>
          </p:cNvSpPr>
          <p:nvPr>
            <p:ph sz="quarter" idx="1"/>
          </p:nvPr>
        </p:nvSpPr>
        <p:spPr/>
        <p:txBody>
          <a:bodyPr>
            <a:normAutofit/>
          </a:bodyPr>
          <a:lstStyle/>
          <a:p>
            <a:r>
              <a:rPr lang="he-IL" dirty="0"/>
              <a:t>חוק הפיקוח על קופות הגמל מאפשר לעובד לבחור את התנאים הסוציאליים שלו ולהעביר את הכספים שנצברו בה לקופה אחרת, בכל זמן שיבחר לעשות כך. המעבר מקופה אחת לאחרת אינו כרוך בתשלום או בקנסות. בתהליך ההעברה נשמרות כל הזכויות שנצברו לזכות העובד בקופה הישנה.   </a:t>
            </a:r>
          </a:p>
          <a:p>
            <a:endParaRPr lang="he-IL" dirty="0"/>
          </a:p>
          <a:p>
            <a:r>
              <a:rPr lang="he-IL" dirty="0"/>
              <a:t>וועדת בכר       חוק הפיקוח      חוק פנסיית חובה       תקנה 12</a:t>
            </a:r>
          </a:p>
          <a:p>
            <a:pPr marL="0" indent="0">
              <a:buNone/>
            </a:pPr>
            <a:br>
              <a:rPr lang="he-IL" dirty="0"/>
            </a:b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חץ שמאלה 5"/>
          <p:cNvSpPr/>
          <p:nvPr/>
        </p:nvSpPr>
        <p:spPr>
          <a:xfrm>
            <a:off x="6732240" y="4365104"/>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a:off x="4860032" y="4350381"/>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a:off x="2308822" y="4332472"/>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7897215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 כדאי לי ??? </a:t>
            </a:r>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55776" y="1878995"/>
            <a:ext cx="4473054" cy="3473195"/>
          </a:xfrm>
        </p:spPr>
      </p:pic>
      <p:sp>
        <p:nvSpPr>
          <p:cNvPr id="5" name="הסבר אליפטי 4"/>
          <p:cNvSpPr/>
          <p:nvPr/>
        </p:nvSpPr>
        <p:spPr>
          <a:xfrm>
            <a:off x="7452320" y="1484784"/>
            <a:ext cx="1368152" cy="1152128"/>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גמל או גמל להשקעה</a:t>
            </a:r>
          </a:p>
        </p:txBody>
      </p:sp>
      <p:sp>
        <p:nvSpPr>
          <p:cNvPr id="6" name="הסבר אליפטי 5"/>
          <p:cNvSpPr/>
          <p:nvPr/>
        </p:nvSpPr>
        <p:spPr>
          <a:xfrm>
            <a:off x="910445" y="1611107"/>
            <a:ext cx="1274440" cy="113383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פנסיה או מנהלים</a:t>
            </a:r>
          </a:p>
        </p:txBody>
      </p:sp>
      <p:sp>
        <p:nvSpPr>
          <p:cNvPr id="7" name="הסבר אליפטי 6"/>
          <p:cNvSpPr/>
          <p:nvPr/>
        </p:nvSpPr>
        <p:spPr>
          <a:xfrm>
            <a:off x="550404" y="4077072"/>
            <a:ext cx="1274440" cy="122413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סולידי או מנייתי </a:t>
            </a:r>
          </a:p>
        </p:txBody>
      </p:sp>
      <p:sp>
        <p:nvSpPr>
          <p:cNvPr id="8" name="הסבר אליפטי 7"/>
          <p:cNvSpPr/>
          <p:nvPr/>
        </p:nvSpPr>
        <p:spPr>
          <a:xfrm>
            <a:off x="7308304" y="4077072"/>
            <a:ext cx="1512168" cy="122413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למשוך השתלמות או לקחת הלוואה? </a:t>
            </a:r>
          </a:p>
        </p:txBody>
      </p:sp>
      <p:sp>
        <p:nvSpPr>
          <p:cNvPr id="9" name="הסבר אליפטי 8"/>
          <p:cNvSpPr/>
          <p:nvPr/>
        </p:nvSpPr>
        <p:spPr>
          <a:xfrm>
            <a:off x="4283968" y="5373216"/>
            <a:ext cx="1440160" cy="86409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אולי גם וגם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3375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normAutofit/>
          </a:bodyPr>
          <a:lstStyle/>
          <a:p>
            <a:r>
              <a:rPr lang="he-IL" sz="2800" b="1" dirty="0"/>
              <a:t>באיזה מוצר פנסיוני יש להפקיד לעובד ?</a:t>
            </a:r>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r>
              <a:rPr lang="he-IL" dirty="0"/>
              <a:t>בהתאם לסעיף </a:t>
            </a:r>
            <a:r>
              <a:rPr lang="he-IL" b="1" dirty="0"/>
              <a:t>20 לחוק הפיקוח על שירותים פיננסים</a:t>
            </a:r>
            <a:r>
              <a:rPr lang="he-IL" dirty="0"/>
              <a:t> זכותו של העובד לבחור את המוצר הפנסיוני שבו  יתנהל החיסכון שלו. </a:t>
            </a:r>
            <a:r>
              <a:rPr lang="he-IL"/>
              <a:t>העובד יכול </a:t>
            </a:r>
            <a:r>
              <a:rPr lang="he-IL" dirty="0"/>
              <a:t>לבחור לנהל את החיסכון באחד המוצרים הבאים:</a:t>
            </a:r>
          </a:p>
          <a:p>
            <a:pPr marL="457200" indent="-457200">
              <a:buFont typeface="Arial" panose="020B0604020202020204" pitchFamily="34" charset="0"/>
              <a:buChar char="•"/>
            </a:pPr>
            <a:r>
              <a:rPr lang="he-IL" dirty="0"/>
              <a:t>קרן פנסיה</a:t>
            </a:r>
          </a:p>
          <a:p>
            <a:pPr marL="457200" indent="-457200">
              <a:buFont typeface="Arial" panose="020B0604020202020204" pitchFamily="34" charset="0"/>
              <a:buChar char="•"/>
            </a:pPr>
            <a:r>
              <a:rPr lang="he-IL" dirty="0"/>
              <a:t>קופת גמל</a:t>
            </a:r>
          </a:p>
          <a:p>
            <a:pPr marL="457200" indent="-457200">
              <a:buFont typeface="Arial" panose="020B0604020202020204" pitchFamily="34" charset="0"/>
              <a:buChar char="•"/>
            </a:pPr>
            <a:r>
              <a:rPr lang="he-IL" dirty="0"/>
              <a:t>ביטוח מנהלים</a:t>
            </a:r>
          </a:p>
          <a:p>
            <a:pPr marL="0" indent="0">
              <a:buNone/>
            </a:pPr>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143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C97B7A-7F10-4A91-995D-2B9A7E96BA55}"/>
              </a:ext>
            </a:extLst>
          </p:cNvPr>
          <p:cNvSpPr>
            <a:spLocks noGrp="1"/>
          </p:cNvSpPr>
          <p:nvPr>
            <p:ph type="title"/>
          </p:nvPr>
        </p:nvSpPr>
        <p:spPr/>
        <p:txBody>
          <a:bodyPr/>
          <a:lstStyle/>
          <a:p>
            <a:r>
              <a:rPr lang="he-IL" dirty="0"/>
              <a:t>מה קורה במידה והעובד לא בוחר? </a:t>
            </a:r>
          </a:p>
        </p:txBody>
      </p:sp>
      <p:sp>
        <p:nvSpPr>
          <p:cNvPr id="3" name="מציין מיקום תוכן 2">
            <a:extLst>
              <a:ext uri="{FF2B5EF4-FFF2-40B4-BE49-F238E27FC236}">
                <a16:creationId xmlns:a16="http://schemas.microsoft.com/office/drawing/2014/main" id="{50C2759B-F07F-4541-B665-0200B68207FD}"/>
              </a:ext>
            </a:extLst>
          </p:cNvPr>
          <p:cNvSpPr>
            <a:spLocks noGrp="1"/>
          </p:cNvSpPr>
          <p:nvPr>
            <p:ph sz="quarter" idx="1"/>
          </p:nvPr>
        </p:nvSpPr>
        <p:spPr/>
        <p:txBody>
          <a:bodyPr/>
          <a:lstStyle/>
          <a:p>
            <a:r>
              <a:rPr lang="he-IL" dirty="0"/>
              <a:t>באפשרות המעסיק להפנות את העובד לאחת מקרנות בררת המחדל (סעיף 20ב)</a:t>
            </a:r>
          </a:p>
          <a:p>
            <a:endParaRPr lang="he-IL" dirty="0"/>
          </a:p>
        </p:txBody>
      </p:sp>
    </p:spTree>
    <p:extLst>
      <p:ext uri="{BB962C8B-B14F-4D97-AF65-F5344CB8AC3E}">
        <p14:creationId xmlns:p14="http://schemas.microsoft.com/office/powerpoint/2010/main" val="19289985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מכרז קרנות הפנסיה </a:t>
            </a:r>
          </a:p>
        </p:txBody>
      </p:sp>
      <p:sp>
        <p:nvSpPr>
          <p:cNvPr id="3" name="מציין מיקום תוכן 2"/>
          <p:cNvSpPr>
            <a:spLocks noGrp="1"/>
          </p:cNvSpPr>
          <p:nvPr>
            <p:ph sz="quarter" idx="1"/>
          </p:nvPr>
        </p:nvSpPr>
        <p:spPr/>
        <p:txBody>
          <a:bodyPr>
            <a:normAutofit fontScale="77500" lnSpcReduction="20000"/>
          </a:bodyPr>
          <a:lstStyle/>
          <a:p>
            <a:r>
              <a:rPr lang="he-IL" dirty="0"/>
              <a:t>משרד האוצר ורשות שוק ההון בחרו עבורכם קרנות נבחרות מוזלות לחיסכון הפנסיוני. לכל עובד קיימת הזכות להצטרף לאחת מארבעת קרנות הפנסיה נבחרות שנבחרו.</a:t>
            </a:r>
          </a:p>
          <a:p>
            <a:r>
              <a:rPr lang="he-IL" b="1" dirty="0"/>
              <a:t>מהן קרנות נבחרות?</a:t>
            </a:r>
          </a:p>
          <a:p>
            <a:r>
              <a:rPr lang="he-IL" dirty="0"/>
              <a:t>לדמי הניהול הנגבים מהחיסכון לגיל פרישה של כל אחד ואחת מאתנו השפעה רבה על קצבת הזקנה שנקבל לאחר הפרישה. להוזלה בשיעור דמי הניהול השפעה משמעותית ביותר על הגדלת קצבת הזקנה שנקבל. לכן, נבחרו ארבע קרנות פנסיה, שהציעו את דמי הניהול הנמוכים ביותר, כקרנות נבחרות.</a:t>
            </a:r>
          </a:p>
          <a:p>
            <a:r>
              <a:rPr lang="he-IL" dirty="0"/>
              <a:t>קרנות אלו מהוות אלטרנטיבת חיסכון בדמי ניהול נמוכים, וכאמור כל עובד שירצה בכך יוכל להצטרף לאחת מארבעת הקרנות.</a:t>
            </a:r>
          </a:p>
          <a:p>
            <a:r>
              <a:rPr lang="he-IL" b="1" dirty="0"/>
              <a:t>מי הן קרנות פנסיה נבחרות ומהם התנאים שהן מציעות?</a:t>
            </a:r>
          </a:p>
          <a:p>
            <a:r>
              <a:rPr lang="he-IL" dirty="0"/>
              <a:t>ארבע החברות המנהלות של הקרנות שנקבעו כקרנות נבחרות הן </a:t>
            </a:r>
          </a:p>
          <a:p>
            <a:r>
              <a:rPr lang="he-IL" dirty="0"/>
              <a:t>חברת אלטשולר שחם גמל ופנסיה בע"מ</a:t>
            </a:r>
          </a:p>
          <a:p>
            <a:r>
              <a:rPr lang="he-IL" dirty="0"/>
              <a:t>חברת הלמן אלדובי קופות גמל ופנסיה בע"מ</a:t>
            </a:r>
          </a:p>
          <a:p>
            <a:r>
              <a:rPr lang="he-IL" dirty="0"/>
              <a:t>חברת מיטב דש גמל ופנסיה בע"מ </a:t>
            </a:r>
          </a:p>
          <a:p>
            <a:r>
              <a:rPr lang="he-IL" dirty="0"/>
              <a:t>חברת פסגות קופות גמל ופנסיה בע"מ</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9265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מכרז קרנות הפנסיה – דמי ניהול </a:t>
            </a:r>
          </a:p>
        </p:txBody>
      </p:sp>
      <p:graphicFrame>
        <p:nvGraphicFramePr>
          <p:cNvPr id="5" name="מציין מיקום תוכן 4">
            <a:extLst>
              <a:ext uri="{FF2B5EF4-FFF2-40B4-BE49-F238E27FC236}">
                <a16:creationId xmlns:a16="http://schemas.microsoft.com/office/drawing/2014/main" id="{4B317A14-C86A-4E59-A899-6AA75E64F5A6}"/>
              </a:ext>
            </a:extLst>
          </p:cNvPr>
          <p:cNvGraphicFramePr>
            <a:graphicFrameLocks noGrp="1"/>
          </p:cNvGraphicFramePr>
          <p:nvPr>
            <p:ph sz="quarter" idx="1"/>
            <p:extLst>
              <p:ext uri="{D42A27DB-BD31-4B8C-83A1-F6EECF244321}">
                <p14:modId xmlns:p14="http://schemas.microsoft.com/office/powerpoint/2010/main" val="962971836"/>
              </p:ext>
            </p:extLst>
          </p:nvPr>
        </p:nvGraphicFramePr>
        <p:xfrm>
          <a:off x="1835696" y="1844824"/>
          <a:ext cx="5832648" cy="4032445"/>
        </p:xfrm>
        <a:graphic>
          <a:graphicData uri="http://schemas.openxmlformats.org/drawingml/2006/table">
            <a:tbl>
              <a:tblPr/>
              <a:tblGrid>
                <a:gridCol w="1611785">
                  <a:extLst>
                    <a:ext uri="{9D8B030D-6E8A-4147-A177-3AD203B41FA5}">
                      <a16:colId xmlns:a16="http://schemas.microsoft.com/office/drawing/2014/main" val="1985924563"/>
                    </a:ext>
                  </a:extLst>
                </a:gridCol>
                <a:gridCol w="1742743">
                  <a:extLst>
                    <a:ext uri="{9D8B030D-6E8A-4147-A177-3AD203B41FA5}">
                      <a16:colId xmlns:a16="http://schemas.microsoft.com/office/drawing/2014/main" val="1221061180"/>
                    </a:ext>
                  </a:extLst>
                </a:gridCol>
                <a:gridCol w="2478120">
                  <a:extLst>
                    <a:ext uri="{9D8B030D-6E8A-4147-A177-3AD203B41FA5}">
                      <a16:colId xmlns:a16="http://schemas.microsoft.com/office/drawing/2014/main" val="1980327735"/>
                    </a:ext>
                  </a:extLst>
                </a:gridCol>
              </a:tblGrid>
              <a:tr h="806489">
                <a:tc>
                  <a:txBody>
                    <a:bodyPr/>
                    <a:lstStyle/>
                    <a:p>
                      <a:pPr fontAlgn="t"/>
                      <a:r>
                        <a:rPr lang="he-IL" sz="1700" b="1">
                          <a:effectLst/>
                        </a:rPr>
                        <a:t>שם קרן הפנסיה​</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6F6F6"/>
                    </a:solidFill>
                  </a:tcPr>
                </a:tc>
                <a:tc>
                  <a:txBody>
                    <a:bodyPr/>
                    <a:lstStyle/>
                    <a:p>
                      <a:pPr fontAlgn="t"/>
                      <a:r>
                        <a:rPr lang="he-IL" sz="1700" b="1">
                          <a:effectLst/>
                        </a:rPr>
                        <a:t>שיעור דמי ניהול מצבירה​</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6F6F6"/>
                    </a:solidFill>
                  </a:tcPr>
                </a:tc>
                <a:tc>
                  <a:txBody>
                    <a:bodyPr/>
                    <a:lstStyle/>
                    <a:p>
                      <a:pPr fontAlgn="t"/>
                      <a:r>
                        <a:rPr lang="he-IL" sz="1700" b="1" dirty="0">
                          <a:effectLst/>
                        </a:rPr>
                        <a:t>שיעור דמי ניהול מהפק​​דות חודשיות​</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6F6F6"/>
                    </a:solidFill>
                  </a:tcPr>
                </a:tc>
                <a:extLst>
                  <a:ext uri="{0D108BD9-81ED-4DB2-BD59-A6C34878D82A}">
                    <a16:rowId xmlns:a16="http://schemas.microsoft.com/office/drawing/2014/main" val="3815094932"/>
                  </a:ext>
                </a:extLst>
              </a:tr>
              <a:tr h="806489">
                <a:tc>
                  <a:txBody>
                    <a:bodyPr/>
                    <a:lstStyle/>
                    <a:p>
                      <a:pPr fontAlgn="t"/>
                      <a:r>
                        <a:rPr lang="he-IL" sz="1700">
                          <a:effectLst/>
                        </a:rPr>
                        <a:t>אלטשולר שחם​</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​0.1%</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​1.49%</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2391195285"/>
                  </a:ext>
                </a:extLst>
              </a:tr>
              <a:tr h="806489">
                <a:tc>
                  <a:txBody>
                    <a:bodyPr/>
                    <a:lstStyle/>
                    <a:p>
                      <a:pPr fontAlgn="t"/>
                      <a:r>
                        <a:rPr lang="he-IL" sz="1700">
                          <a:effectLst/>
                        </a:rPr>
                        <a:t>הלמן אלדובי​</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0.1%​</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​1.49%</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3031342545"/>
                  </a:ext>
                </a:extLst>
              </a:tr>
              <a:tr h="806489">
                <a:tc>
                  <a:txBody>
                    <a:bodyPr/>
                    <a:lstStyle/>
                    <a:p>
                      <a:pPr fontAlgn="t"/>
                      <a:r>
                        <a:rPr lang="he-IL" sz="1700">
                          <a:effectLst/>
                        </a:rPr>
                        <a:t>מיטב דש​</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0.05%​</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2.49%​</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4257448128"/>
                  </a:ext>
                </a:extLst>
              </a:tr>
              <a:tr h="806489">
                <a:tc>
                  <a:txBody>
                    <a:bodyPr/>
                    <a:lstStyle/>
                    <a:p>
                      <a:pPr fontAlgn="t"/>
                      <a:r>
                        <a:rPr lang="he-IL" sz="1700">
                          <a:effectLst/>
                        </a:rPr>
                        <a:t>פסגות​</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0.0905%​</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dirty="0">
                          <a:effectLst/>
                        </a:rPr>
                        <a:t>1.68%​</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4030136664"/>
                  </a:ext>
                </a:extLst>
              </a:tr>
            </a:tbl>
          </a:graphicData>
        </a:graphic>
      </p:graphicFrame>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8102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393D16-FA19-415C-B40D-FA3E5E3F24BA}"/>
              </a:ext>
            </a:extLst>
          </p:cNvPr>
          <p:cNvSpPr>
            <a:spLocks noGrp="1"/>
          </p:cNvSpPr>
          <p:nvPr>
            <p:ph type="title"/>
          </p:nvPr>
        </p:nvSpPr>
        <p:spPr/>
        <p:txBody>
          <a:bodyPr/>
          <a:lstStyle/>
          <a:p>
            <a:r>
              <a:rPr lang="he-IL" b="1" dirty="0"/>
              <a:t>תפקיד חשב השכר בהיבט הפנסיוני  </a:t>
            </a:r>
          </a:p>
        </p:txBody>
      </p:sp>
      <p:sp>
        <p:nvSpPr>
          <p:cNvPr id="3" name="מציין מיקום תוכן 2">
            <a:extLst>
              <a:ext uri="{FF2B5EF4-FFF2-40B4-BE49-F238E27FC236}">
                <a16:creationId xmlns:a16="http://schemas.microsoft.com/office/drawing/2014/main" id="{A591F545-303C-4868-A5D6-B80A99F1379B}"/>
              </a:ext>
            </a:extLst>
          </p:cNvPr>
          <p:cNvSpPr>
            <a:spLocks noGrp="1"/>
          </p:cNvSpPr>
          <p:nvPr>
            <p:ph sz="quarter" idx="1"/>
          </p:nvPr>
        </p:nvSpPr>
        <p:spPr>
          <a:xfrm>
            <a:off x="278016" y="1484784"/>
            <a:ext cx="8503920" cy="4572000"/>
          </a:xfrm>
        </p:spPr>
        <p:txBody>
          <a:bodyPr>
            <a:normAutofit lnSpcReduction="10000"/>
          </a:bodyPr>
          <a:lstStyle/>
          <a:p>
            <a:pPr marL="0" indent="0" algn="ctr">
              <a:buNone/>
            </a:pPr>
            <a:r>
              <a:rPr lang="he-IL" b="1" u="sng" dirty="0"/>
              <a:t>תהליך ההצטרפות </a:t>
            </a:r>
          </a:p>
          <a:p>
            <a:r>
              <a:rPr lang="he-IL" dirty="0"/>
              <a:t>במעמד קבלה לעבודה מומלץ לצרף שאלון לעניין בירור התנאים הסוציאליים על מנת שהמעסיק ייערך.</a:t>
            </a:r>
          </a:p>
          <a:p>
            <a:r>
              <a:rPr lang="he-IL" dirty="0"/>
              <a:t>להסביר לעובד את הנושא ושיכין את הפרטים </a:t>
            </a:r>
          </a:p>
          <a:p>
            <a:r>
              <a:rPr lang="he-IL" dirty="0"/>
              <a:t>שבועיים לפני מועד ההפקדה לפחות , יש לבקש מהעובד לספק לכם פרטים אודות התכנית הפנסיונית שבחר</a:t>
            </a:r>
          </a:p>
          <a:p>
            <a:r>
              <a:rPr lang="he-IL" dirty="0"/>
              <a:t>אם העובד לא בחר תכנית, יש להחתים אותו על מסמך המאשר כי לאור אי בחירתו, אתם בוחרים עבורו.</a:t>
            </a:r>
          </a:p>
          <a:p>
            <a:r>
              <a:rPr lang="he-IL" dirty="0"/>
              <a:t>להפקיד את התנאים הסוציאליים בזמן יחד עם דוח פיצול</a:t>
            </a:r>
          </a:p>
          <a:p>
            <a:r>
              <a:rPr lang="he-IL" dirty="0"/>
              <a:t>לתעד את כל התנהלות </a:t>
            </a:r>
          </a:p>
          <a:p>
            <a:pPr marL="0" indent="0">
              <a:buNone/>
            </a:pPr>
            <a:endParaRPr lang="he-IL" dirty="0"/>
          </a:p>
          <a:p>
            <a:endParaRPr lang="he-IL" dirty="0"/>
          </a:p>
        </p:txBody>
      </p:sp>
      <p:pic>
        <p:nvPicPr>
          <p:cNvPr id="4" name="Picture 2">
            <a:extLst>
              <a:ext uri="{FF2B5EF4-FFF2-40B4-BE49-F238E27FC236}">
                <a16:creationId xmlns:a16="http://schemas.microsoft.com/office/drawing/2014/main" id="{D4BB5A66-1429-449F-AE17-749220F66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2307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ריבוי סוכנים – </a:t>
            </a:r>
            <a:endParaRPr lang="he-IL" dirty="0"/>
          </a:p>
        </p:txBody>
      </p:sp>
      <p:sp>
        <p:nvSpPr>
          <p:cNvPr id="3" name="מציין מיקום תוכן 2"/>
          <p:cNvSpPr>
            <a:spLocks noGrp="1"/>
          </p:cNvSpPr>
          <p:nvPr>
            <p:ph sz="quarter" idx="1"/>
          </p:nvPr>
        </p:nvSpPr>
        <p:spPr/>
        <p:txBody>
          <a:bodyPr/>
          <a:lstStyle/>
          <a:p>
            <a:r>
              <a:rPr lang="he-IL" dirty="0"/>
              <a:t>האם יכול העובד לבחור סוכן?</a:t>
            </a:r>
          </a:p>
          <a:p>
            <a:r>
              <a:rPr lang="he-IL" dirty="0"/>
              <a:t>האם המעסיק רשאי לעבוד עם הסוכן שלו ?</a:t>
            </a:r>
          </a:p>
          <a:p>
            <a:r>
              <a:rPr lang="he-IL" dirty="0"/>
              <a:t>האם יש מגבלה חוקית לבחירת 2 סוכנים לתנאים סוציאליים שונים ?</a:t>
            </a:r>
          </a:p>
          <a:p>
            <a:pPr marL="0" indent="0">
              <a:buNone/>
            </a:pPr>
            <a:endParaRPr lang="he-IL" dirty="0"/>
          </a:p>
        </p:txBody>
      </p:sp>
      <p:pic>
        <p:nvPicPr>
          <p:cNvPr id="4" name="Picture 2">
            <a:extLst>
              <a:ext uri="{FF2B5EF4-FFF2-40B4-BE49-F238E27FC236}">
                <a16:creationId xmlns:a16="http://schemas.microsoft.com/office/drawing/2014/main" id="{E0FAA1C8-DD01-4195-998B-2E37400F7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1250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סוכן מתפעל מול סוכן מקצועי – </a:t>
            </a:r>
            <a:endParaRPr lang="he-IL" dirty="0"/>
          </a:p>
        </p:txBody>
      </p:sp>
      <p:sp>
        <p:nvSpPr>
          <p:cNvPr id="3" name="מציין מיקום תוכן 2"/>
          <p:cNvSpPr>
            <a:spLocks noGrp="1"/>
          </p:cNvSpPr>
          <p:nvPr>
            <p:ph sz="quarter" idx="1"/>
          </p:nvPr>
        </p:nvSpPr>
        <p:spPr/>
        <p:txBody>
          <a:bodyPr>
            <a:normAutofit fontScale="92500" lnSpcReduction="20000"/>
          </a:bodyPr>
          <a:lstStyle/>
          <a:p>
            <a:r>
              <a:rPr lang="he-IL" sz="2000" b="1" u="sng" dirty="0"/>
              <a:t>סוכן מתפעל – שירותי תפעול וסליקה לכל הגופים</a:t>
            </a:r>
          </a:p>
          <a:p>
            <a:pPr>
              <a:buFont typeface="Wingdings" panose="05000000000000000000" pitchFamily="2" charset="2"/>
              <a:buChar char="Ø"/>
            </a:pPr>
            <a:r>
              <a:rPr lang="he-IL" sz="2000" dirty="0"/>
              <a:t>תפעול פנסיוני מלא בממשק האחיד.</a:t>
            </a:r>
          </a:p>
          <a:p>
            <a:pPr>
              <a:buFont typeface="Wingdings" panose="05000000000000000000" pitchFamily="2" charset="2"/>
              <a:buChar char="Ø"/>
            </a:pPr>
            <a:r>
              <a:rPr lang="he-IL" sz="2000" dirty="0"/>
              <a:t>קליטה וטיפול מלא בהיזון החוזר.</a:t>
            </a:r>
          </a:p>
          <a:p>
            <a:pPr>
              <a:buFont typeface="Wingdings" panose="05000000000000000000" pitchFamily="2" charset="2"/>
              <a:buChar char="Ø"/>
            </a:pPr>
            <a:r>
              <a:rPr lang="he-IL" sz="2000" dirty="0"/>
              <a:t>בקרה וטיפול בשגויים עד לרמת העובד.</a:t>
            </a:r>
          </a:p>
          <a:p>
            <a:pPr>
              <a:buFont typeface="Wingdings" panose="05000000000000000000" pitchFamily="2" charset="2"/>
              <a:buChar char="Ø"/>
            </a:pPr>
            <a:r>
              <a:rPr lang="he-IL" sz="2000" dirty="0"/>
              <a:t>טיוב מלא של קופות העובדים.</a:t>
            </a:r>
          </a:p>
          <a:p>
            <a:pPr>
              <a:buFont typeface="Wingdings" panose="05000000000000000000" pitchFamily="2" charset="2"/>
              <a:buChar char="Ø"/>
            </a:pPr>
            <a:r>
              <a:rPr lang="he-IL" sz="2000" dirty="0"/>
              <a:t>הכנת דוחות ויתרות לפיצויים.</a:t>
            </a:r>
          </a:p>
          <a:p>
            <a:pPr>
              <a:buFont typeface="Wingdings" panose="05000000000000000000" pitchFamily="2" charset="2"/>
              <a:buChar char="Ø"/>
            </a:pPr>
            <a:r>
              <a:rPr lang="he-IL" sz="2000" dirty="0"/>
              <a:t>הפקת טפסי עזר ל 161.</a:t>
            </a:r>
          </a:p>
          <a:p>
            <a:pPr>
              <a:buFont typeface="Wingdings" panose="05000000000000000000" pitchFamily="2" charset="2"/>
              <a:buChar char="Ø"/>
            </a:pPr>
            <a:r>
              <a:rPr lang="he-IL" sz="2000" dirty="0"/>
              <a:t>ניהול ובקרת תשלומים לקופות מול חברות הביטוח.</a:t>
            </a:r>
          </a:p>
          <a:p>
            <a:pPr>
              <a:buFont typeface="Wingdings" panose="05000000000000000000" pitchFamily="2" charset="2"/>
              <a:buChar char="Ø"/>
            </a:pPr>
            <a:endParaRPr lang="he-IL" sz="2000" dirty="0"/>
          </a:p>
          <a:p>
            <a:pPr>
              <a:buFont typeface="Arial" panose="020B0604020202020204" pitchFamily="34" charset="0"/>
              <a:buChar char="•"/>
            </a:pPr>
            <a:r>
              <a:rPr lang="he-IL" sz="2000" b="1" u="sng" dirty="0"/>
              <a:t>סוכן מקצועי – בעל רישיון מטעם משרד האוצר.</a:t>
            </a:r>
          </a:p>
          <a:p>
            <a:pPr>
              <a:buFont typeface="Wingdings" panose="05000000000000000000" pitchFamily="2" charset="2"/>
              <a:buChar char="Ø"/>
            </a:pPr>
            <a:r>
              <a:rPr lang="he-IL" sz="2000" dirty="0"/>
              <a:t>הסברים מקצועיים בבחירת המוצר הפנסיוני.</a:t>
            </a:r>
          </a:p>
          <a:p>
            <a:pPr>
              <a:buFont typeface="Wingdings" panose="05000000000000000000" pitchFamily="2" charset="2"/>
              <a:buChar char="Ø"/>
            </a:pPr>
            <a:r>
              <a:rPr lang="he-IL" sz="2000" dirty="0"/>
              <a:t>הסברים מקצועיים בבחירת מסלול השקעה.</a:t>
            </a:r>
          </a:p>
          <a:p>
            <a:pPr>
              <a:buFont typeface="Wingdings" panose="05000000000000000000" pitchFamily="2" charset="2"/>
              <a:buChar char="Ø"/>
            </a:pPr>
            <a:r>
              <a:rPr lang="he-IL" sz="2000" dirty="0"/>
              <a:t>טיפול בתביעה של אובדן כושר עבודה.</a:t>
            </a:r>
          </a:p>
          <a:p>
            <a:pPr>
              <a:buFont typeface="Wingdings" panose="05000000000000000000" pitchFamily="2" charset="2"/>
              <a:buChar char="Ø"/>
            </a:pPr>
            <a:r>
              <a:rPr lang="he-IL" sz="2000" dirty="0"/>
              <a:t>טיפול בתביעת פטירה. </a:t>
            </a:r>
          </a:p>
          <a:p>
            <a:pPr>
              <a:buFont typeface="Wingdings" panose="05000000000000000000" pitchFamily="2" charset="2"/>
              <a:buChar char="Ø"/>
            </a:pPr>
            <a:r>
              <a:rPr lang="he-IL" sz="2000" dirty="0"/>
              <a:t>מידע והכוונה שוטפת. </a:t>
            </a:r>
          </a:p>
          <a:p>
            <a:pPr>
              <a:buFont typeface="Wingdings" panose="05000000000000000000" pitchFamily="2" charset="2"/>
              <a:buChar char="Ø"/>
            </a:pPr>
            <a:endParaRPr lang="he-IL" sz="2000" dirty="0"/>
          </a:p>
        </p:txBody>
      </p:sp>
      <p:pic>
        <p:nvPicPr>
          <p:cNvPr id="4" name="Picture 2">
            <a:extLst>
              <a:ext uri="{FF2B5EF4-FFF2-40B4-BE49-F238E27FC236}">
                <a16:creationId xmlns:a16="http://schemas.microsoft.com/office/drawing/2014/main" id="{AFFB5C04-5514-469D-9A30-B976AE6B5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2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a:t>נסיון לתזמן את השוק- כשלון </a:t>
            </a:r>
            <a:endParaRPr lang="he-IL" b="1" dirty="0"/>
          </a:p>
        </p:txBody>
      </p:sp>
      <p:sp>
        <p:nvSpPr>
          <p:cNvPr id="3" name="מציין מיקום תוכן 2"/>
          <p:cNvSpPr>
            <a:spLocks noGrp="1"/>
          </p:cNvSpPr>
          <p:nvPr>
            <p:ph sz="quarter" idx="1"/>
          </p:nvPr>
        </p:nvSpPr>
        <p:spPr/>
        <p:txBody>
          <a:bodyPr>
            <a:normAutofit/>
          </a:bodyPr>
          <a:lstStyle/>
          <a:p>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1" y="998730"/>
            <a:ext cx="972108" cy="79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תמונה 4">
            <a:extLst>
              <a:ext uri="{FF2B5EF4-FFF2-40B4-BE49-F238E27FC236}">
                <a16:creationId xmlns:a16="http://schemas.microsoft.com/office/drawing/2014/main" id="{EB827FC2-77F9-4A8A-99CD-E50AFDBBA6B6}"/>
              </a:ext>
            </a:extLst>
          </p:cNvPr>
          <p:cNvPicPr>
            <a:picLocks noChangeAspect="1"/>
          </p:cNvPicPr>
          <p:nvPr/>
        </p:nvPicPr>
        <p:blipFill>
          <a:blip r:embed="rId3"/>
          <a:stretch>
            <a:fillRect/>
          </a:stretch>
        </p:blipFill>
        <p:spPr>
          <a:xfrm>
            <a:off x="408535" y="2164556"/>
            <a:ext cx="8397137" cy="3429000"/>
          </a:xfrm>
          <a:prstGeom prst="rect">
            <a:avLst/>
          </a:prstGeom>
        </p:spPr>
      </p:pic>
    </p:spTree>
    <p:extLst>
      <p:ext uri="{BB962C8B-B14F-4D97-AF65-F5344CB8AC3E}">
        <p14:creationId xmlns:p14="http://schemas.microsoft.com/office/powerpoint/2010/main" val="28793615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endParaRPr lang="he-IL" b="1" dirty="0"/>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dirty="0"/>
              <a:t>מתי צריך להתחיל את ההסדר?</a:t>
            </a:r>
          </a:p>
          <a:p>
            <a:pPr marL="0" indent="0">
              <a:buNone/>
            </a:pPr>
            <a:endParaRPr lang="he-IL" dirty="0"/>
          </a:p>
          <a:p>
            <a:pPr marL="0" indent="0">
              <a:buNone/>
            </a:pPr>
            <a:endParaRPr lang="he-IL" dirty="0"/>
          </a:p>
          <a:p>
            <a:pPr marL="0" indent="0">
              <a:buNone/>
            </a:pPr>
            <a:r>
              <a:rPr lang="he-IL" dirty="0"/>
              <a:t>על מי חל הצו ?</a:t>
            </a:r>
          </a:p>
          <a:p>
            <a:r>
              <a:rPr lang="he-IL" dirty="0"/>
              <a:t>פנסיה חובה היא צו הרחבה שחל על כלל העובדים במשק (ישנם צווי הרחבה סקטוריאליים). </a:t>
            </a:r>
          </a:p>
          <a:p>
            <a:r>
              <a:rPr lang="he-IL" dirty="0"/>
              <a:t>יש להפקיד לעובד בהתאם לגילאים הבאים:</a:t>
            </a:r>
          </a:p>
          <a:p>
            <a:pPr marL="457200" indent="-457200">
              <a:buFont typeface="Arial" panose="020B0604020202020204" pitchFamily="34" charset="0"/>
              <a:buChar char="•"/>
            </a:pPr>
            <a:r>
              <a:rPr lang="he-IL" dirty="0"/>
              <a:t>גברים החל מגיל 21</a:t>
            </a:r>
          </a:p>
          <a:p>
            <a:pPr marL="457200" indent="-457200">
              <a:buFont typeface="Arial" panose="020B0604020202020204" pitchFamily="34" charset="0"/>
              <a:buChar char="•"/>
            </a:pPr>
            <a:r>
              <a:rPr lang="he-IL" dirty="0"/>
              <a:t>נשים החל מגיל 20</a:t>
            </a:r>
          </a:p>
          <a:p>
            <a:pPr marL="0" indent="0">
              <a:buNone/>
            </a:pPr>
            <a:endParaRPr lang="he-IL" dirty="0"/>
          </a:p>
          <a:p>
            <a:pPr marL="0" indent="0">
              <a:buNone/>
            </a:pPr>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5D32CE26-288A-4019-944F-854140154A7F}"/>
              </a:ext>
            </a:extLst>
          </p:cNvPr>
          <p:cNvPicPr>
            <a:picLocks noChangeAspect="1"/>
          </p:cNvPicPr>
          <p:nvPr/>
        </p:nvPicPr>
        <p:blipFill>
          <a:blip r:embed="rId3"/>
          <a:stretch>
            <a:fillRect/>
          </a:stretch>
        </p:blipFill>
        <p:spPr>
          <a:xfrm>
            <a:off x="3203848" y="1988840"/>
            <a:ext cx="5476875" cy="495300"/>
          </a:xfrm>
          <a:prstGeom prst="rect">
            <a:avLst/>
          </a:prstGeom>
        </p:spPr>
      </p:pic>
    </p:spTree>
    <p:extLst>
      <p:ext uri="{BB962C8B-B14F-4D97-AF65-F5344CB8AC3E}">
        <p14:creationId xmlns:p14="http://schemas.microsoft.com/office/powerpoint/2010/main" val="19949669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0D4767-7AE5-453E-A010-F318A16FD1E9}"/>
              </a:ext>
            </a:extLst>
          </p:cNvPr>
          <p:cNvSpPr>
            <a:spLocks noGrp="1"/>
          </p:cNvSpPr>
          <p:nvPr>
            <p:ph type="title"/>
          </p:nvPr>
        </p:nvSpPr>
        <p:spPr/>
        <p:txBody>
          <a:bodyPr/>
          <a:lstStyle/>
          <a:p>
            <a:r>
              <a:rPr lang="he-IL" dirty="0"/>
              <a:t>עד איזה גיל יש לבטח את העובדים?</a:t>
            </a:r>
          </a:p>
        </p:txBody>
      </p:sp>
      <p:pic>
        <p:nvPicPr>
          <p:cNvPr id="5" name="מציין מיקום תוכן 4">
            <a:extLst>
              <a:ext uri="{FF2B5EF4-FFF2-40B4-BE49-F238E27FC236}">
                <a16:creationId xmlns:a16="http://schemas.microsoft.com/office/drawing/2014/main" id="{9BB94683-7E17-42E1-94DF-79483F53F748}"/>
              </a:ext>
            </a:extLst>
          </p:cNvPr>
          <p:cNvPicPr>
            <a:picLocks noGrp="1" noChangeAspect="1"/>
          </p:cNvPicPr>
          <p:nvPr>
            <p:ph sz="quarter" idx="1"/>
          </p:nvPr>
        </p:nvPicPr>
        <p:blipFill>
          <a:blip r:embed="rId2"/>
          <a:stretch>
            <a:fillRect/>
          </a:stretch>
        </p:blipFill>
        <p:spPr>
          <a:xfrm>
            <a:off x="958056" y="2276872"/>
            <a:ext cx="7723475" cy="2874565"/>
          </a:xfrm>
        </p:spPr>
      </p:pic>
    </p:spTree>
    <p:extLst>
      <p:ext uri="{BB962C8B-B14F-4D97-AF65-F5344CB8AC3E}">
        <p14:creationId xmlns:p14="http://schemas.microsoft.com/office/powerpoint/2010/main" val="1868644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51C63F-4679-463F-AA74-63471B27E0A1}"/>
              </a:ext>
            </a:extLst>
          </p:cNvPr>
          <p:cNvSpPr>
            <a:spLocks noGrp="1"/>
          </p:cNvSpPr>
          <p:nvPr>
            <p:ph type="title"/>
          </p:nvPr>
        </p:nvSpPr>
        <p:spPr/>
        <p:txBody>
          <a:bodyPr/>
          <a:lstStyle/>
          <a:p>
            <a:r>
              <a:rPr lang="he-IL" dirty="0"/>
              <a:t>האם צריך להפקיד לברכה לפנסיה?</a:t>
            </a:r>
          </a:p>
        </p:txBody>
      </p:sp>
      <p:sp>
        <p:nvSpPr>
          <p:cNvPr id="3" name="מציין מיקום תוכן 2">
            <a:extLst>
              <a:ext uri="{FF2B5EF4-FFF2-40B4-BE49-F238E27FC236}">
                <a16:creationId xmlns:a16="http://schemas.microsoft.com/office/drawing/2014/main" id="{1742DA7D-9240-4021-BDE4-5FEAA1629D9A}"/>
              </a:ext>
            </a:extLst>
          </p:cNvPr>
          <p:cNvSpPr>
            <a:spLocks noGrp="1"/>
          </p:cNvSpPr>
          <p:nvPr>
            <p:ph sz="quarter" idx="1"/>
          </p:nvPr>
        </p:nvSpPr>
        <p:spPr/>
        <p:txBody>
          <a:bodyPr/>
          <a:lstStyle/>
          <a:p>
            <a:r>
              <a:rPr lang="he-IL" dirty="0"/>
              <a:t>ברכה פרשה מעבודתה בגיל 62 והיא מקבלת קצבה מקרן פנסיה ותיקה. </a:t>
            </a:r>
            <a:br>
              <a:rPr lang="en-US" dirty="0"/>
            </a:br>
            <a:r>
              <a:rPr lang="he-IL" dirty="0"/>
              <a:t>היא החלה לעבוד כעת בגיל 65, אצל מעסיק חדש. </a:t>
            </a:r>
            <a:br>
              <a:rPr lang="en-US" dirty="0"/>
            </a:br>
            <a:r>
              <a:rPr lang="he-IL" dirty="0"/>
              <a:t>האם הוא חייב להפקיד לה לפנסיה?</a:t>
            </a:r>
          </a:p>
          <a:p>
            <a:endParaRPr lang="he-IL" dirty="0"/>
          </a:p>
        </p:txBody>
      </p:sp>
    </p:spTree>
    <p:extLst>
      <p:ext uri="{BB962C8B-B14F-4D97-AF65-F5344CB8AC3E}">
        <p14:creationId xmlns:p14="http://schemas.microsoft.com/office/powerpoint/2010/main" val="33509321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84046D-4797-4146-BC7D-749466E8BEB2}"/>
              </a:ext>
            </a:extLst>
          </p:cNvPr>
          <p:cNvSpPr>
            <a:spLocks noGrp="1"/>
          </p:cNvSpPr>
          <p:nvPr>
            <p:ph type="title"/>
          </p:nvPr>
        </p:nvSpPr>
        <p:spPr/>
        <p:txBody>
          <a:bodyPr/>
          <a:lstStyle/>
          <a:p>
            <a:r>
              <a:rPr lang="he-IL" dirty="0"/>
              <a:t>האם העובד יכול לבחור במוצר ללא ביטוח ?</a:t>
            </a:r>
          </a:p>
        </p:txBody>
      </p:sp>
      <p:sp>
        <p:nvSpPr>
          <p:cNvPr id="3" name="מציין מיקום תוכן 2">
            <a:extLst>
              <a:ext uri="{FF2B5EF4-FFF2-40B4-BE49-F238E27FC236}">
                <a16:creationId xmlns:a16="http://schemas.microsoft.com/office/drawing/2014/main" id="{370A538C-E69B-4582-A1F5-2808C8458414}"/>
              </a:ext>
            </a:extLst>
          </p:cNvPr>
          <p:cNvSpPr>
            <a:spLocks noGrp="1"/>
          </p:cNvSpPr>
          <p:nvPr>
            <p:ph sz="quarter" idx="1"/>
          </p:nvPr>
        </p:nvSpPr>
        <p:spPr/>
        <p:txBody>
          <a:bodyPr/>
          <a:lstStyle/>
          <a:p>
            <a:pPr marL="457200" indent="-457200">
              <a:buFont typeface="Arial" panose="020B0604020202020204" pitchFamily="34" charset="0"/>
              <a:buChar char="•"/>
            </a:pPr>
            <a:r>
              <a:rPr lang="he-IL" altLang="he-IL" dirty="0"/>
              <a:t>ליליאן </a:t>
            </a:r>
            <a:r>
              <a:rPr lang="he-IL" altLang="he-IL" dirty="0" err="1"/>
              <a:t>לנסברג</a:t>
            </a:r>
            <a:r>
              <a:rPr lang="he-IL" altLang="he-IL" dirty="0"/>
              <a:t> נ' גל רוב יועצים בע"מ (פס"ד של בית הדין הארצי לעבודה מיום 20/08/2018)</a:t>
            </a:r>
          </a:p>
          <a:p>
            <a:pPr marL="457200" indent="-457200">
              <a:buFont typeface="Arial" panose="020B0604020202020204" pitchFamily="34" charset="0"/>
              <a:buChar char="•"/>
            </a:pPr>
            <a:r>
              <a:rPr lang="he-IL" altLang="he-IL" dirty="0"/>
              <a:t>פסיקת בית המשפט אומרת שאין להתנות על זכות הבחירה של העובד</a:t>
            </a:r>
          </a:p>
          <a:p>
            <a:pPr marL="457200" indent="-457200">
              <a:buFont typeface="Arial" panose="020B0604020202020204" pitchFamily="34" charset="0"/>
              <a:buChar char="•"/>
            </a:pPr>
            <a:r>
              <a:rPr lang="he-IL" altLang="he-IL" dirty="0"/>
              <a:t>מומלץ כי המעסיק יתעד בחירה זו של העובד</a:t>
            </a:r>
          </a:p>
          <a:p>
            <a:endParaRPr lang="he-IL" dirty="0"/>
          </a:p>
        </p:txBody>
      </p:sp>
    </p:spTree>
    <p:extLst>
      <p:ext uri="{BB962C8B-B14F-4D97-AF65-F5344CB8AC3E}">
        <p14:creationId xmlns:p14="http://schemas.microsoft.com/office/powerpoint/2010/main" val="37137458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2984" y="438576"/>
            <a:ext cx="8534400" cy="987552"/>
          </a:xfrm>
        </p:spPr>
        <p:txBody>
          <a:bodyPr>
            <a:noAutofit/>
          </a:bodyPr>
          <a:lstStyle/>
          <a:p>
            <a:pPr algn="r"/>
            <a:br>
              <a:rPr lang="he-IL" sz="3200" b="1"/>
            </a:br>
            <a:r>
              <a:rPr lang="he-IL" sz="3200" b="1"/>
              <a:t>אז איך נפרוש באושר ובעושר?</a:t>
            </a:r>
            <a:br>
              <a:rPr lang="he-IL" sz="3200" b="1"/>
            </a:br>
            <a:endParaRPr lang="he-IL" sz="3200" b="1" dirty="0"/>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sz="2800" b="1"/>
              <a:t>אז איך אנחנו דואגים שהתמונה החיובית של החופש והזמן הפנוי לצד כסף מספיק למחייה יתקיים ?</a:t>
            </a:r>
          </a:p>
          <a:p>
            <a:r>
              <a:rPr lang="he-IL" sz="2800" b="1"/>
              <a:t>גובה הפנסיה מושפע ממגוון פרמטרים ואלו העיקריים:</a:t>
            </a:r>
          </a:p>
          <a:p>
            <a:r>
              <a:rPr lang="he-IL" sz="2800" b="1"/>
              <a:t>גובה השכר עליו מופקדים הכספים לתנאים סוציאליים</a:t>
            </a:r>
          </a:p>
          <a:p>
            <a:r>
              <a:rPr lang="he-IL" sz="2800" b="1"/>
              <a:t>משיכת פיצויים לאורך הדרך.</a:t>
            </a:r>
          </a:p>
          <a:p>
            <a:r>
              <a:rPr lang="he-IL" sz="2800" b="1"/>
              <a:t>סוג הקופה שאליה הופקדו הכספים לאורך החיים</a:t>
            </a:r>
          </a:p>
          <a:p>
            <a:r>
              <a:rPr lang="he-IL" sz="2800" b="1"/>
              <a:t>תשואה שהשיגו החסכונות </a:t>
            </a:r>
          </a:p>
          <a:p>
            <a:r>
              <a:rPr lang="he-IL" sz="2800" b="1"/>
              <a:t>דמי הניהול ששולמו לאורך זמן </a:t>
            </a:r>
          </a:p>
          <a:p>
            <a:r>
              <a:rPr lang="he-IL" sz="2800" b="1"/>
              <a:t>עלויות המרכיב הביטוחי</a:t>
            </a:r>
          </a:p>
          <a:p>
            <a:r>
              <a:rPr lang="he-IL" sz="2800" b="1"/>
              <a:t>תשואה דמוגרפית אם קיימת </a:t>
            </a:r>
          </a:p>
          <a:p>
            <a:r>
              <a:rPr lang="he-IL" sz="2800" b="1"/>
              <a:t>התחלת התוכניות – אורך תקופת החסכון </a:t>
            </a:r>
          </a:p>
          <a:p>
            <a:endParaRPr lang="he-IL" sz="2800" b="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1262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61F09D-486E-442F-ADEE-AA1B9A27C058}"/>
              </a:ext>
            </a:extLst>
          </p:cNvPr>
          <p:cNvSpPr>
            <a:spLocks noGrp="1"/>
          </p:cNvSpPr>
          <p:nvPr>
            <p:ph type="title"/>
          </p:nvPr>
        </p:nvSpPr>
        <p:spPr/>
        <p:txBody>
          <a:bodyPr/>
          <a:lstStyle/>
          <a:p>
            <a:r>
              <a:rPr lang="he-IL" b="1" dirty="0"/>
              <a:t>בואו נדאג לפנסיה שלנו !</a:t>
            </a:r>
          </a:p>
        </p:txBody>
      </p:sp>
      <p:pic>
        <p:nvPicPr>
          <p:cNvPr id="6" name="מציין מיקום תוכן 5" descr="תמונה שמכילה טקסט&#10;&#10;התיאור נוצר באופן אוטומטי">
            <a:extLst>
              <a:ext uri="{FF2B5EF4-FFF2-40B4-BE49-F238E27FC236}">
                <a16:creationId xmlns:a16="http://schemas.microsoft.com/office/drawing/2014/main" id="{C76FB4ED-2865-42F8-908B-D84144C0E3B1}"/>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99583" y="1603909"/>
            <a:ext cx="4432658" cy="4495266"/>
          </a:xfrm>
        </p:spPr>
      </p:pic>
      <p:pic>
        <p:nvPicPr>
          <p:cNvPr id="4" name="Picture 2">
            <a:extLst>
              <a:ext uri="{FF2B5EF4-FFF2-40B4-BE49-F238E27FC236}">
                <a16:creationId xmlns:a16="http://schemas.microsoft.com/office/drawing/2014/main" id="{226103B3-D72A-4D06-AE46-A057D800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9076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r>
              <a:rPr lang="he-IL" b="1" dirty="0"/>
              <a:t>ידע שווה כסף – טיפים פרקטיים! </a:t>
            </a:r>
          </a:p>
        </p:txBody>
      </p:sp>
      <p:pic>
        <p:nvPicPr>
          <p:cNvPr id="5" name="מציין מיקום תוכן 4">
            <a:extLst>
              <a:ext uri="{FF2B5EF4-FFF2-40B4-BE49-F238E27FC236}">
                <a16:creationId xmlns:a16="http://schemas.microsoft.com/office/drawing/2014/main" id="{19114CD8-65AC-4A2B-BC3E-B7803115E69D}"/>
              </a:ext>
            </a:extLst>
          </p:cNvPr>
          <p:cNvPicPr>
            <a:picLocks noGrp="1" noChangeAspect="1"/>
          </p:cNvPicPr>
          <p:nvPr>
            <p:ph sz="quarter" idx="1"/>
          </p:nvPr>
        </p:nvPicPr>
        <p:blipFill>
          <a:blip r:embed="rId2"/>
          <a:stretch>
            <a:fillRect/>
          </a:stretch>
        </p:blipFill>
        <p:spPr>
          <a:xfrm>
            <a:off x="2356660" y="1527175"/>
            <a:ext cx="4394168" cy="4572000"/>
          </a:xfrm>
          <a:prstGeom prst="rect">
            <a:avLst/>
          </a:prstGeom>
        </p:spPr>
      </p:pic>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3"/>
          <a:stretch>
            <a:fillRect/>
          </a:stretch>
        </p:blipFill>
        <p:spPr>
          <a:xfrm>
            <a:off x="179512" y="190408"/>
            <a:ext cx="1298561" cy="1066892"/>
          </a:xfrm>
          <a:prstGeom prst="rect">
            <a:avLst/>
          </a:prstGeom>
        </p:spPr>
      </p:pic>
    </p:spTree>
    <p:extLst>
      <p:ext uri="{BB962C8B-B14F-4D97-AF65-F5344CB8AC3E}">
        <p14:creationId xmlns:p14="http://schemas.microsoft.com/office/powerpoint/2010/main" val="33562306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ידע שווה כסף -חלק 1</a:t>
            </a:r>
          </a:p>
        </p:txBody>
      </p:sp>
      <p:sp>
        <p:nvSpPr>
          <p:cNvPr id="8" name="מציין מיקום תוכן 7"/>
          <p:cNvSpPr>
            <a:spLocks noGrp="1"/>
          </p:cNvSpPr>
          <p:nvPr>
            <p:ph sz="quarter" idx="1"/>
          </p:nvPr>
        </p:nvSpPr>
        <p:spPr/>
        <p:txBody>
          <a:bodyPr/>
          <a:lstStyle/>
          <a:p>
            <a:pPr marL="0" indent="0" algn="ctr">
              <a:buNone/>
            </a:pPr>
            <a:r>
              <a:rPr lang="he-IL" b="1" dirty="0"/>
              <a:t> </a:t>
            </a:r>
            <a:r>
              <a:rPr lang="he-IL" b="1" dirty="0">
                <a:solidFill>
                  <a:schemeClr val="accent1">
                    <a:lumMod val="75000"/>
                  </a:schemeClr>
                </a:solidFill>
              </a:rPr>
              <a:t>הקשר בין הסיכון לתשואה </a:t>
            </a:r>
          </a:p>
          <a:p>
            <a:r>
              <a:rPr lang="he-IL" dirty="0"/>
              <a:t>לקוח בן 35 אשר מפקיד בכל התנאים הסוציאליים </a:t>
            </a:r>
            <a:r>
              <a:rPr lang="he-IL" b="1" dirty="0"/>
              <a:t>2,000 ₪ לחודש:</a:t>
            </a:r>
            <a:endParaRPr lang="en-US" dirty="0"/>
          </a:p>
          <a:p>
            <a:r>
              <a:rPr lang="he-IL" dirty="0"/>
              <a:t>הקרן המצטברת לסוף תקופה בכל אחד מהמקרים - ₪ 768,000</a:t>
            </a:r>
          </a:p>
          <a:p>
            <a:r>
              <a:rPr lang="he-IL" sz="2000" dirty="0"/>
              <a:t>ראה ערך גמל נט </a:t>
            </a:r>
            <a:endParaRPr lang="en-US" sz="2000" dirty="0"/>
          </a:p>
          <a:p>
            <a:endParaRPr lang="he-IL" dirty="0"/>
          </a:p>
        </p:txBody>
      </p:sp>
      <p:graphicFrame>
        <p:nvGraphicFramePr>
          <p:cNvPr id="6" name="טבלה 5"/>
          <p:cNvGraphicFramePr>
            <a:graphicFrameLocks noGrp="1"/>
          </p:cNvGraphicFramePr>
          <p:nvPr>
            <p:extLst>
              <p:ext uri="{D42A27DB-BD31-4B8C-83A1-F6EECF244321}">
                <p14:modId xmlns:p14="http://schemas.microsoft.com/office/powerpoint/2010/main" val="1936170052"/>
              </p:ext>
            </p:extLst>
          </p:nvPr>
        </p:nvGraphicFramePr>
        <p:xfrm>
          <a:off x="1115616" y="3843158"/>
          <a:ext cx="7056783" cy="2255890"/>
        </p:xfrm>
        <a:graphic>
          <a:graphicData uri="http://schemas.openxmlformats.org/drawingml/2006/table">
            <a:tbl>
              <a:tblPr rtl="1" firstRow="1" firstCol="1" bandRow="1">
                <a:tableStyleId>{5C22544A-7EE6-4342-B048-85BDC9FD1C3A}</a:tableStyleId>
              </a:tblPr>
              <a:tblGrid>
                <a:gridCol w="2351709">
                  <a:extLst>
                    <a:ext uri="{9D8B030D-6E8A-4147-A177-3AD203B41FA5}">
                      <a16:colId xmlns:a16="http://schemas.microsoft.com/office/drawing/2014/main" val="20000"/>
                    </a:ext>
                  </a:extLst>
                </a:gridCol>
                <a:gridCol w="2352537">
                  <a:extLst>
                    <a:ext uri="{9D8B030D-6E8A-4147-A177-3AD203B41FA5}">
                      <a16:colId xmlns:a16="http://schemas.microsoft.com/office/drawing/2014/main" val="20001"/>
                    </a:ext>
                  </a:extLst>
                </a:gridCol>
                <a:gridCol w="2352537">
                  <a:extLst>
                    <a:ext uri="{9D8B030D-6E8A-4147-A177-3AD203B41FA5}">
                      <a16:colId xmlns:a16="http://schemas.microsoft.com/office/drawing/2014/main" val="20002"/>
                    </a:ext>
                  </a:extLst>
                </a:gridCol>
              </a:tblGrid>
              <a:tr h="451178">
                <a:tc>
                  <a:txBody>
                    <a:bodyPr/>
                    <a:lstStyle/>
                    <a:p>
                      <a:pPr algn="r" rtl="1">
                        <a:spcAft>
                          <a:spcPts val="0"/>
                        </a:spcAft>
                      </a:pPr>
                      <a:r>
                        <a:rPr lang="he-IL" sz="2000" dirty="0">
                          <a:effectLst/>
                        </a:rPr>
                        <a:t>ריבית </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סכום מצטבר הוני</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סך פנסיה חודשית</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51178">
                <a:tc>
                  <a:txBody>
                    <a:bodyPr/>
                    <a:lstStyle/>
                    <a:p>
                      <a:pPr algn="r" rtl="1">
                        <a:spcAft>
                          <a:spcPts val="0"/>
                        </a:spcAft>
                      </a:pPr>
                      <a:r>
                        <a:rPr lang="he-IL" sz="2000" dirty="0">
                          <a:effectLst/>
                        </a:rPr>
                        <a:t>3%</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1,290,073</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6,450</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51178">
                <a:tc>
                  <a:txBody>
                    <a:bodyPr/>
                    <a:lstStyle/>
                    <a:p>
                      <a:pPr algn="r" rtl="1">
                        <a:spcAft>
                          <a:spcPts val="0"/>
                        </a:spcAft>
                      </a:pPr>
                      <a:r>
                        <a:rPr lang="he-IL" sz="2000" dirty="0">
                          <a:effectLst/>
                        </a:rPr>
                        <a:t>4%</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1,558,573</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7,793</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451178">
                <a:tc>
                  <a:txBody>
                    <a:bodyPr/>
                    <a:lstStyle/>
                    <a:p>
                      <a:pPr algn="r" rtl="1">
                        <a:spcAft>
                          <a:spcPts val="0"/>
                        </a:spcAft>
                      </a:pPr>
                      <a:r>
                        <a:rPr lang="he-IL" sz="2000" dirty="0">
                          <a:effectLst/>
                        </a:rPr>
                        <a:t>5%</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1,897,439</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9,487</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451178">
                <a:tc>
                  <a:txBody>
                    <a:bodyPr/>
                    <a:lstStyle/>
                    <a:p>
                      <a:pPr algn="r" rtl="1">
                        <a:spcAft>
                          <a:spcPts val="0"/>
                        </a:spcAft>
                      </a:pPr>
                      <a:r>
                        <a:rPr lang="he-IL" sz="2000" dirty="0">
                          <a:effectLst/>
                        </a:rPr>
                        <a:t>6%</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2,326,939</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11,635</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863725" y="3290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itchFamily="34" charset="0"/>
              <a:cs typeface="Arial"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2726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rmAutofit/>
          </a:bodyPr>
          <a:lstStyle/>
          <a:p>
            <a:r>
              <a:rPr lang="he-IL" sz="4000" b="1" dirty="0"/>
              <a:t>ידע שווה כסף -חלק 2</a:t>
            </a:r>
          </a:p>
        </p:txBody>
      </p:sp>
      <p:sp>
        <p:nvSpPr>
          <p:cNvPr id="3" name="מציין מיקום תוכן 2">
            <a:extLst>
              <a:ext uri="{FF2B5EF4-FFF2-40B4-BE49-F238E27FC236}">
                <a16:creationId xmlns:a16="http://schemas.microsoft.com/office/drawing/2014/main" id="{3D8F8566-9680-44D6-B95A-968475515899}"/>
              </a:ext>
            </a:extLst>
          </p:cNvPr>
          <p:cNvSpPr>
            <a:spLocks noGrp="1"/>
          </p:cNvSpPr>
          <p:nvPr>
            <p:ph sz="quarter" idx="1"/>
          </p:nvPr>
        </p:nvSpPr>
        <p:spPr/>
        <p:txBody>
          <a:bodyPr>
            <a:normAutofit fontScale="92500" lnSpcReduction="20000"/>
          </a:bodyPr>
          <a:lstStyle/>
          <a:p>
            <a:pPr marL="0" indent="0" algn="ctr">
              <a:buNone/>
            </a:pPr>
            <a:r>
              <a:rPr lang="he-IL" b="1" dirty="0">
                <a:solidFill>
                  <a:schemeClr val="accent1">
                    <a:lumMod val="75000"/>
                  </a:schemeClr>
                </a:solidFill>
              </a:rPr>
              <a:t>הקשר בין תקופות ההשקעה </a:t>
            </a:r>
          </a:p>
          <a:p>
            <a:r>
              <a:rPr lang="he-IL" dirty="0"/>
              <a:t>יוסי, בן 20 ,השתחרר מהצבא, קיבל מהוריו מתנה 50,000 ₪ .</a:t>
            </a:r>
          </a:p>
          <a:p>
            <a:r>
              <a:rPr lang="he-IL" dirty="0"/>
              <a:t>בהמלצת הוריו סגר את הכסף בתוכנית חסכון,</a:t>
            </a:r>
          </a:p>
          <a:p>
            <a:pPr marL="0" indent="0">
              <a:buNone/>
            </a:pPr>
            <a:r>
              <a:rPr lang="he-IL" dirty="0"/>
              <a:t>   בתוכנית זו המשיך לחסוך כל חודש 1,000 ₪.</a:t>
            </a:r>
          </a:p>
          <a:p>
            <a:pPr marL="0" indent="0">
              <a:buNone/>
            </a:pPr>
            <a:r>
              <a:rPr lang="he-IL" dirty="0"/>
              <a:t>לצערו, לאחר 10 שנים הפסיק את החסכון.</a:t>
            </a:r>
          </a:p>
          <a:p>
            <a:pPr marL="0" indent="0">
              <a:buNone/>
            </a:pPr>
            <a:endParaRPr lang="he-IL" dirty="0"/>
          </a:p>
          <a:p>
            <a:pPr marL="0" indent="0">
              <a:buNone/>
            </a:pPr>
            <a:r>
              <a:rPr lang="he-IL" dirty="0"/>
              <a:t>דני, בן 35, שם גם הוא בקופת החסכון שלו 50,000</a:t>
            </a:r>
          </a:p>
          <a:p>
            <a:pPr marL="0" indent="0">
              <a:buNone/>
            </a:pPr>
            <a:r>
              <a:rPr lang="he-IL" dirty="0"/>
              <a:t>₪ עם הוראה קבועה של 1,000 ₪ בחודש.</a:t>
            </a:r>
          </a:p>
          <a:p>
            <a:pPr marL="0" indent="0">
              <a:buNone/>
            </a:pPr>
            <a:r>
              <a:rPr lang="he-IL" dirty="0"/>
              <a:t>דני , תמיד נחשב לאדם מחושב ויציב והמשיך את הוראת הקבע שלו עד שיצא לפנסיה בגיל 67 כלומר חסך 35 שנים</a:t>
            </a:r>
          </a:p>
          <a:p>
            <a:pPr marL="0" indent="0">
              <a:buNone/>
            </a:pPr>
            <a:endParaRPr lang="he-IL" dirty="0"/>
          </a:p>
          <a:p>
            <a:pPr marL="0" indent="0">
              <a:buNone/>
            </a:pPr>
            <a:r>
              <a:rPr lang="he-IL" dirty="0"/>
              <a:t>נצא מנקודת הנחה ששניהם חסכו באותה קופה עם אותה תשואה</a:t>
            </a:r>
          </a:p>
        </p:txBody>
      </p:sp>
      <p:pic>
        <p:nvPicPr>
          <p:cNvPr id="4" name="תמונה 3">
            <a:extLst>
              <a:ext uri="{FF2B5EF4-FFF2-40B4-BE49-F238E27FC236}">
                <a16:creationId xmlns:a16="http://schemas.microsoft.com/office/drawing/2014/main" id="{77690EF6-E509-45CC-A32F-D7EE93240480}"/>
              </a:ext>
            </a:extLst>
          </p:cNvPr>
          <p:cNvPicPr>
            <a:picLocks noChangeAspect="1"/>
          </p:cNvPicPr>
          <p:nvPr/>
        </p:nvPicPr>
        <p:blipFill>
          <a:blip r:embed="rId2"/>
          <a:stretch>
            <a:fillRect/>
          </a:stretch>
        </p:blipFill>
        <p:spPr>
          <a:xfrm>
            <a:off x="179512" y="190408"/>
            <a:ext cx="1298561" cy="1066892"/>
          </a:xfrm>
          <a:prstGeom prst="rect">
            <a:avLst/>
          </a:prstGeom>
        </p:spPr>
      </p:pic>
    </p:spTree>
    <p:extLst>
      <p:ext uri="{BB962C8B-B14F-4D97-AF65-F5344CB8AC3E}">
        <p14:creationId xmlns:p14="http://schemas.microsoft.com/office/powerpoint/2010/main" val="23224315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Autofit/>
          </a:bodyPr>
          <a:lstStyle/>
          <a:p>
            <a:r>
              <a:rPr lang="he-IL" sz="2400" b="1" dirty="0"/>
              <a:t>בגיל 67 מגיעים יוסי ודני אל החברה על מנת </a:t>
            </a:r>
            <a:br>
              <a:rPr lang="he-IL" sz="2400" b="1" dirty="0"/>
            </a:br>
            <a:r>
              <a:rPr lang="he-IL" sz="2400" b="1" dirty="0"/>
              <a:t>לפדות את כספם</a:t>
            </a:r>
            <a:endParaRPr lang="he-IL" sz="2400" dirty="0"/>
          </a:p>
        </p:txBody>
      </p:sp>
      <p:graphicFrame>
        <p:nvGraphicFramePr>
          <p:cNvPr id="4" name="טבלה 4">
            <a:extLst>
              <a:ext uri="{FF2B5EF4-FFF2-40B4-BE49-F238E27FC236}">
                <a16:creationId xmlns:a16="http://schemas.microsoft.com/office/drawing/2014/main" id="{871C95AE-5085-4FD7-89F3-80C698FC63D6}"/>
              </a:ext>
            </a:extLst>
          </p:cNvPr>
          <p:cNvGraphicFramePr>
            <a:graphicFrameLocks noGrp="1"/>
          </p:cNvGraphicFramePr>
          <p:nvPr>
            <p:ph sz="quarter" idx="1"/>
            <p:extLst>
              <p:ext uri="{D42A27DB-BD31-4B8C-83A1-F6EECF244321}">
                <p14:modId xmlns:p14="http://schemas.microsoft.com/office/powerpoint/2010/main" val="2685034998"/>
              </p:ext>
            </p:extLst>
          </p:nvPr>
        </p:nvGraphicFramePr>
        <p:xfrm>
          <a:off x="492660" y="2492896"/>
          <a:ext cx="8158680" cy="2926080"/>
        </p:xfrm>
        <a:graphic>
          <a:graphicData uri="http://schemas.openxmlformats.org/drawingml/2006/table">
            <a:tbl>
              <a:tblPr rtl="1" firstRow="1" bandRow="1">
                <a:tableStyleId>{35758FB7-9AC5-4552-8A53-C91805E547FA}</a:tableStyleId>
              </a:tblPr>
              <a:tblGrid>
                <a:gridCol w="2719560">
                  <a:extLst>
                    <a:ext uri="{9D8B030D-6E8A-4147-A177-3AD203B41FA5}">
                      <a16:colId xmlns:a16="http://schemas.microsoft.com/office/drawing/2014/main" val="2089012485"/>
                    </a:ext>
                  </a:extLst>
                </a:gridCol>
                <a:gridCol w="2719560">
                  <a:extLst>
                    <a:ext uri="{9D8B030D-6E8A-4147-A177-3AD203B41FA5}">
                      <a16:colId xmlns:a16="http://schemas.microsoft.com/office/drawing/2014/main" val="248359995"/>
                    </a:ext>
                  </a:extLst>
                </a:gridCol>
                <a:gridCol w="2719560">
                  <a:extLst>
                    <a:ext uri="{9D8B030D-6E8A-4147-A177-3AD203B41FA5}">
                      <a16:colId xmlns:a16="http://schemas.microsoft.com/office/drawing/2014/main" val="3540850102"/>
                    </a:ext>
                  </a:extLst>
                </a:gridCol>
              </a:tblGrid>
              <a:tr h="352838">
                <a:tc>
                  <a:txBody>
                    <a:bodyPr/>
                    <a:lstStyle/>
                    <a:p>
                      <a:pPr rtl="1"/>
                      <a:endParaRPr lang="he-IL" dirty="0"/>
                    </a:p>
                  </a:txBody>
                  <a:tcPr/>
                </a:tc>
                <a:tc>
                  <a:txBody>
                    <a:bodyPr/>
                    <a:lstStyle/>
                    <a:p>
                      <a:pPr rtl="1"/>
                      <a:r>
                        <a:rPr lang="he-IL" dirty="0"/>
                        <a:t>יוסי</a:t>
                      </a:r>
                    </a:p>
                  </a:txBody>
                  <a:tcPr/>
                </a:tc>
                <a:tc>
                  <a:txBody>
                    <a:bodyPr/>
                    <a:lstStyle/>
                    <a:p>
                      <a:pPr rtl="1"/>
                      <a:r>
                        <a:rPr lang="he-IL" dirty="0"/>
                        <a:t>דני</a:t>
                      </a:r>
                    </a:p>
                  </a:txBody>
                  <a:tcPr/>
                </a:tc>
                <a:extLst>
                  <a:ext uri="{0D108BD9-81ED-4DB2-BD59-A6C34878D82A}">
                    <a16:rowId xmlns:a16="http://schemas.microsoft.com/office/drawing/2014/main" val="1100795182"/>
                  </a:ext>
                </a:extLst>
              </a:tr>
              <a:tr h="352838">
                <a:tc>
                  <a:txBody>
                    <a:bodyPr/>
                    <a:lstStyle/>
                    <a:p>
                      <a:pPr rtl="1"/>
                      <a:r>
                        <a:rPr lang="he-IL" dirty="0"/>
                        <a:t>גיל תחילת חסכון </a:t>
                      </a:r>
                    </a:p>
                  </a:txBody>
                  <a:tcPr/>
                </a:tc>
                <a:tc>
                  <a:txBody>
                    <a:bodyPr/>
                    <a:lstStyle/>
                    <a:p>
                      <a:pPr rtl="1"/>
                      <a:r>
                        <a:rPr lang="he-IL" dirty="0"/>
                        <a:t>20</a:t>
                      </a:r>
                    </a:p>
                  </a:txBody>
                  <a:tcPr/>
                </a:tc>
                <a:tc>
                  <a:txBody>
                    <a:bodyPr/>
                    <a:lstStyle/>
                    <a:p>
                      <a:pPr rtl="1"/>
                      <a:r>
                        <a:rPr lang="he-IL" dirty="0"/>
                        <a:t>35</a:t>
                      </a:r>
                    </a:p>
                  </a:txBody>
                  <a:tcPr/>
                </a:tc>
                <a:extLst>
                  <a:ext uri="{0D108BD9-81ED-4DB2-BD59-A6C34878D82A}">
                    <a16:rowId xmlns:a16="http://schemas.microsoft.com/office/drawing/2014/main" val="2337895442"/>
                  </a:ext>
                </a:extLst>
              </a:tr>
              <a:tr h="352838">
                <a:tc>
                  <a:txBody>
                    <a:bodyPr/>
                    <a:lstStyle/>
                    <a:p>
                      <a:pPr rtl="1"/>
                      <a:r>
                        <a:rPr lang="he-IL" dirty="0"/>
                        <a:t>הפקדה חד פעמית בהתחלה</a:t>
                      </a:r>
                    </a:p>
                  </a:txBody>
                  <a:tcPr/>
                </a:tc>
                <a:tc>
                  <a:txBody>
                    <a:bodyPr/>
                    <a:lstStyle/>
                    <a:p>
                      <a:pPr rtl="1"/>
                      <a:r>
                        <a:rPr lang="he-IL" dirty="0"/>
                        <a:t>50,000</a:t>
                      </a:r>
                    </a:p>
                  </a:txBody>
                  <a:tcPr/>
                </a:tc>
                <a:tc>
                  <a:txBody>
                    <a:bodyPr/>
                    <a:lstStyle/>
                    <a:p>
                      <a:pPr rtl="1"/>
                      <a:r>
                        <a:rPr lang="he-IL" dirty="0"/>
                        <a:t>50,000</a:t>
                      </a:r>
                    </a:p>
                  </a:txBody>
                  <a:tcPr/>
                </a:tc>
                <a:extLst>
                  <a:ext uri="{0D108BD9-81ED-4DB2-BD59-A6C34878D82A}">
                    <a16:rowId xmlns:a16="http://schemas.microsoft.com/office/drawing/2014/main" val="2622621747"/>
                  </a:ext>
                </a:extLst>
              </a:tr>
              <a:tr h="352838">
                <a:tc>
                  <a:txBody>
                    <a:bodyPr/>
                    <a:lstStyle/>
                    <a:p>
                      <a:pPr rtl="1"/>
                      <a:r>
                        <a:rPr lang="he-IL" dirty="0"/>
                        <a:t>הפקדה חודשית</a:t>
                      </a:r>
                    </a:p>
                  </a:txBody>
                  <a:tcPr/>
                </a:tc>
                <a:tc>
                  <a:txBody>
                    <a:bodyPr/>
                    <a:lstStyle/>
                    <a:p>
                      <a:pPr rtl="1"/>
                      <a:r>
                        <a:rPr lang="he-IL" dirty="0"/>
                        <a:t>1,000</a:t>
                      </a:r>
                    </a:p>
                  </a:txBody>
                  <a:tcPr/>
                </a:tc>
                <a:tc>
                  <a:txBody>
                    <a:bodyPr/>
                    <a:lstStyle/>
                    <a:p>
                      <a:pPr rtl="1"/>
                      <a:r>
                        <a:rPr lang="he-IL" dirty="0"/>
                        <a:t>1,000</a:t>
                      </a:r>
                    </a:p>
                  </a:txBody>
                  <a:tcPr/>
                </a:tc>
                <a:extLst>
                  <a:ext uri="{0D108BD9-81ED-4DB2-BD59-A6C34878D82A}">
                    <a16:rowId xmlns:a16="http://schemas.microsoft.com/office/drawing/2014/main" val="2217490662"/>
                  </a:ext>
                </a:extLst>
              </a:tr>
              <a:tr h="352838">
                <a:tc>
                  <a:txBody>
                    <a:bodyPr/>
                    <a:lstStyle/>
                    <a:p>
                      <a:pPr rtl="1"/>
                      <a:r>
                        <a:rPr lang="he-IL" dirty="0"/>
                        <a:t>סך תקופת ההפקדות בשנים </a:t>
                      </a:r>
                    </a:p>
                  </a:txBody>
                  <a:tcPr/>
                </a:tc>
                <a:tc>
                  <a:txBody>
                    <a:bodyPr/>
                    <a:lstStyle/>
                    <a:p>
                      <a:pPr rtl="1"/>
                      <a:r>
                        <a:rPr lang="he-IL"/>
                        <a:t>10</a:t>
                      </a:r>
                      <a:endParaRPr lang="he-IL" dirty="0"/>
                    </a:p>
                  </a:txBody>
                  <a:tcPr/>
                </a:tc>
                <a:tc>
                  <a:txBody>
                    <a:bodyPr/>
                    <a:lstStyle/>
                    <a:p>
                      <a:pPr rtl="1"/>
                      <a:r>
                        <a:rPr lang="he-IL" dirty="0"/>
                        <a:t>32</a:t>
                      </a:r>
                    </a:p>
                  </a:txBody>
                  <a:tcPr/>
                </a:tc>
                <a:extLst>
                  <a:ext uri="{0D108BD9-81ED-4DB2-BD59-A6C34878D82A}">
                    <a16:rowId xmlns:a16="http://schemas.microsoft.com/office/drawing/2014/main" val="2444970750"/>
                  </a:ext>
                </a:extLst>
              </a:tr>
              <a:tr h="352838">
                <a:tc>
                  <a:txBody>
                    <a:bodyPr/>
                    <a:lstStyle/>
                    <a:p>
                      <a:pPr rtl="1"/>
                      <a:r>
                        <a:rPr lang="he-IL" dirty="0"/>
                        <a:t>סך הקרן </a:t>
                      </a:r>
                    </a:p>
                  </a:txBody>
                  <a:tcPr/>
                </a:tc>
                <a:tc>
                  <a:txBody>
                    <a:bodyPr/>
                    <a:lstStyle/>
                    <a:p>
                      <a:pPr rtl="1"/>
                      <a:r>
                        <a:rPr lang="he-IL" dirty="0"/>
                        <a:t>170,000</a:t>
                      </a:r>
                    </a:p>
                  </a:txBody>
                  <a:tcPr/>
                </a:tc>
                <a:tc>
                  <a:txBody>
                    <a:bodyPr/>
                    <a:lstStyle/>
                    <a:p>
                      <a:pPr rtl="1"/>
                      <a:r>
                        <a:rPr lang="he-IL" dirty="0"/>
                        <a:t>434,000</a:t>
                      </a:r>
                    </a:p>
                  </a:txBody>
                  <a:tcPr/>
                </a:tc>
                <a:extLst>
                  <a:ext uri="{0D108BD9-81ED-4DB2-BD59-A6C34878D82A}">
                    <a16:rowId xmlns:a16="http://schemas.microsoft.com/office/drawing/2014/main" val="4023216345"/>
                  </a:ext>
                </a:extLst>
              </a:tr>
              <a:tr h="352838">
                <a:tc>
                  <a:txBody>
                    <a:bodyPr/>
                    <a:lstStyle/>
                    <a:p>
                      <a:pPr rtl="1"/>
                      <a:r>
                        <a:rPr lang="he-IL" dirty="0"/>
                        <a:t>פדיון בגיל </a:t>
                      </a:r>
                    </a:p>
                  </a:txBody>
                  <a:tcPr/>
                </a:tc>
                <a:tc>
                  <a:txBody>
                    <a:bodyPr/>
                    <a:lstStyle/>
                    <a:p>
                      <a:pPr rtl="1"/>
                      <a:r>
                        <a:rPr lang="he-IL" dirty="0"/>
                        <a:t>67</a:t>
                      </a:r>
                    </a:p>
                  </a:txBody>
                  <a:tcPr/>
                </a:tc>
                <a:tc>
                  <a:txBody>
                    <a:bodyPr/>
                    <a:lstStyle/>
                    <a:p>
                      <a:pPr rtl="1"/>
                      <a:r>
                        <a:rPr lang="he-IL" dirty="0"/>
                        <a:t>67</a:t>
                      </a:r>
                    </a:p>
                  </a:txBody>
                  <a:tcPr/>
                </a:tc>
                <a:extLst>
                  <a:ext uri="{0D108BD9-81ED-4DB2-BD59-A6C34878D82A}">
                    <a16:rowId xmlns:a16="http://schemas.microsoft.com/office/drawing/2014/main" val="3117376093"/>
                  </a:ext>
                </a:extLst>
              </a:tr>
              <a:tr h="352838">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018791888"/>
                  </a:ext>
                </a:extLst>
              </a:tr>
            </a:tbl>
          </a:graphicData>
        </a:graphic>
      </p:graphicFrame>
      <p:pic>
        <p:nvPicPr>
          <p:cNvPr id="6" name="תמונה 5">
            <a:extLst>
              <a:ext uri="{FF2B5EF4-FFF2-40B4-BE49-F238E27FC236}">
                <a16:creationId xmlns:a16="http://schemas.microsoft.com/office/drawing/2014/main" id="{8A07325D-B38F-4128-B281-56B406EBDDE7}"/>
              </a:ext>
            </a:extLst>
          </p:cNvPr>
          <p:cNvPicPr>
            <a:picLocks noChangeAspect="1"/>
          </p:cNvPicPr>
          <p:nvPr/>
        </p:nvPicPr>
        <p:blipFill>
          <a:blip r:embed="rId2"/>
          <a:stretch>
            <a:fillRect/>
          </a:stretch>
        </p:blipFill>
        <p:spPr>
          <a:xfrm>
            <a:off x="251520" y="228600"/>
            <a:ext cx="1152128" cy="946583"/>
          </a:xfrm>
          <a:prstGeom prst="rect">
            <a:avLst/>
          </a:prstGeom>
        </p:spPr>
      </p:pic>
    </p:spTree>
    <p:extLst>
      <p:ext uri="{BB962C8B-B14F-4D97-AF65-F5344CB8AC3E}">
        <p14:creationId xmlns:p14="http://schemas.microsoft.com/office/powerpoint/2010/main" val="420107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מה הקשר בין צ'ילה לכסף שלנו ?</a:t>
            </a:r>
          </a:p>
        </p:txBody>
      </p:sp>
      <p:sp>
        <p:nvSpPr>
          <p:cNvPr id="3" name="מציין מיקום תוכן 2"/>
          <p:cNvSpPr>
            <a:spLocks noGrp="1"/>
          </p:cNvSpPr>
          <p:nvPr>
            <p:ph sz="quarter" idx="1"/>
          </p:nvPr>
        </p:nvSpPr>
        <p:spPr/>
        <p:txBody>
          <a:bodyPr>
            <a:normAutofit fontScale="62500" lnSpcReduction="20000"/>
          </a:bodyPr>
          <a:lstStyle/>
          <a:p>
            <a:pPr marL="0" indent="0">
              <a:buNone/>
            </a:pPr>
            <a:r>
              <a:rPr lang="he-IL" dirty="0"/>
              <a:t>המודל הצ'יליאני –החל כבר בשנות ה-70 בצ'ילה </a:t>
            </a:r>
          </a:p>
          <a:p>
            <a:pPr marL="0" indent="0">
              <a:buNone/>
            </a:pPr>
            <a:r>
              <a:rPr lang="he-IL" dirty="0"/>
              <a:t>לישראל הוא נכנס עקב המשבר הכלכלי בשנת 2008 (סאב פריים בארה"ב) </a:t>
            </a:r>
          </a:p>
          <a:p>
            <a:pPr marL="0" indent="0">
              <a:buNone/>
            </a:pPr>
            <a:r>
              <a:rPr lang="he-IL" dirty="0"/>
              <a:t> המודל קובע כי בגיל צעיר עדיף להשקיע בקרנות בעלות רמת סיכון גבוהה יותר שכן בטווח הארוך הסיכוי לקבלת תשואה עולה. </a:t>
            </a:r>
          </a:p>
          <a:p>
            <a:pPr marL="0" indent="0">
              <a:buNone/>
            </a:pPr>
            <a:r>
              <a:rPr lang="he-IL" dirty="0"/>
              <a:t>מנגד, בגיל מבוגר וככל שהחוסך מתקרב לגיל הפנסיה מסלולי ההשקעה העדיפים יהיו סולידיים יותר, כך שמובטח לחוסך (הקרוב לגיל הפנסיה) שחסכונותיו משנות עבודתו לא ייפגעו. </a:t>
            </a:r>
          </a:p>
          <a:p>
            <a:pPr marL="0" indent="0">
              <a:buNone/>
            </a:pPr>
            <a:r>
              <a:rPr lang="he-IL" dirty="0"/>
              <a:t>מודל כלכלי המאמץ תפיסת עולם, לפיה החוסך אינו מתמצא בניהול הסיכונים הנדרש לבחירת האיזון האופטימלי בין תשואה לסיכון בחיסכון הפנסיוני שלו. </a:t>
            </a:r>
          </a:p>
          <a:p>
            <a:pPr marL="0" indent="0">
              <a:buNone/>
            </a:pPr>
            <a:r>
              <a:rPr lang="he-IL" u="sng" dirty="0"/>
              <a:t>מסלולים עיקריים:</a:t>
            </a:r>
          </a:p>
          <a:p>
            <a:r>
              <a:rPr lang="he-IL" dirty="0"/>
              <a:t>מסלול לגיל 50 ומטה </a:t>
            </a:r>
          </a:p>
          <a:p>
            <a:r>
              <a:rPr lang="he-IL" dirty="0"/>
              <a:t>מסלול לגיל 50-60 </a:t>
            </a:r>
          </a:p>
          <a:p>
            <a:r>
              <a:rPr lang="he-IL" dirty="0"/>
              <a:t>מסלול לגיל 60 ומעלה</a:t>
            </a:r>
          </a:p>
          <a:p>
            <a:pPr marL="0" indent="0">
              <a:buNone/>
            </a:pPr>
            <a:r>
              <a:rPr lang="he-IL" dirty="0"/>
              <a:t>המעבר בין המסלולים יבוצע באופן אוטומטי ללא צורך בהתערבות מצד החוסך, </a:t>
            </a:r>
          </a:p>
          <a:p>
            <a:pPr marL="0" indent="0">
              <a:buNone/>
            </a:pPr>
            <a:r>
              <a:rPr lang="he-IL" dirty="0"/>
              <a:t>אך עם זאת המודל יאפשר לחוסכים המודעים לסיכון לשנות את מסלולי ההשקעה שלהם.</a:t>
            </a:r>
          </a:p>
          <a:p>
            <a:r>
              <a:rPr lang="he-IL" u="sng" dirty="0"/>
              <a:t>בנוסף, ישנם 2 מסלולים מתמחים : </a:t>
            </a:r>
          </a:p>
          <a:p>
            <a:r>
              <a:rPr lang="he-IL" dirty="0"/>
              <a:t>מניות</a:t>
            </a:r>
          </a:p>
          <a:p>
            <a:r>
              <a:rPr lang="he-IL" dirty="0"/>
              <a:t>אג"ח </a:t>
            </a:r>
          </a:p>
          <a:p>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9490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Autofit/>
          </a:bodyPr>
          <a:lstStyle/>
          <a:p>
            <a:r>
              <a:rPr lang="he-IL" sz="2400" b="1" dirty="0"/>
              <a:t>בגיל 67 מגיעים יוסי ודני אל החברה על מנת </a:t>
            </a:r>
            <a:br>
              <a:rPr lang="he-IL" sz="2400" b="1" dirty="0"/>
            </a:br>
            <a:r>
              <a:rPr lang="he-IL" sz="2400" b="1" dirty="0"/>
              <a:t>לפדות את כספם</a:t>
            </a:r>
            <a:endParaRPr lang="he-IL" sz="2400" dirty="0"/>
          </a:p>
        </p:txBody>
      </p:sp>
      <p:pic>
        <p:nvPicPr>
          <p:cNvPr id="6" name="תמונה 5">
            <a:extLst>
              <a:ext uri="{FF2B5EF4-FFF2-40B4-BE49-F238E27FC236}">
                <a16:creationId xmlns:a16="http://schemas.microsoft.com/office/drawing/2014/main" id="{8A07325D-B38F-4128-B281-56B406EBDDE7}"/>
              </a:ext>
            </a:extLst>
          </p:cNvPr>
          <p:cNvPicPr>
            <a:picLocks noChangeAspect="1"/>
          </p:cNvPicPr>
          <p:nvPr/>
        </p:nvPicPr>
        <p:blipFill>
          <a:blip r:embed="rId2"/>
          <a:stretch>
            <a:fillRect/>
          </a:stretch>
        </p:blipFill>
        <p:spPr>
          <a:xfrm>
            <a:off x="251520" y="228600"/>
            <a:ext cx="1152128" cy="946583"/>
          </a:xfrm>
          <a:prstGeom prst="rect">
            <a:avLst/>
          </a:prstGeom>
        </p:spPr>
      </p:pic>
      <p:sp>
        <p:nvSpPr>
          <p:cNvPr id="5" name="מציין מיקום תוכן 4">
            <a:extLst>
              <a:ext uri="{FF2B5EF4-FFF2-40B4-BE49-F238E27FC236}">
                <a16:creationId xmlns:a16="http://schemas.microsoft.com/office/drawing/2014/main" id="{DDBD6DC2-F5DA-4611-992E-DE83E0164635}"/>
              </a:ext>
            </a:extLst>
          </p:cNvPr>
          <p:cNvSpPr>
            <a:spLocks noGrp="1"/>
          </p:cNvSpPr>
          <p:nvPr>
            <p:ph sz="quarter" idx="1"/>
          </p:nvPr>
        </p:nvSpPr>
        <p:spPr/>
        <p:txBody>
          <a:bodyPr/>
          <a:lstStyle/>
          <a:p>
            <a:pPr marL="0" indent="0" algn="ctr">
              <a:buNone/>
            </a:pPr>
            <a:r>
              <a:rPr lang="he-IL" sz="4800" b="1" dirty="0">
                <a:highlight>
                  <a:srgbClr val="FFFF00"/>
                </a:highlight>
              </a:rPr>
              <a:t>יוסי משך הכי הרבה        </a:t>
            </a:r>
          </a:p>
          <a:p>
            <a:endParaRPr lang="he-IL" dirty="0"/>
          </a:p>
          <a:p>
            <a:r>
              <a:rPr lang="he-IL" dirty="0"/>
              <a:t>יוסי משך 1,165,336 ₪ </a:t>
            </a:r>
          </a:p>
          <a:p>
            <a:r>
              <a:rPr lang="he-IL" dirty="0"/>
              <a:t>דני משך 958,736 ₪</a:t>
            </a:r>
          </a:p>
          <a:p>
            <a:r>
              <a:rPr lang="he-IL" dirty="0"/>
              <a:t>פער של 206,600 ₪ </a:t>
            </a:r>
          </a:p>
        </p:txBody>
      </p:sp>
      <p:pic>
        <p:nvPicPr>
          <p:cNvPr id="7" name="מציין מיקום תוכן 2">
            <a:extLst>
              <a:ext uri="{FF2B5EF4-FFF2-40B4-BE49-F238E27FC236}">
                <a16:creationId xmlns:a16="http://schemas.microsoft.com/office/drawing/2014/main" id="{4A7E903B-FB69-448A-9A4F-F6742A06AEB6}"/>
              </a:ext>
            </a:extLst>
          </p:cNvPr>
          <p:cNvPicPr>
            <a:picLocks noChangeAspect="1"/>
          </p:cNvPicPr>
          <p:nvPr/>
        </p:nvPicPr>
        <p:blipFill>
          <a:blip r:embed="rId3"/>
          <a:stretch>
            <a:fillRect/>
          </a:stretch>
        </p:blipFill>
        <p:spPr>
          <a:xfrm>
            <a:off x="864227" y="2780928"/>
            <a:ext cx="3704725" cy="2736304"/>
          </a:xfrm>
          <a:prstGeom prst="rect">
            <a:avLst/>
          </a:prstGeom>
        </p:spPr>
      </p:pic>
    </p:spTree>
    <p:extLst>
      <p:ext uri="{BB962C8B-B14F-4D97-AF65-F5344CB8AC3E}">
        <p14:creationId xmlns:p14="http://schemas.microsoft.com/office/powerpoint/2010/main" val="25367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ircle(in)">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ircle(in)">
                                      <p:cBhvr>
                                        <p:cTn id="20" dur="2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circle(in)">
                                      <p:cBhvr>
                                        <p:cTn id="25" dur="20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r>
              <a:rPr lang="he-IL" sz="3600" b="1" dirty="0"/>
              <a:t>ידע שווה כסף – מקרה 3</a:t>
            </a:r>
            <a:endParaRPr lang="he-IL" dirty="0"/>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r>
              <a:rPr lang="he-IL" dirty="0">
                <a:solidFill>
                  <a:schemeClr val="accent1">
                    <a:lumMod val="75000"/>
                  </a:schemeClr>
                </a:solidFill>
              </a:rPr>
              <a:t>קרן השתלמות כמכשיר מינוף </a:t>
            </a:r>
          </a:p>
          <a:p>
            <a:pPr marL="0" indent="0">
              <a:buNone/>
            </a:pPr>
            <a:r>
              <a:rPr lang="he-IL" dirty="0"/>
              <a:t>הלוואה על חשבון קרן ההשתלמות ניתן לבצע בכל בתי ההשקעות</a:t>
            </a:r>
          </a:p>
          <a:p>
            <a:pPr marL="0" indent="0">
              <a:buNone/>
            </a:pPr>
            <a:r>
              <a:rPr lang="he-IL" dirty="0"/>
              <a:t>תנאי הזכאות משתנים בין בתי ההשקעות השונים </a:t>
            </a:r>
          </a:p>
          <a:p>
            <a:pPr marL="0" indent="0">
              <a:buNone/>
            </a:pPr>
            <a:r>
              <a:rPr lang="he-IL" dirty="0"/>
              <a:t>למה זה כדאי?</a:t>
            </a:r>
          </a:p>
          <a:p>
            <a:pPr marL="0" indent="0">
              <a:buNone/>
            </a:pPr>
            <a:endParaRPr lang="he-IL" dirty="0"/>
          </a:p>
          <a:p>
            <a:pPr marL="0" indent="0">
              <a:buNone/>
            </a:pPr>
            <a:endParaRPr lang="he-IL" dirty="0">
              <a:solidFill>
                <a:schemeClr val="accent1">
                  <a:lumMod val="75000"/>
                </a:schemeClr>
              </a:solidFill>
            </a:endParaRP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sp>
        <p:nvSpPr>
          <p:cNvPr id="5" name="מלבן 4">
            <a:extLst>
              <a:ext uri="{FF2B5EF4-FFF2-40B4-BE49-F238E27FC236}">
                <a16:creationId xmlns:a16="http://schemas.microsoft.com/office/drawing/2014/main" id="{88F02D35-4AC7-4E8A-81F3-0BDC1A0F0BEA}"/>
              </a:ext>
            </a:extLst>
          </p:cNvPr>
          <p:cNvSpPr/>
          <p:nvPr/>
        </p:nvSpPr>
        <p:spPr>
          <a:xfrm>
            <a:off x="971600" y="3933056"/>
            <a:ext cx="7416824" cy="93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עלות קניית הכסף (ריבית) נמוכה מהרווח על הכסף (תשואה)  </a:t>
            </a:r>
          </a:p>
        </p:txBody>
      </p:sp>
    </p:spTree>
    <p:extLst>
      <p:ext uri="{BB962C8B-B14F-4D97-AF65-F5344CB8AC3E}">
        <p14:creationId xmlns:p14="http://schemas.microsoft.com/office/powerpoint/2010/main" val="20206859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214194-C332-4180-BBF0-238B0C39F151}"/>
              </a:ext>
            </a:extLst>
          </p:cNvPr>
          <p:cNvSpPr>
            <a:spLocks noGrp="1"/>
          </p:cNvSpPr>
          <p:nvPr>
            <p:ph type="title"/>
          </p:nvPr>
        </p:nvSpPr>
        <p:spPr/>
        <p:txBody>
          <a:bodyPr/>
          <a:lstStyle/>
          <a:p>
            <a:r>
              <a:rPr lang="he-IL" b="1" dirty="0"/>
              <a:t>תחשבו על חסכונות לילדים שלכם </a:t>
            </a:r>
          </a:p>
        </p:txBody>
      </p:sp>
      <p:pic>
        <p:nvPicPr>
          <p:cNvPr id="5" name="מציין מיקום תוכן 4" descr="תמונה שמכילה אדם, ישיבה, מחשב נישא, מקורה&#10;&#10;התיאור נוצר באופן אוטומטי">
            <a:extLst>
              <a:ext uri="{FF2B5EF4-FFF2-40B4-BE49-F238E27FC236}">
                <a16:creationId xmlns:a16="http://schemas.microsoft.com/office/drawing/2014/main" id="{5CA08BD3-BAF8-47C6-A78E-CAB290FF55AD}"/>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320087" y="1527175"/>
            <a:ext cx="6467313" cy="4572000"/>
          </a:xfrm>
        </p:spPr>
      </p:pic>
      <p:pic>
        <p:nvPicPr>
          <p:cNvPr id="4" name="Picture 2">
            <a:extLst>
              <a:ext uri="{FF2B5EF4-FFF2-40B4-BE49-F238E27FC236}">
                <a16:creationId xmlns:a16="http://schemas.microsoft.com/office/drawing/2014/main" id="{AA5314AE-FFE4-464B-A9CC-ED0DC93B8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5345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normAutofit/>
          </a:bodyPr>
          <a:lstStyle/>
          <a:p>
            <a:r>
              <a:rPr lang="he-IL" sz="4000" b="1" dirty="0"/>
              <a:t>ידע שווה כסף – חלק 4</a:t>
            </a:r>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pPr marL="0" indent="0" algn="ctr">
              <a:buNone/>
            </a:pPr>
            <a:r>
              <a:rPr lang="he-IL" b="1" dirty="0">
                <a:solidFill>
                  <a:schemeClr val="accent1">
                    <a:lumMod val="75000"/>
                  </a:schemeClr>
                </a:solidFill>
              </a:rPr>
              <a:t>משמעותה של ריבית דה-ריבית </a:t>
            </a:r>
          </a:p>
          <a:p>
            <a:r>
              <a:rPr lang="he-IL" dirty="0"/>
              <a:t>מזל טוב- נולד ילד</a:t>
            </a:r>
          </a:p>
          <a:p>
            <a:r>
              <a:rPr lang="he-IL" dirty="0"/>
              <a:t>ברית/בריתה </a:t>
            </a:r>
          </a:p>
          <a:p>
            <a:r>
              <a:rPr lang="he-IL" dirty="0"/>
              <a:t>הרווחנו 20,000 ₪ </a:t>
            </a:r>
          </a:p>
          <a:p>
            <a:r>
              <a:rPr lang="he-IL" dirty="0"/>
              <a:t>פתחנו חסכון של 150 ₪ והכנסנו את הסכום ההוני לשם </a:t>
            </a:r>
          </a:p>
          <a:p>
            <a:endParaRPr lang="he-IL" dirty="0"/>
          </a:p>
          <a:p>
            <a:r>
              <a:rPr lang="he-IL" dirty="0"/>
              <a:t>כמה ניתן לילד בגיל 21?</a:t>
            </a:r>
          </a:p>
          <a:p>
            <a:endParaRPr lang="he-IL" dirty="0"/>
          </a:p>
          <a:p>
            <a:endParaRPr lang="he-IL" dirty="0"/>
          </a:p>
        </p:txBody>
      </p:sp>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2"/>
          <a:stretch>
            <a:fillRect/>
          </a:stretch>
        </p:blipFill>
        <p:spPr>
          <a:xfrm>
            <a:off x="179512" y="190408"/>
            <a:ext cx="1298561" cy="1066892"/>
          </a:xfrm>
          <a:prstGeom prst="rect">
            <a:avLst/>
          </a:prstGeom>
        </p:spPr>
      </p:pic>
      <p:pic>
        <p:nvPicPr>
          <p:cNvPr id="5" name="תמונה 4">
            <a:extLst>
              <a:ext uri="{FF2B5EF4-FFF2-40B4-BE49-F238E27FC236}">
                <a16:creationId xmlns:a16="http://schemas.microsoft.com/office/drawing/2014/main" id="{0B72C872-07F8-4B68-8A6F-D624F2ED5194}"/>
              </a:ext>
            </a:extLst>
          </p:cNvPr>
          <p:cNvPicPr>
            <a:picLocks noChangeAspect="1"/>
          </p:cNvPicPr>
          <p:nvPr/>
        </p:nvPicPr>
        <p:blipFill>
          <a:blip r:embed="rId3"/>
          <a:stretch>
            <a:fillRect/>
          </a:stretch>
        </p:blipFill>
        <p:spPr>
          <a:xfrm>
            <a:off x="329804" y="4391214"/>
            <a:ext cx="3613720" cy="1879476"/>
          </a:xfrm>
          <a:prstGeom prst="rect">
            <a:avLst/>
          </a:prstGeom>
        </p:spPr>
      </p:pic>
    </p:spTree>
    <p:extLst>
      <p:ext uri="{BB962C8B-B14F-4D97-AF65-F5344CB8AC3E}">
        <p14:creationId xmlns:p14="http://schemas.microsoft.com/office/powerpoint/2010/main" val="38723070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endParaRPr lang="he-IL" b="1" dirty="0"/>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pPr algn="ctr"/>
            <a:r>
              <a:rPr lang="he-IL" b="1" dirty="0"/>
              <a:t>105,551 ₪ </a:t>
            </a:r>
          </a:p>
          <a:p>
            <a:endParaRPr lang="he-IL" dirty="0"/>
          </a:p>
          <a:p>
            <a:r>
              <a:rPr lang="he-IL" dirty="0"/>
              <a:t>קרן – 57,800 ₪ </a:t>
            </a:r>
          </a:p>
          <a:p>
            <a:r>
              <a:rPr lang="he-IL" dirty="0"/>
              <a:t>ריבית- 47,751 ₪ </a:t>
            </a:r>
          </a:p>
          <a:p>
            <a:endParaRPr lang="he-IL" dirty="0"/>
          </a:p>
          <a:p>
            <a:r>
              <a:rPr lang="he-IL" dirty="0"/>
              <a:t>הנחת תשואה : 4%</a:t>
            </a:r>
          </a:p>
          <a:p>
            <a:endParaRPr lang="he-IL" dirty="0"/>
          </a:p>
          <a:p>
            <a:pPr algn="ctr"/>
            <a:r>
              <a:rPr lang="he-IL" b="1" dirty="0">
                <a:solidFill>
                  <a:schemeClr val="tx2">
                    <a:lumMod val="75000"/>
                  </a:schemeClr>
                </a:solidFill>
              </a:rPr>
              <a:t>ידע שווה כסף – הרבה כסף </a:t>
            </a:r>
          </a:p>
          <a:p>
            <a:endParaRPr lang="he-IL" dirty="0"/>
          </a:p>
        </p:txBody>
      </p:sp>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2"/>
          <a:stretch>
            <a:fillRect/>
          </a:stretch>
        </p:blipFill>
        <p:spPr>
          <a:xfrm>
            <a:off x="179512" y="190408"/>
            <a:ext cx="1298561" cy="1066892"/>
          </a:xfrm>
          <a:prstGeom prst="rect">
            <a:avLst/>
          </a:prstGeom>
        </p:spPr>
      </p:pic>
    </p:spTree>
    <p:extLst>
      <p:ext uri="{BB962C8B-B14F-4D97-AF65-F5344CB8AC3E}">
        <p14:creationId xmlns:p14="http://schemas.microsoft.com/office/powerpoint/2010/main" val="15578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איחוד קרנות הפנסיה </a:t>
            </a:r>
          </a:p>
        </p:txBody>
      </p:sp>
      <p:sp>
        <p:nvSpPr>
          <p:cNvPr id="3" name="מציין מיקום תוכן 2"/>
          <p:cNvSpPr>
            <a:spLocks noGrp="1"/>
          </p:cNvSpPr>
          <p:nvPr>
            <p:ph sz="quarter" idx="1"/>
          </p:nvPr>
        </p:nvSpPr>
        <p:spPr/>
        <p:txBody>
          <a:bodyPr>
            <a:normAutofit fontScale="85000" lnSpcReduction="20000"/>
          </a:bodyPr>
          <a:lstStyle/>
          <a:p>
            <a:r>
              <a:rPr lang="he-IL" dirty="0"/>
              <a:t>בחודשים האחרונים כל תושבי מדינת ישראל (אשר ברשותם 2 קרנות פנסיה לפחות) קיבלו מכתב ובו הנחיות לאיחוד קופות.</a:t>
            </a:r>
          </a:p>
          <a:p>
            <a:pPr marL="0" indent="0">
              <a:buNone/>
            </a:pPr>
            <a:r>
              <a:rPr lang="he-IL" dirty="0"/>
              <a:t>למה התכוון האוצר?</a:t>
            </a:r>
          </a:p>
          <a:p>
            <a:pPr marL="0" indent="0">
              <a:buNone/>
            </a:pPr>
            <a:r>
              <a:rPr lang="he-IL" dirty="0"/>
              <a:t>על מנת להוזיל עלויות ישנה כדאיות לאחד את קרנות הפנסיה ה"לא פעילות" לקרנות "הפעילות" (קרן פעילה=קרן שיש בה הפקדות שוטפות)</a:t>
            </a:r>
          </a:p>
          <a:p>
            <a:pPr marL="0" indent="0">
              <a:buNone/>
            </a:pPr>
            <a:r>
              <a:rPr lang="he-IL" dirty="0"/>
              <a:t>האיחוד יתבצע אוטומטית על ידי הקרנות עצמן.</a:t>
            </a:r>
          </a:p>
          <a:p>
            <a:pPr marL="0" indent="0">
              <a:buNone/>
            </a:pPr>
            <a:r>
              <a:rPr lang="he-IL" dirty="0"/>
              <a:t>אדם שלא מעוניין באיחוד יצטרך להשיב במכתב, לקרן שבו כספיו מנוהלים ,במכתב עליו לציין כי אינו מעוניין בתהליך לנייד את כספו.</a:t>
            </a:r>
          </a:p>
          <a:p>
            <a:pPr marL="0" indent="0">
              <a:buNone/>
            </a:pPr>
            <a:endParaRPr lang="he-IL" dirty="0"/>
          </a:p>
          <a:p>
            <a:pPr marL="0" indent="0">
              <a:buNone/>
            </a:pPr>
            <a:r>
              <a:rPr lang="he-IL" dirty="0"/>
              <a:t>האם הניוד והאיחוד מתאים לכל אחד?</a:t>
            </a:r>
          </a:p>
          <a:p>
            <a:pPr marL="0" indent="0">
              <a:buNone/>
            </a:pPr>
            <a:r>
              <a:rPr lang="he-IL" dirty="0"/>
              <a:t>לא !</a:t>
            </a:r>
          </a:p>
          <a:p>
            <a:pPr marL="0" indent="0">
              <a:buNone/>
            </a:pPr>
            <a:r>
              <a:rPr lang="he-IL" dirty="0"/>
              <a:t>ישנם עמיתים עם קרנות פנסיה וזכויות אשר</a:t>
            </a:r>
            <a:r>
              <a:rPr lang="he-IL" b="1" dirty="0"/>
              <a:t> יתבטלו </a:t>
            </a:r>
            <a:r>
              <a:rPr lang="he-IL" dirty="0"/>
              <a:t>בעת האיחוד</a:t>
            </a:r>
          </a:p>
          <a:p>
            <a:pPr marL="0" indent="0">
              <a:buNone/>
            </a:pPr>
            <a:r>
              <a:rPr lang="he-IL" dirty="0"/>
              <a:t>לשם כך חובה להתייעץ עם סוכן פנסיוני </a:t>
            </a:r>
            <a:r>
              <a:rPr lang="he-IL"/>
              <a:t>בעל רישיון</a:t>
            </a:r>
            <a:r>
              <a:rPr lang="he-IL" dirty="0"/>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8031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7FE8F6C-ECD1-478B-8686-DC932C102983}"/>
              </a:ext>
            </a:extLst>
          </p:cNvPr>
          <p:cNvSpPr>
            <a:spLocks noGrp="1"/>
          </p:cNvSpPr>
          <p:nvPr>
            <p:ph type="title"/>
          </p:nvPr>
        </p:nvSpPr>
        <p:spPr/>
        <p:txBody>
          <a:bodyPr/>
          <a:lstStyle/>
          <a:p>
            <a:r>
              <a:rPr lang="he-IL" dirty="0"/>
              <a:t>הוזלת דמי ניהול – האמנם ?</a:t>
            </a:r>
          </a:p>
        </p:txBody>
      </p:sp>
      <p:sp>
        <p:nvSpPr>
          <p:cNvPr id="3" name="מציין מיקום תוכן 2">
            <a:extLst>
              <a:ext uri="{FF2B5EF4-FFF2-40B4-BE49-F238E27FC236}">
                <a16:creationId xmlns:a16="http://schemas.microsoft.com/office/drawing/2014/main" id="{0FF1FCE1-5803-46F6-AC6E-83FC292459A4}"/>
              </a:ext>
            </a:extLst>
          </p:cNvPr>
          <p:cNvSpPr>
            <a:spLocks noGrp="1"/>
          </p:cNvSpPr>
          <p:nvPr>
            <p:ph sz="quarter" idx="1"/>
          </p:nvPr>
        </p:nvSpPr>
        <p:spPr/>
        <p:txBody>
          <a:bodyPr/>
          <a:lstStyle/>
          <a:p>
            <a:r>
              <a:rPr lang="he-IL" dirty="0"/>
              <a:t>קרן אחת : 100,000</a:t>
            </a:r>
          </a:p>
          <a:p>
            <a:r>
              <a:rPr lang="he-IL" dirty="0"/>
              <a:t>דמי ניהול מצבירה 0.5%</a:t>
            </a:r>
          </a:p>
          <a:p>
            <a:endParaRPr lang="he-IL" dirty="0"/>
          </a:p>
          <a:p>
            <a:r>
              <a:rPr lang="he-IL" b="1" u="sng" dirty="0"/>
              <a:t>2 קרנות</a:t>
            </a:r>
          </a:p>
          <a:p>
            <a:r>
              <a:rPr lang="he-IL" dirty="0"/>
              <a:t>כל אחת עם 50,000</a:t>
            </a:r>
          </a:p>
          <a:p>
            <a:r>
              <a:rPr lang="he-IL" dirty="0"/>
              <a:t>דמי ניהול 0.5%</a:t>
            </a:r>
          </a:p>
          <a:p>
            <a:endParaRPr lang="he-IL" dirty="0"/>
          </a:p>
        </p:txBody>
      </p:sp>
    </p:spTree>
    <p:extLst>
      <p:ext uri="{BB962C8B-B14F-4D97-AF65-F5344CB8AC3E}">
        <p14:creationId xmlns:p14="http://schemas.microsoft.com/office/powerpoint/2010/main" val="12932881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B702D8-C9B2-42D7-B8EB-F9477DBFA195}"/>
              </a:ext>
            </a:extLst>
          </p:cNvPr>
          <p:cNvSpPr>
            <a:spLocks noGrp="1"/>
          </p:cNvSpPr>
          <p:nvPr>
            <p:ph type="title"/>
          </p:nvPr>
        </p:nvSpPr>
        <p:spPr/>
        <p:txBody>
          <a:bodyPr/>
          <a:lstStyle/>
          <a:p>
            <a:r>
              <a:rPr lang="he-IL" dirty="0"/>
              <a:t>דוגמא </a:t>
            </a:r>
          </a:p>
        </p:txBody>
      </p:sp>
      <p:sp>
        <p:nvSpPr>
          <p:cNvPr id="3" name="מציין מיקום תוכן 2">
            <a:extLst>
              <a:ext uri="{FF2B5EF4-FFF2-40B4-BE49-F238E27FC236}">
                <a16:creationId xmlns:a16="http://schemas.microsoft.com/office/drawing/2014/main" id="{D4D10E71-3015-40AB-B40A-BB97A02C14A8}"/>
              </a:ext>
            </a:extLst>
          </p:cNvPr>
          <p:cNvSpPr>
            <a:spLocks noGrp="1"/>
          </p:cNvSpPr>
          <p:nvPr>
            <p:ph sz="quarter" idx="1"/>
          </p:nvPr>
        </p:nvSpPr>
        <p:spPr/>
        <p:txBody>
          <a:bodyPr/>
          <a:lstStyle/>
          <a:p>
            <a:r>
              <a:rPr lang="he-IL" dirty="0"/>
              <a:t>1. 100,000 קרן פנסיה פעילה</a:t>
            </a:r>
          </a:p>
          <a:p>
            <a:r>
              <a:rPr lang="he-IL" dirty="0"/>
              <a:t>2. 50,000 לא פעיל </a:t>
            </a:r>
          </a:p>
          <a:p>
            <a:endParaRPr lang="he-IL" dirty="0"/>
          </a:p>
          <a:p>
            <a:endParaRPr lang="he-IL" dirty="0"/>
          </a:p>
          <a:p>
            <a:r>
              <a:rPr lang="he-IL" dirty="0"/>
              <a:t>אין איחוד – בפטירה בן הזוג יקבל שכר מלא לכל חייו + הקרן השנייה שזה סכום חד פעמי </a:t>
            </a:r>
          </a:p>
          <a:p>
            <a:r>
              <a:rPr lang="he-IL" dirty="0"/>
              <a:t>יש איחוד - בפטירה בן הזוג יקבל שכר מלא לכל חייו</a:t>
            </a:r>
          </a:p>
        </p:txBody>
      </p:sp>
    </p:spTree>
    <p:extLst>
      <p:ext uri="{BB962C8B-B14F-4D97-AF65-F5344CB8AC3E}">
        <p14:creationId xmlns:p14="http://schemas.microsoft.com/office/powerpoint/2010/main" val="18576454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שיעור התחלופה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2BCE09A4-E16C-4DB6-BE5B-9B8FCF14BF17}"/>
              </a:ext>
            </a:extLst>
          </p:cNvPr>
          <p:cNvPicPr>
            <a:picLocks noChangeAspect="1"/>
          </p:cNvPicPr>
          <p:nvPr/>
        </p:nvPicPr>
        <p:blipFill>
          <a:blip r:embed="rId3"/>
          <a:stretch>
            <a:fillRect/>
          </a:stretch>
        </p:blipFill>
        <p:spPr>
          <a:xfrm>
            <a:off x="813323" y="1636957"/>
            <a:ext cx="7517354" cy="4792832"/>
          </a:xfrm>
          <a:prstGeom prst="rect">
            <a:avLst/>
          </a:prstGeom>
        </p:spPr>
      </p:pic>
    </p:spTree>
    <p:extLst>
      <p:ext uri="{BB962C8B-B14F-4D97-AF65-F5344CB8AC3E}">
        <p14:creationId xmlns:p14="http://schemas.microsoft.com/office/powerpoint/2010/main" val="31500922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פנסיה לעצמאים –2017 </a:t>
            </a:r>
            <a:endParaRPr lang="he-IL" dirty="0"/>
          </a:p>
        </p:txBody>
      </p:sp>
      <p:sp>
        <p:nvSpPr>
          <p:cNvPr id="3" name="מציין מיקום תוכן 2"/>
          <p:cNvSpPr>
            <a:spLocks noGrp="1"/>
          </p:cNvSpPr>
          <p:nvPr>
            <p:ph sz="quarter" idx="1"/>
          </p:nvPr>
        </p:nvSpPr>
        <p:spPr/>
        <p:txBody>
          <a:bodyPr>
            <a:normAutofit/>
          </a:bodyPr>
          <a:lstStyle/>
          <a:p>
            <a:r>
              <a:rPr lang="he-IL" dirty="0"/>
              <a:t>בשנת 2017 נכנס לתוקפו חוק פנסיה חובה לעצמאים, המחייב עצמאים להפריש לפנסיה. </a:t>
            </a:r>
          </a:p>
          <a:p>
            <a:pPr marL="0" indent="0">
              <a:buNone/>
            </a:pPr>
            <a:r>
              <a:rPr lang="he-IL" dirty="0"/>
              <a:t>חובת ההפרשה חלה רק אם:</a:t>
            </a:r>
          </a:p>
          <a:p>
            <a:pPr lvl="0"/>
            <a:r>
              <a:rPr lang="he-IL" dirty="0"/>
              <a:t>עברתם את גיל 21 ועד גיל 55 ( בינואר 2017)</a:t>
            </a:r>
            <a:endParaRPr lang="en-US" dirty="0"/>
          </a:p>
          <a:p>
            <a:pPr lvl="0"/>
            <a:r>
              <a:rPr lang="he-IL" dirty="0"/>
              <a:t>טרם הגעתם לגיל פרישה</a:t>
            </a:r>
            <a:endParaRPr lang="en-US" dirty="0"/>
          </a:p>
          <a:p>
            <a:pPr lvl="0"/>
            <a:r>
              <a:rPr lang="he-IL" dirty="0"/>
              <a:t>מנהלים עסק עצמאי יותר מחצי שנה</a:t>
            </a:r>
            <a:endParaRPr lang="en-US" dirty="0"/>
          </a:p>
          <a:p>
            <a:pPr lvl="0"/>
            <a:r>
              <a:rPr lang="he-IL" dirty="0"/>
              <a:t>מרוויחים יותר משכר המינימום במשק</a:t>
            </a:r>
            <a:endParaRPr lang="en-US" dirty="0"/>
          </a:p>
          <a:p>
            <a:pPr marL="0" indent="0">
              <a:buNone/>
            </a:pPr>
            <a:r>
              <a:rPr lang="he-IL" dirty="0"/>
              <a:t>במידה ועניתם "כן" לכל השאלות, חלה עליכם חובה לחסוך לפנסיה החל מינואר 2017.</a:t>
            </a:r>
            <a:endParaRPr lang="en-US" dirty="0"/>
          </a:p>
          <a:p>
            <a:endParaRPr lang="he-IL" dirty="0"/>
          </a:p>
        </p:txBody>
      </p:sp>
    </p:spTree>
    <p:extLst>
      <p:ext uri="{BB962C8B-B14F-4D97-AF65-F5344CB8AC3E}">
        <p14:creationId xmlns:p14="http://schemas.microsoft.com/office/powerpoint/2010/main" val="244333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0C7F6E-4034-4BA5-84D7-97F674E74B89}"/>
              </a:ext>
            </a:extLst>
          </p:cNvPr>
          <p:cNvSpPr>
            <a:spLocks noGrp="1"/>
          </p:cNvSpPr>
          <p:nvPr>
            <p:ph type="title"/>
          </p:nvPr>
        </p:nvSpPr>
        <p:spPr/>
        <p:txBody>
          <a:bodyPr/>
          <a:lstStyle/>
          <a:p>
            <a:r>
              <a:rPr lang="he-IL" dirty="0"/>
              <a:t>חשיפה מספקת בשוק ההון מגדילה את היתרה </a:t>
            </a:r>
          </a:p>
        </p:txBody>
      </p:sp>
      <p:pic>
        <p:nvPicPr>
          <p:cNvPr id="10" name="תמונה 9">
            <a:extLst>
              <a:ext uri="{FF2B5EF4-FFF2-40B4-BE49-F238E27FC236}">
                <a16:creationId xmlns:a16="http://schemas.microsoft.com/office/drawing/2014/main" id="{E3603184-E9FD-4817-BCDB-7E2FCEC4BEAD}"/>
              </a:ext>
            </a:extLst>
          </p:cNvPr>
          <p:cNvPicPr>
            <a:picLocks noChangeAspect="1"/>
          </p:cNvPicPr>
          <p:nvPr/>
        </p:nvPicPr>
        <p:blipFill>
          <a:blip r:embed="rId2"/>
          <a:stretch>
            <a:fillRect/>
          </a:stretch>
        </p:blipFill>
        <p:spPr>
          <a:xfrm>
            <a:off x="1433512" y="1690687"/>
            <a:ext cx="6276975" cy="3476625"/>
          </a:xfrm>
          <a:prstGeom prst="rect">
            <a:avLst/>
          </a:prstGeom>
        </p:spPr>
      </p:pic>
      <p:sp>
        <p:nvSpPr>
          <p:cNvPr id="12" name="מציין מיקום תוכן 11">
            <a:extLst>
              <a:ext uri="{FF2B5EF4-FFF2-40B4-BE49-F238E27FC236}">
                <a16:creationId xmlns:a16="http://schemas.microsoft.com/office/drawing/2014/main" id="{451ED58D-0052-4637-AB86-94EE6AFBBEB6}"/>
              </a:ext>
            </a:extLst>
          </p:cNvPr>
          <p:cNvSpPr>
            <a:spLocks noGrp="1"/>
          </p:cNvSpPr>
          <p:nvPr>
            <p:ph sz="quarter" idx="1"/>
          </p:nvPr>
        </p:nvSpPr>
        <p:spPr/>
        <p:txBody>
          <a:bodyPr/>
          <a:lstStyle/>
          <a:p>
            <a:endParaRPr lang="he-IL" dirty="0"/>
          </a:p>
        </p:txBody>
      </p:sp>
    </p:spTree>
    <p:extLst>
      <p:ext uri="{BB962C8B-B14F-4D97-AF65-F5344CB8AC3E}">
        <p14:creationId xmlns:p14="http://schemas.microsoft.com/office/powerpoint/2010/main" val="28427361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פנסיה לעצמאים –2017 </a:t>
            </a:r>
            <a:endParaRPr lang="he-IL" dirty="0"/>
          </a:p>
        </p:txBody>
      </p:sp>
      <p:sp>
        <p:nvSpPr>
          <p:cNvPr id="3" name="מציין מיקום תוכן 2"/>
          <p:cNvSpPr>
            <a:spLocks noGrp="1"/>
          </p:cNvSpPr>
          <p:nvPr>
            <p:ph sz="quarter" idx="1"/>
          </p:nvPr>
        </p:nvSpPr>
        <p:spPr/>
        <p:txBody>
          <a:bodyPr>
            <a:normAutofit/>
          </a:bodyPr>
          <a:lstStyle/>
          <a:p>
            <a:pPr marL="0" indent="0">
              <a:buNone/>
            </a:pPr>
            <a:r>
              <a:rPr lang="he-IL" sz="2200" dirty="0"/>
              <a:t>החוק מחייב מינימום הפרשה וישנה אפשרות להגדיל את ההפרשה</a:t>
            </a:r>
          </a:p>
          <a:p>
            <a:pPr marL="0" indent="0">
              <a:buNone/>
            </a:pPr>
            <a:r>
              <a:rPr lang="he-IL" sz="2200" dirty="0"/>
              <a:t>ההפקדה מוכרת כהוצאה ומעניקה הטבת מס (ניכוי וזיכוי)</a:t>
            </a:r>
          </a:p>
          <a:p>
            <a:pPr marL="0" indent="0">
              <a:buNone/>
            </a:pPr>
            <a:r>
              <a:rPr lang="he-IL" sz="2200" dirty="0"/>
              <a:t>חובת ההפרשה לפנסיה של עצמאים מתחלקת לשניים:</a:t>
            </a:r>
            <a:br>
              <a:rPr lang="he-IL" sz="2200" dirty="0"/>
            </a:br>
            <a:r>
              <a:rPr lang="he-IL" sz="2200" b="1" dirty="0"/>
              <a:t>חלק ראשון</a:t>
            </a:r>
            <a:r>
              <a:rPr lang="he-IL" sz="2200" dirty="0"/>
              <a:t> – עד למחצית מהשכר הממוצע במשק (9,802) יחויב בהפרשה של 4.45% לפנסיה.</a:t>
            </a:r>
            <a:br>
              <a:rPr lang="he-IL" sz="2200" dirty="0"/>
            </a:br>
            <a:r>
              <a:rPr lang="he-IL" sz="2200" b="1" dirty="0"/>
              <a:t>חלק שני </a:t>
            </a:r>
            <a:r>
              <a:rPr lang="he-IL" sz="2200" dirty="0"/>
              <a:t>– מעל למחצית מהשכר הממוצע במשק ועד לגובה השכר הממוצע במשק יחויב בהפרשה של 12.55% לפנסיה.</a:t>
            </a:r>
          </a:p>
          <a:p>
            <a:endParaRPr lang="he-IL" sz="2200" b="1" dirty="0"/>
          </a:p>
          <a:p>
            <a:endParaRPr lang="he-IL" b="1" dirty="0"/>
          </a:p>
          <a:p>
            <a:endParaRPr lang="he-IL" b="1" dirty="0"/>
          </a:p>
          <a:p>
            <a:endParaRPr lang="he-IL" dirty="0"/>
          </a:p>
        </p:txBody>
      </p:sp>
      <p:pic>
        <p:nvPicPr>
          <p:cNvPr id="5" name="תמונה 4">
            <a:extLst>
              <a:ext uri="{FF2B5EF4-FFF2-40B4-BE49-F238E27FC236}">
                <a16:creationId xmlns:a16="http://schemas.microsoft.com/office/drawing/2014/main" id="{286C9062-CE05-4ED2-BF1A-BE9F4BB73C2E}"/>
              </a:ext>
            </a:extLst>
          </p:cNvPr>
          <p:cNvPicPr>
            <a:picLocks noChangeAspect="1"/>
          </p:cNvPicPr>
          <p:nvPr/>
        </p:nvPicPr>
        <p:blipFill>
          <a:blip r:embed="rId2"/>
          <a:stretch>
            <a:fillRect/>
          </a:stretch>
        </p:blipFill>
        <p:spPr>
          <a:xfrm>
            <a:off x="701092" y="4149080"/>
            <a:ext cx="8164994" cy="2147760"/>
          </a:xfrm>
          <a:prstGeom prst="rect">
            <a:avLst/>
          </a:prstGeom>
        </p:spPr>
      </p:pic>
    </p:spTree>
    <p:extLst>
      <p:ext uri="{BB962C8B-B14F-4D97-AF65-F5344CB8AC3E}">
        <p14:creationId xmlns:p14="http://schemas.microsoft.com/office/powerpoint/2010/main" val="33838344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6351E7-233D-4E97-8694-F3661D2CC519}"/>
              </a:ext>
            </a:extLst>
          </p:cNvPr>
          <p:cNvSpPr>
            <a:spLocks noGrp="1"/>
          </p:cNvSpPr>
          <p:nvPr>
            <p:ph type="title"/>
          </p:nvPr>
        </p:nvSpPr>
        <p:spPr/>
        <p:txBody>
          <a:bodyPr/>
          <a:lstStyle/>
          <a:p>
            <a:r>
              <a:rPr lang="he-IL" dirty="0"/>
              <a:t>אחוזי הפקדה לפנסיית חובה </a:t>
            </a:r>
          </a:p>
        </p:txBody>
      </p:sp>
      <p:pic>
        <p:nvPicPr>
          <p:cNvPr id="5" name="מציין מיקום תוכן 4">
            <a:extLst>
              <a:ext uri="{FF2B5EF4-FFF2-40B4-BE49-F238E27FC236}">
                <a16:creationId xmlns:a16="http://schemas.microsoft.com/office/drawing/2014/main" id="{21E3D81A-A125-4274-B151-6DB49FD58491}"/>
              </a:ext>
            </a:extLst>
          </p:cNvPr>
          <p:cNvPicPr>
            <a:picLocks noGrp="1" noChangeAspect="1"/>
          </p:cNvPicPr>
          <p:nvPr>
            <p:ph sz="quarter" idx="1"/>
          </p:nvPr>
        </p:nvPicPr>
        <p:blipFill>
          <a:blip r:embed="rId2"/>
          <a:stretch>
            <a:fillRect/>
          </a:stretch>
        </p:blipFill>
        <p:spPr>
          <a:xfrm>
            <a:off x="952622" y="1986099"/>
            <a:ext cx="7238755" cy="2885802"/>
          </a:xfrm>
        </p:spPr>
      </p:pic>
    </p:spTree>
    <p:extLst>
      <p:ext uri="{BB962C8B-B14F-4D97-AF65-F5344CB8AC3E}">
        <p14:creationId xmlns:p14="http://schemas.microsoft.com/office/powerpoint/2010/main" val="10867358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9A0DAA-839D-4883-A4C1-7642D91989C8}"/>
              </a:ext>
            </a:extLst>
          </p:cNvPr>
          <p:cNvSpPr>
            <a:spLocks noGrp="1"/>
          </p:cNvSpPr>
          <p:nvPr>
            <p:ph type="title"/>
          </p:nvPr>
        </p:nvSpPr>
        <p:spPr/>
        <p:txBody>
          <a:bodyPr/>
          <a:lstStyle/>
          <a:p>
            <a:r>
              <a:rPr lang="he-IL" dirty="0"/>
              <a:t>מכתב התראה </a:t>
            </a:r>
          </a:p>
        </p:txBody>
      </p:sp>
      <p:pic>
        <p:nvPicPr>
          <p:cNvPr id="5" name="מציין מיקום תוכן 4">
            <a:extLst>
              <a:ext uri="{FF2B5EF4-FFF2-40B4-BE49-F238E27FC236}">
                <a16:creationId xmlns:a16="http://schemas.microsoft.com/office/drawing/2014/main" id="{C6AB69CF-F0EB-4DF3-8B2D-E6FD2EAE8FC8}"/>
              </a:ext>
            </a:extLst>
          </p:cNvPr>
          <p:cNvPicPr>
            <a:picLocks noGrp="1" noChangeAspect="1"/>
          </p:cNvPicPr>
          <p:nvPr>
            <p:ph sz="quarter" idx="1"/>
          </p:nvPr>
        </p:nvPicPr>
        <p:blipFill>
          <a:blip r:embed="rId2"/>
          <a:stretch>
            <a:fillRect/>
          </a:stretch>
        </p:blipFill>
        <p:spPr>
          <a:xfrm>
            <a:off x="2627784" y="1628800"/>
            <a:ext cx="4383906" cy="4719067"/>
          </a:xfrm>
        </p:spPr>
      </p:pic>
    </p:spTree>
    <p:extLst>
      <p:ext uri="{BB962C8B-B14F-4D97-AF65-F5344CB8AC3E}">
        <p14:creationId xmlns:p14="http://schemas.microsoft.com/office/powerpoint/2010/main" val="38122238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3E287F-F8B8-4DDA-867B-F334B8888A9D}"/>
              </a:ext>
            </a:extLst>
          </p:cNvPr>
          <p:cNvSpPr>
            <a:spLocks noGrp="1"/>
          </p:cNvSpPr>
          <p:nvPr>
            <p:ph type="title"/>
          </p:nvPr>
        </p:nvSpPr>
        <p:spPr/>
        <p:txBody>
          <a:bodyPr/>
          <a:lstStyle/>
          <a:p>
            <a:r>
              <a:rPr lang="he-IL" dirty="0"/>
              <a:t>שכיר שהוא גם עצמאי – האם יש חובת הפקדה ?</a:t>
            </a:r>
          </a:p>
        </p:txBody>
      </p:sp>
      <p:sp>
        <p:nvSpPr>
          <p:cNvPr id="3" name="מציין מיקום תוכן 2">
            <a:extLst>
              <a:ext uri="{FF2B5EF4-FFF2-40B4-BE49-F238E27FC236}">
                <a16:creationId xmlns:a16="http://schemas.microsoft.com/office/drawing/2014/main" id="{DCC581C4-6DDA-4907-917B-D0E7C076349B}"/>
              </a:ext>
            </a:extLst>
          </p:cNvPr>
          <p:cNvSpPr>
            <a:spLocks noGrp="1"/>
          </p:cNvSpPr>
          <p:nvPr>
            <p:ph sz="quarter" idx="1"/>
          </p:nvPr>
        </p:nvSpPr>
        <p:spPr/>
        <p:txBody>
          <a:bodyPr/>
          <a:lstStyle/>
          <a:p>
            <a:r>
              <a:rPr lang="he-IL" dirty="0"/>
              <a:t>נבחן האם ההפקדה שלו כשכיר (כולל הפקדת המעסיק והפיצויים) עלתה על החובה שלו כעצמאי</a:t>
            </a:r>
          </a:p>
          <a:p>
            <a:r>
              <a:rPr lang="he-IL" dirty="0"/>
              <a:t>במידה וכן הוא פטור מהפקדה</a:t>
            </a:r>
          </a:p>
          <a:p>
            <a:endParaRPr lang="he-IL" dirty="0"/>
          </a:p>
          <a:p>
            <a:endParaRPr lang="he-IL" dirty="0"/>
          </a:p>
        </p:txBody>
      </p:sp>
      <p:pic>
        <p:nvPicPr>
          <p:cNvPr id="5" name="תמונה 4">
            <a:extLst>
              <a:ext uri="{FF2B5EF4-FFF2-40B4-BE49-F238E27FC236}">
                <a16:creationId xmlns:a16="http://schemas.microsoft.com/office/drawing/2014/main" id="{79364F3D-D3D3-420C-84CC-2B32C54576F8}"/>
              </a:ext>
            </a:extLst>
          </p:cNvPr>
          <p:cNvPicPr>
            <a:picLocks noChangeAspect="1"/>
          </p:cNvPicPr>
          <p:nvPr/>
        </p:nvPicPr>
        <p:blipFill>
          <a:blip r:embed="rId2"/>
          <a:stretch>
            <a:fillRect/>
          </a:stretch>
        </p:blipFill>
        <p:spPr>
          <a:xfrm>
            <a:off x="2362200" y="3057525"/>
            <a:ext cx="4419600" cy="742950"/>
          </a:xfrm>
          <a:prstGeom prst="rect">
            <a:avLst/>
          </a:prstGeom>
        </p:spPr>
      </p:pic>
    </p:spTree>
    <p:extLst>
      <p:ext uri="{BB962C8B-B14F-4D97-AF65-F5344CB8AC3E}">
        <p14:creationId xmlns:p14="http://schemas.microsoft.com/office/powerpoint/2010/main" val="27332142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BD8806B-8AF5-43A1-BD36-689C80BEF4AD}"/>
              </a:ext>
            </a:extLst>
          </p:cNvPr>
          <p:cNvSpPr>
            <a:spLocks noGrp="1"/>
          </p:cNvSpPr>
          <p:nvPr>
            <p:ph type="title"/>
          </p:nvPr>
        </p:nvSpPr>
        <p:spPr/>
        <p:txBody>
          <a:bodyPr/>
          <a:lstStyle/>
          <a:p>
            <a:r>
              <a:rPr lang="he-IL" dirty="0"/>
              <a:t>חובת הפקדה לעצמאים </a:t>
            </a:r>
          </a:p>
        </p:txBody>
      </p:sp>
      <p:pic>
        <p:nvPicPr>
          <p:cNvPr id="5" name="מציין מיקום תוכן 4">
            <a:extLst>
              <a:ext uri="{FF2B5EF4-FFF2-40B4-BE49-F238E27FC236}">
                <a16:creationId xmlns:a16="http://schemas.microsoft.com/office/drawing/2014/main" id="{DF9D1A28-31E0-4A29-B29C-0B95AC1BE388}"/>
              </a:ext>
            </a:extLst>
          </p:cNvPr>
          <p:cNvPicPr>
            <a:picLocks noGrp="1" noChangeAspect="1"/>
          </p:cNvPicPr>
          <p:nvPr>
            <p:ph sz="quarter" idx="1"/>
          </p:nvPr>
        </p:nvPicPr>
        <p:blipFill>
          <a:blip r:embed="rId2"/>
          <a:stretch>
            <a:fillRect/>
          </a:stretch>
        </p:blipFill>
        <p:spPr>
          <a:xfrm>
            <a:off x="1059856" y="1844824"/>
            <a:ext cx="7024288" cy="3497510"/>
          </a:xfrm>
        </p:spPr>
      </p:pic>
    </p:spTree>
    <p:extLst>
      <p:ext uri="{BB962C8B-B14F-4D97-AF65-F5344CB8AC3E}">
        <p14:creationId xmlns:p14="http://schemas.microsoft.com/office/powerpoint/2010/main" val="40286589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A2AAD2-55A0-4D8D-95A5-4936C80029FA}"/>
              </a:ext>
            </a:extLst>
          </p:cNvPr>
          <p:cNvSpPr>
            <a:spLocks noGrp="1"/>
          </p:cNvSpPr>
          <p:nvPr>
            <p:ph type="title"/>
          </p:nvPr>
        </p:nvSpPr>
        <p:spPr/>
        <p:txBody>
          <a:bodyPr/>
          <a:lstStyle/>
          <a:p>
            <a:r>
              <a:rPr lang="he-IL" dirty="0"/>
              <a:t>ביטוחי מנהלים </a:t>
            </a:r>
          </a:p>
        </p:txBody>
      </p:sp>
      <p:pic>
        <p:nvPicPr>
          <p:cNvPr id="5" name="מציין מיקום תוכן 4">
            <a:extLst>
              <a:ext uri="{FF2B5EF4-FFF2-40B4-BE49-F238E27FC236}">
                <a16:creationId xmlns:a16="http://schemas.microsoft.com/office/drawing/2014/main" id="{CE5D279A-CB75-4555-BF0D-396BFDF08A89}"/>
              </a:ext>
            </a:extLst>
          </p:cNvPr>
          <p:cNvPicPr>
            <a:picLocks noGrp="1" noChangeAspect="1"/>
          </p:cNvPicPr>
          <p:nvPr>
            <p:ph sz="quarter" idx="1"/>
          </p:nvPr>
        </p:nvPicPr>
        <p:blipFill>
          <a:blip r:embed="rId2"/>
          <a:stretch>
            <a:fillRect/>
          </a:stretch>
        </p:blipFill>
        <p:spPr>
          <a:xfrm>
            <a:off x="1896190" y="1772816"/>
            <a:ext cx="5351620" cy="3790731"/>
          </a:xfrm>
        </p:spPr>
      </p:pic>
    </p:spTree>
    <p:extLst>
      <p:ext uri="{BB962C8B-B14F-4D97-AF65-F5344CB8AC3E}">
        <p14:creationId xmlns:p14="http://schemas.microsoft.com/office/powerpoint/2010/main" val="28647184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86D1C7E-8761-4366-8402-4BC55FF83839}"/>
              </a:ext>
            </a:extLst>
          </p:cNvPr>
          <p:cNvSpPr>
            <a:spLocks noGrp="1"/>
          </p:cNvSpPr>
          <p:nvPr>
            <p:ph type="title"/>
          </p:nvPr>
        </p:nvSpPr>
        <p:spPr/>
        <p:txBody>
          <a:bodyPr/>
          <a:lstStyle/>
          <a:p>
            <a:r>
              <a:rPr lang="he-IL" dirty="0"/>
              <a:t>מאפיינים כלליים של פוליסות ביטוחי מנהלים </a:t>
            </a:r>
          </a:p>
        </p:txBody>
      </p:sp>
      <p:pic>
        <p:nvPicPr>
          <p:cNvPr id="9" name="מציין מיקום תוכן 8">
            <a:extLst>
              <a:ext uri="{FF2B5EF4-FFF2-40B4-BE49-F238E27FC236}">
                <a16:creationId xmlns:a16="http://schemas.microsoft.com/office/drawing/2014/main" id="{F95184C1-E1A3-4C45-89AC-CC2532BE4CEA}"/>
              </a:ext>
            </a:extLst>
          </p:cNvPr>
          <p:cNvPicPr>
            <a:picLocks noGrp="1" noChangeAspect="1"/>
          </p:cNvPicPr>
          <p:nvPr>
            <p:ph sz="quarter" idx="1"/>
          </p:nvPr>
        </p:nvPicPr>
        <p:blipFill>
          <a:blip r:embed="rId2"/>
          <a:stretch>
            <a:fillRect/>
          </a:stretch>
        </p:blipFill>
        <p:spPr>
          <a:xfrm>
            <a:off x="467544" y="1844824"/>
            <a:ext cx="7595770" cy="3960440"/>
          </a:xfrm>
        </p:spPr>
      </p:pic>
    </p:spTree>
    <p:extLst>
      <p:ext uri="{BB962C8B-B14F-4D97-AF65-F5344CB8AC3E}">
        <p14:creationId xmlns:p14="http://schemas.microsoft.com/office/powerpoint/2010/main" val="33245944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4000" b="1" dirty="0"/>
              <a:t>ביטוח מנהלים </a:t>
            </a:r>
          </a:p>
        </p:txBody>
      </p:sp>
      <p:sp>
        <p:nvSpPr>
          <p:cNvPr id="3" name="מציין מיקום תוכן 2"/>
          <p:cNvSpPr>
            <a:spLocks noGrp="1"/>
          </p:cNvSpPr>
          <p:nvPr>
            <p:ph sz="quarter" idx="1"/>
          </p:nvPr>
        </p:nvSpPr>
        <p:spPr/>
        <p:txBody>
          <a:bodyPr>
            <a:normAutofit fontScale="77500" lnSpcReduction="20000"/>
          </a:bodyPr>
          <a:lstStyle/>
          <a:p>
            <a:r>
              <a:rPr lang="he-IL" dirty="0"/>
              <a:t>ביטוח מנהלים מהווה אחד מאפיקי החיסכון הפנסיונים המוכרים בישראל. </a:t>
            </a:r>
            <a:endParaRPr lang="en-US" dirty="0"/>
          </a:p>
          <a:p>
            <a:r>
              <a:rPr lang="he-IL" dirty="0"/>
              <a:t>אפיק חיסכון זה מיועד לתשלום פנסיה חודשית בהגיע החוסך לגיל הפרישה בנוסף לכך, החוסך בביטוח מנהלים יכול להוסיף כיסוי לביטוח חיים ואובדן כושר עבודה .</a:t>
            </a:r>
          </a:p>
          <a:p>
            <a:r>
              <a:rPr lang="he-IL" dirty="0"/>
              <a:t>את מרכיבי הביטוח השונים ניתן להתאים להעדפותיו של המבוטח</a:t>
            </a:r>
            <a:r>
              <a:rPr lang="en-US" dirty="0"/>
              <a:t>. </a:t>
            </a:r>
            <a:r>
              <a:rPr lang="he-IL" dirty="0"/>
              <a:t>ביטוח מנהלים הוא חוזה בין המבוטח לבין חברת הביטוח, הנקרא 'פוליסת ביטוח'. היות שמדובר בחוזה, מרבית התנאים בו קבועים ואינם ניתנים לשינוי במהלך תקופת הביטוח. </a:t>
            </a:r>
            <a:endParaRPr lang="en-US" dirty="0"/>
          </a:p>
          <a:p>
            <a:r>
              <a:rPr lang="he-IL" dirty="0"/>
              <a:t>בביטוח מנהלים, חברת הביטוח היא זו שנושאת בסיכון </a:t>
            </a:r>
            <a:r>
              <a:rPr lang="he-IL" dirty="0" err="1"/>
              <a:t>הביטוחי</a:t>
            </a:r>
            <a:r>
              <a:rPr lang="he-IL" dirty="0"/>
              <a:t> הקיים בפוליסה. כלומר, המבוטח משלם לחברת הביטוח פרמיה חודשית בעבור הכיסויים </a:t>
            </a:r>
            <a:r>
              <a:rPr lang="he-IL" dirty="0" err="1"/>
              <a:t>הביטוחיים</a:t>
            </a:r>
            <a:r>
              <a:rPr lang="he-IL" dirty="0"/>
              <a:t>.</a:t>
            </a:r>
            <a:endParaRPr lang="en-US" dirty="0"/>
          </a:p>
          <a:p>
            <a:r>
              <a:rPr lang="he-IL" dirty="0"/>
              <a:t>חברות הביטוח משווקות פוליסות המבטיחות כי תשלומי הפנסיה לא יושפעו משינויים בלוחות תוחלת החיים, כך שגם אם תוחלת החיים של כלל האוכלוסייה גדלה, לנתון זה לא תהיה השפעה על גובה הפנסיה של המבוטח לאחר הפרישה. דהיינו, עלייה בתוחלת החיים לא תקטין את הקצבה הצפויה למבוטח לאחר הפרישה</a:t>
            </a:r>
            <a:endParaRPr lang="en-US" dirty="0"/>
          </a:p>
          <a:p>
            <a:r>
              <a:rPr lang="he-IL" u="sng" dirty="0"/>
              <a:t>כיצד מתבצעת ההפקדה לביטוח מנהלים</a:t>
            </a:r>
            <a:r>
              <a:rPr lang="en-US" u="sng" dirty="0"/>
              <a:t>? </a:t>
            </a:r>
            <a:endParaRPr lang="en-US" dirty="0"/>
          </a:p>
          <a:p>
            <a:r>
              <a:rPr lang="he-IL" dirty="0"/>
              <a:t>כשהחוסך הינו שכיר, התשלום לחיסכון הפנסיוני מתחלק בינו לבין מעסיקו</a:t>
            </a:r>
            <a:endParaRPr lang="en-US" dirty="0"/>
          </a:p>
          <a:p>
            <a:r>
              <a:rPr lang="he-IL" dirty="0"/>
              <a:t>התשלומים לחיסכון פנסיוני מזכים את החוסך בהטבות מס עד לתקרת שכר מסוימת. </a:t>
            </a:r>
            <a:endParaRPr lang="en-US" dirty="0"/>
          </a:p>
          <a:p>
            <a:endParaRPr lang="he-IL" dirty="0"/>
          </a:p>
        </p:txBody>
      </p:sp>
    </p:spTree>
    <p:extLst>
      <p:ext uri="{BB962C8B-B14F-4D97-AF65-F5344CB8AC3E}">
        <p14:creationId xmlns:p14="http://schemas.microsoft.com/office/powerpoint/2010/main" val="11873351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ביטוח מנהלים </a:t>
            </a:r>
          </a:p>
        </p:txBody>
      </p:sp>
      <p:sp>
        <p:nvSpPr>
          <p:cNvPr id="3" name="מציין מיקום תוכן 2"/>
          <p:cNvSpPr>
            <a:spLocks noGrp="1"/>
          </p:cNvSpPr>
          <p:nvPr>
            <p:ph sz="quarter" idx="1"/>
          </p:nvPr>
        </p:nvSpPr>
        <p:spPr/>
        <p:txBody>
          <a:bodyPr>
            <a:normAutofit fontScale="62500" lnSpcReduction="20000"/>
          </a:bodyPr>
          <a:lstStyle/>
          <a:p>
            <a:r>
              <a:rPr lang="en-US" u="sng" dirty="0"/>
              <a:t>. </a:t>
            </a:r>
            <a:r>
              <a:rPr lang="he-IL" u="sng" dirty="0"/>
              <a:t>כיצד מתקבל התשלום בגיל הפרישה</a:t>
            </a:r>
            <a:r>
              <a:rPr lang="en-US" u="sng" dirty="0"/>
              <a:t>? </a:t>
            </a:r>
            <a:endParaRPr lang="en-US" dirty="0"/>
          </a:p>
          <a:p>
            <a:r>
              <a:rPr lang="he-IL" dirty="0"/>
              <a:t>התשלום מתקבל כקצבה חודשית .</a:t>
            </a:r>
            <a:endParaRPr lang="en-US" dirty="0"/>
          </a:p>
          <a:p>
            <a:r>
              <a:rPr lang="he-IL" dirty="0"/>
              <a:t>גובה הפנסיה נקבע בהתאם לסכום הכסף שנצבר בחיסכון לאורך כל השנים עד גיל הפרישה וחלוקתו במקדם ההמרה הקיים בפוליסה. סכום הכסף שיצליח החוסך לחסוך תלוי במספר גורמים, כגון: משך החיסכון (מספר השנים שבהן התמיד בחיסכון הפנסיוני שלו), רציפות החיסכון, גובה התשלומים ששולמו לחשבון החיסכון הפנסיוני שלו במהלך שנות העבודה, שיעור התשואה (הרווחים שהכסף שלו צבר בתקופת החיסכון) וגובה דמי הניהול ששילם החוסך לחברה המנהלת את החיסכון הפנסיוני</a:t>
            </a:r>
            <a:r>
              <a:rPr lang="en-US" dirty="0"/>
              <a:t>. </a:t>
            </a:r>
          </a:p>
          <a:p>
            <a:r>
              <a:rPr lang="he-IL" u="sng" dirty="0"/>
              <a:t>איכות ניהול ההשקעות </a:t>
            </a:r>
            <a:r>
              <a:rPr lang="he-IL" dirty="0"/>
              <a:t>– בכל חודש מפריש החוסך סכום כסף לפוליסת הביטוח. הגוף המנהל אמור להשקיע את הכסף בצורה הנכונה ביותר בהתחשב במשך תקופת החיסכון, ברמת הסיכון וברמת פיזור הסיכונים הרצויות ובאפיקי ההשקעה הטובים ביותר</a:t>
            </a:r>
            <a:r>
              <a:rPr lang="en-US" dirty="0"/>
              <a:t>. </a:t>
            </a:r>
            <a:r>
              <a:rPr lang="he-IL" dirty="0"/>
              <a:t>התשואה המושגת לאורך השנים משפיעה על גובה הקצבה שיקבל החוסך עם הגיעו לגיל פרישה. חשוב לדעת</a:t>
            </a:r>
            <a:r>
              <a:rPr lang="en-US" dirty="0"/>
              <a:t>, </a:t>
            </a:r>
            <a:r>
              <a:rPr lang="he-IL" dirty="0"/>
              <a:t>שהתשואה אינה מובטחת מראש לחוסך, והיא תלויה באיכות ניהול ההשקעות</a:t>
            </a:r>
            <a:r>
              <a:rPr lang="en-US" dirty="0"/>
              <a:t>. </a:t>
            </a:r>
            <a:r>
              <a:rPr lang="he-IL" dirty="0"/>
              <a:t>איכות השירות ­ הגוף המנהל מלווה את החוסך לאורך שנים רבות. במהלך שנים אלו חווה החוסך שינויים רבים אשר לעתים מצריכים התאמה של החיסכון הפנסיוני לצרכים חדשים. </a:t>
            </a:r>
            <a:endParaRPr lang="en-US" dirty="0"/>
          </a:p>
          <a:p>
            <a:r>
              <a:rPr lang="he-IL" u="sng" dirty="0"/>
              <a:t>דמי הניהול</a:t>
            </a:r>
            <a:r>
              <a:rPr lang="he-IL" dirty="0"/>
              <a:t> - הם למעשה המחיר שהחוסך משלם בעבור עלויות רכישת הביטוח ובעבור ניהול החיסכון הפנסיוני שלו. מחיר זה אינו קבוע וניתן למיקוח מול הגוף המנהל. שיעור דמי הניהול המשולמים לגוף המנהל, משפיע באופן ישיר על סך החיסכון המצטבר: ככל ששיעור זה נמוך יותר, החיסכון גדל. לפיכך, למאפיין זה נודעת חשיבות רבה בבחירת תכנית החיסכון לפנסיה</a:t>
            </a:r>
            <a:r>
              <a:rPr lang="en-US" dirty="0"/>
              <a:t>. </a:t>
            </a:r>
          </a:p>
          <a:p>
            <a:endParaRPr lang="he-IL" dirty="0"/>
          </a:p>
        </p:txBody>
      </p:sp>
    </p:spTree>
    <p:extLst>
      <p:ext uri="{BB962C8B-B14F-4D97-AF65-F5344CB8AC3E}">
        <p14:creationId xmlns:p14="http://schemas.microsoft.com/office/powerpoint/2010/main" val="11237826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20D00D-737E-4C8C-AD85-22B17E1336DE}"/>
              </a:ext>
            </a:extLst>
          </p:cNvPr>
          <p:cNvSpPr>
            <a:spLocks noGrp="1"/>
          </p:cNvSpPr>
          <p:nvPr>
            <p:ph type="title"/>
          </p:nvPr>
        </p:nvSpPr>
        <p:spPr/>
        <p:txBody>
          <a:bodyPr/>
          <a:lstStyle/>
          <a:p>
            <a:r>
              <a:rPr lang="he-IL" dirty="0"/>
              <a:t>איך זה עובד ? </a:t>
            </a:r>
          </a:p>
        </p:txBody>
      </p:sp>
      <p:cxnSp>
        <p:nvCxnSpPr>
          <p:cNvPr id="9" name="מחבר חץ ישר 8">
            <a:extLst>
              <a:ext uri="{FF2B5EF4-FFF2-40B4-BE49-F238E27FC236}">
                <a16:creationId xmlns:a16="http://schemas.microsoft.com/office/drawing/2014/main" id="{B92A8725-C0DD-453C-AF9B-9141B2AAA6FE}"/>
              </a:ext>
            </a:extLst>
          </p:cNvPr>
          <p:cNvCxnSpPr>
            <a:cxnSpLocks/>
          </p:cNvCxnSpPr>
          <p:nvPr/>
        </p:nvCxnSpPr>
        <p:spPr>
          <a:xfrm>
            <a:off x="4319972" y="4965789"/>
            <a:ext cx="0" cy="263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מלבן 10">
            <a:extLst>
              <a:ext uri="{FF2B5EF4-FFF2-40B4-BE49-F238E27FC236}">
                <a16:creationId xmlns:a16="http://schemas.microsoft.com/office/drawing/2014/main" id="{B5C8C325-A209-4231-AF85-B5F56BA9C499}"/>
              </a:ext>
            </a:extLst>
          </p:cNvPr>
          <p:cNvSpPr/>
          <p:nvPr/>
        </p:nvSpPr>
        <p:spPr>
          <a:xfrm>
            <a:off x="3617894" y="5271618"/>
            <a:ext cx="1404156" cy="449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גביית דמי ניהול שנתיים </a:t>
            </a:r>
          </a:p>
        </p:txBody>
      </p:sp>
      <p:cxnSp>
        <p:nvCxnSpPr>
          <p:cNvPr id="13" name="מחבר חץ ישר 12">
            <a:extLst>
              <a:ext uri="{FF2B5EF4-FFF2-40B4-BE49-F238E27FC236}">
                <a16:creationId xmlns:a16="http://schemas.microsoft.com/office/drawing/2014/main" id="{149C7A7E-08DE-4F3D-B9A5-51A4E6146216}"/>
              </a:ext>
            </a:extLst>
          </p:cNvPr>
          <p:cNvCxnSpPr/>
          <p:nvPr/>
        </p:nvCxnSpPr>
        <p:spPr>
          <a:xfrm>
            <a:off x="4319972" y="5805264"/>
            <a:ext cx="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מלבן 13">
            <a:extLst>
              <a:ext uri="{FF2B5EF4-FFF2-40B4-BE49-F238E27FC236}">
                <a16:creationId xmlns:a16="http://schemas.microsoft.com/office/drawing/2014/main" id="{949862EF-47D9-4C20-9AC1-70C82AB26CAD}"/>
              </a:ext>
            </a:extLst>
          </p:cNvPr>
          <p:cNvSpPr/>
          <p:nvPr/>
        </p:nvSpPr>
        <p:spPr>
          <a:xfrm>
            <a:off x="2051720" y="5949280"/>
            <a:ext cx="446449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a:t>חסכון נטו –צבירה נטו </a:t>
            </a:r>
          </a:p>
        </p:txBody>
      </p:sp>
      <p:pic>
        <p:nvPicPr>
          <p:cNvPr id="10" name="מציין מיקום תוכן 4">
            <a:extLst>
              <a:ext uri="{FF2B5EF4-FFF2-40B4-BE49-F238E27FC236}">
                <a16:creationId xmlns:a16="http://schemas.microsoft.com/office/drawing/2014/main" id="{D8094B57-2E5B-4124-ADA9-898653E31B10}"/>
              </a:ext>
            </a:extLst>
          </p:cNvPr>
          <p:cNvPicPr>
            <a:picLocks noGrp="1" noChangeAspect="1"/>
          </p:cNvPicPr>
          <p:nvPr>
            <p:ph sz="quarter" idx="1"/>
          </p:nvPr>
        </p:nvPicPr>
        <p:blipFill>
          <a:blip r:embed="rId2"/>
          <a:stretch>
            <a:fillRect/>
          </a:stretch>
        </p:blipFill>
        <p:spPr>
          <a:xfrm>
            <a:off x="1875178" y="1859156"/>
            <a:ext cx="4889588" cy="3068726"/>
          </a:xfrm>
        </p:spPr>
      </p:pic>
    </p:spTree>
    <p:extLst>
      <p:ext uri="{BB962C8B-B14F-4D97-AF65-F5344CB8AC3E}">
        <p14:creationId xmlns:p14="http://schemas.microsoft.com/office/powerpoint/2010/main" val="264060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91B9D5-B929-4B2A-9336-6F07670CD6EC}"/>
              </a:ext>
            </a:extLst>
          </p:cNvPr>
          <p:cNvSpPr>
            <a:spLocks noGrp="1"/>
          </p:cNvSpPr>
          <p:nvPr>
            <p:ph type="title"/>
          </p:nvPr>
        </p:nvSpPr>
        <p:spPr/>
        <p:txBody>
          <a:bodyPr/>
          <a:lstStyle/>
          <a:p>
            <a:r>
              <a:rPr lang="he-IL" sz="3600" b="1" dirty="0">
                <a:cs typeface="+mn-cs"/>
              </a:rPr>
              <a:t>ממשיכים ....</a:t>
            </a:r>
            <a:endParaRPr lang="he-IL" b="1" dirty="0"/>
          </a:p>
        </p:txBody>
      </p:sp>
      <p:sp>
        <p:nvSpPr>
          <p:cNvPr id="3" name="מציין מיקום תוכן 2">
            <a:extLst>
              <a:ext uri="{FF2B5EF4-FFF2-40B4-BE49-F238E27FC236}">
                <a16:creationId xmlns:a16="http://schemas.microsoft.com/office/drawing/2014/main" id="{1E2F6FDC-3E78-47DD-932D-100FED009D8E}"/>
              </a:ext>
            </a:extLst>
          </p:cNvPr>
          <p:cNvSpPr>
            <a:spLocks noGrp="1"/>
          </p:cNvSpPr>
          <p:nvPr>
            <p:ph sz="quarter" idx="1"/>
          </p:nvPr>
        </p:nvSpPr>
        <p:spPr/>
        <p:txBody>
          <a:bodyPr/>
          <a:lstStyle/>
          <a:p>
            <a:r>
              <a:rPr lang="he-IL" dirty="0"/>
              <a:t>שוק הכסף </a:t>
            </a:r>
          </a:p>
          <a:p>
            <a:r>
              <a:rPr lang="he-IL" b="1" dirty="0"/>
              <a:t>רבדי תוכניות החסכון בישראל</a:t>
            </a:r>
          </a:p>
          <a:p>
            <a:r>
              <a:rPr lang="he-IL" dirty="0"/>
              <a:t>קצבת הזקנה מביטוח לאומי</a:t>
            </a:r>
          </a:p>
          <a:p>
            <a:r>
              <a:rPr lang="he-IL" dirty="0"/>
              <a:t>מוצרי החיסכון הקיימים היום בדגש על החסכון הפנסיוני </a:t>
            </a:r>
          </a:p>
          <a:p>
            <a:r>
              <a:rPr lang="he-IL" dirty="0"/>
              <a:t>הרפורמות בתחום החיסכון הפנסיוני בישראל בשנים האחרונות</a:t>
            </a:r>
          </a:p>
          <a:p>
            <a:r>
              <a:rPr lang="he-IL" dirty="0"/>
              <a:t>מה מאיים על הפנסיה של פורשי העתיד</a:t>
            </a:r>
          </a:p>
          <a:p>
            <a:endParaRPr lang="he-IL" dirty="0"/>
          </a:p>
        </p:txBody>
      </p:sp>
    </p:spTree>
    <p:extLst>
      <p:ext uri="{BB962C8B-B14F-4D97-AF65-F5344CB8AC3E}">
        <p14:creationId xmlns:p14="http://schemas.microsoft.com/office/powerpoint/2010/main" val="17978065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6DACDD5-CCD8-4FEC-AF36-784680E181E0}"/>
              </a:ext>
            </a:extLst>
          </p:cNvPr>
          <p:cNvSpPr>
            <a:spLocks noGrp="1"/>
          </p:cNvSpPr>
          <p:nvPr>
            <p:ph type="title"/>
          </p:nvPr>
        </p:nvSpPr>
        <p:spPr/>
        <p:txBody>
          <a:bodyPr/>
          <a:lstStyle/>
          <a:p>
            <a:r>
              <a:rPr lang="he-IL" dirty="0"/>
              <a:t>מבנה השקעות בפוליסות ביטוח </a:t>
            </a:r>
          </a:p>
        </p:txBody>
      </p:sp>
      <p:pic>
        <p:nvPicPr>
          <p:cNvPr id="5" name="מציין מיקום תוכן 4">
            <a:extLst>
              <a:ext uri="{FF2B5EF4-FFF2-40B4-BE49-F238E27FC236}">
                <a16:creationId xmlns:a16="http://schemas.microsoft.com/office/drawing/2014/main" id="{14765DF6-CECA-4270-B061-5A6A6E37F510}"/>
              </a:ext>
            </a:extLst>
          </p:cNvPr>
          <p:cNvPicPr>
            <a:picLocks noGrp="1" noChangeAspect="1"/>
          </p:cNvPicPr>
          <p:nvPr>
            <p:ph sz="quarter" idx="1"/>
          </p:nvPr>
        </p:nvPicPr>
        <p:blipFill>
          <a:blip r:embed="rId2"/>
          <a:stretch>
            <a:fillRect/>
          </a:stretch>
        </p:blipFill>
        <p:spPr>
          <a:xfrm>
            <a:off x="906793" y="2054547"/>
            <a:ext cx="7697656" cy="2886621"/>
          </a:xfrm>
        </p:spPr>
      </p:pic>
    </p:spTree>
    <p:extLst>
      <p:ext uri="{BB962C8B-B14F-4D97-AF65-F5344CB8AC3E}">
        <p14:creationId xmlns:p14="http://schemas.microsoft.com/office/powerpoint/2010/main" val="38089840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dirty="0"/>
              <a:t>מקדם – מהו?</a:t>
            </a:r>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r>
              <a:rPr lang="he-IL" dirty="0"/>
              <a:t>מקדם המרה לקצבה הוא מספר שבעזרתו "מתרגמים" סכומים שנצברו בחסכון הפנסיוני, לקצבה חודשית לשארית החיים.</a:t>
            </a:r>
          </a:p>
          <a:p>
            <a:r>
              <a:rPr lang="he-IL" dirty="0"/>
              <a:t>מקדם ההמרה נקבע על פי תוחלת חיים ולוחות תמותה של האוכלוסייה, והוא עשוי להשתנות לאורך תקופת החיסכון הפנסיוני וגם לאחר תחילת תשלום קצבת הפנסיה החודשית</a:t>
            </a:r>
          </a:p>
          <a:p>
            <a:r>
              <a:rPr lang="he-IL" dirty="0"/>
              <a:t>ככל שמקדם ההמרה נמוך יותר, גובה </a:t>
            </a:r>
            <a:r>
              <a:rPr lang="he-IL" u="sng" dirty="0">
                <a:hlinkClick r:id="rId2" tooltip="קצבת פנסיה חודשית">
                  <a:extLst>
                    <a:ext uri="{A12FA001-AC4F-418D-AE19-62706E023703}">
                      <ahyp:hlinkClr xmlns:ahyp="http://schemas.microsoft.com/office/drawing/2018/hyperlinkcolor" val="tx"/>
                    </a:ext>
                  </a:extLst>
                </a:hlinkClick>
              </a:rPr>
              <a:t>קצבת הפנסיה החודשית</a:t>
            </a:r>
            <a:r>
              <a:rPr lang="he-IL" dirty="0"/>
              <a:t> שצפויה למבוטח תהיה גדולה יותר.</a:t>
            </a:r>
          </a:p>
          <a:p>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0500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dirty="0"/>
              <a:t>מקדם מובטח – מהו?</a:t>
            </a:r>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dirty="0"/>
              <a:t>"מקדם קצבה מגלם הבטחת תוחלת </a:t>
            </a:r>
            <a:r>
              <a:rPr lang="he-IL"/>
              <a:t>חיים"</a:t>
            </a:r>
          </a:p>
          <a:p>
            <a:pPr marL="0" indent="0">
              <a:buNone/>
            </a:pPr>
            <a:r>
              <a:rPr lang="he-IL"/>
              <a:t>בפוליסות מנהלים : עד 2013 היו מקדמים מובטחים</a:t>
            </a:r>
          </a:p>
          <a:p>
            <a:pPr marL="0" indent="0">
              <a:buNone/>
            </a:pPr>
            <a:r>
              <a:rPr lang="he-IL"/>
              <a:t>החל מ2013 המקדמים נקבעים במועד הפרישה בדיוק כמו</a:t>
            </a:r>
          </a:p>
          <a:p>
            <a:pPr marL="0" indent="0">
              <a:buNone/>
            </a:pPr>
            <a:r>
              <a:rPr lang="he-IL"/>
              <a:t>בקרנות פנסיה שבה המקדם אינו מובטח כלל .</a:t>
            </a:r>
          </a:p>
          <a:p>
            <a:pPr marL="0" indent="0">
              <a:buNone/>
            </a:pPr>
            <a:endParaRPr lang="he-IL" dirty="0"/>
          </a:p>
          <a:p>
            <a:pPr marL="0" indent="0">
              <a:buNone/>
            </a:pPr>
            <a:r>
              <a:rPr lang="he-IL" dirty="0"/>
              <a:t>מקדם המרה, שנקבע כבר </a:t>
            </a:r>
            <a:r>
              <a:rPr lang="he-IL" b="1" dirty="0"/>
              <a:t>ביום ההצטרפות לפוליסה</a:t>
            </a:r>
            <a:r>
              <a:rPr lang="he-IL" dirty="0"/>
              <a:t>, ומבוסס על לוחות תמותה הנכונים במועד זה</a:t>
            </a:r>
            <a:r>
              <a:rPr lang="he-IL"/>
              <a:t>. </a:t>
            </a:r>
          </a:p>
          <a:p>
            <a:pPr marL="0" indent="0">
              <a:buNone/>
            </a:pPr>
            <a:r>
              <a:rPr lang="he-IL"/>
              <a:t>מקדם </a:t>
            </a:r>
            <a:r>
              <a:rPr lang="he-IL" dirty="0"/>
              <a:t>מובטח אינו ניתן לשינוי, גם כאשר משתנים לוחות תמותה ותוחלת חיים.</a:t>
            </a:r>
          </a:p>
          <a:p>
            <a:pPr marL="0" indent="0">
              <a:buNone/>
            </a:pPr>
            <a:endParaRPr lang="he-IL" dirty="0"/>
          </a:p>
          <a:p>
            <a:pPr marL="0" indent="0">
              <a:buNone/>
            </a:pPr>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7596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9A6B161-02C0-46C8-80D3-0A42545AF572}"/>
              </a:ext>
            </a:extLst>
          </p:cNvPr>
          <p:cNvSpPr>
            <a:spLocks noGrp="1"/>
          </p:cNvSpPr>
          <p:nvPr>
            <p:ph type="title"/>
          </p:nvPr>
        </p:nvSpPr>
        <p:spPr/>
        <p:txBody>
          <a:bodyPr/>
          <a:lstStyle/>
          <a:p>
            <a:r>
              <a:rPr lang="he-IL" dirty="0"/>
              <a:t>חישוב הקצבה בגיל הפרישה  </a:t>
            </a:r>
          </a:p>
        </p:txBody>
      </p:sp>
      <p:pic>
        <p:nvPicPr>
          <p:cNvPr id="5" name="מציין מיקום תוכן 4">
            <a:extLst>
              <a:ext uri="{FF2B5EF4-FFF2-40B4-BE49-F238E27FC236}">
                <a16:creationId xmlns:a16="http://schemas.microsoft.com/office/drawing/2014/main" id="{3F2FDCF7-2848-4742-9A55-C10E27DD6944}"/>
              </a:ext>
            </a:extLst>
          </p:cNvPr>
          <p:cNvPicPr>
            <a:picLocks noGrp="1" noChangeAspect="1"/>
          </p:cNvPicPr>
          <p:nvPr>
            <p:ph sz="quarter" idx="1"/>
          </p:nvPr>
        </p:nvPicPr>
        <p:blipFill>
          <a:blip r:embed="rId2"/>
          <a:stretch>
            <a:fillRect/>
          </a:stretch>
        </p:blipFill>
        <p:spPr>
          <a:xfrm>
            <a:off x="1016334" y="1906947"/>
            <a:ext cx="7424678" cy="3178237"/>
          </a:xfrm>
        </p:spPr>
      </p:pic>
    </p:spTree>
    <p:extLst>
      <p:ext uri="{BB962C8B-B14F-4D97-AF65-F5344CB8AC3E}">
        <p14:creationId xmlns:p14="http://schemas.microsoft.com/office/powerpoint/2010/main" val="31071924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BE117F-B4BE-40F7-B716-057CA0AED9C1}"/>
              </a:ext>
            </a:extLst>
          </p:cNvPr>
          <p:cNvSpPr>
            <a:spLocks noGrp="1"/>
          </p:cNvSpPr>
          <p:nvPr>
            <p:ph type="title"/>
          </p:nvPr>
        </p:nvSpPr>
        <p:spPr/>
        <p:txBody>
          <a:bodyPr/>
          <a:lstStyle/>
          <a:p>
            <a:r>
              <a:rPr lang="he-IL" dirty="0"/>
              <a:t>פוליסות ביטוח : מקדמי המרה </a:t>
            </a:r>
          </a:p>
        </p:txBody>
      </p:sp>
      <p:pic>
        <p:nvPicPr>
          <p:cNvPr id="5" name="מציין מיקום תוכן 4">
            <a:extLst>
              <a:ext uri="{FF2B5EF4-FFF2-40B4-BE49-F238E27FC236}">
                <a16:creationId xmlns:a16="http://schemas.microsoft.com/office/drawing/2014/main" id="{DACBF195-2B03-42EC-B992-CA8960248079}"/>
              </a:ext>
            </a:extLst>
          </p:cNvPr>
          <p:cNvPicPr>
            <a:picLocks noGrp="1" noChangeAspect="1"/>
          </p:cNvPicPr>
          <p:nvPr>
            <p:ph sz="quarter" idx="1"/>
          </p:nvPr>
        </p:nvPicPr>
        <p:blipFill>
          <a:blip r:embed="rId2"/>
          <a:stretch>
            <a:fillRect/>
          </a:stretch>
        </p:blipFill>
        <p:spPr>
          <a:xfrm>
            <a:off x="817875" y="1916832"/>
            <a:ext cx="7508249" cy="4176464"/>
          </a:xfrm>
        </p:spPr>
      </p:pic>
    </p:spTree>
    <p:extLst>
      <p:ext uri="{BB962C8B-B14F-4D97-AF65-F5344CB8AC3E}">
        <p14:creationId xmlns:p14="http://schemas.microsoft.com/office/powerpoint/2010/main" val="15421636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129BE3-86C5-492C-82AA-904C9155FC77}"/>
              </a:ext>
            </a:extLst>
          </p:cNvPr>
          <p:cNvSpPr>
            <a:spLocks noGrp="1"/>
          </p:cNvSpPr>
          <p:nvPr>
            <p:ph type="title"/>
          </p:nvPr>
        </p:nvSpPr>
        <p:spPr/>
        <p:txBody>
          <a:bodyPr/>
          <a:lstStyle/>
          <a:p>
            <a:r>
              <a:rPr lang="he-IL" dirty="0"/>
              <a:t>השוואה </a:t>
            </a:r>
          </a:p>
        </p:txBody>
      </p:sp>
      <p:pic>
        <p:nvPicPr>
          <p:cNvPr id="5" name="מציין מיקום תוכן 4">
            <a:extLst>
              <a:ext uri="{FF2B5EF4-FFF2-40B4-BE49-F238E27FC236}">
                <a16:creationId xmlns:a16="http://schemas.microsoft.com/office/drawing/2014/main" id="{8C2A61FB-FB49-41E5-9070-725B499A2DE4}"/>
              </a:ext>
            </a:extLst>
          </p:cNvPr>
          <p:cNvPicPr>
            <a:picLocks noGrp="1" noChangeAspect="1"/>
          </p:cNvPicPr>
          <p:nvPr>
            <p:ph sz="quarter" idx="1"/>
          </p:nvPr>
        </p:nvPicPr>
        <p:blipFill>
          <a:blip r:embed="rId2"/>
          <a:stretch>
            <a:fillRect/>
          </a:stretch>
        </p:blipFill>
        <p:spPr>
          <a:xfrm>
            <a:off x="520313" y="1700808"/>
            <a:ext cx="8103374" cy="3888432"/>
          </a:xfrm>
        </p:spPr>
      </p:pic>
    </p:spTree>
    <p:extLst>
      <p:ext uri="{BB962C8B-B14F-4D97-AF65-F5344CB8AC3E}">
        <p14:creationId xmlns:p14="http://schemas.microsoft.com/office/powerpoint/2010/main" val="9742123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A61DDF3-1FBE-4A21-8163-E129B3FFA1F4}"/>
              </a:ext>
            </a:extLst>
          </p:cNvPr>
          <p:cNvSpPr>
            <a:spLocks noGrp="1"/>
          </p:cNvSpPr>
          <p:nvPr>
            <p:ph type="title"/>
          </p:nvPr>
        </p:nvSpPr>
        <p:spPr/>
        <p:txBody>
          <a:bodyPr/>
          <a:lstStyle/>
          <a:p>
            <a:r>
              <a:rPr lang="he-IL" dirty="0"/>
              <a:t>הגדלת הפקדות בביטוחי מנהלים </a:t>
            </a:r>
          </a:p>
        </p:txBody>
      </p:sp>
      <p:pic>
        <p:nvPicPr>
          <p:cNvPr id="5" name="מציין מיקום תוכן 4">
            <a:extLst>
              <a:ext uri="{FF2B5EF4-FFF2-40B4-BE49-F238E27FC236}">
                <a16:creationId xmlns:a16="http://schemas.microsoft.com/office/drawing/2014/main" id="{29B9D8C9-1F9E-4F91-9C7F-CEB8E16CF1D8}"/>
              </a:ext>
            </a:extLst>
          </p:cNvPr>
          <p:cNvPicPr>
            <a:picLocks noGrp="1" noChangeAspect="1"/>
          </p:cNvPicPr>
          <p:nvPr>
            <p:ph sz="quarter" idx="1"/>
          </p:nvPr>
        </p:nvPicPr>
        <p:blipFill>
          <a:blip r:embed="rId2"/>
          <a:stretch>
            <a:fillRect/>
          </a:stretch>
        </p:blipFill>
        <p:spPr>
          <a:xfrm>
            <a:off x="1835696" y="1899803"/>
            <a:ext cx="5878632" cy="3058393"/>
          </a:xfrm>
        </p:spPr>
      </p:pic>
    </p:spTree>
    <p:extLst>
      <p:ext uri="{BB962C8B-B14F-4D97-AF65-F5344CB8AC3E}">
        <p14:creationId xmlns:p14="http://schemas.microsoft.com/office/powerpoint/2010/main" val="5979775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8CC7697-B1BE-475D-AC3E-E32BBF8132CF}"/>
              </a:ext>
            </a:extLst>
          </p:cNvPr>
          <p:cNvSpPr>
            <a:spLocks noGrp="1"/>
          </p:cNvSpPr>
          <p:nvPr>
            <p:ph type="title"/>
          </p:nvPr>
        </p:nvSpPr>
        <p:spPr/>
        <p:txBody>
          <a:bodyPr/>
          <a:lstStyle/>
          <a:p>
            <a:r>
              <a:rPr lang="he-IL" dirty="0"/>
              <a:t>דגשים להגדלת הפקדות במנהלים </a:t>
            </a:r>
          </a:p>
        </p:txBody>
      </p:sp>
      <p:sp>
        <p:nvSpPr>
          <p:cNvPr id="3" name="מציין מיקום תוכן 2">
            <a:extLst>
              <a:ext uri="{FF2B5EF4-FFF2-40B4-BE49-F238E27FC236}">
                <a16:creationId xmlns:a16="http://schemas.microsoft.com/office/drawing/2014/main" id="{9A6048A5-059A-4649-AF64-D8C27B5EF8A5}"/>
              </a:ext>
            </a:extLst>
          </p:cNvPr>
          <p:cNvSpPr>
            <a:spLocks noGrp="1"/>
          </p:cNvSpPr>
          <p:nvPr>
            <p:ph sz="quarter" idx="1"/>
          </p:nvPr>
        </p:nvSpPr>
        <p:spPr/>
        <p:txBody>
          <a:bodyPr/>
          <a:lstStyle/>
          <a:p>
            <a:pPr marL="342900" indent="-342900">
              <a:buFont typeface="Arial" panose="020B0604020202020204" pitchFamily="34" charset="0"/>
              <a:buChar char="•"/>
            </a:pPr>
            <a:r>
              <a:rPr lang="he-IL" dirty="0"/>
              <a:t>מעסיק נדרש לרכוש ביטוח אבדן כושר עבודה על 75% מהשכר</a:t>
            </a:r>
          </a:p>
          <a:p>
            <a:pPr marL="342900" indent="-342900">
              <a:buFont typeface="Arial" panose="020B0604020202020204" pitchFamily="34" charset="0"/>
              <a:buChar char="•"/>
            </a:pPr>
            <a:r>
              <a:rPr lang="he-IL" dirty="0"/>
              <a:t>במידה ועלות אבדן כושר העבודה גבוהה יותר מהתקציב שמופיע בצו ההרחבה, על המעסיק להגדיל את התקציב אך לא יותר מ –2.5%  ועד 3.5 ע"ח תגמולים המעסיק אינו יכול להקטין את ההפקדה לפיצויים לעובד </a:t>
            </a:r>
            <a:r>
              <a:rPr lang="he-IL" b="1" u="sng" dirty="0"/>
              <a:t>קיים</a:t>
            </a:r>
            <a:r>
              <a:rPr lang="he-IL" dirty="0"/>
              <a:t> מ- 8.33% ל- 6%</a:t>
            </a:r>
          </a:p>
          <a:p>
            <a:endParaRPr lang="he-IL" dirty="0"/>
          </a:p>
        </p:txBody>
      </p:sp>
    </p:spTree>
    <p:extLst>
      <p:ext uri="{BB962C8B-B14F-4D97-AF65-F5344CB8AC3E}">
        <p14:creationId xmlns:p14="http://schemas.microsoft.com/office/powerpoint/2010/main" val="42438376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DB700A-0D58-4DED-A796-EBE48FE6DDBD}"/>
              </a:ext>
            </a:extLst>
          </p:cNvPr>
          <p:cNvSpPr>
            <a:spLocks noGrp="1"/>
          </p:cNvSpPr>
          <p:nvPr>
            <p:ph type="title"/>
          </p:nvPr>
        </p:nvSpPr>
        <p:spPr/>
        <p:txBody>
          <a:bodyPr/>
          <a:lstStyle/>
          <a:p>
            <a:r>
              <a:rPr lang="he-IL" dirty="0"/>
              <a:t>דוגמא- הגדלת הפקדות במנהלים </a:t>
            </a:r>
          </a:p>
        </p:txBody>
      </p:sp>
      <p:sp>
        <p:nvSpPr>
          <p:cNvPr id="3" name="מציין מיקום תוכן 2">
            <a:extLst>
              <a:ext uri="{FF2B5EF4-FFF2-40B4-BE49-F238E27FC236}">
                <a16:creationId xmlns:a16="http://schemas.microsoft.com/office/drawing/2014/main" id="{8044DE1B-9307-4AAA-A9B1-75CB22F00DE9}"/>
              </a:ext>
            </a:extLst>
          </p:cNvPr>
          <p:cNvSpPr>
            <a:spLocks noGrp="1"/>
          </p:cNvSpPr>
          <p:nvPr>
            <p:ph sz="quarter" idx="1"/>
          </p:nvPr>
        </p:nvSpPr>
        <p:spPr/>
        <p:txBody>
          <a:bodyPr/>
          <a:lstStyle/>
          <a:p>
            <a:r>
              <a:rPr lang="he-IL" dirty="0"/>
              <a:t>הפקדות עובד לביטוח מנהלים כאשר המעסיק רוכש אבדן כושר עבודה בעלות של 1.25%</a:t>
            </a:r>
          </a:p>
          <a:p>
            <a:endParaRPr lang="he-IL" dirty="0"/>
          </a:p>
        </p:txBody>
      </p:sp>
      <p:pic>
        <p:nvPicPr>
          <p:cNvPr id="5" name="תמונה 4">
            <a:extLst>
              <a:ext uri="{FF2B5EF4-FFF2-40B4-BE49-F238E27FC236}">
                <a16:creationId xmlns:a16="http://schemas.microsoft.com/office/drawing/2014/main" id="{EA5EA811-54CC-4095-AC75-00A2201A0E60}"/>
              </a:ext>
            </a:extLst>
          </p:cNvPr>
          <p:cNvPicPr>
            <a:picLocks noChangeAspect="1"/>
          </p:cNvPicPr>
          <p:nvPr/>
        </p:nvPicPr>
        <p:blipFill>
          <a:blip r:embed="rId2"/>
          <a:stretch>
            <a:fillRect/>
          </a:stretch>
        </p:blipFill>
        <p:spPr>
          <a:xfrm>
            <a:off x="683568" y="2780928"/>
            <a:ext cx="8018476" cy="1010593"/>
          </a:xfrm>
          <a:prstGeom prst="rect">
            <a:avLst/>
          </a:prstGeom>
        </p:spPr>
      </p:pic>
    </p:spTree>
    <p:extLst>
      <p:ext uri="{BB962C8B-B14F-4D97-AF65-F5344CB8AC3E}">
        <p14:creationId xmlns:p14="http://schemas.microsoft.com/office/powerpoint/2010/main" val="22283026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7B56F5C-16EE-4256-B73F-40735CC92713}"/>
              </a:ext>
            </a:extLst>
          </p:cNvPr>
          <p:cNvSpPr>
            <a:spLocks noGrp="1"/>
          </p:cNvSpPr>
          <p:nvPr>
            <p:ph type="title"/>
          </p:nvPr>
        </p:nvSpPr>
        <p:spPr/>
        <p:txBody>
          <a:bodyPr/>
          <a:lstStyle/>
          <a:p>
            <a:r>
              <a:rPr lang="he-IL" dirty="0"/>
              <a:t>דוגמא 2</a:t>
            </a:r>
          </a:p>
        </p:txBody>
      </p:sp>
      <p:sp>
        <p:nvSpPr>
          <p:cNvPr id="3" name="מציין מיקום תוכן 2">
            <a:extLst>
              <a:ext uri="{FF2B5EF4-FFF2-40B4-BE49-F238E27FC236}">
                <a16:creationId xmlns:a16="http://schemas.microsoft.com/office/drawing/2014/main" id="{B3F1D65E-246D-4929-B803-F65105F2FDE1}"/>
              </a:ext>
            </a:extLst>
          </p:cNvPr>
          <p:cNvSpPr>
            <a:spLocks noGrp="1"/>
          </p:cNvSpPr>
          <p:nvPr>
            <p:ph sz="quarter" idx="1"/>
          </p:nvPr>
        </p:nvSpPr>
        <p:spPr/>
        <p:txBody>
          <a:bodyPr/>
          <a:lstStyle/>
          <a:p>
            <a:r>
              <a:rPr lang="he-IL" dirty="0"/>
              <a:t>הפקדות עובד לביטוח מנהלים כאשר המעסיק רוכש אבדן כושר עבודה בעלות של 2.5%</a:t>
            </a:r>
          </a:p>
          <a:p>
            <a:endParaRPr lang="he-IL" dirty="0"/>
          </a:p>
          <a:p>
            <a:endParaRPr lang="he-IL" dirty="0"/>
          </a:p>
        </p:txBody>
      </p:sp>
      <p:pic>
        <p:nvPicPr>
          <p:cNvPr id="5" name="תמונה 4">
            <a:extLst>
              <a:ext uri="{FF2B5EF4-FFF2-40B4-BE49-F238E27FC236}">
                <a16:creationId xmlns:a16="http://schemas.microsoft.com/office/drawing/2014/main" id="{4506B4C5-43D6-4E44-82F2-DDD21AFBC687}"/>
              </a:ext>
            </a:extLst>
          </p:cNvPr>
          <p:cNvPicPr>
            <a:picLocks noChangeAspect="1"/>
          </p:cNvPicPr>
          <p:nvPr/>
        </p:nvPicPr>
        <p:blipFill>
          <a:blip r:embed="rId2"/>
          <a:stretch>
            <a:fillRect/>
          </a:stretch>
        </p:blipFill>
        <p:spPr>
          <a:xfrm>
            <a:off x="1619672" y="2911991"/>
            <a:ext cx="6392781" cy="866577"/>
          </a:xfrm>
          <a:prstGeom prst="rect">
            <a:avLst/>
          </a:prstGeom>
        </p:spPr>
      </p:pic>
    </p:spTree>
    <p:extLst>
      <p:ext uri="{BB962C8B-B14F-4D97-AF65-F5344CB8AC3E}">
        <p14:creationId xmlns:p14="http://schemas.microsoft.com/office/powerpoint/2010/main" val="181575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C858FB-478F-427B-B734-3E78BBC7EA06}"/>
              </a:ext>
            </a:extLst>
          </p:cNvPr>
          <p:cNvSpPr>
            <a:spLocks noGrp="1"/>
          </p:cNvSpPr>
          <p:nvPr>
            <p:ph type="title"/>
          </p:nvPr>
        </p:nvSpPr>
        <p:spPr/>
        <p:txBody>
          <a:bodyPr/>
          <a:lstStyle/>
          <a:p>
            <a:r>
              <a:rPr lang="he-IL" b="1" dirty="0"/>
              <a:t>הרבדים בחסכון העתידי של הציבור </a:t>
            </a:r>
          </a:p>
        </p:txBody>
      </p:sp>
      <p:graphicFrame>
        <p:nvGraphicFramePr>
          <p:cNvPr id="4" name="מציין מיקום תוכן 3">
            <a:extLst>
              <a:ext uri="{FF2B5EF4-FFF2-40B4-BE49-F238E27FC236}">
                <a16:creationId xmlns:a16="http://schemas.microsoft.com/office/drawing/2014/main" id="{B9E2A99C-E85C-4324-97E2-336286FE6CE6}"/>
              </a:ext>
            </a:extLst>
          </p:cNvPr>
          <p:cNvGraphicFramePr>
            <a:graphicFrameLocks noGrp="1"/>
          </p:cNvGraphicFramePr>
          <p:nvPr>
            <p:ph sz="quarter" idx="1"/>
            <p:extLst>
              <p:ext uri="{D42A27DB-BD31-4B8C-83A1-F6EECF244321}">
                <p14:modId xmlns:p14="http://schemas.microsoft.com/office/powerpoint/2010/main" val="112192027"/>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93919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7653420-5994-4699-9615-4E61185AD45B}"/>
              </a:ext>
            </a:extLst>
          </p:cNvPr>
          <p:cNvSpPr>
            <a:spLocks noGrp="1"/>
          </p:cNvSpPr>
          <p:nvPr>
            <p:ph type="title"/>
          </p:nvPr>
        </p:nvSpPr>
        <p:spPr/>
        <p:txBody>
          <a:bodyPr/>
          <a:lstStyle/>
          <a:p>
            <a:r>
              <a:rPr lang="he-IL" dirty="0"/>
              <a:t>דוגמא 3 – שכר מפוצל </a:t>
            </a:r>
          </a:p>
        </p:txBody>
      </p:sp>
      <p:sp>
        <p:nvSpPr>
          <p:cNvPr id="3" name="מציין מיקום תוכן 2">
            <a:extLst>
              <a:ext uri="{FF2B5EF4-FFF2-40B4-BE49-F238E27FC236}">
                <a16:creationId xmlns:a16="http://schemas.microsoft.com/office/drawing/2014/main" id="{71E97126-9ECB-43A5-82E8-826805586563}"/>
              </a:ext>
            </a:extLst>
          </p:cNvPr>
          <p:cNvSpPr>
            <a:spLocks noGrp="1"/>
          </p:cNvSpPr>
          <p:nvPr>
            <p:ph sz="quarter" idx="1"/>
          </p:nvPr>
        </p:nvSpPr>
        <p:spPr/>
        <p:txBody>
          <a:bodyPr/>
          <a:lstStyle/>
          <a:p>
            <a:r>
              <a:rPr lang="he-IL" sz="2800" dirty="0"/>
              <a:t>עובד עם שכר המפוצל בין קרן פנסיה לביטוח מנהלים ומעסיק רוכש עבורו אבדן כושר עבודה עיסוקי על </a:t>
            </a:r>
            <a:r>
              <a:rPr lang="he-IL" sz="2800" u="sng" dirty="0"/>
              <a:t>מלא השכר </a:t>
            </a:r>
            <a:r>
              <a:rPr lang="he-IL" sz="2800" dirty="0"/>
              <a:t>בשיעור של 0.8%.</a:t>
            </a:r>
          </a:p>
          <a:p>
            <a:endParaRPr lang="he-IL" dirty="0"/>
          </a:p>
        </p:txBody>
      </p:sp>
      <p:pic>
        <p:nvPicPr>
          <p:cNvPr id="7" name="תמונה 6">
            <a:extLst>
              <a:ext uri="{FF2B5EF4-FFF2-40B4-BE49-F238E27FC236}">
                <a16:creationId xmlns:a16="http://schemas.microsoft.com/office/drawing/2014/main" id="{D54648C5-A05F-4587-B5F5-84C39906189E}"/>
              </a:ext>
            </a:extLst>
          </p:cNvPr>
          <p:cNvPicPr>
            <a:picLocks noChangeAspect="1"/>
          </p:cNvPicPr>
          <p:nvPr/>
        </p:nvPicPr>
        <p:blipFill>
          <a:blip r:embed="rId2"/>
          <a:stretch>
            <a:fillRect/>
          </a:stretch>
        </p:blipFill>
        <p:spPr>
          <a:xfrm>
            <a:off x="1792644" y="2957611"/>
            <a:ext cx="5558711" cy="942777"/>
          </a:xfrm>
          <a:prstGeom prst="rect">
            <a:avLst/>
          </a:prstGeom>
        </p:spPr>
      </p:pic>
    </p:spTree>
    <p:extLst>
      <p:ext uri="{BB962C8B-B14F-4D97-AF65-F5344CB8AC3E}">
        <p14:creationId xmlns:p14="http://schemas.microsoft.com/office/powerpoint/2010/main" val="15443326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תיקון 12</a:t>
            </a:r>
          </a:p>
        </p:txBody>
      </p:sp>
      <p:sp>
        <p:nvSpPr>
          <p:cNvPr id="5" name="Rectangle 1"/>
          <p:cNvSpPr>
            <a:spLocks noChangeArrowheads="1"/>
          </p:cNvSpPr>
          <p:nvPr/>
        </p:nvSpPr>
        <p:spPr bwMode="auto">
          <a:xfrm>
            <a:off x="3440113" y="15667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he-IL" sz="1000" b="0" i="0" u="none" strike="noStrike" cap="none" normalizeH="0" baseline="0" dirty="0">
                <a:ln>
                  <a:noFill/>
                </a:ln>
                <a:solidFill>
                  <a:srgbClr val="000000"/>
                </a:solidFill>
                <a:effectLst/>
                <a:latin typeface="Arial" pitchFamily="34" charset="0"/>
                <a:cs typeface="Arial" pitchFamily="34" charset="0"/>
              </a:rPr>
              <a:t> </a:t>
            </a:r>
            <a:endParaRPr kumimoji="0" lang="he-IL" altLang="he-IL"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ציין מיקום תוכן 2"/>
          <p:cNvSpPr>
            <a:spLocks noGrp="1"/>
          </p:cNvSpPr>
          <p:nvPr>
            <p:ph sz="quarter" idx="1"/>
          </p:nvPr>
        </p:nvSpPr>
        <p:spPr/>
        <p:txBody>
          <a:bodyPr/>
          <a:lstStyle/>
          <a:p>
            <a:pPr marL="0" indent="0">
              <a:buNone/>
            </a:pPr>
            <a:r>
              <a:rPr lang="he-IL" dirty="0"/>
              <a:t>תיקון מס' 12 לחוק הפיקוח על שירותים פיננסיים (קופות גמל).</a:t>
            </a:r>
          </a:p>
          <a:p>
            <a:pPr marL="0" indent="0">
              <a:buNone/>
            </a:pPr>
            <a:r>
              <a:rPr lang="he-IL" dirty="0"/>
              <a:t> התיקון נועד לנתק את הקשר בין סוג התוכנית הפנסיונית שבה בחר העובד לבין "התקציב הפנסיוני" שמעמיד המעסיק לתוכנית. </a:t>
            </a:r>
          </a:p>
          <a:p>
            <a:pPr marL="0" indent="0">
              <a:buNone/>
            </a:pPr>
            <a:r>
              <a:rPr lang="he-IL" dirty="0"/>
              <a:t>התיקון נכנס לתוקף בפברואר 2016 ובה לתקן עיוות שנוצר בוועדת בכר. על המעסיק "להתיישר" לפי העלות הגבוהה.</a:t>
            </a:r>
          </a:p>
          <a:p>
            <a:pPr marL="0" indent="0">
              <a:buNone/>
            </a:pPr>
            <a:endParaRPr lang="he-IL" dirty="0"/>
          </a:p>
          <a:p>
            <a:pPr marL="0" indent="0" algn="ctr">
              <a:buNone/>
            </a:pPr>
            <a:r>
              <a:rPr lang="he-IL" b="1" dirty="0"/>
              <a:t> </a:t>
            </a:r>
            <a:r>
              <a:rPr lang="he-IL" b="1" dirty="0">
                <a:latin typeface="Arial Unicode MS" panose="020B0604020202020204" pitchFamily="34" charset="-128"/>
                <a:ea typeface="Arial Unicode MS" panose="020B0604020202020204" pitchFamily="34" charset="-128"/>
                <a:cs typeface="Arial Unicode MS" panose="020B0604020202020204" pitchFamily="34" charset="-128"/>
              </a:rPr>
              <a:t>עלות המעסיק צריכה להיות קבועה ואחידה, </a:t>
            </a:r>
          </a:p>
          <a:p>
            <a:pPr marL="0" indent="0" algn="ctr">
              <a:buNone/>
            </a:pPr>
            <a:r>
              <a:rPr lang="he-IL" b="1" dirty="0">
                <a:latin typeface="Arial Unicode MS" panose="020B0604020202020204" pitchFamily="34" charset="-128"/>
                <a:ea typeface="Arial Unicode MS" panose="020B0604020202020204" pitchFamily="34" charset="-128"/>
                <a:cs typeface="Arial Unicode MS" panose="020B0604020202020204" pitchFamily="34" charset="-128"/>
              </a:rPr>
              <a:t>לא חשוב מה המוצר הפנסיוני שבו בחר העובד לחסוך</a:t>
            </a:r>
            <a:r>
              <a:rPr lang="he-IL" dirty="0">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extLst>
      <p:ext uri="{BB962C8B-B14F-4D97-AF65-F5344CB8AC3E}">
        <p14:creationId xmlns:p14="http://schemas.microsoft.com/office/powerpoint/2010/main" val="25818976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ביטוחים-אובדן כושר עבודה</a:t>
            </a:r>
          </a:p>
        </p:txBody>
      </p:sp>
      <p:sp>
        <p:nvSpPr>
          <p:cNvPr id="3" name="מציין מיקום תוכן 2"/>
          <p:cNvSpPr>
            <a:spLocks noGrp="1"/>
          </p:cNvSpPr>
          <p:nvPr>
            <p:ph sz="quarter" idx="1"/>
          </p:nvPr>
        </p:nvSpPr>
        <p:spPr/>
        <p:txBody>
          <a:bodyPr>
            <a:normAutofit fontScale="85000" lnSpcReduction="20000"/>
          </a:bodyPr>
          <a:lstStyle/>
          <a:p>
            <a:r>
              <a:rPr lang="he-IL" dirty="0"/>
              <a:t>דוגמה נוספת:</a:t>
            </a:r>
          </a:p>
          <a:p>
            <a:pPr marL="0" indent="0">
              <a:buNone/>
            </a:pPr>
            <a:r>
              <a:rPr lang="he-IL" dirty="0"/>
              <a:t>רונן מרוויח 8,000 שקלים בחודש והוא נמצא באבדן כושר עבודה כבר 3 חודשים.</a:t>
            </a:r>
            <a:br>
              <a:rPr lang="he-IL" dirty="0"/>
            </a:br>
            <a:r>
              <a:rPr lang="he-IL" dirty="0"/>
              <a:t>במידה ורונן באבדן כושר עבודה העולה על 75%, כלומר אבדן כושר עבודה נחשב מלא, קצבת הנכות שלו תחושב באופן הבא: 8,000 שקלים כפול 75% = רונן יקבל מידי חודש 6,000 שקלים.</a:t>
            </a:r>
          </a:p>
          <a:p>
            <a:r>
              <a:rPr lang="he-IL" b="1" u="sng" dirty="0"/>
              <a:t>מהו שחרור? </a:t>
            </a:r>
            <a:r>
              <a:rPr lang="he-IL" dirty="0"/>
              <a:t>מלבד הקצבה החודשית, הקרן תפקיד לרונן מידי חודש לחיסכון לפנסיה. באותו האופן כפי שהפקיד מידי חודש יחד עם מעסיקו (הפקדת עובד, מעסיק ופיצויים). קצבת הנכות תשולם מקרן הפנסיה כל עוד רונן נמצא באבדן כושר עבודה או עד שיגיע לגיל הפרישה</a:t>
            </a:r>
          </a:p>
          <a:p>
            <a:pPr>
              <a:buFont typeface="Wingdings" panose="05000000000000000000" pitchFamily="2" charset="2"/>
              <a:buChar char="§"/>
            </a:pPr>
            <a:r>
              <a:rPr lang="he-IL" dirty="0"/>
              <a:t>טיפ!</a:t>
            </a:r>
          </a:p>
          <a:p>
            <a:pPr marL="0" indent="0">
              <a:buNone/>
            </a:pPr>
            <a:r>
              <a:rPr lang="he-IL" dirty="0"/>
              <a:t>כיום הכיסוי </a:t>
            </a:r>
            <a:r>
              <a:rPr lang="he-IL" dirty="0" err="1"/>
              <a:t>הביטוחי</a:t>
            </a:r>
            <a:r>
              <a:rPr lang="he-IL" dirty="0"/>
              <a:t> בקרן הפנסיה מקנה לעובד כיסוי מלא (מבחינת סכום הפיצוי) לאבדן כושר עבודה ולא משנה הגיל שבו הוא מצטרף לקרן הפנסיה. במידה והכיסוי הקיים לך בקרן נמוך יותר, באפשרותך לשנות את מסלול הביטוח למסלול המקנה את הכיסוי המירבי.</a:t>
            </a:r>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4948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אובדן כושר עבודה בביטוח מנהלים </a:t>
            </a:r>
          </a:p>
        </p:txBody>
      </p:sp>
      <p:sp>
        <p:nvSpPr>
          <p:cNvPr id="3" name="מציין מיקום תוכן 2"/>
          <p:cNvSpPr>
            <a:spLocks noGrp="1"/>
          </p:cNvSpPr>
          <p:nvPr>
            <p:ph sz="quarter" idx="1"/>
          </p:nvPr>
        </p:nvSpPr>
        <p:spPr/>
        <p:txBody>
          <a:bodyPr>
            <a:normAutofit lnSpcReduction="10000"/>
          </a:bodyPr>
          <a:lstStyle/>
          <a:p>
            <a:pPr>
              <a:buFont typeface="Arial" pitchFamily="34" charset="0"/>
              <a:buChar char="•"/>
            </a:pPr>
            <a:r>
              <a:rPr lang="he-IL" dirty="0"/>
              <a:t>בביטוחי מנהלים ניתן לשפר את ההתניות לקבלת קצבת אובדן כושר</a:t>
            </a:r>
          </a:p>
          <a:p>
            <a:pPr>
              <a:buFont typeface="Arial" pitchFamily="34" charset="0"/>
              <a:buChar char="•"/>
            </a:pPr>
            <a:r>
              <a:rPr lang="he-IL" dirty="0"/>
              <a:t>ואלו התנאים:</a:t>
            </a:r>
          </a:p>
          <a:p>
            <a:r>
              <a:rPr lang="he-IL" dirty="0"/>
              <a:t>העמית היה מבוטח במועד קרות האירוע.</a:t>
            </a:r>
          </a:p>
          <a:p>
            <a:r>
              <a:rPr lang="he-IL" dirty="0"/>
              <a:t>אבדן כושר העבודה נמשך מעל לתקופה הנרכשה בנספח (ניתן לרכוש החל מ14 יום בהתאם לעיסוק)</a:t>
            </a:r>
          </a:p>
          <a:p>
            <a:r>
              <a:rPr lang="he-IL" dirty="0"/>
              <a:t>אבדן כושר העבודה הוא מעל 25% (נכות חלקית) או מעל 75% (נכות מלאה).</a:t>
            </a:r>
          </a:p>
          <a:p>
            <a:r>
              <a:rPr lang="he-IL" dirty="0"/>
              <a:t>האבדן כושר עבודה הוא בהתאם להשכלתו, הכשרתו או ניסיונו של המבוטח או לרכוש אובדן כושר עבודה מקצועי המותאם לעיסוק המיוחד של הלקוח </a:t>
            </a:r>
          </a:p>
          <a:p>
            <a:pPr>
              <a:buFont typeface="Arial" pitchFamily="34" charset="0"/>
              <a:buChar char="•"/>
            </a:pPr>
            <a:endParaRPr lang="he-IL" dirty="0"/>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3274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2800" b="1" dirty="0"/>
              <a:t>ריסק – </a:t>
            </a:r>
            <a:br>
              <a:rPr lang="he-IL" sz="2800" b="1" dirty="0"/>
            </a:br>
            <a:r>
              <a:rPr lang="he-IL" sz="2800" b="1" dirty="0"/>
              <a:t>קרן פנסיה מול מנהלים </a:t>
            </a:r>
          </a:p>
        </p:txBody>
      </p:sp>
      <p:sp>
        <p:nvSpPr>
          <p:cNvPr id="3" name="מציין מיקום תוכן 2"/>
          <p:cNvSpPr>
            <a:spLocks noGrp="1"/>
          </p:cNvSpPr>
          <p:nvPr>
            <p:ph sz="quarter" idx="1"/>
          </p:nvPr>
        </p:nvSpPr>
        <p:spPr/>
        <p:txBody>
          <a:bodyPr>
            <a:normAutofit fontScale="85000" lnSpcReduction="20000"/>
          </a:bodyPr>
          <a:lstStyle/>
          <a:p>
            <a:pPr marL="0" indent="0">
              <a:buNone/>
            </a:pPr>
            <a:r>
              <a:rPr lang="he-IL" dirty="0"/>
              <a:t>ריסק הינו ביטוח למקרה פטירה,</a:t>
            </a:r>
          </a:p>
          <a:p>
            <a:pPr marL="0" indent="0">
              <a:buNone/>
            </a:pPr>
            <a:endParaRPr lang="he-IL" dirty="0"/>
          </a:p>
          <a:p>
            <a:pPr marL="0" indent="0">
              <a:buNone/>
            </a:pPr>
            <a:r>
              <a:rPr lang="he-IL" dirty="0"/>
              <a:t>    </a:t>
            </a:r>
            <a:r>
              <a:rPr lang="he-IL" u="sng" dirty="0"/>
              <a:t>בקרן הפנסיה </a:t>
            </a:r>
            <a:r>
              <a:rPr lang="he-IL" dirty="0"/>
              <a:t>הוא נקרא – "פנסיית שאירים" </a:t>
            </a:r>
          </a:p>
          <a:p>
            <a:pPr>
              <a:buFont typeface="Wingdings" panose="05000000000000000000" pitchFamily="2" charset="2"/>
              <a:buChar char="§"/>
            </a:pPr>
            <a:r>
              <a:rPr lang="he-IL" dirty="0"/>
              <a:t>את התשלום יקבלו השארים (אלמן / אלמנה / ילדים מתחת לגיל 21)</a:t>
            </a:r>
          </a:p>
          <a:p>
            <a:pPr>
              <a:buFont typeface="Wingdings" panose="05000000000000000000" pitchFamily="2" charset="2"/>
              <a:buChar char="§"/>
            </a:pPr>
            <a:r>
              <a:rPr lang="he-IL" dirty="0"/>
              <a:t>התשלום יתקבל בצורה של קצבה חודשית.</a:t>
            </a:r>
          </a:p>
          <a:p>
            <a:pPr>
              <a:buFont typeface="Wingdings" panose="05000000000000000000" pitchFamily="2" charset="2"/>
              <a:buChar char="§"/>
            </a:pPr>
            <a:r>
              <a:rPr lang="he-IL" dirty="0"/>
              <a:t>גובה הפיצוי ייקבע לפי סימולטור של קרן הפנסיה</a:t>
            </a:r>
          </a:p>
          <a:p>
            <a:pPr marL="0" indent="0">
              <a:buNone/>
            </a:pPr>
            <a:r>
              <a:rPr lang="he-IL" dirty="0"/>
              <a:t>    (בהתאם לגיל + מין + עיסוק +הכנסה)</a:t>
            </a:r>
          </a:p>
          <a:p>
            <a:pPr marL="0" indent="0">
              <a:buNone/>
            </a:pPr>
            <a:endParaRPr lang="he-IL" dirty="0"/>
          </a:p>
          <a:p>
            <a:pPr marL="0" indent="0">
              <a:buNone/>
            </a:pPr>
            <a:r>
              <a:rPr lang="he-IL" dirty="0"/>
              <a:t>   </a:t>
            </a:r>
            <a:r>
              <a:rPr lang="he-IL" u="sng" dirty="0"/>
              <a:t>בביטוח המנהלים </a:t>
            </a:r>
            <a:r>
              <a:rPr lang="he-IL" dirty="0"/>
              <a:t>הביטוח  נקרא "ריסק / ריזיקו" </a:t>
            </a:r>
          </a:p>
          <a:p>
            <a:pPr>
              <a:buFont typeface="Wingdings" panose="05000000000000000000" pitchFamily="2" charset="2"/>
              <a:buChar char="§"/>
            </a:pPr>
            <a:r>
              <a:rPr lang="he-IL" dirty="0"/>
              <a:t>את התשלום יקבלו המוטבים הנקבעו בפוליסה</a:t>
            </a:r>
          </a:p>
          <a:p>
            <a:pPr>
              <a:buFont typeface="Wingdings" panose="05000000000000000000" pitchFamily="2" charset="2"/>
              <a:buChar char="§"/>
            </a:pPr>
            <a:r>
              <a:rPr lang="he-IL" dirty="0"/>
              <a:t>התשלום יתקבל בצורה הונית/קצבתית על פי החלטת המבוטח </a:t>
            </a:r>
          </a:p>
          <a:p>
            <a:pPr>
              <a:buFont typeface="Wingdings" panose="05000000000000000000" pitchFamily="2" charset="2"/>
              <a:buChar char="§"/>
            </a:pPr>
            <a:r>
              <a:rPr lang="he-IL" dirty="0"/>
              <a:t>גובה הפיצוי ייקבע על פי החלטת המבוטח </a:t>
            </a:r>
          </a:p>
          <a:p>
            <a:pPr marL="0" indent="0">
              <a:buNone/>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1673F5A1-B0C0-42C2-B4E6-E0318DE43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3096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D3F267-20C7-46E0-9571-1B07DF6DFF34}"/>
              </a:ext>
            </a:extLst>
          </p:cNvPr>
          <p:cNvSpPr>
            <a:spLocks noGrp="1"/>
          </p:cNvSpPr>
          <p:nvPr>
            <p:ph type="title"/>
          </p:nvPr>
        </p:nvSpPr>
        <p:spPr/>
        <p:txBody>
          <a:bodyPr/>
          <a:lstStyle/>
          <a:p>
            <a:r>
              <a:rPr lang="he-IL" dirty="0"/>
              <a:t>סיכום מוצרים </a:t>
            </a:r>
          </a:p>
        </p:txBody>
      </p:sp>
      <p:pic>
        <p:nvPicPr>
          <p:cNvPr id="5" name="מציין מיקום תוכן 4">
            <a:extLst>
              <a:ext uri="{FF2B5EF4-FFF2-40B4-BE49-F238E27FC236}">
                <a16:creationId xmlns:a16="http://schemas.microsoft.com/office/drawing/2014/main" id="{6703B3E9-E197-4548-9A52-325AD9C1A8DC}"/>
              </a:ext>
            </a:extLst>
          </p:cNvPr>
          <p:cNvPicPr>
            <a:picLocks noGrp="1" noChangeAspect="1"/>
          </p:cNvPicPr>
          <p:nvPr>
            <p:ph sz="quarter" idx="1"/>
          </p:nvPr>
        </p:nvPicPr>
        <p:blipFill>
          <a:blip r:embed="rId2"/>
          <a:stretch>
            <a:fillRect/>
          </a:stretch>
        </p:blipFill>
        <p:spPr>
          <a:xfrm>
            <a:off x="1720056" y="2284412"/>
            <a:ext cx="5667375" cy="3057525"/>
          </a:xfrm>
        </p:spPr>
      </p:pic>
    </p:spTree>
    <p:extLst>
      <p:ext uri="{BB962C8B-B14F-4D97-AF65-F5344CB8AC3E}">
        <p14:creationId xmlns:p14="http://schemas.microsoft.com/office/powerpoint/2010/main" val="19732301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415AB5-CC79-4BFE-84DA-B2CBC9764329}"/>
              </a:ext>
            </a:extLst>
          </p:cNvPr>
          <p:cNvSpPr>
            <a:spLocks noGrp="1"/>
          </p:cNvSpPr>
          <p:nvPr>
            <p:ph type="title"/>
          </p:nvPr>
        </p:nvSpPr>
        <p:spPr/>
        <p:txBody>
          <a:bodyPr/>
          <a:lstStyle/>
          <a:p>
            <a:r>
              <a:rPr lang="he-IL" b="1" dirty="0"/>
              <a:t>אז על מה כן מותר להמליץ ?</a:t>
            </a:r>
            <a:endParaRPr lang="he-IL" dirty="0"/>
          </a:p>
        </p:txBody>
      </p:sp>
      <p:sp>
        <p:nvSpPr>
          <p:cNvPr id="3" name="מציין מיקום תוכן 2">
            <a:extLst>
              <a:ext uri="{FF2B5EF4-FFF2-40B4-BE49-F238E27FC236}">
                <a16:creationId xmlns:a16="http://schemas.microsoft.com/office/drawing/2014/main" id="{3E493792-1717-438A-9398-9DF7AF2F1B85}"/>
              </a:ext>
            </a:extLst>
          </p:cNvPr>
          <p:cNvSpPr>
            <a:spLocks noGrp="1"/>
          </p:cNvSpPr>
          <p:nvPr>
            <p:ph sz="quarter" idx="1"/>
          </p:nvPr>
        </p:nvSpPr>
        <p:spPr/>
        <p:txBody>
          <a:bodyPr/>
          <a:lstStyle/>
          <a:p>
            <a:endParaRPr lang="he-IL" dirty="0"/>
          </a:p>
          <a:p>
            <a:endParaRPr lang="he-IL" dirty="0"/>
          </a:p>
          <a:p>
            <a:endParaRPr lang="he-IL" dirty="0"/>
          </a:p>
          <a:p>
            <a:endParaRPr lang="he-IL" dirty="0"/>
          </a:p>
          <a:p>
            <a:endParaRPr lang="he-IL" dirty="0"/>
          </a:p>
          <a:p>
            <a:endParaRPr lang="he-IL" dirty="0"/>
          </a:p>
          <a:p>
            <a:pPr marL="0" indent="0" algn="ctr">
              <a:buNone/>
            </a:pPr>
            <a:r>
              <a:rPr lang="he-IL" sz="4000" b="1" dirty="0"/>
              <a:t>רק על איש מקצוע </a:t>
            </a:r>
          </a:p>
          <a:p>
            <a:endParaRPr lang="he-IL" dirty="0"/>
          </a:p>
        </p:txBody>
      </p:sp>
      <p:pic>
        <p:nvPicPr>
          <p:cNvPr id="4" name="Picture 2">
            <a:extLst>
              <a:ext uri="{FF2B5EF4-FFF2-40B4-BE49-F238E27FC236}">
                <a16:creationId xmlns:a16="http://schemas.microsoft.com/office/drawing/2014/main" id="{A558E4CF-65DA-4D3A-8E67-79C446576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תמונה 4">
            <a:extLst>
              <a:ext uri="{FF2B5EF4-FFF2-40B4-BE49-F238E27FC236}">
                <a16:creationId xmlns:a16="http://schemas.microsoft.com/office/drawing/2014/main" id="{8E1928A6-AD7A-4502-B0D4-347AD5BE9CDB}"/>
              </a:ext>
            </a:extLst>
          </p:cNvPr>
          <p:cNvPicPr>
            <a:picLocks noChangeAspect="1"/>
          </p:cNvPicPr>
          <p:nvPr/>
        </p:nvPicPr>
        <p:blipFill>
          <a:blip r:embed="rId3"/>
          <a:stretch>
            <a:fillRect/>
          </a:stretch>
        </p:blipFill>
        <p:spPr>
          <a:xfrm>
            <a:off x="3736777" y="1700808"/>
            <a:ext cx="1633870" cy="2176461"/>
          </a:xfrm>
          <a:prstGeom prst="rect">
            <a:avLst/>
          </a:prstGeom>
        </p:spPr>
      </p:pic>
    </p:spTree>
    <p:extLst>
      <p:ext uri="{BB962C8B-B14F-4D97-AF65-F5344CB8AC3E}">
        <p14:creationId xmlns:p14="http://schemas.microsoft.com/office/powerpoint/2010/main" val="257391322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83190D-71B6-4AD9-A8FC-0FC7902CEEB6}"/>
              </a:ext>
            </a:extLst>
          </p:cNvPr>
          <p:cNvSpPr>
            <a:spLocks noGrp="1"/>
          </p:cNvSpPr>
          <p:nvPr>
            <p:ph type="title"/>
          </p:nvPr>
        </p:nvSpPr>
        <p:spPr/>
        <p:txBody>
          <a:bodyPr/>
          <a:lstStyle/>
          <a:p>
            <a:r>
              <a:rPr lang="he-IL" dirty="0"/>
              <a:t>חוק פיצויי פיטורין </a:t>
            </a:r>
          </a:p>
        </p:txBody>
      </p:sp>
      <p:sp>
        <p:nvSpPr>
          <p:cNvPr id="3" name="מציין מיקום תוכן 2">
            <a:extLst>
              <a:ext uri="{FF2B5EF4-FFF2-40B4-BE49-F238E27FC236}">
                <a16:creationId xmlns:a16="http://schemas.microsoft.com/office/drawing/2014/main" id="{7627D287-2FDE-4F30-89A6-F896D689AC02}"/>
              </a:ext>
            </a:extLst>
          </p:cNvPr>
          <p:cNvSpPr>
            <a:spLocks noGrp="1"/>
          </p:cNvSpPr>
          <p:nvPr>
            <p:ph sz="quarter" idx="1"/>
          </p:nvPr>
        </p:nvSpPr>
        <p:spPr/>
        <p:txBody>
          <a:bodyPr>
            <a:normAutofit fontScale="77500" lnSpcReduction="20000"/>
          </a:bodyPr>
          <a:lstStyle/>
          <a:p>
            <a:pPr marL="0" lvl="0" indent="0" algn="just">
              <a:lnSpc>
                <a:spcPct val="160000"/>
              </a:lnSpc>
              <a:buClr>
                <a:srgbClr val="C89D48"/>
              </a:buClr>
              <a:buNone/>
            </a:pPr>
            <a:r>
              <a:rPr lang="he-IL" b="1" u="sng" dirty="0"/>
              <a:t>הזכות לפיצויי פיטורים:</a:t>
            </a:r>
          </a:p>
          <a:p>
            <a:pPr marL="342900" indent="-342900" algn="just">
              <a:lnSpc>
                <a:spcPct val="160000"/>
              </a:lnSpc>
              <a:buClr>
                <a:srgbClr val="C89D48"/>
              </a:buClr>
              <a:buFont typeface="Wingdings" panose="05000000000000000000" pitchFamily="2" charset="2"/>
              <a:buChar char="§"/>
            </a:pPr>
            <a:r>
              <a:rPr lang="he-IL" u="sng" dirty="0"/>
              <a:t>זכאות לכספי פיצויים (סעיף 1 לחוק פיצויי פיטורים):</a:t>
            </a:r>
          </a:p>
          <a:p>
            <a:pPr lvl="0" algn="just">
              <a:lnSpc>
                <a:spcPct val="160000"/>
              </a:lnSpc>
              <a:buClr>
                <a:srgbClr val="C89D48"/>
              </a:buClr>
            </a:pPr>
            <a:r>
              <a:rPr lang="he-IL" dirty="0"/>
              <a:t>	מי שעבד שנה אחת ברציפות – ובעובד עונתי שתי עונות בשתי שנים ברציפות – אצל 	מעביד אחד או במקום עבודה אחד ופוטר, זכאי לקבל ממעבידו שפיטרו פיצויי פיטורים.</a:t>
            </a:r>
          </a:p>
          <a:p>
            <a:pPr marL="342900" indent="-342900" algn="just">
              <a:lnSpc>
                <a:spcPct val="160000"/>
              </a:lnSpc>
              <a:buClr>
                <a:srgbClr val="C89D48"/>
              </a:buClr>
              <a:buFont typeface="Wingdings" panose="05000000000000000000" pitchFamily="2" charset="2"/>
              <a:buChar char="§"/>
            </a:pPr>
            <a:r>
              <a:rPr lang="he-IL" u="sng" dirty="0"/>
              <a:t>עובד שנפטר (סעיף 5 לחוק פיצויי פיטורים):</a:t>
            </a:r>
          </a:p>
          <a:p>
            <a:pPr lvl="0" algn="just">
              <a:lnSpc>
                <a:spcPct val="160000"/>
              </a:lnSpc>
              <a:buClr>
                <a:srgbClr val="C89D48"/>
              </a:buClr>
            </a:pPr>
            <a:r>
              <a:rPr lang="he-IL" dirty="0"/>
              <a:t>	(א) נפטר עובד, ישלם המעביד לשאיריו פיצויי פיטורים כאילו פיטר אותו.</a:t>
            </a:r>
          </a:p>
          <a:p>
            <a:pPr lvl="0" algn="just">
              <a:lnSpc>
                <a:spcPct val="160000"/>
              </a:lnSpc>
              <a:buClr>
                <a:srgbClr val="C89D48"/>
              </a:buClr>
            </a:pPr>
            <a:r>
              <a:rPr lang="he-IL" sz="1800" dirty="0"/>
              <a:t>	שארים </a:t>
            </a:r>
            <a:r>
              <a:rPr lang="he-IL" sz="1800" dirty="0" err="1"/>
              <a:t>לענין</a:t>
            </a:r>
            <a:r>
              <a:rPr lang="he-IL" sz="1800" dirty="0"/>
              <a:t> זה – בן זוג של העובד בשעת פטירתו, לרבות הידוע בציבור... וילד של 	העובד שהוא בגדר תלוי במבוטח 	</a:t>
            </a:r>
            <a:r>
              <a:rPr lang="he-IL" sz="1800" dirty="0" err="1"/>
              <a:t>לענין</a:t>
            </a:r>
            <a:r>
              <a:rPr lang="he-IL" sz="1800" dirty="0"/>
              <a:t> גמלאות לפי פרק ג' לחוק הביטוח הלאומי..... ובאין 	בן זוג או ילדים כאמור - ילדים והורים שעיקר פרנסתם </a:t>
            </a:r>
            <a:r>
              <a:rPr lang="he-IL" sz="1800" dirty="0" err="1"/>
              <a:t>היתה</a:t>
            </a:r>
            <a:r>
              <a:rPr lang="he-IL" sz="1800" dirty="0"/>
              <a:t> על 	הנפטר וכן אחים ואחיות 	שגרו בביתו של הנפטר לפחות 12 חודשים לפני פטירתם וכל פרנסתם </a:t>
            </a:r>
            <a:r>
              <a:rPr lang="he-IL" sz="1800" dirty="0" err="1"/>
              <a:t>היתה</a:t>
            </a:r>
            <a:r>
              <a:rPr lang="he-IL" sz="1800" dirty="0"/>
              <a:t> על הנפטר.</a:t>
            </a:r>
          </a:p>
          <a:p>
            <a:endParaRPr lang="he-IL" dirty="0"/>
          </a:p>
        </p:txBody>
      </p:sp>
    </p:spTree>
    <p:extLst>
      <p:ext uri="{BB962C8B-B14F-4D97-AF65-F5344CB8AC3E}">
        <p14:creationId xmlns:p14="http://schemas.microsoft.com/office/powerpoint/2010/main" val="19173727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1BF847-1FB8-481A-8F0D-CB3725E19FAE}"/>
              </a:ext>
            </a:extLst>
          </p:cNvPr>
          <p:cNvSpPr>
            <a:spLocks noGrp="1"/>
          </p:cNvSpPr>
          <p:nvPr>
            <p:ph type="title"/>
          </p:nvPr>
        </p:nvSpPr>
        <p:spPr/>
        <p:txBody>
          <a:bodyPr>
            <a:normAutofit fontScale="90000"/>
          </a:bodyPr>
          <a:lstStyle/>
          <a:p>
            <a:br>
              <a:rPr lang="he-IL" b="1" u="sng" dirty="0"/>
            </a:br>
            <a:br>
              <a:rPr lang="he-IL" b="1" u="sng" dirty="0"/>
            </a:br>
            <a:br>
              <a:rPr lang="he-IL" b="1" u="sng" dirty="0"/>
            </a:br>
            <a:br>
              <a:rPr lang="he-IL" b="1" u="sng" dirty="0"/>
            </a:br>
            <a:br>
              <a:rPr lang="he-IL" b="1" u="sng" dirty="0"/>
            </a:br>
            <a:br>
              <a:rPr lang="he-IL" b="1" u="sng" dirty="0"/>
            </a:br>
            <a:br>
              <a:rPr lang="he-IL" b="1" u="sng" dirty="0"/>
            </a:br>
            <a:r>
              <a:rPr lang="he-IL" b="1" u="sng" dirty="0"/>
              <a:t>שיעור הפיצויים </a:t>
            </a:r>
            <a:endParaRPr lang="he-IL" dirty="0"/>
          </a:p>
        </p:txBody>
      </p:sp>
      <p:sp>
        <p:nvSpPr>
          <p:cNvPr id="3" name="מציין מיקום תוכן 2">
            <a:extLst>
              <a:ext uri="{FF2B5EF4-FFF2-40B4-BE49-F238E27FC236}">
                <a16:creationId xmlns:a16="http://schemas.microsoft.com/office/drawing/2014/main" id="{F837166A-4151-40CA-A0AD-E95A247321F5}"/>
              </a:ext>
            </a:extLst>
          </p:cNvPr>
          <p:cNvSpPr>
            <a:spLocks noGrp="1"/>
          </p:cNvSpPr>
          <p:nvPr>
            <p:ph sz="quarter" idx="1"/>
          </p:nvPr>
        </p:nvSpPr>
        <p:spPr/>
        <p:txBody>
          <a:bodyPr/>
          <a:lstStyle/>
          <a:p>
            <a:pPr marL="285750" indent="-285750" algn="just">
              <a:lnSpc>
                <a:spcPct val="160000"/>
              </a:lnSpc>
              <a:buClr>
                <a:srgbClr val="C89D48"/>
              </a:buClr>
              <a:buFont typeface="Wingdings" panose="05000000000000000000" pitchFamily="2" charset="2"/>
              <a:buChar char="§"/>
            </a:pPr>
            <a:r>
              <a:rPr lang="he-IL" dirty="0"/>
              <a:t>שכר חודש אחד לכל שנת עבודה בעובד במשכורת אצל מעסיק, או במקום העבודה </a:t>
            </a:r>
          </a:p>
          <a:p>
            <a:pPr marL="285750" indent="-285750" algn="just">
              <a:lnSpc>
                <a:spcPct val="160000"/>
              </a:lnSpc>
              <a:buClr>
                <a:srgbClr val="C89D48"/>
              </a:buClr>
              <a:buFont typeface="Wingdings" panose="05000000000000000000" pitchFamily="2" charset="2"/>
              <a:buChar char="§"/>
            </a:pPr>
            <a:r>
              <a:rPr lang="he-IL" dirty="0"/>
              <a:t>חלק של שנה שלאחר שנת עבודה מזכה את העובד בפיצויים יחסיים</a:t>
            </a:r>
          </a:p>
          <a:p>
            <a:pPr marL="285750" indent="-285750" algn="just">
              <a:lnSpc>
                <a:spcPct val="160000"/>
              </a:lnSpc>
              <a:buClr>
                <a:srgbClr val="C89D48"/>
              </a:buClr>
              <a:buFont typeface="Wingdings" panose="05000000000000000000" pitchFamily="2" charset="2"/>
              <a:buChar char="§"/>
            </a:pPr>
            <a:endParaRPr lang="he-IL" dirty="0"/>
          </a:p>
          <a:p>
            <a:pPr marL="285750" indent="-285750" algn="just">
              <a:lnSpc>
                <a:spcPct val="160000"/>
              </a:lnSpc>
              <a:buClr>
                <a:srgbClr val="C89D48"/>
              </a:buClr>
              <a:buFont typeface="Wingdings" panose="05000000000000000000" pitchFamily="2" charset="2"/>
              <a:buChar char="§"/>
            </a:pPr>
            <a:endParaRPr lang="he-IL" dirty="0"/>
          </a:p>
          <a:p>
            <a:pPr marL="285750" indent="-285750" algn="just">
              <a:lnSpc>
                <a:spcPct val="160000"/>
              </a:lnSpc>
              <a:buClr>
                <a:srgbClr val="C89D48"/>
              </a:buClr>
              <a:buFont typeface="Wingdings" panose="05000000000000000000" pitchFamily="2" charset="2"/>
              <a:buChar char="§"/>
            </a:pPr>
            <a:r>
              <a:rPr lang="he-IL" dirty="0"/>
              <a:t>שכר אחרון * וותק </a:t>
            </a:r>
          </a:p>
          <a:p>
            <a:endParaRPr lang="he-IL" dirty="0"/>
          </a:p>
        </p:txBody>
      </p:sp>
    </p:spTree>
    <p:extLst>
      <p:ext uri="{BB962C8B-B14F-4D97-AF65-F5344CB8AC3E}">
        <p14:creationId xmlns:p14="http://schemas.microsoft.com/office/powerpoint/2010/main" val="16183043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10ACB17-7EB8-4034-BA5D-CED6FC007431}"/>
              </a:ext>
            </a:extLst>
          </p:cNvPr>
          <p:cNvSpPr>
            <a:spLocks noGrp="1"/>
          </p:cNvSpPr>
          <p:nvPr>
            <p:ph type="title"/>
          </p:nvPr>
        </p:nvSpPr>
        <p:spPr/>
        <p:txBody>
          <a:bodyPr/>
          <a:lstStyle/>
          <a:p>
            <a:r>
              <a:rPr lang="he-IL" dirty="0"/>
              <a:t>מה גובה הפיצויים להם זכאי רונן ?</a:t>
            </a:r>
          </a:p>
        </p:txBody>
      </p:sp>
      <p:sp>
        <p:nvSpPr>
          <p:cNvPr id="3" name="מציין מיקום תוכן 2">
            <a:extLst>
              <a:ext uri="{FF2B5EF4-FFF2-40B4-BE49-F238E27FC236}">
                <a16:creationId xmlns:a16="http://schemas.microsoft.com/office/drawing/2014/main" id="{FB2A0384-CC97-48B7-9B9D-B8228A753402}"/>
              </a:ext>
            </a:extLst>
          </p:cNvPr>
          <p:cNvSpPr>
            <a:spLocks noGrp="1"/>
          </p:cNvSpPr>
          <p:nvPr>
            <p:ph sz="quarter" idx="1"/>
          </p:nvPr>
        </p:nvSpPr>
        <p:spPr/>
        <p:txBody>
          <a:bodyPr/>
          <a:lstStyle/>
          <a:p>
            <a:r>
              <a:rPr lang="he-IL" dirty="0"/>
              <a:t>רונן עובד במקום עבודה כבר שנתיים, השכר שלו בשנה הראשונה היה 8,000 ₪ ובשנה השנייה 10,000 ₪.</a:t>
            </a:r>
          </a:p>
          <a:p>
            <a:endParaRPr lang="he-IL" dirty="0"/>
          </a:p>
        </p:txBody>
      </p:sp>
      <p:pic>
        <p:nvPicPr>
          <p:cNvPr id="5" name="תמונה 4">
            <a:extLst>
              <a:ext uri="{FF2B5EF4-FFF2-40B4-BE49-F238E27FC236}">
                <a16:creationId xmlns:a16="http://schemas.microsoft.com/office/drawing/2014/main" id="{C072EC65-8E5E-47A4-B6BC-940674A67456}"/>
              </a:ext>
            </a:extLst>
          </p:cNvPr>
          <p:cNvPicPr>
            <a:picLocks noChangeAspect="1"/>
          </p:cNvPicPr>
          <p:nvPr/>
        </p:nvPicPr>
        <p:blipFill>
          <a:blip r:embed="rId2"/>
          <a:stretch>
            <a:fillRect/>
          </a:stretch>
        </p:blipFill>
        <p:spPr>
          <a:xfrm>
            <a:off x="1619672" y="2674072"/>
            <a:ext cx="6553637" cy="2656880"/>
          </a:xfrm>
          <a:prstGeom prst="rect">
            <a:avLst/>
          </a:prstGeom>
        </p:spPr>
      </p:pic>
    </p:spTree>
    <p:extLst>
      <p:ext uri="{BB962C8B-B14F-4D97-AF65-F5344CB8AC3E}">
        <p14:creationId xmlns:p14="http://schemas.microsoft.com/office/powerpoint/2010/main" val="573578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C858FB-478F-427B-B734-3E78BBC7EA06}"/>
              </a:ext>
            </a:extLst>
          </p:cNvPr>
          <p:cNvSpPr>
            <a:spLocks noGrp="1"/>
          </p:cNvSpPr>
          <p:nvPr>
            <p:ph type="title"/>
          </p:nvPr>
        </p:nvSpPr>
        <p:spPr/>
        <p:txBody>
          <a:bodyPr/>
          <a:lstStyle/>
          <a:p>
            <a:r>
              <a:rPr lang="he-IL" b="1" dirty="0"/>
              <a:t>הרבדים בחסכון הציבור </a:t>
            </a:r>
          </a:p>
        </p:txBody>
      </p:sp>
      <p:graphicFrame>
        <p:nvGraphicFramePr>
          <p:cNvPr id="4" name="מציין מיקום תוכן 3">
            <a:extLst>
              <a:ext uri="{FF2B5EF4-FFF2-40B4-BE49-F238E27FC236}">
                <a16:creationId xmlns:a16="http://schemas.microsoft.com/office/drawing/2014/main" id="{B9E2A99C-E85C-4324-97E2-336286FE6CE6}"/>
              </a:ext>
            </a:extLst>
          </p:cNvPr>
          <p:cNvGraphicFramePr>
            <a:graphicFrameLocks noGrp="1"/>
          </p:cNvGraphicFramePr>
          <p:nvPr>
            <p:ph sz="quarter" idx="1"/>
            <p:extLst>
              <p:ext uri="{D42A27DB-BD31-4B8C-83A1-F6EECF244321}">
                <p14:modId xmlns:p14="http://schemas.microsoft.com/office/powerpoint/2010/main" val="2530218502"/>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06640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10ACB17-7EB8-4034-BA5D-CED6FC007431}"/>
              </a:ext>
            </a:extLst>
          </p:cNvPr>
          <p:cNvSpPr>
            <a:spLocks noGrp="1"/>
          </p:cNvSpPr>
          <p:nvPr>
            <p:ph type="title"/>
          </p:nvPr>
        </p:nvSpPr>
        <p:spPr/>
        <p:txBody>
          <a:bodyPr/>
          <a:lstStyle/>
          <a:p>
            <a:r>
              <a:rPr lang="he-IL" dirty="0"/>
              <a:t>חוק פיצויי פיטורין- סעיף 14</a:t>
            </a:r>
          </a:p>
        </p:txBody>
      </p:sp>
      <p:sp>
        <p:nvSpPr>
          <p:cNvPr id="3" name="מציין מיקום תוכן 2">
            <a:extLst>
              <a:ext uri="{FF2B5EF4-FFF2-40B4-BE49-F238E27FC236}">
                <a16:creationId xmlns:a16="http://schemas.microsoft.com/office/drawing/2014/main" id="{FB2A0384-CC97-48B7-9B9D-B8228A753402}"/>
              </a:ext>
            </a:extLst>
          </p:cNvPr>
          <p:cNvSpPr>
            <a:spLocks noGrp="1"/>
          </p:cNvSpPr>
          <p:nvPr>
            <p:ph sz="quarter" idx="1"/>
          </p:nvPr>
        </p:nvSpPr>
        <p:spPr/>
        <p:txBody>
          <a:bodyPr/>
          <a:lstStyle/>
          <a:p>
            <a:pPr marL="0" indent="0" algn="r" rtl="1">
              <a:spcBef>
                <a:spcPts val="360"/>
              </a:spcBef>
              <a:spcAft>
                <a:spcPts val="0"/>
              </a:spcAft>
              <a:buNone/>
            </a:pPr>
            <a:r>
              <a:rPr lang="he-IL" sz="2800" b="1" i="0" dirty="0">
                <a:solidFill>
                  <a:srgbClr val="008000"/>
                </a:solidFill>
                <a:effectLst/>
                <a:latin typeface="Times New Roman" panose="02020603050405020304" pitchFamily="18" charset="0"/>
                <a:cs typeface="Time New Roman"/>
              </a:rPr>
              <a:t>החוק אומר : </a:t>
            </a:r>
            <a:endParaRPr lang="he-IL" sz="1600" b="0" i="0" dirty="0">
              <a:solidFill>
                <a:srgbClr val="000000"/>
              </a:solidFill>
              <a:effectLst/>
              <a:latin typeface="Times New Roman" panose="02020603050405020304" pitchFamily="18" charset="0"/>
            </a:endParaRPr>
          </a:p>
          <a:p>
            <a:pPr algn="just" rtl="1">
              <a:spcBef>
                <a:spcPts val="360"/>
              </a:spcBef>
              <a:spcAft>
                <a:spcPts val="0"/>
              </a:spcAft>
            </a:pPr>
            <a:r>
              <a:rPr lang="he-IL" sz="3200" b="0" i="0" dirty="0">
                <a:solidFill>
                  <a:srgbClr val="000000"/>
                </a:solidFill>
                <a:effectLst/>
                <a:latin typeface="Times New Roman" panose="02020603050405020304" pitchFamily="18" charset="0"/>
                <a:cs typeface="Miriam" panose="020B0502050101010101" pitchFamily="34" charset="-79"/>
              </a:rPr>
              <a:t>14.   </a:t>
            </a:r>
            <a:r>
              <a:rPr lang="he-IL" sz="2800" b="0" i="0" dirty="0">
                <a:solidFill>
                  <a:srgbClr val="000000"/>
                </a:solidFill>
                <a:effectLst/>
                <a:latin typeface="Times New Roman" panose="02020603050405020304" pitchFamily="18" charset="0"/>
                <a:cs typeface="FrankRuehl" panose="020E0503060101010101" pitchFamily="34" charset="-79"/>
              </a:rPr>
              <a:t>תשלום לקופת תגמולים, לקרן פנסיה או לקרן כיוצא באלה, </a:t>
            </a:r>
            <a:r>
              <a:rPr lang="he-IL" sz="2800" b="0" i="0" dirty="0">
                <a:solidFill>
                  <a:srgbClr val="FF0000"/>
                </a:solidFill>
                <a:effectLst/>
                <a:latin typeface="Times New Roman" panose="02020603050405020304" pitchFamily="18" charset="0"/>
                <a:cs typeface="FrankRuehl" panose="020E0503060101010101" pitchFamily="34" charset="-79"/>
              </a:rPr>
              <a:t>לא יבוא במקום פיצויי פיטורים </a:t>
            </a:r>
            <a:r>
              <a:rPr lang="he-IL" sz="2800" b="0" i="0" u="sng" dirty="0">
                <a:solidFill>
                  <a:srgbClr val="FF0000"/>
                </a:solidFill>
                <a:effectLst/>
                <a:latin typeface="Times New Roman" panose="02020603050405020304" pitchFamily="18" charset="0"/>
                <a:cs typeface="FrankRuehl" panose="020E0503060101010101" pitchFamily="34" charset="-79"/>
              </a:rPr>
              <a:t>אלא אם נקבע כך </a:t>
            </a:r>
            <a:r>
              <a:rPr lang="he-IL" sz="2800" b="0" i="0" dirty="0">
                <a:solidFill>
                  <a:srgbClr val="FF0000"/>
                </a:solidFill>
                <a:effectLst/>
                <a:latin typeface="Times New Roman" panose="02020603050405020304" pitchFamily="18" charset="0"/>
                <a:cs typeface="FrankRuehl" panose="020E0503060101010101" pitchFamily="34" charset="-79"/>
              </a:rPr>
              <a:t>בהסכם הקיבוצי החל על המעסיק והעובד</a:t>
            </a:r>
            <a:r>
              <a:rPr lang="he-IL" sz="2800" b="0" i="0" dirty="0">
                <a:solidFill>
                  <a:srgbClr val="000000"/>
                </a:solidFill>
                <a:effectLst/>
                <a:latin typeface="Times New Roman" panose="02020603050405020304" pitchFamily="18" charset="0"/>
                <a:cs typeface="FrankRuehl" panose="020E0503060101010101" pitchFamily="34" charset="-79"/>
              </a:rPr>
              <a:t> ובמידה שנקבע, או אם תשלום כאמור אושר על ידי שר העבודה ובמידה שאושר.</a:t>
            </a:r>
          </a:p>
          <a:p>
            <a:pPr algn="just" rtl="1">
              <a:spcBef>
                <a:spcPts val="360"/>
              </a:spcBef>
              <a:spcAft>
                <a:spcPts val="0"/>
              </a:spcAft>
            </a:pPr>
            <a:endParaRPr lang="he-IL" sz="2800" dirty="0">
              <a:solidFill>
                <a:srgbClr val="000000"/>
              </a:solidFill>
              <a:latin typeface="Times New Roman" panose="02020603050405020304" pitchFamily="18" charset="0"/>
              <a:cs typeface="FrankRuehl" panose="020E0503060101010101" pitchFamily="34" charset="-79"/>
            </a:endParaRPr>
          </a:p>
          <a:p>
            <a:pPr algn="just" rtl="1">
              <a:spcBef>
                <a:spcPts val="360"/>
              </a:spcBef>
              <a:spcAft>
                <a:spcPts val="0"/>
              </a:spcAft>
            </a:pPr>
            <a:endParaRPr lang="he-IL" sz="2800" b="0" i="0" dirty="0">
              <a:solidFill>
                <a:srgbClr val="000000"/>
              </a:solidFill>
              <a:effectLst/>
              <a:latin typeface="Times New Roman" panose="02020603050405020304" pitchFamily="18" charset="0"/>
              <a:cs typeface="FrankRuehl" panose="020E0503060101010101" pitchFamily="34" charset="-79"/>
            </a:endParaRPr>
          </a:p>
          <a:p>
            <a:pPr algn="just">
              <a:spcBef>
                <a:spcPts val="360"/>
              </a:spcBef>
            </a:pPr>
            <a:r>
              <a:rPr lang="he-IL" sz="1600" dirty="0"/>
              <a:t>כלומר, </a:t>
            </a:r>
          </a:p>
          <a:p>
            <a:pPr algn="just">
              <a:spcBef>
                <a:spcPts val="360"/>
              </a:spcBef>
            </a:pPr>
            <a:r>
              <a:rPr lang="he-IL" sz="1600" dirty="0"/>
              <a:t>סעיף 14 נותן למעשה פתח </a:t>
            </a:r>
            <a:r>
              <a:rPr lang="he-IL" sz="1600" u="sng" dirty="0"/>
              <a:t>להסכם פנימי בין העובד והמעסיק </a:t>
            </a:r>
            <a:r>
              <a:rPr lang="he-IL" sz="1600" dirty="0"/>
              <a:t>כי הכספים שנמצאים בקופה ישולמו במקום הכספים אותם נדרש המעסיק להשלים בסיום עבודה.</a:t>
            </a:r>
          </a:p>
          <a:p>
            <a:pPr algn="just" rtl="1">
              <a:spcBef>
                <a:spcPts val="360"/>
              </a:spcBef>
              <a:spcAft>
                <a:spcPts val="0"/>
              </a:spcAft>
            </a:pPr>
            <a:endParaRPr lang="he-IL" sz="1600" b="0" i="0" dirty="0">
              <a:solidFill>
                <a:srgbClr val="000000"/>
              </a:solidFill>
              <a:effectLst/>
              <a:latin typeface="Times New Roman" panose="02020603050405020304" pitchFamily="18" charset="0"/>
            </a:endParaRPr>
          </a:p>
          <a:p>
            <a:endParaRPr lang="he-IL" dirty="0"/>
          </a:p>
        </p:txBody>
      </p:sp>
    </p:spTree>
    <p:extLst>
      <p:ext uri="{BB962C8B-B14F-4D97-AF65-F5344CB8AC3E}">
        <p14:creationId xmlns:p14="http://schemas.microsoft.com/office/powerpoint/2010/main" val="242900970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מהו סעיף 14</a:t>
            </a:r>
          </a:p>
        </p:txBody>
      </p:sp>
      <p:sp>
        <p:nvSpPr>
          <p:cNvPr id="3" name="מציין מיקום תוכן 2"/>
          <p:cNvSpPr>
            <a:spLocks noGrp="1"/>
          </p:cNvSpPr>
          <p:nvPr>
            <p:ph sz="quarter" idx="1"/>
          </p:nvPr>
        </p:nvSpPr>
        <p:spPr/>
        <p:txBody>
          <a:bodyPr>
            <a:normAutofit fontScale="77500" lnSpcReduction="20000"/>
          </a:bodyPr>
          <a:lstStyle/>
          <a:p>
            <a:endParaRPr lang="he-IL" dirty="0"/>
          </a:p>
          <a:p>
            <a:pPr marL="0" indent="0">
              <a:buNone/>
            </a:pPr>
            <a:r>
              <a:rPr lang="he-IL" b="1" dirty="0"/>
              <a:t>מה נדרש מהמעסיק כדי לעמוד בתנאי סעיף 14?</a:t>
            </a:r>
            <a:endParaRPr lang="he-IL" dirty="0"/>
          </a:p>
          <a:p>
            <a:pPr marL="0" indent="0">
              <a:buNone/>
            </a:pPr>
            <a:r>
              <a:rPr lang="he-IL" dirty="0"/>
              <a:t>תשלומי המעסיק  לקרן פנסיה – לא יפחתו  מ- 14.33% (כלומר 6% לתגמולים ו- 8.33% לפיצויים) מהשכר שממנו בוצעו ההפקדות לקרן הפנסיה.</a:t>
            </a:r>
          </a:p>
          <a:p>
            <a:pPr marL="0" indent="0">
              <a:buNone/>
            </a:pPr>
            <a:r>
              <a:rPr lang="he-IL" dirty="0"/>
              <a:t>תשלומי המעסיק לקרן הפנסיה – לא יפחתו מ- 12% (6% תגמולים ו- 6% לפיצויים) בתנאי שהמעסיק משלם לקופת גמל עוד  2.33% מהשכר  לפיצויים. במידה והמעסיק לא שילם בנוסף ל- 12% גם 2.33%, רק  </a:t>
            </a:r>
            <a:r>
              <a:rPr lang="he-IL" b="1" dirty="0"/>
              <a:t>72</a:t>
            </a:r>
            <a:r>
              <a:rPr lang="he-IL" dirty="0"/>
              <a:t>% מפיצויי הפיטורים של העובד יוכרו בהתאם לסעיף 14 והמעסיק יידרש לבצע השלמת פיצויים בסיום העבודה.</a:t>
            </a:r>
          </a:p>
          <a:p>
            <a:pPr marL="0" indent="0">
              <a:buNone/>
            </a:pPr>
            <a:r>
              <a:rPr lang="he-IL" dirty="0"/>
              <a:t>תשלומי המעסיק לפוליסת ביטוח מנהלים – אינם פחותים מ- 13.33% מהשכר שממנו בוצעו ההפקדות. אם המעסיק משלם בעד העובד וגם עבור ביטוח אובדן כושר עבודה בשיעור הדרוש להבטחת 75% משכר זה לפחות או בשיעור של 2.5% משכר זה, לפי הנמוך מבניהם.</a:t>
            </a:r>
          </a:p>
          <a:p>
            <a:pPr marL="0" indent="0">
              <a:buNone/>
            </a:pPr>
            <a:r>
              <a:rPr lang="he-IL" dirty="0"/>
              <a:t>תשלומי המעסיק לפוליסת ביטוח מנהלים  לא יפחתו מ- 11% מהשכר ואם המעסיק משלם בעד העובד בנוסף לכך תשלומים לביטוח אובדן כושר עבודה בשיעור הדרוש להבטחת 75% משכר זה לפחות או בשיעור של 2.5% משכר זה, לפי הנמוך מבניהם. במידה והמעסיק לא שילם בנוסף ל- 12% גם 2.33%, רק  </a:t>
            </a:r>
            <a:r>
              <a:rPr lang="he-IL" b="1" dirty="0"/>
              <a:t>72</a:t>
            </a:r>
            <a:r>
              <a:rPr lang="he-IL" dirty="0"/>
              <a:t>% מפיצויי הפיטורים של העובד יוכרו בהתאם לסעיף והמעסיק יידרש לבצע השלמת פיצויים בסיום העבודה.</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136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0B93719-2926-4684-A00D-D911DD9095A5}"/>
              </a:ext>
            </a:extLst>
          </p:cNvPr>
          <p:cNvSpPr>
            <a:spLocks noGrp="1"/>
          </p:cNvSpPr>
          <p:nvPr>
            <p:ph type="title"/>
          </p:nvPr>
        </p:nvSpPr>
        <p:spPr/>
        <p:txBody>
          <a:bodyPr/>
          <a:lstStyle/>
          <a:p>
            <a:r>
              <a:rPr lang="he-IL" dirty="0"/>
              <a:t>כללים מנחים </a:t>
            </a:r>
          </a:p>
        </p:txBody>
      </p:sp>
      <p:sp>
        <p:nvSpPr>
          <p:cNvPr id="3" name="מציין מיקום תוכן 2">
            <a:extLst>
              <a:ext uri="{FF2B5EF4-FFF2-40B4-BE49-F238E27FC236}">
                <a16:creationId xmlns:a16="http://schemas.microsoft.com/office/drawing/2014/main" id="{FF5FABF6-F3AE-4D10-A8D9-8C753B706A37}"/>
              </a:ext>
            </a:extLst>
          </p:cNvPr>
          <p:cNvSpPr>
            <a:spLocks noGrp="1"/>
          </p:cNvSpPr>
          <p:nvPr>
            <p:ph sz="quarter" idx="1"/>
          </p:nvPr>
        </p:nvSpPr>
        <p:spPr/>
        <p:txBody>
          <a:bodyPr/>
          <a:lstStyle/>
          <a:p>
            <a:pPr marL="457200" indent="-457200">
              <a:buFont typeface="Arial" panose="020B0604020202020204" pitchFamily="34" charset="0"/>
              <a:buChar char="•"/>
            </a:pPr>
            <a:r>
              <a:rPr lang="he-IL" dirty="0"/>
              <a:t>כספי הפיצויים בחיסכון הפנסיוני באים במקום כספי הפיצויים שישלם המעסיק</a:t>
            </a:r>
          </a:p>
          <a:p>
            <a:pPr marL="457200" indent="-457200">
              <a:buFont typeface="Arial" panose="020B0604020202020204" pitchFamily="34" charset="0"/>
              <a:buChar char="•"/>
            </a:pPr>
            <a:r>
              <a:rPr lang="he-IL" dirty="0"/>
              <a:t>מעסיק לא מבצע השלמת פיצויים בהתאם לגידולי שכר</a:t>
            </a:r>
          </a:p>
          <a:p>
            <a:pPr marL="457200" indent="-457200">
              <a:buFont typeface="Arial" panose="020B0604020202020204" pitchFamily="34" charset="0"/>
              <a:buChar char="•"/>
            </a:pPr>
            <a:r>
              <a:rPr lang="he-IL" dirty="0"/>
              <a:t>רווחים / הפסדים נזקפים לעובד</a:t>
            </a:r>
          </a:p>
          <a:p>
            <a:pPr marL="457200" indent="-457200">
              <a:buFont typeface="Arial" panose="020B0604020202020204" pitchFamily="34" charset="0"/>
              <a:buChar char="•"/>
            </a:pPr>
            <a:r>
              <a:rPr lang="he-IL" dirty="0"/>
              <a:t>אין מבחן של פוטר או התפטר </a:t>
            </a:r>
          </a:p>
          <a:p>
            <a:endParaRPr lang="he-IL" dirty="0"/>
          </a:p>
        </p:txBody>
      </p:sp>
    </p:spTree>
    <p:extLst>
      <p:ext uri="{BB962C8B-B14F-4D97-AF65-F5344CB8AC3E}">
        <p14:creationId xmlns:p14="http://schemas.microsoft.com/office/powerpoint/2010/main" val="29526384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9A39F6-8463-4705-84D3-2D658C620C69}"/>
              </a:ext>
            </a:extLst>
          </p:cNvPr>
          <p:cNvSpPr>
            <a:spLocks noGrp="1"/>
          </p:cNvSpPr>
          <p:nvPr>
            <p:ph type="title"/>
          </p:nvPr>
        </p:nvSpPr>
        <p:spPr/>
        <p:txBody>
          <a:bodyPr/>
          <a:lstStyle/>
          <a:p>
            <a:r>
              <a:rPr lang="he-IL" dirty="0"/>
              <a:t>סעיף 14- מה גובה הפיצויים להם זכאי רונן ? </a:t>
            </a:r>
          </a:p>
        </p:txBody>
      </p:sp>
      <p:sp>
        <p:nvSpPr>
          <p:cNvPr id="3" name="מציין מיקום תוכן 2">
            <a:extLst>
              <a:ext uri="{FF2B5EF4-FFF2-40B4-BE49-F238E27FC236}">
                <a16:creationId xmlns:a16="http://schemas.microsoft.com/office/drawing/2014/main" id="{0EEF701F-04FF-4EDB-A93D-A990DB2ED214}"/>
              </a:ext>
            </a:extLst>
          </p:cNvPr>
          <p:cNvSpPr>
            <a:spLocks noGrp="1"/>
          </p:cNvSpPr>
          <p:nvPr>
            <p:ph sz="quarter" idx="1"/>
          </p:nvPr>
        </p:nvSpPr>
        <p:spPr/>
        <p:txBody>
          <a:bodyPr/>
          <a:lstStyle/>
          <a:p>
            <a:r>
              <a:rPr lang="he-IL" dirty="0"/>
              <a:t>רונן עובד במקום עבודה כבר שנתיים, השכר שלו בשנה הראשונה היה 8,000 ₪ ובשנה השנייה 10,000 ₪</a:t>
            </a:r>
          </a:p>
          <a:p>
            <a:endParaRPr lang="he-IL" dirty="0"/>
          </a:p>
          <a:p>
            <a:endParaRPr lang="he-IL" dirty="0"/>
          </a:p>
          <a:p>
            <a:endParaRPr lang="he-IL" dirty="0"/>
          </a:p>
          <a:p>
            <a:endParaRPr lang="he-IL" dirty="0"/>
          </a:p>
          <a:p>
            <a:endParaRPr lang="he-IL" dirty="0"/>
          </a:p>
          <a:p>
            <a:endParaRPr lang="he-IL" dirty="0"/>
          </a:p>
          <a:p>
            <a:r>
              <a:rPr lang="he-IL" dirty="0"/>
              <a:t>שימו לב- לא משנה אם הוא פוטר או התפטר , הוא זכאי לפיצויים .</a:t>
            </a:r>
          </a:p>
          <a:p>
            <a:endParaRPr lang="he-IL" dirty="0"/>
          </a:p>
        </p:txBody>
      </p:sp>
      <p:pic>
        <p:nvPicPr>
          <p:cNvPr id="5" name="תמונה 4">
            <a:extLst>
              <a:ext uri="{FF2B5EF4-FFF2-40B4-BE49-F238E27FC236}">
                <a16:creationId xmlns:a16="http://schemas.microsoft.com/office/drawing/2014/main" id="{C42BEA89-C276-4C11-8D9B-7F9F4696A210}"/>
              </a:ext>
            </a:extLst>
          </p:cNvPr>
          <p:cNvPicPr>
            <a:picLocks noChangeAspect="1"/>
          </p:cNvPicPr>
          <p:nvPr/>
        </p:nvPicPr>
        <p:blipFill>
          <a:blip r:embed="rId2"/>
          <a:stretch>
            <a:fillRect/>
          </a:stretch>
        </p:blipFill>
        <p:spPr>
          <a:xfrm>
            <a:off x="1115616" y="2852936"/>
            <a:ext cx="7356175" cy="1733724"/>
          </a:xfrm>
          <a:prstGeom prst="rect">
            <a:avLst/>
          </a:prstGeom>
        </p:spPr>
      </p:pic>
    </p:spTree>
    <p:extLst>
      <p:ext uri="{BB962C8B-B14F-4D97-AF65-F5344CB8AC3E}">
        <p14:creationId xmlns:p14="http://schemas.microsoft.com/office/powerpoint/2010/main" val="128686915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48BF91-2355-4532-BF45-101269E7F444}"/>
              </a:ext>
            </a:extLst>
          </p:cNvPr>
          <p:cNvSpPr>
            <a:spLocks noGrp="1"/>
          </p:cNvSpPr>
          <p:nvPr>
            <p:ph type="title"/>
          </p:nvPr>
        </p:nvSpPr>
        <p:spPr/>
        <p:txBody>
          <a:bodyPr/>
          <a:lstStyle/>
          <a:p>
            <a:r>
              <a:rPr lang="he-IL" dirty="0"/>
              <a:t>אחוזי הפקדה לפי צו הרחבה + סעיף 14</a:t>
            </a:r>
          </a:p>
        </p:txBody>
      </p:sp>
      <p:sp>
        <p:nvSpPr>
          <p:cNvPr id="3" name="מציין מיקום תוכן 2">
            <a:extLst>
              <a:ext uri="{FF2B5EF4-FFF2-40B4-BE49-F238E27FC236}">
                <a16:creationId xmlns:a16="http://schemas.microsoft.com/office/drawing/2014/main" id="{F0807079-6E9E-46D0-8A4C-422918F3F2CB}"/>
              </a:ext>
            </a:extLst>
          </p:cNvPr>
          <p:cNvSpPr>
            <a:spLocks noGrp="1"/>
          </p:cNvSpPr>
          <p:nvPr>
            <p:ph sz="quarter" idx="1"/>
          </p:nvPr>
        </p:nvSpPr>
        <p:spPr/>
        <p:txBody>
          <a:bodyPr/>
          <a:lstStyle/>
          <a:p>
            <a:r>
              <a:rPr lang="he-IL" dirty="0"/>
              <a:t>רונן עובד במקום עבודה כבר שנתיים, השכר שלו בשנה הראשונה היה 8,000 ₪ ובשנה השנייה 10,000 ₪.</a:t>
            </a:r>
          </a:p>
          <a:p>
            <a:endParaRPr lang="he-IL" dirty="0"/>
          </a:p>
        </p:txBody>
      </p:sp>
      <p:pic>
        <p:nvPicPr>
          <p:cNvPr id="5" name="תמונה 4">
            <a:extLst>
              <a:ext uri="{FF2B5EF4-FFF2-40B4-BE49-F238E27FC236}">
                <a16:creationId xmlns:a16="http://schemas.microsoft.com/office/drawing/2014/main" id="{3E74D206-9392-4520-AE57-3238EF400A24}"/>
              </a:ext>
            </a:extLst>
          </p:cNvPr>
          <p:cNvPicPr>
            <a:picLocks noChangeAspect="1"/>
          </p:cNvPicPr>
          <p:nvPr/>
        </p:nvPicPr>
        <p:blipFill>
          <a:blip r:embed="rId2"/>
          <a:stretch>
            <a:fillRect/>
          </a:stretch>
        </p:blipFill>
        <p:spPr>
          <a:xfrm>
            <a:off x="1183364" y="2701106"/>
            <a:ext cx="6920769" cy="1519982"/>
          </a:xfrm>
          <a:prstGeom prst="rect">
            <a:avLst/>
          </a:prstGeom>
        </p:spPr>
      </p:pic>
    </p:spTree>
    <p:extLst>
      <p:ext uri="{BB962C8B-B14F-4D97-AF65-F5344CB8AC3E}">
        <p14:creationId xmlns:p14="http://schemas.microsoft.com/office/powerpoint/2010/main" val="5822874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סעיף 14 שאלות ותשובות </a:t>
            </a:r>
          </a:p>
        </p:txBody>
      </p:sp>
      <p:sp>
        <p:nvSpPr>
          <p:cNvPr id="3" name="מציין מיקום תוכן 2"/>
          <p:cNvSpPr>
            <a:spLocks noGrp="1"/>
          </p:cNvSpPr>
          <p:nvPr>
            <p:ph sz="quarter" idx="1"/>
          </p:nvPr>
        </p:nvSpPr>
        <p:spPr/>
        <p:txBody>
          <a:bodyPr>
            <a:normAutofit fontScale="40000" lnSpcReduction="20000"/>
          </a:bodyPr>
          <a:lstStyle/>
          <a:p>
            <a:pPr marL="0" indent="0">
              <a:buNone/>
            </a:pPr>
            <a:r>
              <a:rPr lang="he-IL" sz="3400" b="1" dirty="0"/>
              <a:t>מה היתרונות לעובד בחתימה על סעיף 14?</a:t>
            </a:r>
            <a:endParaRPr lang="he-IL" sz="3400" dirty="0"/>
          </a:p>
          <a:p>
            <a:r>
              <a:rPr lang="he-IL" sz="3400" dirty="0"/>
              <a:t>המעסיק חייב להעביר באופן שוטף כספי פיצויים לקופה</a:t>
            </a:r>
          </a:p>
          <a:p>
            <a:r>
              <a:rPr lang="he-IL" sz="3400" dirty="0"/>
              <a:t>כספים אלו יהיו שייכים לעובד בין אם </a:t>
            </a:r>
            <a:r>
              <a:rPr lang="he-IL" sz="3400" b="1" dirty="0"/>
              <a:t>יפוטר</a:t>
            </a:r>
            <a:r>
              <a:rPr lang="he-IL" sz="3400" dirty="0"/>
              <a:t> ובין אם </a:t>
            </a:r>
            <a:r>
              <a:rPr lang="he-IL" sz="3400" b="1" dirty="0"/>
              <a:t>יתפטר</a:t>
            </a:r>
            <a:r>
              <a:rPr lang="he-IL" sz="3400" dirty="0"/>
              <a:t>.</a:t>
            </a:r>
          </a:p>
          <a:p>
            <a:r>
              <a:rPr lang="he-IL" sz="3400" dirty="0"/>
              <a:t>אם השכר החודשי קבוע, בסיום העבודה יהיה בקופה סכום מספיק לכיסוי מלוא הפיצויים.</a:t>
            </a:r>
          </a:p>
          <a:p>
            <a:r>
              <a:rPr lang="he-IL" sz="3400" dirty="0"/>
              <a:t>בנוסף, הכספים  צפויים להרוויח בקופה תשואות ואם אלו תהיינה חיוביות יתכן ואף יישאר בקופה סכום הגבוה יותר מזה המגיע לך.</a:t>
            </a:r>
          </a:p>
          <a:p>
            <a:r>
              <a:rPr lang="he-IL" sz="3400" dirty="0"/>
              <a:t>למעשה, העובד מוותר על חישוב הפיצויים לפי המשכורת האחרונה וזוכה לקבל את הפיצויים גם במקרה שהוא מסיים את העבודה מרצונו.</a:t>
            </a:r>
          </a:p>
          <a:p>
            <a:pPr marL="0" indent="0">
              <a:buNone/>
            </a:pPr>
            <a:r>
              <a:rPr lang="he-IL" sz="3400" b="1" dirty="0"/>
              <a:t>מה קורה במידה והתשואות בקופה נמוכות, או אפילו שליליות?</a:t>
            </a:r>
            <a:br>
              <a:rPr lang="he-IL" sz="3400" dirty="0"/>
            </a:br>
            <a:r>
              <a:rPr lang="he-IL" sz="3400" dirty="0"/>
              <a:t>במקרים בהם חל על המעסיק והעובד סעיף 14 לחוק פיצויי פיטורים, גם במקרה של הפחתה בסכומים שנצברו בקופה, המעסיק אינו חייב להשלים את הדרוש. כך גם במקרה ההפוך, כאשר הסכומים שנצברו בקופה עולים על הסכומים שהיה על המעסיק להפריש בגין רכיב פיצויי פיטורים לקופה, כל הסכומים שנצברו עוברים לידי העובד.</a:t>
            </a:r>
          </a:p>
          <a:p>
            <a:pPr marL="0" indent="0">
              <a:buNone/>
            </a:pPr>
            <a:r>
              <a:rPr lang="he-IL" sz="3400" b="1" dirty="0"/>
              <a:t>מה היתרונות למעסיק בחתימה על סעיף 14?</a:t>
            </a:r>
            <a:endParaRPr lang="he-IL" sz="3400" dirty="0"/>
          </a:p>
          <a:p>
            <a:r>
              <a:rPr lang="he-IL" sz="3400" dirty="0"/>
              <a:t>בחתימה על סעיף 14, מוותר למעשה המעסיק על שליטתו בכספי הפיצויים. אם כך, מדוע בכלל כדאי לו להחתים את העובד על סעיף זה?</a:t>
            </a:r>
          </a:p>
          <a:p>
            <a:r>
              <a:rPr lang="he-IL" sz="3400" dirty="0"/>
              <a:t>המעסיק לא ישלם לך פיצויים מעבר לסכום שבקופות גם אם תפוטר וגם אם בקופה יהיה סכום נמוך מסכום הפיצויים הנדרש בחוק.</a:t>
            </a:r>
          </a:p>
          <a:p>
            <a:r>
              <a:rPr lang="he-IL" sz="3400" dirty="0"/>
              <a:t>אם לאורך תקופת העבודה תהיינה לך עליות ניכרות בשכר, המעסיק לא יידרש לבצע השלמה.</a:t>
            </a:r>
          </a:p>
          <a:p>
            <a:r>
              <a:rPr lang="he-IL" sz="3400" dirty="0"/>
              <a:t>אם התשואות של הקופה תהיינה שליליות גם אז המעסיק לא יידרש לבצע השלמה.</a:t>
            </a:r>
          </a:p>
          <a:p>
            <a:r>
              <a:rPr lang="he-IL" sz="3400" dirty="0"/>
              <a:t>במידה ומדובר במקום עבודה בו העובדים מתוגמלים בהעלאות שכר ריאליות משמעותיות, הרי שסעיף 14 יכול לחסוך למעסיק עשרות ומאות אלפי שקלים בהשלמת הפער במקרה של פיטורים.</a:t>
            </a:r>
          </a:p>
          <a:p>
            <a:r>
              <a:rPr lang="he-IL" sz="3400" b="1" dirty="0"/>
              <a:t>בחתימה על סעיף 14, מוותר העובד על זכותו לחישוב הפיצויים לפי המשכורת האחרונה</a:t>
            </a:r>
            <a:endParaRPr lang="he-IL" sz="3400" dirty="0"/>
          </a:p>
          <a:p>
            <a:endParaRPr lang="he-IL"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4042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אז מה על המעסיק לעשות...</a:t>
            </a:r>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b="1" dirty="0"/>
              <a:t>כדי שהסדר יכנס לתוקף…</a:t>
            </a:r>
            <a:endParaRPr lang="he-IL" dirty="0"/>
          </a:p>
          <a:p>
            <a:r>
              <a:rPr lang="he-IL" dirty="0"/>
              <a:t>על המעסיק ועל העובד לחתום עליו  תוך </a:t>
            </a:r>
            <a:r>
              <a:rPr lang="he-IL" b="1" dirty="0"/>
              <a:t>משלושה חודשים</a:t>
            </a:r>
            <a:r>
              <a:rPr lang="he-IL" dirty="0"/>
              <a:t> ממועד תחילת העבודה.</a:t>
            </a:r>
          </a:p>
          <a:p>
            <a:r>
              <a:rPr lang="he-IL" dirty="0"/>
              <a:t>על העובד להסכים להסדר.</a:t>
            </a:r>
          </a:p>
          <a:p>
            <a:r>
              <a:rPr lang="he-IL" dirty="0"/>
              <a:t>על המעסיק לוותר מראש על כל זכות שיכולה להיות לו להחזר כספים מתוך תשלומיו.</a:t>
            </a:r>
          </a:p>
          <a:p>
            <a:r>
              <a:rPr lang="he-IL" dirty="0"/>
              <a:t>במידה והמעסיק או העובד חתמו על ההסכם מאוחר יותר, לדוגמא לאחר עליית שכר, יתקיימו שתי תקופות לצורך חישוב כספי הפיצויים. תקופה שחל עליה סעיף 14 ותקופה אחרת שלא חל עליה הסעיף.</a:t>
            </a:r>
          </a:p>
          <a:p>
            <a:pPr marL="0" indent="0">
              <a:buNone/>
            </a:pPr>
            <a:r>
              <a:rPr lang="he-IL" b="1" dirty="0"/>
              <a:t>האם המעסיק מוותר  לחלוטין על השליטה בכספי הפיצויים?</a:t>
            </a:r>
            <a:endParaRPr lang="he-IL" dirty="0"/>
          </a:p>
          <a:p>
            <a:pPr marL="0" indent="0">
              <a:buNone/>
            </a:pPr>
            <a:r>
              <a:rPr lang="he-IL" dirty="0"/>
              <a:t>לא, במידה ולעובד נשללה הזכות לפיצויי פיטורים בשל  הסעיפים 16 או 17 לחוק או שהעובד משך כספים מקרן הפנסיה לפני גיל 60 שלא ככספי קצבה.</a:t>
            </a:r>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6695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EFCC45-95D0-4283-88D0-037763D49998}"/>
              </a:ext>
            </a:extLst>
          </p:cNvPr>
          <p:cNvSpPr>
            <a:spLocks noGrp="1"/>
          </p:cNvSpPr>
          <p:nvPr>
            <p:ph type="title"/>
          </p:nvPr>
        </p:nvSpPr>
        <p:spPr/>
        <p:txBody>
          <a:bodyPr/>
          <a:lstStyle/>
          <a:p>
            <a:r>
              <a:rPr lang="he-IL" dirty="0"/>
              <a:t>עובד סיים עבודה - מה עכשיו ?</a:t>
            </a:r>
          </a:p>
        </p:txBody>
      </p:sp>
      <p:graphicFrame>
        <p:nvGraphicFramePr>
          <p:cNvPr id="5" name="מציין מיקום תוכן 4">
            <a:extLst>
              <a:ext uri="{FF2B5EF4-FFF2-40B4-BE49-F238E27FC236}">
                <a16:creationId xmlns:a16="http://schemas.microsoft.com/office/drawing/2014/main" id="{2074E5D8-FD85-4B29-96BF-302C120D38E8}"/>
              </a:ext>
            </a:extLst>
          </p:cNvPr>
          <p:cNvGraphicFramePr>
            <a:graphicFrameLocks noGrp="1"/>
          </p:cNvGraphicFramePr>
          <p:nvPr>
            <p:ph sz="quarter" idx="1"/>
            <p:extLst>
              <p:ext uri="{D42A27DB-BD31-4B8C-83A1-F6EECF244321}">
                <p14:modId xmlns:p14="http://schemas.microsoft.com/office/powerpoint/2010/main" val="3726231493"/>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5763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A45ACC2-AE57-4B89-87F8-F38DBA573B65}"/>
              </a:ext>
            </a:extLst>
          </p:cNvPr>
          <p:cNvSpPr>
            <a:spLocks noGrp="1"/>
          </p:cNvSpPr>
          <p:nvPr>
            <p:ph type="title"/>
          </p:nvPr>
        </p:nvSpPr>
        <p:spPr/>
        <p:txBody>
          <a:bodyPr/>
          <a:lstStyle/>
          <a:p>
            <a:r>
              <a:rPr lang="he-IL" dirty="0"/>
              <a:t>מה קורה עם סעיף14 אחרי שנת 2008 ?</a:t>
            </a:r>
          </a:p>
        </p:txBody>
      </p:sp>
      <p:sp>
        <p:nvSpPr>
          <p:cNvPr id="3" name="מציין מיקום תוכן 2">
            <a:extLst>
              <a:ext uri="{FF2B5EF4-FFF2-40B4-BE49-F238E27FC236}">
                <a16:creationId xmlns:a16="http://schemas.microsoft.com/office/drawing/2014/main" id="{AD82C93C-0F93-4646-8D41-171D30916D1E}"/>
              </a:ext>
            </a:extLst>
          </p:cNvPr>
          <p:cNvSpPr>
            <a:spLocks noGrp="1"/>
          </p:cNvSpPr>
          <p:nvPr>
            <p:ph sz="quarter" idx="1"/>
          </p:nvPr>
        </p:nvSpPr>
        <p:spPr/>
        <p:txBody>
          <a:bodyPr>
            <a:normAutofit/>
          </a:bodyPr>
          <a:lstStyle/>
          <a:p>
            <a:pPr marL="457200" indent="-457200">
              <a:buFont typeface="Arial" panose="020B0604020202020204" pitchFamily="34" charset="0"/>
              <a:buChar char="•"/>
            </a:pPr>
            <a:endParaRPr lang="he-IL" dirty="0">
              <a:solidFill>
                <a:schemeClr val="bg1">
                  <a:lumMod val="50000"/>
                </a:schemeClr>
              </a:solidFill>
            </a:endParaRPr>
          </a:p>
          <a:p>
            <a:r>
              <a:rPr lang="he-IL" dirty="0"/>
              <a:t>על כספי הפיצויים שבפנסיית החובה חל סעיף 14 באופן אוטומטי </a:t>
            </a:r>
          </a:p>
        </p:txBody>
      </p:sp>
    </p:spTree>
    <p:extLst>
      <p:ext uri="{BB962C8B-B14F-4D97-AF65-F5344CB8AC3E}">
        <p14:creationId xmlns:p14="http://schemas.microsoft.com/office/powerpoint/2010/main" val="7297192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B1DB09-D745-4177-8100-CCCB0B038FC5}"/>
              </a:ext>
            </a:extLst>
          </p:cNvPr>
          <p:cNvSpPr>
            <a:spLocks noGrp="1"/>
          </p:cNvSpPr>
          <p:nvPr>
            <p:ph type="title"/>
          </p:nvPr>
        </p:nvSpPr>
        <p:spPr/>
        <p:txBody>
          <a:bodyPr/>
          <a:lstStyle/>
          <a:p>
            <a:r>
              <a:rPr lang="he-IL" dirty="0"/>
              <a:t>למי שייכים הרווחים שנצברו בתיק?</a:t>
            </a:r>
          </a:p>
        </p:txBody>
      </p:sp>
      <p:sp>
        <p:nvSpPr>
          <p:cNvPr id="3" name="מציין מיקום תוכן 2">
            <a:extLst>
              <a:ext uri="{FF2B5EF4-FFF2-40B4-BE49-F238E27FC236}">
                <a16:creationId xmlns:a16="http://schemas.microsoft.com/office/drawing/2014/main" id="{0D479871-1DDF-4158-B97E-C2E14E873A79}"/>
              </a:ext>
            </a:extLst>
          </p:cNvPr>
          <p:cNvSpPr>
            <a:spLocks noGrp="1"/>
          </p:cNvSpPr>
          <p:nvPr>
            <p:ph sz="quarter" idx="1"/>
          </p:nvPr>
        </p:nvSpPr>
        <p:spPr/>
        <p:txBody>
          <a:bodyPr/>
          <a:lstStyle/>
          <a:p>
            <a:pPr marL="457200" indent="-457200">
              <a:buFont typeface="Arial" panose="020B0604020202020204" pitchFamily="34" charset="0"/>
              <a:buChar char="•"/>
            </a:pPr>
            <a:r>
              <a:rPr lang="he-IL" dirty="0">
                <a:solidFill>
                  <a:schemeClr val="bg1">
                    <a:lumMod val="50000"/>
                  </a:schemeClr>
                </a:solidFill>
              </a:rPr>
              <a:t>סעיף 14 לעובד</a:t>
            </a:r>
          </a:p>
          <a:p>
            <a:pPr marL="457200" indent="-457200">
              <a:buFont typeface="Arial" panose="020B0604020202020204" pitchFamily="34" charset="0"/>
              <a:buChar char="•"/>
            </a:pPr>
            <a:r>
              <a:rPr lang="he-IL" dirty="0">
                <a:solidFill>
                  <a:schemeClr val="bg1">
                    <a:lumMod val="50000"/>
                  </a:schemeClr>
                </a:solidFill>
              </a:rPr>
              <a:t>העדר סעיף 14 – המעסיק יצטרך להשלים במידה ויש חוסר </a:t>
            </a:r>
          </a:p>
          <a:p>
            <a:pPr marL="457200" indent="-457200">
              <a:buFont typeface="Arial" panose="020B0604020202020204" pitchFamily="34" charset="0"/>
              <a:buChar char="•"/>
            </a:pPr>
            <a:r>
              <a:rPr lang="he-IL" dirty="0">
                <a:solidFill>
                  <a:schemeClr val="bg1">
                    <a:lumMod val="50000"/>
                  </a:schemeClr>
                </a:solidFill>
              </a:rPr>
              <a:t>פוליסות ביטוחי מנהלים עד 2004 (בהרחבה)</a:t>
            </a:r>
            <a:endParaRPr lang="en-US" dirty="0"/>
          </a:p>
          <a:p>
            <a:endParaRPr lang="he-IL" dirty="0"/>
          </a:p>
        </p:txBody>
      </p:sp>
    </p:spTree>
    <p:extLst>
      <p:ext uri="{BB962C8B-B14F-4D97-AF65-F5344CB8AC3E}">
        <p14:creationId xmlns:p14="http://schemas.microsoft.com/office/powerpoint/2010/main" val="419367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8A117C-625C-404B-806E-4D39F4890028}"/>
              </a:ext>
            </a:extLst>
          </p:cNvPr>
          <p:cNvSpPr>
            <a:spLocks noGrp="1"/>
          </p:cNvSpPr>
          <p:nvPr>
            <p:ph type="title"/>
          </p:nvPr>
        </p:nvSpPr>
        <p:spPr/>
        <p:txBody>
          <a:bodyPr/>
          <a:lstStyle/>
          <a:p>
            <a:r>
              <a:rPr lang="he-IL" dirty="0"/>
              <a:t>1. חסכון לכל ילד –ביטוח לאומי </a:t>
            </a:r>
          </a:p>
        </p:txBody>
      </p:sp>
      <p:sp>
        <p:nvSpPr>
          <p:cNvPr id="3" name="מציין מיקום תוכן 2">
            <a:extLst>
              <a:ext uri="{FF2B5EF4-FFF2-40B4-BE49-F238E27FC236}">
                <a16:creationId xmlns:a16="http://schemas.microsoft.com/office/drawing/2014/main" id="{FF218221-5924-4645-8F5A-2254B7DEDC05}"/>
              </a:ext>
            </a:extLst>
          </p:cNvPr>
          <p:cNvSpPr>
            <a:spLocks noGrp="1"/>
          </p:cNvSpPr>
          <p:nvPr>
            <p:ph sz="quarter" idx="1"/>
          </p:nvPr>
        </p:nvSpPr>
        <p:spPr/>
        <p:txBody>
          <a:bodyPr/>
          <a:lstStyle/>
          <a:p>
            <a:pPr marL="457200" indent="-457200">
              <a:buFont typeface="Arial" panose="020B0604020202020204" pitchFamily="34" charset="0"/>
              <a:buChar char="•"/>
            </a:pPr>
            <a:r>
              <a:rPr lang="he-IL" dirty="0"/>
              <a:t>סוג של קופת גמל להשקעה שתעמוד לרשות הילד בגיל 21</a:t>
            </a:r>
          </a:p>
          <a:p>
            <a:pPr marL="457200" indent="-457200">
              <a:buFont typeface="Arial" panose="020B0604020202020204" pitchFamily="34" charset="0"/>
              <a:buChar char="•"/>
            </a:pPr>
            <a:r>
              <a:rPr lang="he-IL" dirty="0"/>
              <a:t>עד לגיל 18 מפקיד ביטוח לאומי 51 ₪ בכל חודש.</a:t>
            </a:r>
          </a:p>
          <a:p>
            <a:pPr marL="457200" indent="-457200">
              <a:buFont typeface="Arial" panose="020B0604020202020204" pitchFamily="34" charset="0"/>
              <a:buChar char="•"/>
            </a:pPr>
            <a:r>
              <a:rPr lang="he-IL" dirty="0"/>
              <a:t>דמי הניהול בקופה משולמים על ידי ביטוח לאומי עד לגיל 21</a:t>
            </a:r>
          </a:p>
        </p:txBody>
      </p:sp>
    </p:spTree>
    <p:extLst>
      <p:ext uri="{BB962C8B-B14F-4D97-AF65-F5344CB8AC3E}">
        <p14:creationId xmlns:p14="http://schemas.microsoft.com/office/powerpoint/2010/main" val="19036005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4B9320F-98D8-43F1-A409-ADB9F40F6964}"/>
              </a:ext>
            </a:extLst>
          </p:cNvPr>
          <p:cNvSpPr>
            <a:spLocks noGrp="1"/>
          </p:cNvSpPr>
          <p:nvPr>
            <p:ph type="title"/>
          </p:nvPr>
        </p:nvSpPr>
        <p:spPr/>
        <p:txBody>
          <a:bodyPr>
            <a:normAutofit fontScale="90000"/>
          </a:bodyPr>
          <a:lstStyle/>
          <a:p>
            <a:r>
              <a:rPr lang="he-IL" dirty="0"/>
              <a:t>ביטוח מנהלים עד 2004 – "פיצויים למס ופיצויים למעסיק"</a:t>
            </a:r>
          </a:p>
        </p:txBody>
      </p:sp>
      <p:sp>
        <p:nvSpPr>
          <p:cNvPr id="3" name="מציין מיקום תוכן 2">
            <a:extLst>
              <a:ext uri="{FF2B5EF4-FFF2-40B4-BE49-F238E27FC236}">
                <a16:creationId xmlns:a16="http://schemas.microsoft.com/office/drawing/2014/main" id="{54231978-99D9-4667-A5B0-7827C383FE1D}"/>
              </a:ext>
            </a:extLst>
          </p:cNvPr>
          <p:cNvSpPr>
            <a:spLocks noGrp="1"/>
          </p:cNvSpPr>
          <p:nvPr>
            <p:ph sz="quarter" idx="1"/>
          </p:nvPr>
        </p:nvSpPr>
        <p:spPr/>
        <p:txBody>
          <a:bodyPr/>
          <a:lstStyle/>
          <a:p>
            <a:pPr marL="285750" indent="-285750">
              <a:buFont typeface="Arial" panose="020B0604020202020204" pitchFamily="34" charset="0"/>
              <a:buChar char="•"/>
            </a:pPr>
            <a:r>
              <a:rPr lang="he-IL" sz="2400" dirty="0">
                <a:solidFill>
                  <a:schemeClr val="bg1">
                    <a:lumMod val="50000"/>
                  </a:schemeClr>
                </a:solidFill>
              </a:rPr>
              <a:t>בפוליסות שהופקו עד לשנת 2004 הרווח על כספי הפיצויים מיוחס לרכיב התגמולים.</a:t>
            </a:r>
          </a:p>
          <a:p>
            <a:pPr marL="285750" indent="-285750">
              <a:buFont typeface="Arial" panose="020B0604020202020204" pitchFamily="34" charset="0"/>
              <a:buChar char="•"/>
            </a:pPr>
            <a:r>
              <a:rPr lang="he-IL" sz="2400" dirty="0">
                <a:solidFill>
                  <a:schemeClr val="bg1">
                    <a:lumMod val="50000"/>
                  </a:schemeClr>
                </a:solidFill>
              </a:rPr>
              <a:t>מעסיק ייחשב את חבות הפיצויים בהתאם לפיצויים למעסיק. אך בטופס 161 ירשמו הפיצויים לצורך התחשבנות מס הכנסה.</a:t>
            </a:r>
          </a:p>
          <a:p>
            <a:pPr marL="285750" indent="-285750">
              <a:buFont typeface="Arial" panose="020B0604020202020204" pitchFamily="34" charset="0"/>
              <a:buChar char="•"/>
            </a:pPr>
            <a:r>
              <a:rPr lang="he-IL" sz="2400" dirty="0">
                <a:solidFill>
                  <a:schemeClr val="bg1">
                    <a:lumMod val="50000"/>
                  </a:schemeClr>
                </a:solidFill>
              </a:rPr>
              <a:t>התוצאה : מעסיק נדרש בהשלמת פיצויים, העובד : זוכה למענק פרישה גדול יותר, אך יהיה חייב במס.</a:t>
            </a:r>
          </a:p>
          <a:p>
            <a:endParaRPr lang="he-IL" dirty="0"/>
          </a:p>
        </p:txBody>
      </p:sp>
    </p:spTree>
    <p:extLst>
      <p:ext uri="{BB962C8B-B14F-4D97-AF65-F5344CB8AC3E}">
        <p14:creationId xmlns:p14="http://schemas.microsoft.com/office/powerpoint/2010/main" val="10541789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C1CE95-4DF8-434A-8FD1-F362C0745DCC}"/>
              </a:ext>
            </a:extLst>
          </p:cNvPr>
          <p:cNvSpPr>
            <a:spLocks noGrp="1"/>
          </p:cNvSpPr>
          <p:nvPr>
            <p:ph type="title"/>
          </p:nvPr>
        </p:nvSpPr>
        <p:spPr/>
        <p:txBody>
          <a:bodyPr/>
          <a:lstStyle/>
          <a:p>
            <a:r>
              <a:rPr lang="he-IL" dirty="0"/>
              <a:t>דוגמא</a:t>
            </a:r>
          </a:p>
        </p:txBody>
      </p:sp>
      <p:sp>
        <p:nvSpPr>
          <p:cNvPr id="3" name="מציין מיקום תוכן 2">
            <a:extLst>
              <a:ext uri="{FF2B5EF4-FFF2-40B4-BE49-F238E27FC236}">
                <a16:creationId xmlns:a16="http://schemas.microsoft.com/office/drawing/2014/main" id="{A4D1D453-562D-401B-A709-5D9B06A6CD4C}"/>
              </a:ext>
            </a:extLst>
          </p:cNvPr>
          <p:cNvSpPr>
            <a:spLocks noGrp="1"/>
          </p:cNvSpPr>
          <p:nvPr>
            <p:ph sz="quarter" idx="1"/>
          </p:nvPr>
        </p:nvSpPr>
        <p:spPr/>
        <p:txBody>
          <a:bodyPr/>
          <a:lstStyle/>
          <a:p>
            <a:r>
              <a:rPr lang="he-IL" dirty="0"/>
              <a:t>עובד סיים לעבוד וזכאי לפיצויים בגובה 600,000 ₪ </a:t>
            </a:r>
          </a:p>
          <a:p>
            <a:endParaRPr lang="he-IL" dirty="0"/>
          </a:p>
        </p:txBody>
      </p:sp>
      <p:pic>
        <p:nvPicPr>
          <p:cNvPr id="5" name="תמונה 4">
            <a:extLst>
              <a:ext uri="{FF2B5EF4-FFF2-40B4-BE49-F238E27FC236}">
                <a16:creationId xmlns:a16="http://schemas.microsoft.com/office/drawing/2014/main" id="{E58D5786-1AF9-46CB-83A4-F2CE8691FC7A}"/>
              </a:ext>
            </a:extLst>
          </p:cNvPr>
          <p:cNvPicPr>
            <a:picLocks noChangeAspect="1"/>
          </p:cNvPicPr>
          <p:nvPr/>
        </p:nvPicPr>
        <p:blipFill>
          <a:blip r:embed="rId2"/>
          <a:stretch>
            <a:fillRect/>
          </a:stretch>
        </p:blipFill>
        <p:spPr>
          <a:xfrm>
            <a:off x="467544" y="2574900"/>
            <a:ext cx="8136904" cy="2438276"/>
          </a:xfrm>
          <a:prstGeom prst="rect">
            <a:avLst/>
          </a:prstGeom>
        </p:spPr>
      </p:pic>
    </p:spTree>
    <p:extLst>
      <p:ext uri="{BB962C8B-B14F-4D97-AF65-F5344CB8AC3E}">
        <p14:creationId xmlns:p14="http://schemas.microsoft.com/office/powerpoint/2010/main" val="410771153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305DFD-B669-446D-9B40-829467CA4C21}"/>
              </a:ext>
            </a:extLst>
          </p:cNvPr>
          <p:cNvSpPr>
            <a:spLocks noGrp="1"/>
          </p:cNvSpPr>
          <p:nvPr>
            <p:ph type="title"/>
          </p:nvPr>
        </p:nvSpPr>
        <p:spPr/>
        <p:txBody>
          <a:bodyPr/>
          <a:lstStyle/>
          <a:p>
            <a:r>
              <a:rPr lang="he-IL" dirty="0"/>
              <a:t>תיקון 21 לחוק קופות הגמל </a:t>
            </a:r>
          </a:p>
        </p:txBody>
      </p:sp>
      <p:sp>
        <p:nvSpPr>
          <p:cNvPr id="3" name="מציין מיקום תוכן 2">
            <a:extLst>
              <a:ext uri="{FF2B5EF4-FFF2-40B4-BE49-F238E27FC236}">
                <a16:creationId xmlns:a16="http://schemas.microsoft.com/office/drawing/2014/main" id="{0C73D292-01BA-4F0F-8C8A-2835D5BAA184}"/>
              </a:ext>
            </a:extLst>
          </p:cNvPr>
          <p:cNvSpPr>
            <a:spLocks noGrp="1"/>
          </p:cNvSpPr>
          <p:nvPr>
            <p:ph sz="quarter" idx="1"/>
          </p:nvPr>
        </p:nvSpPr>
        <p:spPr/>
        <p:txBody>
          <a:bodyPr/>
          <a:lstStyle/>
          <a:p>
            <a:pPr marL="342900" indent="-342900">
              <a:buFont typeface="Arial" panose="020B0604020202020204" pitchFamily="34" charset="0"/>
              <a:buChar char="•"/>
            </a:pPr>
            <a:r>
              <a:rPr lang="he-IL" dirty="0"/>
              <a:t>במידה וחלפו 4 חודשים מסיום העבודה באפשרות העובד למשוך את כספי הפיצויים גם ללא אישור המעסיק.</a:t>
            </a:r>
          </a:p>
          <a:p>
            <a:endParaRPr lang="he-IL" dirty="0"/>
          </a:p>
          <a:p>
            <a:r>
              <a:rPr lang="he-IL" dirty="0"/>
              <a:t>באיזה מקרים יוכל המעסיק לקבל חזרה את כספי הפיצויים?</a:t>
            </a:r>
          </a:p>
          <a:p>
            <a:pPr marL="342900" indent="-342900">
              <a:buFont typeface="Arial" panose="020B0604020202020204" pitchFamily="34" charset="0"/>
              <a:buChar char="•"/>
            </a:pPr>
            <a:r>
              <a:rPr lang="he-IL" dirty="0"/>
              <a:t>פס"ד הצהרתי שמאשר שהעובד לא זכאי לפיצויים ושאלו שייכים למעביד.</a:t>
            </a:r>
          </a:p>
          <a:p>
            <a:pPr marL="342900" indent="-342900">
              <a:buFont typeface="Arial" panose="020B0604020202020204" pitchFamily="34" charset="0"/>
              <a:buChar char="•"/>
            </a:pPr>
            <a:r>
              <a:rPr lang="he-IL" dirty="0"/>
              <a:t>עברה שיש עמה קלון </a:t>
            </a:r>
          </a:p>
          <a:p>
            <a:pPr marL="0" indent="0">
              <a:buNone/>
            </a:pPr>
            <a:endParaRPr lang="he-IL" dirty="0"/>
          </a:p>
        </p:txBody>
      </p:sp>
    </p:spTree>
    <p:extLst>
      <p:ext uri="{BB962C8B-B14F-4D97-AF65-F5344CB8AC3E}">
        <p14:creationId xmlns:p14="http://schemas.microsoft.com/office/powerpoint/2010/main" val="15248750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F0074B-C538-4B4D-91C5-BA3C78AFD7C9}"/>
              </a:ext>
            </a:extLst>
          </p:cNvPr>
          <p:cNvSpPr>
            <a:spLocks noGrp="1"/>
          </p:cNvSpPr>
          <p:nvPr>
            <p:ph type="title"/>
          </p:nvPr>
        </p:nvSpPr>
        <p:spPr/>
        <p:txBody>
          <a:bodyPr/>
          <a:lstStyle/>
          <a:p>
            <a:r>
              <a:rPr lang="he-IL" dirty="0"/>
              <a:t>התפטרות וזכאות להשלמה</a:t>
            </a:r>
          </a:p>
        </p:txBody>
      </p:sp>
      <p:sp>
        <p:nvSpPr>
          <p:cNvPr id="3" name="מציין מיקום תוכן 2">
            <a:extLst>
              <a:ext uri="{FF2B5EF4-FFF2-40B4-BE49-F238E27FC236}">
                <a16:creationId xmlns:a16="http://schemas.microsoft.com/office/drawing/2014/main" id="{1E5B4293-5CFB-4D57-ADEC-C54126BF7E3F}"/>
              </a:ext>
            </a:extLst>
          </p:cNvPr>
          <p:cNvSpPr>
            <a:spLocks noGrp="1"/>
          </p:cNvSpPr>
          <p:nvPr>
            <p:ph sz="quarter" idx="1"/>
          </p:nvPr>
        </p:nvSpPr>
        <p:spPr/>
        <p:txBody>
          <a:bodyPr>
            <a:normAutofit fontScale="70000" lnSpcReduction="20000"/>
          </a:bodyPr>
          <a:lstStyle/>
          <a:p>
            <a:pPr marL="0" indent="0">
              <a:buNone/>
            </a:pPr>
            <a:r>
              <a:rPr lang="he-IL" dirty="0"/>
              <a:t>עובד שהתפטר לא יהיה זכאי להשלמת פיצויים למעט :</a:t>
            </a:r>
          </a:p>
          <a:p>
            <a:pPr marL="457200" indent="-457200">
              <a:buFont typeface="Arial" panose="020B0604020202020204" pitchFamily="34" charset="0"/>
              <a:buChar char="•"/>
            </a:pPr>
            <a:r>
              <a:rPr lang="he-IL" dirty="0"/>
              <a:t>סעיף 4 – עובד שעבודתו נפסקה מחמת פטירה או פשיטת רגל של מעבידו</a:t>
            </a:r>
          </a:p>
          <a:p>
            <a:pPr marL="457200" indent="-457200">
              <a:buFont typeface="Arial" panose="020B0604020202020204" pitchFamily="34" charset="0"/>
              <a:buChar char="•"/>
            </a:pPr>
            <a:r>
              <a:rPr lang="he-IL" dirty="0"/>
              <a:t>סעיף 6 – התפטרות לרגל מצב בריאותי לקוי. התפטר עובד לרגל מצב בריאותו הוא או של בן-משפחתו</a:t>
            </a:r>
          </a:p>
          <a:p>
            <a:pPr marL="457200" indent="-457200">
              <a:buFont typeface="Arial" panose="020B0604020202020204" pitchFamily="34" charset="0"/>
              <a:buChar char="•"/>
            </a:pPr>
            <a:r>
              <a:rPr lang="he-IL" dirty="0"/>
              <a:t>סעיף 7- התפטרות של הורה. התפטרה עובדת, </a:t>
            </a:r>
            <a:r>
              <a:rPr lang="he-IL" b="1" dirty="0"/>
              <a:t>תוך תשעה חדשים מיום שילדה</a:t>
            </a:r>
            <a:r>
              <a:rPr lang="he-IL" dirty="0"/>
              <a:t>, על מנת לטפל בילדה. המקרה יתקיים גם במקרה של אימוץ או אמנה.</a:t>
            </a:r>
          </a:p>
          <a:p>
            <a:pPr marL="457200" indent="-457200">
              <a:buFont typeface="Arial" panose="020B0604020202020204" pitchFamily="34" charset="0"/>
              <a:buChar char="•"/>
            </a:pPr>
            <a:r>
              <a:rPr lang="he-IL" dirty="0"/>
              <a:t>סעיף7א- התפטרות עקב שהייה במקלט לנשים מוכות</a:t>
            </a:r>
          </a:p>
          <a:p>
            <a:pPr marL="457200" indent="-457200">
              <a:buFont typeface="Arial" panose="020B0604020202020204" pitchFamily="34" charset="0"/>
              <a:buChar char="•"/>
            </a:pPr>
            <a:r>
              <a:rPr lang="he-IL" dirty="0"/>
              <a:t>סעיף 8 – התפטרות לרגל העתקת מגורים. לישוב חקלאי – מישוב שאינו חקלאי, או לישוב באזור פיתוח מישוב שאינו באזור פיתוח, </a:t>
            </a:r>
            <a:r>
              <a:rPr lang="he-IL" b="1" dirty="0"/>
              <a:t>בתנאים שנקבעו בתקנות באישור ועדת העבודה של הכנסת</a:t>
            </a:r>
          </a:p>
          <a:p>
            <a:pPr marL="457200" indent="-457200">
              <a:buFont typeface="Arial" panose="020B0604020202020204" pitchFamily="34" charset="0"/>
              <a:buChar char="•"/>
            </a:pPr>
            <a:r>
              <a:rPr lang="he-IL" dirty="0"/>
              <a:t>סעיף 9 – אי חידוש חוזה עבודה</a:t>
            </a:r>
          </a:p>
          <a:p>
            <a:pPr marL="457200" indent="-457200">
              <a:buFont typeface="Arial" panose="020B0604020202020204" pitchFamily="34" charset="0"/>
              <a:buChar char="•"/>
            </a:pPr>
            <a:r>
              <a:rPr lang="he-IL" dirty="0"/>
              <a:t>סעיף 11- התפטר עובד מחמת הרעה מוחשית בתנאי העבודה</a:t>
            </a:r>
          </a:p>
          <a:p>
            <a:pPr marL="457200" indent="-457200">
              <a:buFont typeface="Arial" panose="020B0604020202020204" pitchFamily="34" charset="0"/>
              <a:buChar char="•"/>
            </a:pPr>
            <a:r>
              <a:rPr lang="he-IL" dirty="0"/>
              <a:t>סעיף 11א- פיצויים למתגייס למשטרה או לשירות צבאי סדיר או שירות לאומי או שירות אזרחי.</a:t>
            </a:r>
          </a:p>
          <a:p>
            <a:pPr marL="457200" indent="-457200">
              <a:buFont typeface="Arial" panose="020B0604020202020204" pitchFamily="34" charset="0"/>
              <a:buChar char="•"/>
            </a:pPr>
            <a:r>
              <a:rPr lang="he-IL" dirty="0"/>
              <a:t>סעיף 11ה- התפטר עובד לאחר שהגיע לגיל הפרישה, כמשמעותו בחוק גיל פרישה. כלומר גבר שהגיע לגיל 67 או אישה שהגיעה לגיל 62.</a:t>
            </a:r>
          </a:p>
          <a:p>
            <a:endParaRPr lang="he-IL" dirty="0"/>
          </a:p>
        </p:txBody>
      </p:sp>
    </p:spTree>
    <p:extLst>
      <p:ext uri="{BB962C8B-B14F-4D97-AF65-F5344CB8AC3E}">
        <p14:creationId xmlns:p14="http://schemas.microsoft.com/office/powerpoint/2010/main" val="2565945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AF3D99-08D8-47D3-9384-D88AC50017D9}"/>
              </a:ext>
            </a:extLst>
          </p:cNvPr>
          <p:cNvSpPr>
            <a:spLocks noGrp="1"/>
          </p:cNvSpPr>
          <p:nvPr>
            <p:ph type="title"/>
          </p:nvPr>
        </p:nvSpPr>
        <p:spPr/>
        <p:txBody>
          <a:bodyPr/>
          <a:lstStyle/>
          <a:p>
            <a:r>
              <a:rPr lang="he-IL" b="1" dirty="0"/>
              <a:t>סיום עבודה </a:t>
            </a:r>
          </a:p>
        </p:txBody>
      </p:sp>
      <p:sp>
        <p:nvSpPr>
          <p:cNvPr id="3" name="מציין מיקום תוכן 2">
            <a:extLst>
              <a:ext uri="{FF2B5EF4-FFF2-40B4-BE49-F238E27FC236}">
                <a16:creationId xmlns:a16="http://schemas.microsoft.com/office/drawing/2014/main" id="{A93DB1BB-47AC-47AF-89ED-5E6A95EDD4C6}"/>
              </a:ext>
            </a:extLst>
          </p:cNvPr>
          <p:cNvSpPr>
            <a:spLocks noGrp="1"/>
          </p:cNvSpPr>
          <p:nvPr>
            <p:ph sz="quarter" idx="1"/>
          </p:nvPr>
        </p:nvSpPr>
        <p:spPr/>
        <p:txBody>
          <a:bodyPr>
            <a:normAutofit fontScale="92500" lnSpcReduction="20000"/>
          </a:bodyPr>
          <a:lstStyle/>
          <a:p>
            <a:pPr marL="0" indent="0">
              <a:buNone/>
            </a:pPr>
            <a:r>
              <a:rPr lang="he-IL" dirty="0"/>
              <a:t>כחלק מסיום העבודה יש למלא טופס 161</a:t>
            </a:r>
          </a:p>
          <a:p>
            <a:pPr marL="0" indent="0">
              <a:buNone/>
            </a:pPr>
            <a:r>
              <a:rPr lang="he-IL" dirty="0"/>
              <a:t>טופס 161 – הודעת מעביד על פרישה של עובד </a:t>
            </a:r>
            <a:endParaRPr lang="en-US" dirty="0"/>
          </a:p>
          <a:p>
            <a:pPr marL="0" indent="0">
              <a:buNone/>
            </a:pPr>
            <a:r>
              <a:rPr lang="he-IL" dirty="0"/>
              <a:t>על חשב השכר למלא את השדות הרלוונטיים </a:t>
            </a:r>
            <a:r>
              <a:rPr lang="he-IL" b="1" u="sng" dirty="0"/>
              <a:t>ללא</a:t>
            </a:r>
            <a:r>
              <a:rPr lang="he-IL" dirty="0"/>
              <a:t> חישוב הפטור</a:t>
            </a:r>
          </a:p>
          <a:p>
            <a:pPr marL="0" indent="0">
              <a:buNone/>
            </a:pPr>
            <a:r>
              <a:rPr lang="he-IL" dirty="0"/>
              <a:t>פקיד שומה הוא הגורם המוסמך היחידי שייקבע את גובה הפטור.</a:t>
            </a:r>
          </a:p>
          <a:p>
            <a:pPr marL="0" indent="0">
              <a:buNone/>
            </a:pPr>
            <a:endParaRPr lang="he-IL" dirty="0"/>
          </a:p>
          <a:p>
            <a:pPr marL="0" indent="0">
              <a:buNone/>
            </a:pPr>
            <a:endParaRPr lang="he-IL" dirty="0"/>
          </a:p>
          <a:p>
            <a:pPr marL="0" indent="0">
              <a:buNone/>
            </a:pPr>
            <a:r>
              <a:rPr lang="he-IL" dirty="0"/>
              <a:t>"המעביד רשאי לחשב את סכום המענק הפטור ולשלמו או להורות למשלם נוסף אחד לשלמו, רק אם העובד מילא טופס 161א' במלואו כולל חתימה על ההצהרה, (במענק מוות ימלאו השאירים טופס 161ב'). אם העובד לא מילא את הנדרש או לא חתם על ההצהרה - אין המעביד רשאי לתת פטור, או להורות על מתן פטור, וחובה עליו לנכות מהמענק מס בהתאם לתקנות בדבר ניכוי במקור ממשכורת </a:t>
            </a:r>
            <a:r>
              <a:rPr lang="he-IL" b="1" dirty="0"/>
              <a:t>אלא אם כן פקיד השומה הורה אחרת</a:t>
            </a:r>
            <a:r>
              <a:rPr lang="he-IL" dirty="0"/>
              <a:t>."</a:t>
            </a:r>
          </a:p>
        </p:txBody>
      </p:sp>
      <p:pic>
        <p:nvPicPr>
          <p:cNvPr id="4" name="Picture 2">
            <a:extLst>
              <a:ext uri="{FF2B5EF4-FFF2-40B4-BE49-F238E27FC236}">
                <a16:creationId xmlns:a16="http://schemas.microsoft.com/office/drawing/2014/main" id="{16301D74-C57F-4C32-BF2F-BC08C685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315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AF3D99-08D8-47D3-9384-D88AC50017D9}"/>
              </a:ext>
            </a:extLst>
          </p:cNvPr>
          <p:cNvSpPr>
            <a:spLocks noGrp="1"/>
          </p:cNvSpPr>
          <p:nvPr>
            <p:ph type="title"/>
          </p:nvPr>
        </p:nvSpPr>
        <p:spPr/>
        <p:txBody>
          <a:bodyPr/>
          <a:lstStyle/>
          <a:p>
            <a:r>
              <a:rPr lang="he-IL" b="1" dirty="0"/>
              <a:t>טופס 161 </a:t>
            </a:r>
          </a:p>
        </p:txBody>
      </p:sp>
      <p:sp>
        <p:nvSpPr>
          <p:cNvPr id="3" name="מציין מיקום תוכן 2">
            <a:extLst>
              <a:ext uri="{FF2B5EF4-FFF2-40B4-BE49-F238E27FC236}">
                <a16:creationId xmlns:a16="http://schemas.microsoft.com/office/drawing/2014/main" id="{A93DB1BB-47AC-47AF-89ED-5E6A95EDD4C6}"/>
              </a:ext>
            </a:extLst>
          </p:cNvPr>
          <p:cNvSpPr>
            <a:spLocks noGrp="1"/>
          </p:cNvSpPr>
          <p:nvPr>
            <p:ph sz="quarter" idx="1"/>
          </p:nvPr>
        </p:nvSpPr>
        <p:spPr/>
        <p:txBody>
          <a:bodyPr/>
          <a:lstStyle/>
          <a:p>
            <a:r>
              <a:rPr lang="he-IL" dirty="0"/>
              <a:t>אין להתנות מסירת טופס 161 על ידי המעביד לעובד במילוי וקבלת טופס 161א על ידי העובד .</a:t>
            </a:r>
          </a:p>
          <a:p>
            <a:r>
              <a:rPr lang="he-IL" dirty="0"/>
              <a:t>במידה והעובד מעוניין להיוועץ בפקיד השומה ו/או באיש מקצוע בטרם הוא חותם על טופס 161א'  על המעביד לאפשר לעובד לממש זכות זו.</a:t>
            </a:r>
          </a:p>
          <a:p>
            <a:r>
              <a:rPr lang="he-IL" dirty="0"/>
              <a:t>אי מילוי ואי מסירת טופס 161א' על ידי העובד למעביד מונעת בלבד (זמנית) חישוב הפטור על כספי הפיצויים על ידי המעביד וזאת עד להמצאת אישור פקיד השומה בדבר שיעור ניכוי המס.</a:t>
            </a:r>
          </a:p>
          <a:p>
            <a:pPr marL="0" indent="0">
              <a:buNone/>
            </a:pPr>
            <a:endParaRPr lang="he-IL" dirty="0"/>
          </a:p>
        </p:txBody>
      </p:sp>
      <p:pic>
        <p:nvPicPr>
          <p:cNvPr id="4" name="Picture 2">
            <a:extLst>
              <a:ext uri="{FF2B5EF4-FFF2-40B4-BE49-F238E27FC236}">
                <a16:creationId xmlns:a16="http://schemas.microsoft.com/office/drawing/2014/main" id="{16301D74-C57F-4C32-BF2F-BC08C685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5518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AF3D99-08D8-47D3-9384-D88AC50017D9}"/>
              </a:ext>
            </a:extLst>
          </p:cNvPr>
          <p:cNvSpPr>
            <a:spLocks noGrp="1"/>
          </p:cNvSpPr>
          <p:nvPr>
            <p:ph type="title"/>
          </p:nvPr>
        </p:nvSpPr>
        <p:spPr/>
        <p:txBody>
          <a:bodyPr/>
          <a:lstStyle/>
          <a:p>
            <a:r>
              <a:rPr lang="he-IL" b="1" dirty="0"/>
              <a:t>סוגי 161 </a:t>
            </a:r>
          </a:p>
        </p:txBody>
      </p:sp>
      <p:sp>
        <p:nvSpPr>
          <p:cNvPr id="3" name="מציין מיקום תוכן 2">
            <a:extLst>
              <a:ext uri="{FF2B5EF4-FFF2-40B4-BE49-F238E27FC236}">
                <a16:creationId xmlns:a16="http://schemas.microsoft.com/office/drawing/2014/main" id="{A93DB1BB-47AC-47AF-89ED-5E6A95EDD4C6}"/>
              </a:ext>
            </a:extLst>
          </p:cNvPr>
          <p:cNvSpPr>
            <a:spLocks noGrp="1"/>
          </p:cNvSpPr>
          <p:nvPr>
            <p:ph sz="quarter" idx="1"/>
          </p:nvPr>
        </p:nvSpPr>
        <p:spPr/>
        <p:txBody>
          <a:bodyPr/>
          <a:lstStyle/>
          <a:p>
            <a:pPr marL="0" indent="0">
              <a:buNone/>
            </a:pPr>
            <a:endParaRPr lang="he-IL" dirty="0"/>
          </a:p>
          <a:p>
            <a:pPr marL="0" indent="0">
              <a:buNone/>
            </a:pPr>
            <a:r>
              <a:rPr lang="he-IL" dirty="0"/>
              <a:t>161- הודעת </a:t>
            </a:r>
            <a:r>
              <a:rPr lang="he-IL" u="sng" dirty="0"/>
              <a:t>מעביד</a:t>
            </a:r>
            <a:r>
              <a:rPr lang="he-IL" dirty="0"/>
              <a:t> על פרישה מעבודה של עובד </a:t>
            </a:r>
          </a:p>
          <a:p>
            <a:pPr marL="0" indent="0">
              <a:buNone/>
            </a:pPr>
            <a:r>
              <a:rPr lang="he-IL" dirty="0"/>
              <a:t>161 א' - הודעת </a:t>
            </a:r>
            <a:r>
              <a:rPr lang="he-IL" u="sng" dirty="0"/>
              <a:t>עובד</a:t>
            </a:r>
            <a:r>
              <a:rPr lang="he-IL" dirty="0"/>
              <a:t> עקב פרישה מעבודה </a:t>
            </a:r>
          </a:p>
          <a:p>
            <a:pPr marL="0" indent="0">
              <a:buNone/>
            </a:pPr>
            <a:r>
              <a:rPr lang="he-IL" dirty="0"/>
              <a:t>161 ג' –חרטה מרצף פיצויים וקצבה </a:t>
            </a:r>
          </a:p>
          <a:p>
            <a:pPr marL="0" indent="0">
              <a:buNone/>
            </a:pPr>
            <a:r>
              <a:rPr lang="he-IL" dirty="0"/>
              <a:t>161 ד' – קיבוע זכויות </a:t>
            </a:r>
          </a:p>
          <a:p>
            <a:pPr marL="0" indent="0">
              <a:buNone/>
            </a:pPr>
            <a:r>
              <a:rPr lang="he-IL" dirty="0"/>
              <a:t>116 ג' – פריסה </a:t>
            </a:r>
          </a:p>
          <a:p>
            <a:pPr marL="0" indent="0">
              <a:buNone/>
            </a:pPr>
            <a:endParaRPr lang="he-IL" dirty="0"/>
          </a:p>
        </p:txBody>
      </p:sp>
      <p:pic>
        <p:nvPicPr>
          <p:cNvPr id="4" name="Picture 2">
            <a:extLst>
              <a:ext uri="{FF2B5EF4-FFF2-40B4-BE49-F238E27FC236}">
                <a16:creationId xmlns:a16="http://schemas.microsoft.com/office/drawing/2014/main" id="{16301D74-C57F-4C32-BF2F-BC08C685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339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D8C30F-8120-43F5-A048-34E34891009D}"/>
              </a:ext>
            </a:extLst>
          </p:cNvPr>
          <p:cNvSpPr>
            <a:spLocks noGrp="1"/>
          </p:cNvSpPr>
          <p:nvPr>
            <p:ph type="title"/>
          </p:nvPr>
        </p:nvSpPr>
        <p:spPr/>
        <p:txBody>
          <a:bodyPr/>
          <a:lstStyle/>
          <a:p>
            <a:endParaRPr lang="he-IL"/>
          </a:p>
        </p:txBody>
      </p:sp>
      <p:pic>
        <p:nvPicPr>
          <p:cNvPr id="5" name="מציין מיקום תוכן 4">
            <a:extLst>
              <a:ext uri="{FF2B5EF4-FFF2-40B4-BE49-F238E27FC236}">
                <a16:creationId xmlns:a16="http://schemas.microsoft.com/office/drawing/2014/main" id="{4AAD4671-930C-40A1-A456-B257B62CE81D}"/>
              </a:ext>
            </a:extLst>
          </p:cNvPr>
          <p:cNvPicPr>
            <a:picLocks noGrp="1" noChangeAspect="1"/>
          </p:cNvPicPr>
          <p:nvPr>
            <p:ph sz="quarter" idx="1"/>
          </p:nvPr>
        </p:nvPicPr>
        <p:blipFill>
          <a:blip r:embed="rId2"/>
          <a:stretch>
            <a:fillRect/>
          </a:stretch>
        </p:blipFill>
        <p:spPr>
          <a:xfrm>
            <a:off x="899592" y="1916832"/>
            <a:ext cx="7634998" cy="3456384"/>
          </a:xfrm>
        </p:spPr>
      </p:pic>
    </p:spTree>
    <p:extLst>
      <p:ext uri="{BB962C8B-B14F-4D97-AF65-F5344CB8AC3E}">
        <p14:creationId xmlns:p14="http://schemas.microsoft.com/office/powerpoint/2010/main" val="18559021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D6C1B5-6780-4EB1-8686-09798A46F2C0}"/>
              </a:ext>
            </a:extLst>
          </p:cNvPr>
          <p:cNvSpPr>
            <a:spLocks noGrp="1"/>
          </p:cNvSpPr>
          <p:nvPr>
            <p:ph type="title"/>
          </p:nvPr>
        </p:nvSpPr>
        <p:spPr/>
        <p:txBody>
          <a:bodyPr/>
          <a:lstStyle/>
          <a:p>
            <a:r>
              <a:rPr lang="he-IL" b="1" dirty="0"/>
              <a:t>חל"ת קורונה </a:t>
            </a:r>
          </a:p>
        </p:txBody>
      </p:sp>
      <p:pic>
        <p:nvPicPr>
          <p:cNvPr id="5" name="מציין מיקום תוכן 4">
            <a:extLst>
              <a:ext uri="{FF2B5EF4-FFF2-40B4-BE49-F238E27FC236}">
                <a16:creationId xmlns:a16="http://schemas.microsoft.com/office/drawing/2014/main" id="{148F2476-FDD9-49A8-97B0-D12AB5766980}"/>
              </a:ext>
            </a:extLst>
          </p:cNvPr>
          <p:cNvPicPr>
            <a:picLocks noGrp="1" noChangeAspect="1"/>
          </p:cNvPicPr>
          <p:nvPr>
            <p:ph sz="quarter" idx="1"/>
          </p:nvPr>
        </p:nvPicPr>
        <p:blipFill>
          <a:blip r:embed="rId2"/>
          <a:stretch>
            <a:fillRect/>
          </a:stretch>
        </p:blipFill>
        <p:spPr>
          <a:xfrm>
            <a:off x="343051" y="1496124"/>
            <a:ext cx="1388374" cy="758952"/>
          </a:xfrm>
          <a:prstGeom prst="rect">
            <a:avLst/>
          </a:prstGeom>
        </p:spPr>
      </p:pic>
      <p:pic>
        <p:nvPicPr>
          <p:cNvPr id="4" name="Picture 2">
            <a:extLst>
              <a:ext uri="{FF2B5EF4-FFF2-40B4-BE49-F238E27FC236}">
                <a16:creationId xmlns:a16="http://schemas.microsoft.com/office/drawing/2014/main" id="{ADC371D0-A0DE-4AFA-BEA1-5DB51336B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תיבת טקסט 5">
            <a:extLst>
              <a:ext uri="{FF2B5EF4-FFF2-40B4-BE49-F238E27FC236}">
                <a16:creationId xmlns:a16="http://schemas.microsoft.com/office/drawing/2014/main" id="{7C482C50-2B82-4760-B52E-6090DAA0ED20}"/>
              </a:ext>
            </a:extLst>
          </p:cNvPr>
          <p:cNvSpPr txBox="1"/>
          <p:nvPr/>
        </p:nvSpPr>
        <p:spPr>
          <a:xfrm>
            <a:off x="343051" y="1988840"/>
            <a:ext cx="8167685" cy="5078313"/>
          </a:xfrm>
          <a:prstGeom prst="rect">
            <a:avLst/>
          </a:prstGeom>
          <a:noFill/>
        </p:spPr>
        <p:txBody>
          <a:bodyPr wrap="none" rtlCol="1">
            <a:spAutoFit/>
          </a:bodyPr>
          <a:lstStyle/>
          <a:p>
            <a:r>
              <a:rPr lang="he-IL" dirty="0"/>
              <a:t>מעסיקים רבים נקטו בצמצומים במצבת העובדים והוציאו אותם לחופשה ללא תשלום </a:t>
            </a:r>
          </a:p>
          <a:p>
            <a:r>
              <a:rPr lang="he-IL" dirty="0"/>
              <a:t>מה צריך לדעת ?</a:t>
            </a:r>
          </a:p>
          <a:p>
            <a:pPr marL="342900" indent="-342900">
              <a:buAutoNum type="arabicPeriod"/>
            </a:pPr>
            <a:r>
              <a:rPr lang="he-IL" dirty="0"/>
              <a:t>ההחלטה לצאת לחל"ת צריכה להיות מוסכמת על שני הצדדים </a:t>
            </a:r>
          </a:p>
          <a:p>
            <a:pPr marL="342900" indent="-342900">
              <a:buAutoNum type="arabicPeriod"/>
            </a:pPr>
            <a:r>
              <a:rPr lang="he-IL" dirty="0"/>
              <a:t>אם המעסיק כופה על העובד לצאת לחל"ת ללא הסכמתו של העובד, הדבר נחשב כפיטורים לכל דבר </a:t>
            </a:r>
          </a:p>
          <a:p>
            <a:r>
              <a:rPr lang="he-IL" dirty="0"/>
              <a:t>ועניין , העובד זכאי למלוא הפיצויים </a:t>
            </a:r>
          </a:p>
          <a:p>
            <a:r>
              <a:rPr lang="he-IL" dirty="0"/>
              <a:t>3. במהלך </a:t>
            </a:r>
            <a:r>
              <a:rPr lang="he-IL" dirty="0" err="1"/>
              <a:t>החל"ת</a:t>
            </a:r>
            <a:r>
              <a:rPr lang="he-IL" dirty="0"/>
              <a:t>, לא משלמים לעובדים שכר ולא מנכים להם את ימי החופשה ממכסת ימי</a:t>
            </a:r>
          </a:p>
          <a:p>
            <a:r>
              <a:rPr lang="he-IL" dirty="0"/>
              <a:t> </a:t>
            </a:r>
            <a:r>
              <a:rPr lang="he-IL" u="sng" dirty="0"/>
              <a:t>החופשה השנתית</a:t>
            </a:r>
            <a:r>
              <a:rPr lang="he-IL" dirty="0"/>
              <a:t> הצבורים לזכותם.</a:t>
            </a:r>
          </a:p>
          <a:p>
            <a:r>
              <a:rPr lang="he-IL" dirty="0"/>
              <a:t>4. הטבות נלוות המגיעות לעובד במסגרת חוזה העבודה (כגון : שי לחג, שימוש ברכב חברה, </a:t>
            </a:r>
          </a:p>
          <a:p>
            <a:r>
              <a:rPr lang="he-IL" dirty="0"/>
              <a:t>שימוש בפלאפון חברה, שימוש במחשב נייד של החברה) גם הן מושהות בזמן חל"ת, והמעסיק רשאי </a:t>
            </a:r>
          </a:p>
          <a:p>
            <a:r>
              <a:rPr lang="he-IL" dirty="0"/>
              <a:t>לשלול הטבות אלה מהעובד במהלך שהותו בחל"ת, אלא אם כן הוסכם אחרת בהסכם קיבוצי שחל </a:t>
            </a:r>
          </a:p>
          <a:p>
            <a:r>
              <a:rPr lang="he-IL" dirty="0"/>
              <a:t>על הצדדים או בהסכם אישי.</a:t>
            </a:r>
          </a:p>
          <a:p>
            <a:r>
              <a:rPr lang="he-IL" dirty="0"/>
              <a:t>5. במהלך תקופת </a:t>
            </a:r>
            <a:r>
              <a:rPr lang="he-IL" dirty="0" err="1"/>
              <a:t>החל"ת</a:t>
            </a:r>
            <a:r>
              <a:rPr lang="he-IL" dirty="0"/>
              <a:t> ועד לחזרה לעבודה, או עד למציאת מקום עבודה חלופי, </a:t>
            </a:r>
          </a:p>
          <a:p>
            <a:r>
              <a:rPr lang="he-IL" dirty="0"/>
              <a:t>חשוב לוודא כי הזכויות הפנסיוניות שצבר העובד במהלך העבודה לא ייפגעו בשל הפסקת ההפרשות </a:t>
            </a:r>
          </a:p>
          <a:p>
            <a:r>
              <a:rPr lang="he-IL" dirty="0"/>
              <a:t>עם הפסקת העבודה. ככלל, ניתן </a:t>
            </a:r>
            <a:r>
              <a:rPr lang="he-IL" u="sng" dirty="0"/>
              <a:t>לשמור על הזכויות</a:t>
            </a:r>
            <a:r>
              <a:rPr lang="he-IL" dirty="0"/>
              <a:t> באמצעות הסדר ריסק או באמצעות ביצוע הפרשות </a:t>
            </a:r>
          </a:p>
          <a:p>
            <a:r>
              <a:rPr lang="he-IL" dirty="0"/>
              <a:t>באופן עצמאי.</a:t>
            </a:r>
          </a:p>
          <a:p>
            <a:endParaRPr lang="he-IL" dirty="0"/>
          </a:p>
          <a:p>
            <a:endParaRPr lang="he-IL" dirty="0"/>
          </a:p>
          <a:p>
            <a:endParaRPr lang="he-IL" dirty="0"/>
          </a:p>
        </p:txBody>
      </p:sp>
    </p:spTree>
    <p:extLst>
      <p:ext uri="{BB962C8B-B14F-4D97-AF65-F5344CB8AC3E}">
        <p14:creationId xmlns:p14="http://schemas.microsoft.com/office/powerpoint/2010/main" val="350242340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ABF4AFD-4B9E-485F-8FED-F92C2DABA111}"/>
              </a:ext>
            </a:extLst>
          </p:cNvPr>
          <p:cNvSpPr>
            <a:spLocks noGrp="1"/>
          </p:cNvSpPr>
          <p:nvPr>
            <p:ph type="title"/>
          </p:nvPr>
        </p:nvSpPr>
        <p:spPr/>
        <p:txBody>
          <a:bodyPr/>
          <a:lstStyle/>
          <a:p>
            <a:r>
              <a:rPr lang="he-IL" b="1" dirty="0"/>
              <a:t>תנאים סוציאליים בתקופת </a:t>
            </a:r>
            <a:r>
              <a:rPr lang="he-IL" b="1" dirty="0" err="1"/>
              <a:t>החל"ת</a:t>
            </a:r>
            <a:r>
              <a:rPr lang="he-IL" b="1" dirty="0"/>
              <a:t> </a:t>
            </a:r>
          </a:p>
        </p:txBody>
      </p:sp>
      <p:sp>
        <p:nvSpPr>
          <p:cNvPr id="3" name="מציין מיקום תוכן 2">
            <a:extLst>
              <a:ext uri="{FF2B5EF4-FFF2-40B4-BE49-F238E27FC236}">
                <a16:creationId xmlns:a16="http://schemas.microsoft.com/office/drawing/2014/main" id="{38BFBB10-82A3-48FD-856F-6A50A0D83A2D}"/>
              </a:ext>
            </a:extLst>
          </p:cNvPr>
          <p:cNvSpPr>
            <a:spLocks noGrp="1"/>
          </p:cNvSpPr>
          <p:nvPr>
            <p:ph sz="quarter" idx="1"/>
          </p:nvPr>
        </p:nvSpPr>
        <p:spPr/>
        <p:txBody>
          <a:bodyPr>
            <a:normAutofit fontScale="92500" lnSpcReduction="20000"/>
          </a:bodyPr>
          <a:lstStyle/>
          <a:p>
            <a:r>
              <a:rPr lang="he-IL" dirty="0"/>
              <a:t>החל מ-10.06.2020 מבוטח בקרן פנסיה או בביטוח מנהלים, שהוא או מעסיקו הפסיקו להפקיד עבורו את התשלומים החודשים עבור הביטוח הפנסיוני, יכול להמשיך ולהיות מבוטח למקרה של נכות או מוות במשך 12 חודשים מיום התשלום האחרון שהועבר לקרן הפנסיה או לחברת הביטוח</a:t>
            </a:r>
          </a:p>
          <a:p>
            <a:r>
              <a:rPr lang="he-IL" dirty="0"/>
              <a:t>עובד ששכרו הופחת ב-20% או יותר בהשוואה לשכר חודש פברואר 2020, רשאי לבקש מהחברה המנהלת את הביטוח הפנסיוני לשמור על הכיסוי </a:t>
            </a:r>
            <a:r>
              <a:rPr lang="he-IL" dirty="0" err="1"/>
              <a:t>הביטוחי</a:t>
            </a:r>
            <a:r>
              <a:rPr lang="he-IL" dirty="0"/>
              <a:t> שהיה לו לפני הפחתת השכר</a:t>
            </a:r>
          </a:p>
          <a:p>
            <a:r>
              <a:rPr lang="he-IL" dirty="0"/>
              <a:t>אם העובד ויתר על אפשרות זו, הכיסוי </a:t>
            </a:r>
            <a:r>
              <a:rPr lang="he-IL" dirty="0" err="1"/>
              <a:t>הביטוחי</a:t>
            </a:r>
            <a:r>
              <a:rPr lang="he-IL" dirty="0"/>
              <a:t> שלו יוקטן בהתאם להקטנת השכר, אך העובד יוכל במשך 12 חודשים ממועד הפחתת השכר להגדיל את הכיסוי </a:t>
            </a:r>
            <a:r>
              <a:rPr lang="he-IL" dirty="0" err="1"/>
              <a:t>הביטוחי</a:t>
            </a:r>
            <a:r>
              <a:rPr lang="he-IL" dirty="0"/>
              <a:t> מחדש לאותו כיסוי שהיה לו ערב ההפחתה ללא דרישות או תנאים מיוחדים</a:t>
            </a:r>
          </a:p>
          <a:p>
            <a:r>
              <a:rPr lang="he-IL" dirty="0"/>
              <a:t>שמירת הזכויות תיעשה באמצעות תשלום עצמי של המבוטח או על ידי ניכוי הסכום הנדרש מתוך יתרת החיסכון הפנסיוני שלו</a:t>
            </a:r>
          </a:p>
        </p:txBody>
      </p:sp>
      <p:pic>
        <p:nvPicPr>
          <p:cNvPr id="4" name="Picture 2">
            <a:extLst>
              <a:ext uri="{FF2B5EF4-FFF2-40B4-BE49-F238E27FC236}">
                <a16:creationId xmlns:a16="http://schemas.microsoft.com/office/drawing/2014/main" id="{71D4F3DB-038E-4A17-ACF6-5CB1D1BA4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616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latin typeface="Times New Roman" pitchFamily="18" charset="0"/>
              </a:rPr>
              <a:t>מי אני ? </a:t>
            </a:r>
          </a:p>
        </p:txBody>
      </p:sp>
      <p:sp>
        <p:nvSpPr>
          <p:cNvPr id="3" name="מציין מיקום תוכן 2"/>
          <p:cNvSpPr>
            <a:spLocks noGrp="1"/>
          </p:cNvSpPr>
          <p:nvPr>
            <p:ph sz="quarter" idx="1"/>
          </p:nvPr>
        </p:nvSpPr>
        <p:spPr>
          <a:xfrm>
            <a:off x="467544" y="1528215"/>
            <a:ext cx="8229600" cy="4713387"/>
          </a:xfrm>
        </p:spPr>
        <p:txBody>
          <a:bodyPr>
            <a:normAutofit fontScale="62500" lnSpcReduction="20000"/>
          </a:bodyPr>
          <a:lstStyle/>
          <a:p>
            <a:pPr marL="0" indent="0" algn="ctr">
              <a:buNone/>
            </a:pPr>
            <a:r>
              <a:rPr lang="he-IL" dirty="0"/>
              <a:t> מירית מדר עמוסי </a:t>
            </a:r>
          </a:p>
          <a:p>
            <a:pPr marL="0" indent="0" algn="ctr">
              <a:buNone/>
            </a:pPr>
            <a:endParaRPr lang="he-IL" dirty="0"/>
          </a:p>
          <a:p>
            <a:pPr marL="0" indent="0">
              <a:buNone/>
            </a:pPr>
            <a:r>
              <a:rPr lang="he-IL" sz="2200" dirty="0"/>
              <a:t>יו"ר וועדה בלשכת המתכננים הפיננסים בישראל </a:t>
            </a:r>
          </a:p>
          <a:p>
            <a:pPr marL="0" indent="0">
              <a:buNone/>
            </a:pPr>
            <a:r>
              <a:rPr lang="he-IL" sz="2200" dirty="0"/>
              <a:t>מנכ"ל ובעלים של סוכנות ביטוח </a:t>
            </a:r>
          </a:p>
          <a:p>
            <a:pPr marL="0" indent="0">
              <a:buNone/>
            </a:pPr>
            <a:r>
              <a:rPr lang="he-IL" sz="2200" dirty="0"/>
              <a:t>מנכ"ל ובעלים משותפים במשרד לתכנון פיננסי בפריסה ארצית </a:t>
            </a:r>
          </a:p>
          <a:p>
            <a:pPr marL="0" indent="0">
              <a:buNone/>
            </a:pPr>
            <a:r>
              <a:rPr lang="he-IL" sz="2200" dirty="0"/>
              <a:t>זכיתי בתואר "מתכננת השנה" לשנת 2019 </a:t>
            </a:r>
          </a:p>
          <a:p>
            <a:pPr marL="0" indent="0">
              <a:buNone/>
            </a:pPr>
            <a:endParaRPr lang="he-IL" sz="2200" dirty="0"/>
          </a:p>
          <a:p>
            <a:pPr marL="0" indent="0">
              <a:buNone/>
            </a:pPr>
            <a:r>
              <a:rPr lang="he-IL" sz="2200" dirty="0"/>
              <a:t>בעלת וותק של 19 שנים בעולם הפנסיה ביטוח והשקעות </a:t>
            </a:r>
          </a:p>
          <a:p>
            <a:pPr marL="0" indent="0">
              <a:buNone/>
            </a:pPr>
            <a:r>
              <a:rPr lang="he-IL" sz="2200" dirty="0"/>
              <a:t>מרצה בקורסים מקצועיים וסדנאות</a:t>
            </a:r>
          </a:p>
          <a:p>
            <a:pPr marL="0" indent="0">
              <a:buNone/>
            </a:pPr>
            <a:r>
              <a:rPr lang="he-IL" sz="2200" dirty="0"/>
              <a:t>מלווה משפחות לחופש כלכלי</a:t>
            </a:r>
          </a:p>
          <a:p>
            <a:pPr marL="0" indent="0">
              <a:buNone/>
            </a:pPr>
            <a:r>
              <a:rPr lang="he-IL" sz="2200" dirty="0"/>
              <a:t>מלווה פורשים לקראת פרישה מכובדת ממעגל העבודה </a:t>
            </a:r>
          </a:p>
          <a:p>
            <a:pPr marL="0" indent="0">
              <a:buNone/>
            </a:pPr>
            <a:endParaRPr lang="he-IL" sz="2200" dirty="0"/>
          </a:p>
          <a:p>
            <a:pPr marL="0" indent="0">
              <a:buNone/>
            </a:pPr>
            <a:r>
              <a:rPr lang="he-IL" sz="2200" dirty="0"/>
              <a:t>תואר ראשון בכלכלה – אוניברסיטת בן גוריון </a:t>
            </a:r>
          </a:p>
          <a:p>
            <a:pPr marL="0" indent="0">
              <a:buNone/>
            </a:pPr>
            <a:r>
              <a:rPr lang="he-IL" sz="2200" dirty="0"/>
              <a:t>רישיון סוכן ביטוח מטעם משרד האוצר-אגף שוק ההון ביטוח וחסכון</a:t>
            </a:r>
          </a:p>
          <a:p>
            <a:pPr marL="0" indent="0">
              <a:buNone/>
            </a:pPr>
            <a:r>
              <a:rPr lang="he-IL" sz="2200" dirty="0"/>
              <a:t>הסמכה בינלאומית לתכנון פיננסי </a:t>
            </a:r>
            <a:r>
              <a:rPr lang="en-US" sz="2200" dirty="0"/>
              <a:t>CFP</a:t>
            </a:r>
            <a:r>
              <a:rPr lang="he-IL" sz="2200" dirty="0"/>
              <a:t> -איגוד הבינלאומי לתכנון פיננסי </a:t>
            </a:r>
          </a:p>
          <a:p>
            <a:pPr marL="0" indent="0">
              <a:buNone/>
            </a:pPr>
            <a:r>
              <a:rPr lang="he-IL" sz="2200" dirty="0"/>
              <a:t>הכשרה בתכנון פרישה – המכללה לחינוך פיננסי </a:t>
            </a:r>
          </a:p>
          <a:p>
            <a:pPr marL="0" indent="0">
              <a:buNone/>
            </a:pPr>
            <a:r>
              <a:rPr lang="he-IL" sz="2200" dirty="0"/>
              <a:t>הכשרה כדירקטורית חברה </a:t>
            </a:r>
          </a:p>
          <a:p>
            <a:pPr marL="0" indent="0">
              <a:buNone/>
            </a:pPr>
            <a:r>
              <a:rPr lang="he-IL" sz="2200" dirty="0"/>
              <a:t>הכשרה ב"הערכת שווי חברות" </a:t>
            </a:r>
          </a:p>
          <a:p>
            <a:pPr marL="0" indent="0">
              <a:buNone/>
            </a:pPr>
            <a:endParaRPr lang="he-IL" sz="2200" dirty="0"/>
          </a:p>
          <a:p>
            <a:pPr marL="0" indent="0">
              <a:buNone/>
            </a:pPr>
            <a:endParaRPr lang="he-IL" sz="2200" dirty="0"/>
          </a:p>
          <a:p>
            <a:pPr marL="0" indent="0">
              <a:buNone/>
            </a:pPr>
            <a:r>
              <a:rPr lang="he-IL" dirty="0"/>
              <a:t>                                     </a:t>
            </a:r>
          </a:p>
        </p:txBody>
      </p:sp>
      <p:pic>
        <p:nvPicPr>
          <p:cNvPr id="5" name="תמונה 4" descr="תמונה שמכילה אדם, אישה, בגדים, קיר&#10;&#10;התיאור נוצר באופן אוטומטי">
            <a:extLst>
              <a:ext uri="{FF2B5EF4-FFF2-40B4-BE49-F238E27FC236}">
                <a16:creationId xmlns:a16="http://schemas.microsoft.com/office/drawing/2014/main" id="{14D254A3-D610-4690-8820-41E9DD219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56" y="1527431"/>
            <a:ext cx="2167526" cy="2516795"/>
          </a:xfrm>
          <a:prstGeom prst="rect">
            <a:avLst/>
          </a:prstGeom>
        </p:spPr>
      </p:pic>
      <p:pic>
        <p:nvPicPr>
          <p:cNvPr id="4" name="תמונה 3">
            <a:extLst>
              <a:ext uri="{FF2B5EF4-FFF2-40B4-BE49-F238E27FC236}">
                <a16:creationId xmlns:a16="http://schemas.microsoft.com/office/drawing/2014/main" id="{9074A1D0-61C8-4D6E-8098-7BB86BC173D4}"/>
              </a:ext>
            </a:extLst>
          </p:cNvPr>
          <p:cNvPicPr>
            <a:picLocks noChangeAspect="1"/>
          </p:cNvPicPr>
          <p:nvPr/>
        </p:nvPicPr>
        <p:blipFill>
          <a:blip r:embed="rId3"/>
          <a:stretch>
            <a:fillRect/>
          </a:stretch>
        </p:blipFill>
        <p:spPr>
          <a:xfrm>
            <a:off x="823176" y="4233344"/>
            <a:ext cx="1414886" cy="1819139"/>
          </a:xfrm>
          <a:prstGeom prst="rect">
            <a:avLst/>
          </a:prstGeom>
        </p:spPr>
      </p:pic>
    </p:spTree>
    <p:extLst>
      <p:ext uri="{BB962C8B-B14F-4D97-AF65-F5344CB8AC3E}">
        <p14:creationId xmlns:p14="http://schemas.microsoft.com/office/powerpoint/2010/main" val="312615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368550-751E-4529-9D6B-09A4FAA09C83}"/>
              </a:ext>
            </a:extLst>
          </p:cNvPr>
          <p:cNvSpPr>
            <a:spLocks noGrp="1"/>
          </p:cNvSpPr>
          <p:nvPr>
            <p:ph type="title"/>
          </p:nvPr>
        </p:nvSpPr>
        <p:spPr/>
        <p:txBody>
          <a:bodyPr/>
          <a:lstStyle/>
          <a:p>
            <a:r>
              <a:rPr lang="he-IL" dirty="0"/>
              <a:t>מה ההורים צריכים לעשות?</a:t>
            </a:r>
          </a:p>
        </p:txBody>
      </p:sp>
      <p:sp>
        <p:nvSpPr>
          <p:cNvPr id="3" name="מציין מיקום תוכן 2">
            <a:extLst>
              <a:ext uri="{FF2B5EF4-FFF2-40B4-BE49-F238E27FC236}">
                <a16:creationId xmlns:a16="http://schemas.microsoft.com/office/drawing/2014/main" id="{E3D209D2-9911-43E6-BD12-8B1CDAB9343F}"/>
              </a:ext>
            </a:extLst>
          </p:cNvPr>
          <p:cNvSpPr>
            <a:spLocks noGrp="1"/>
          </p:cNvSpPr>
          <p:nvPr>
            <p:ph sz="quarter" idx="1"/>
          </p:nvPr>
        </p:nvSpPr>
        <p:spPr/>
        <p:txBody>
          <a:bodyPr/>
          <a:lstStyle/>
          <a:p>
            <a:pPr marL="457200" indent="-457200">
              <a:buFont typeface="Arial" panose="020B0604020202020204" pitchFamily="34" charset="0"/>
              <a:buChar char="•"/>
            </a:pPr>
            <a:r>
              <a:rPr lang="he-IL" dirty="0"/>
              <a:t>לבחור גוף מנהל של קופת גמל</a:t>
            </a:r>
          </a:p>
          <a:p>
            <a:pPr marL="457200" indent="-457200">
              <a:buFont typeface="Arial" panose="020B0604020202020204" pitchFamily="34" charset="0"/>
              <a:buChar char="•"/>
            </a:pPr>
            <a:r>
              <a:rPr lang="he-IL" dirty="0"/>
              <a:t>לבחור מסלול השקעה </a:t>
            </a:r>
            <a:br>
              <a:rPr lang="en-US" dirty="0"/>
            </a:br>
            <a:r>
              <a:rPr lang="he-IL" dirty="0"/>
              <a:t>במידה ולא יבחרו יופנו למסלול ברמת סיכון נמוכה</a:t>
            </a:r>
          </a:p>
          <a:p>
            <a:pPr marL="457200" indent="-457200">
              <a:buFont typeface="Arial" panose="020B0604020202020204" pitchFamily="34" charset="0"/>
              <a:buChar char="•"/>
            </a:pPr>
            <a:r>
              <a:rPr lang="he-IL" dirty="0"/>
              <a:t>באפשרות ההורים להגדיל את סכום ההפקדה ב- 51 ₪ נוספים שירדו מקצבת הילדים – </a:t>
            </a:r>
            <a:r>
              <a:rPr lang="he-IL" b="1" dirty="0"/>
              <a:t>מומלץ מאוד !</a:t>
            </a:r>
          </a:p>
          <a:p>
            <a:endParaRPr lang="he-IL" dirty="0"/>
          </a:p>
          <a:p>
            <a:endParaRPr lang="he-IL" dirty="0"/>
          </a:p>
          <a:p>
            <a:r>
              <a:rPr lang="he-IL" dirty="0"/>
              <a:t>שיעורי בית לכולם – לבדוק האם מפקדים את ה-51 שח הנוספים </a:t>
            </a:r>
          </a:p>
        </p:txBody>
      </p:sp>
    </p:spTree>
    <p:extLst>
      <p:ext uri="{BB962C8B-B14F-4D97-AF65-F5344CB8AC3E}">
        <p14:creationId xmlns:p14="http://schemas.microsoft.com/office/powerpoint/2010/main" val="6988605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65FA57-CEA9-4358-A9EB-50C44555BC84}"/>
              </a:ext>
            </a:extLst>
          </p:cNvPr>
          <p:cNvSpPr>
            <a:spLocks noGrp="1"/>
          </p:cNvSpPr>
          <p:nvPr>
            <p:ph type="title"/>
          </p:nvPr>
        </p:nvSpPr>
        <p:spPr/>
        <p:txBody>
          <a:bodyPr/>
          <a:lstStyle/>
          <a:p>
            <a:r>
              <a:rPr lang="he-IL" b="1" dirty="0"/>
              <a:t>איך זה עובד? </a:t>
            </a:r>
          </a:p>
        </p:txBody>
      </p:sp>
      <p:sp>
        <p:nvSpPr>
          <p:cNvPr id="3" name="מציין מיקום תוכן 2">
            <a:extLst>
              <a:ext uri="{FF2B5EF4-FFF2-40B4-BE49-F238E27FC236}">
                <a16:creationId xmlns:a16="http://schemas.microsoft.com/office/drawing/2014/main" id="{B1DF9322-8775-4BAE-819B-59869F24533B}"/>
              </a:ext>
            </a:extLst>
          </p:cNvPr>
          <p:cNvSpPr>
            <a:spLocks noGrp="1"/>
          </p:cNvSpPr>
          <p:nvPr>
            <p:ph sz="quarter" idx="1"/>
          </p:nvPr>
        </p:nvSpPr>
        <p:spPr/>
        <p:txBody>
          <a:bodyPr>
            <a:normAutofit lnSpcReduction="10000"/>
          </a:bodyPr>
          <a:lstStyle/>
          <a:p>
            <a:pPr marL="0" indent="0">
              <a:buNone/>
            </a:pPr>
            <a:r>
              <a:rPr lang="he-IL" b="1" dirty="0"/>
              <a:t>במקרה של הפסקת עבודה (חופשה ללא תשלום, פיטורים, התפטרות)</a:t>
            </a:r>
          </a:p>
          <a:p>
            <a:r>
              <a:rPr lang="he-IL" dirty="0"/>
              <a:t>הזכות תוענק באופן אוטומטי.</a:t>
            </a:r>
          </a:p>
          <a:p>
            <a:r>
              <a:rPr lang="he-IL" dirty="0"/>
              <a:t>הכיסוי </a:t>
            </a:r>
            <a:r>
              <a:rPr lang="he-IL" dirty="0" err="1"/>
              <a:t>הביטוחי</a:t>
            </a:r>
            <a:r>
              <a:rPr lang="he-IL" dirty="0"/>
              <a:t> במשך 12 החודשים ישולם מתוך הכספים שהצטברו ב</a:t>
            </a:r>
            <a:r>
              <a:rPr lang="he-IL" u="sng" dirty="0"/>
              <a:t>חיסכון הפנסיוני</a:t>
            </a:r>
            <a:r>
              <a:rPr lang="he-IL" dirty="0"/>
              <a:t> של העובד ושמיועדים לתשלום קצבת הפנסיה העתידית.</a:t>
            </a:r>
          </a:p>
          <a:p>
            <a:r>
              <a:rPr lang="he-IL" dirty="0"/>
              <a:t>אם יתרת הכספים שצבורה בחיסכון הפנסיוני נמוכה מדי ואינה מספיקה למימון הכיסוי </a:t>
            </a:r>
            <a:r>
              <a:rPr lang="he-IL" dirty="0" err="1"/>
              <a:t>הביטוחי</a:t>
            </a:r>
            <a:r>
              <a:rPr lang="he-IL" dirty="0"/>
              <a:t> הצפוי לשל 12 החודשים, תשלח קרן הפנסיה או חברת הביטוח שמנהלת את הביטוח הפנסיוני הודעה לעובד ובה היא תפרט את התקופה שבה יישמר הכיסוי </a:t>
            </a:r>
            <a:r>
              <a:rPr lang="he-IL" dirty="0" err="1"/>
              <a:t>הביטוחי</a:t>
            </a:r>
            <a:r>
              <a:rPr lang="he-IL" dirty="0"/>
              <a:t> בתוקף ותיידע אותו על זכותו להפקיד בעצמו סכום בגובה עלות הכיסוי לצורך המשך שמירת הכיסוי </a:t>
            </a:r>
            <a:r>
              <a:rPr lang="he-IL" dirty="0" err="1"/>
              <a:t>הביטוחי</a:t>
            </a:r>
            <a:r>
              <a:rPr lang="he-IL" dirty="0"/>
              <a:t>.</a:t>
            </a:r>
          </a:p>
          <a:p>
            <a:endParaRPr lang="he-IL" dirty="0"/>
          </a:p>
        </p:txBody>
      </p:sp>
      <p:pic>
        <p:nvPicPr>
          <p:cNvPr id="4" name="Picture 2">
            <a:extLst>
              <a:ext uri="{FF2B5EF4-FFF2-40B4-BE49-F238E27FC236}">
                <a16:creationId xmlns:a16="http://schemas.microsoft.com/office/drawing/2014/main" id="{5AA6FC8A-CC2A-407D-9A4C-F68190BC7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6439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4E04A3-525D-4050-B4C7-C760C527D4E9}"/>
              </a:ext>
            </a:extLst>
          </p:cNvPr>
          <p:cNvSpPr>
            <a:spLocks noGrp="1"/>
          </p:cNvSpPr>
          <p:nvPr>
            <p:ph type="title"/>
          </p:nvPr>
        </p:nvSpPr>
        <p:spPr/>
        <p:txBody>
          <a:bodyPr/>
          <a:lstStyle/>
          <a:p>
            <a:r>
              <a:rPr lang="he-IL" b="1" dirty="0"/>
              <a:t>איך זה עובד? </a:t>
            </a:r>
          </a:p>
        </p:txBody>
      </p:sp>
      <p:sp>
        <p:nvSpPr>
          <p:cNvPr id="3" name="מציין מיקום תוכן 2">
            <a:extLst>
              <a:ext uri="{FF2B5EF4-FFF2-40B4-BE49-F238E27FC236}">
                <a16:creationId xmlns:a16="http://schemas.microsoft.com/office/drawing/2014/main" id="{89B2EAA3-D39E-457A-ACBF-A92C57CF62A9}"/>
              </a:ext>
            </a:extLst>
          </p:cNvPr>
          <p:cNvSpPr>
            <a:spLocks noGrp="1"/>
          </p:cNvSpPr>
          <p:nvPr>
            <p:ph sz="quarter" idx="1"/>
          </p:nvPr>
        </p:nvSpPr>
        <p:spPr/>
        <p:txBody>
          <a:bodyPr>
            <a:normAutofit fontScale="85000" lnSpcReduction="10000"/>
          </a:bodyPr>
          <a:lstStyle/>
          <a:p>
            <a:pPr marL="0" indent="0">
              <a:buNone/>
            </a:pPr>
            <a:r>
              <a:rPr lang="he-IL" b="1" dirty="0"/>
              <a:t>עובד ששכרו הופחת</a:t>
            </a:r>
          </a:p>
          <a:p>
            <a:r>
              <a:rPr lang="he-IL" dirty="0"/>
              <a:t>עובד ששכרו המבוטח (השכר שממנו מחושבים שיעורי ההפרשות לביטוח הפנסיוני ושלפיו מחושבות קצבאות השאירים והנכות) הופחת ב-20% לפחות בהשוואה לשכרו בחודש פברואר 2020, ומעוניין בשמירת הכיסוי </a:t>
            </a:r>
            <a:r>
              <a:rPr lang="he-IL" dirty="0" err="1"/>
              <a:t>הביטוחי</a:t>
            </a:r>
            <a:r>
              <a:rPr lang="he-IL" dirty="0"/>
              <a:t> לפי השכר המבוטח לפני ההפחתה, צריך לפנות אל קרן הפנסיה או חברת הביטוח שמנהלת את הביטוח הפנסיוני </a:t>
            </a:r>
            <a:r>
              <a:rPr lang="he-IL" b="1" dirty="0"/>
              <a:t>תוך 3 חודשים ממועד הפחתת השכר</a:t>
            </a:r>
            <a:r>
              <a:rPr lang="he-IL" dirty="0"/>
              <a:t> ולהודיע לה על רצונו לשמור על הכיסוי </a:t>
            </a:r>
            <a:r>
              <a:rPr lang="he-IL" dirty="0" err="1"/>
              <a:t>הביטוחי</a:t>
            </a:r>
            <a:r>
              <a:rPr lang="he-IL" dirty="0"/>
              <a:t> לפי השכר המבוטח לפני ההפחתה.</a:t>
            </a:r>
          </a:p>
          <a:p>
            <a:r>
              <a:rPr lang="he-IL" dirty="0"/>
              <a:t>על העובד לבחור בין מימון הכיסוי </a:t>
            </a:r>
            <a:r>
              <a:rPr lang="he-IL" dirty="0" err="1"/>
              <a:t>הביטוחי</a:t>
            </a:r>
            <a:r>
              <a:rPr lang="he-IL" dirty="0"/>
              <a:t> באמצעות ניכוי הסכום הנדרש מיתרתו הצבורה בחיסכון הפנסיוני לבין הפקדה עצמית של הסכום הנדרש לבין תשלום עצמי של הסכום הנדרש לצורך הכיסוי </a:t>
            </a:r>
            <a:r>
              <a:rPr lang="he-IL" dirty="0" err="1"/>
              <a:t>הביטוחי</a:t>
            </a:r>
            <a:r>
              <a:rPr lang="he-IL" dirty="0"/>
              <a:t> (ובמקרה כזה יש להעביר את התשלום לפני שיחלפו 3 החודשים ממועד הפסקת השכר).</a:t>
            </a:r>
          </a:p>
          <a:p>
            <a:pPr marL="0" indent="0">
              <a:buNone/>
            </a:pPr>
            <a:br>
              <a:rPr lang="he-IL" dirty="0"/>
            </a:br>
            <a:endParaRPr lang="he-IL" dirty="0"/>
          </a:p>
        </p:txBody>
      </p:sp>
      <p:pic>
        <p:nvPicPr>
          <p:cNvPr id="4" name="Picture 2">
            <a:extLst>
              <a:ext uri="{FF2B5EF4-FFF2-40B4-BE49-F238E27FC236}">
                <a16:creationId xmlns:a16="http://schemas.microsoft.com/office/drawing/2014/main" id="{87EC3575-261C-489D-A03C-672AB9FDB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97426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3ADD79-528E-4422-9D7E-C37364F05209}"/>
              </a:ext>
            </a:extLst>
          </p:cNvPr>
          <p:cNvSpPr>
            <a:spLocks noGrp="1"/>
          </p:cNvSpPr>
          <p:nvPr>
            <p:ph type="title"/>
          </p:nvPr>
        </p:nvSpPr>
        <p:spPr/>
        <p:txBody>
          <a:bodyPr/>
          <a:lstStyle/>
          <a:p>
            <a:r>
              <a:rPr lang="he-IL" b="1" dirty="0"/>
              <a:t>חשוב לדעת</a:t>
            </a:r>
          </a:p>
        </p:txBody>
      </p:sp>
      <p:sp>
        <p:nvSpPr>
          <p:cNvPr id="3" name="מציין מיקום תוכן 2">
            <a:extLst>
              <a:ext uri="{FF2B5EF4-FFF2-40B4-BE49-F238E27FC236}">
                <a16:creationId xmlns:a16="http://schemas.microsoft.com/office/drawing/2014/main" id="{1D9C8617-C120-49C6-9A9F-6DEC482C91E0}"/>
              </a:ext>
            </a:extLst>
          </p:cNvPr>
          <p:cNvSpPr>
            <a:spLocks noGrp="1"/>
          </p:cNvSpPr>
          <p:nvPr>
            <p:ph sz="quarter" idx="1"/>
          </p:nvPr>
        </p:nvSpPr>
        <p:spPr/>
        <p:txBody>
          <a:bodyPr>
            <a:normAutofit fontScale="92500"/>
          </a:bodyPr>
          <a:lstStyle/>
          <a:p>
            <a:r>
              <a:rPr lang="he-IL" dirty="0"/>
              <a:t>קרן הפנסיה או חברת הביטוח המנהלת את הביטוח הפנסיוני צריכה לשלוח לכל מבוטח הודעה בכתב בדבר זכותו להפקיד סכום בגובה עלות הכיסוי </a:t>
            </a:r>
            <a:r>
              <a:rPr lang="he-IL" dirty="0" err="1"/>
              <a:t>הביטוחי</a:t>
            </a:r>
            <a:r>
              <a:rPr lang="he-IL" dirty="0"/>
              <a:t> או להורות על ניכוי הסכום מיתרתם הצבורה לצורך שמירה על כיסוי ביטוחי במקרה של הפחתת שכר.</a:t>
            </a:r>
          </a:p>
          <a:p>
            <a:r>
              <a:rPr lang="he-IL" dirty="0"/>
              <a:t>האפשרות לשמירת הכיסוי </a:t>
            </a:r>
            <a:r>
              <a:rPr lang="he-IL" dirty="0" err="1"/>
              <a:t>הביטוחי</a:t>
            </a:r>
            <a:r>
              <a:rPr lang="he-IL" dirty="0"/>
              <a:t> ניתנת למשך 12 חודשים לכל היותר. בתום תקופה זו יש לבצע באופן יזום פניה אל קרן הפנסיה או חברת הביטוח על מנת לשמור על רצף הזכויות. איחור (אפילו ביום אחד) יכול לגרום לאובדן רצף הזכויות הפנסיוניות, והמובטח יצטרך לערוך ביטוח חדש הכולל הצהרת בריאות, חיתום, צבירה מחודשת של תקופת אכשרה ותנאים נוספים.</a:t>
            </a:r>
          </a:p>
          <a:p>
            <a:r>
              <a:rPr lang="he-IL" dirty="0"/>
              <a:t>ניתן לשמור על רף הזכויות באמצעות </a:t>
            </a:r>
            <a:r>
              <a:rPr lang="he-IL" u="sng" dirty="0"/>
              <a:t>הסדר ריסק</a:t>
            </a:r>
            <a:r>
              <a:rPr lang="he-IL" dirty="0"/>
              <a:t> או באמצעות </a:t>
            </a:r>
            <a:r>
              <a:rPr lang="he-IL" u="sng" dirty="0"/>
              <a:t>הפקדות עצמאיות</a:t>
            </a:r>
            <a:endParaRPr lang="he-IL" dirty="0"/>
          </a:p>
        </p:txBody>
      </p:sp>
      <p:pic>
        <p:nvPicPr>
          <p:cNvPr id="4" name="Picture 2">
            <a:extLst>
              <a:ext uri="{FF2B5EF4-FFF2-40B4-BE49-F238E27FC236}">
                <a16:creationId xmlns:a16="http://schemas.microsoft.com/office/drawing/2014/main" id="{3D02B04A-F270-4606-B5AF-973E16829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9150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האתגרים של הגיל השלישי </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6" name="תמונה 5" descr="תמונה שמכילה חוץ, ספסל, גדר, ישיבה&#10;&#10;התיאור נוצר באופן אוטומטי">
            <a:extLst>
              <a:ext uri="{FF2B5EF4-FFF2-40B4-BE49-F238E27FC236}">
                <a16:creationId xmlns:a16="http://schemas.microsoft.com/office/drawing/2014/main" id="{47B1E914-DA8B-45BD-8B05-212068C3B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560210"/>
            <a:ext cx="8784976" cy="5107381"/>
          </a:xfrm>
          <a:prstGeom prst="rect">
            <a:avLst/>
          </a:prstGeom>
        </p:spPr>
      </p:pic>
    </p:spTree>
    <p:extLst>
      <p:ext uri="{BB962C8B-B14F-4D97-AF65-F5344CB8AC3E}">
        <p14:creationId xmlns:p14="http://schemas.microsoft.com/office/powerpoint/2010/main" val="23488671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האתגרים של הגיל השלישי </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7B1258D7-695D-4056-8317-A5D99763F130}"/>
              </a:ext>
            </a:extLst>
          </p:cNvPr>
          <p:cNvPicPr>
            <a:picLocks noChangeAspect="1"/>
          </p:cNvPicPr>
          <p:nvPr/>
        </p:nvPicPr>
        <p:blipFill>
          <a:blip r:embed="rId3"/>
          <a:stretch>
            <a:fillRect/>
          </a:stretch>
        </p:blipFill>
        <p:spPr>
          <a:xfrm>
            <a:off x="1860627" y="1723442"/>
            <a:ext cx="5416649" cy="4346975"/>
          </a:xfrm>
          <a:prstGeom prst="rect">
            <a:avLst/>
          </a:prstGeom>
        </p:spPr>
      </p:pic>
    </p:spTree>
    <p:extLst>
      <p:ext uri="{BB962C8B-B14F-4D97-AF65-F5344CB8AC3E}">
        <p14:creationId xmlns:p14="http://schemas.microsoft.com/office/powerpoint/2010/main" val="35468334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שיעור התחלופה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2BCE09A4-E16C-4DB6-BE5B-9B8FCF14BF17}"/>
              </a:ext>
            </a:extLst>
          </p:cNvPr>
          <p:cNvPicPr>
            <a:picLocks noChangeAspect="1"/>
          </p:cNvPicPr>
          <p:nvPr/>
        </p:nvPicPr>
        <p:blipFill>
          <a:blip r:embed="rId3"/>
          <a:stretch>
            <a:fillRect/>
          </a:stretch>
        </p:blipFill>
        <p:spPr>
          <a:xfrm>
            <a:off x="813323" y="1636957"/>
            <a:ext cx="7517354" cy="4792832"/>
          </a:xfrm>
          <a:prstGeom prst="rect">
            <a:avLst/>
          </a:prstGeom>
        </p:spPr>
      </p:pic>
    </p:spTree>
    <p:extLst>
      <p:ext uri="{BB962C8B-B14F-4D97-AF65-F5344CB8AC3E}">
        <p14:creationId xmlns:p14="http://schemas.microsoft.com/office/powerpoint/2010/main" val="152016209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ידע שווה כסף – מקרה 5</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r>
              <a:rPr lang="he-IL" dirty="0">
                <a:solidFill>
                  <a:schemeClr val="accent1">
                    <a:lumMod val="75000"/>
                  </a:schemeClr>
                </a:solidFill>
              </a:rPr>
              <a:t>מיסוי פרישה</a:t>
            </a:r>
          </a:p>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822FC9BB-096B-49AC-AEA7-6653F153582E}"/>
              </a:ext>
            </a:extLst>
          </p:cNvPr>
          <p:cNvPicPr>
            <a:picLocks noChangeAspect="1"/>
          </p:cNvPicPr>
          <p:nvPr/>
        </p:nvPicPr>
        <p:blipFill>
          <a:blip r:embed="rId3"/>
          <a:stretch>
            <a:fillRect/>
          </a:stretch>
        </p:blipFill>
        <p:spPr>
          <a:xfrm>
            <a:off x="490740" y="2200758"/>
            <a:ext cx="8125944" cy="2456483"/>
          </a:xfrm>
          <a:prstGeom prst="rect">
            <a:avLst/>
          </a:prstGeom>
        </p:spPr>
      </p:pic>
    </p:spTree>
    <p:extLst>
      <p:ext uri="{BB962C8B-B14F-4D97-AF65-F5344CB8AC3E}">
        <p14:creationId xmlns:p14="http://schemas.microsoft.com/office/powerpoint/2010/main" val="29951824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5" name="מציין מיקום תוכן 4">
            <a:extLst>
              <a:ext uri="{FF2B5EF4-FFF2-40B4-BE49-F238E27FC236}">
                <a16:creationId xmlns:a16="http://schemas.microsoft.com/office/drawing/2014/main" id="{EDEC27E9-D037-4400-B693-B232150AEA5E}"/>
              </a:ext>
            </a:extLst>
          </p:cNvPr>
          <p:cNvPicPr>
            <a:picLocks noGrp="1" noChangeAspect="1"/>
          </p:cNvPicPr>
          <p:nvPr>
            <p:ph sz="quarter" idx="1"/>
          </p:nvPr>
        </p:nvPicPr>
        <p:blipFill>
          <a:blip r:embed="rId2"/>
          <a:stretch>
            <a:fillRect/>
          </a:stretch>
        </p:blipFill>
        <p:spPr>
          <a:xfrm>
            <a:off x="301625" y="1628800"/>
            <a:ext cx="8301300" cy="3744416"/>
          </a:xfrm>
          <a:prstGeom prst="rect">
            <a:avLst/>
          </a:prstGeom>
        </p:spPr>
      </p:pic>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3"/>
          <a:stretch>
            <a:fillRect/>
          </a:stretch>
        </p:blipFill>
        <p:spPr>
          <a:xfrm>
            <a:off x="179512" y="190408"/>
            <a:ext cx="1137221" cy="934336"/>
          </a:xfrm>
          <a:prstGeom prst="rect">
            <a:avLst/>
          </a:prstGeom>
        </p:spPr>
      </p:pic>
    </p:spTree>
    <p:extLst>
      <p:ext uri="{BB962C8B-B14F-4D97-AF65-F5344CB8AC3E}">
        <p14:creationId xmlns:p14="http://schemas.microsoft.com/office/powerpoint/2010/main" val="6785195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5" name="מציין מיקום תוכן 4">
            <a:extLst>
              <a:ext uri="{FF2B5EF4-FFF2-40B4-BE49-F238E27FC236}">
                <a16:creationId xmlns:a16="http://schemas.microsoft.com/office/drawing/2014/main" id="{77B61930-59C6-463D-828B-AE0E4AA8D66D}"/>
              </a:ext>
            </a:extLst>
          </p:cNvPr>
          <p:cNvPicPr>
            <a:picLocks noGrp="1" noChangeAspect="1"/>
          </p:cNvPicPr>
          <p:nvPr>
            <p:ph sz="quarter" idx="1"/>
          </p:nvPr>
        </p:nvPicPr>
        <p:blipFill>
          <a:blip r:embed="rId2"/>
          <a:stretch>
            <a:fillRect/>
          </a:stretch>
        </p:blipFill>
        <p:spPr>
          <a:xfrm>
            <a:off x="310271" y="1527175"/>
            <a:ext cx="8486946" cy="4572000"/>
          </a:xfrm>
          <a:prstGeom prst="rect">
            <a:avLst/>
          </a:prstGeom>
        </p:spPr>
      </p:pic>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3"/>
          <a:stretch>
            <a:fillRect/>
          </a:stretch>
        </p:blipFill>
        <p:spPr>
          <a:xfrm>
            <a:off x="179512" y="190408"/>
            <a:ext cx="1137221" cy="934336"/>
          </a:xfrm>
          <a:prstGeom prst="rect">
            <a:avLst/>
          </a:prstGeom>
        </p:spPr>
      </p:pic>
    </p:spTree>
    <p:extLst>
      <p:ext uri="{BB962C8B-B14F-4D97-AF65-F5344CB8AC3E}">
        <p14:creationId xmlns:p14="http://schemas.microsoft.com/office/powerpoint/2010/main" val="19940386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224865" cy="1006344"/>
          </a:xfrm>
          <a:prstGeom prst="rect">
            <a:avLst/>
          </a:prstGeom>
        </p:spPr>
      </p:pic>
      <p:pic>
        <p:nvPicPr>
          <p:cNvPr id="7" name="מציין מיקום תוכן 6">
            <a:extLst>
              <a:ext uri="{FF2B5EF4-FFF2-40B4-BE49-F238E27FC236}">
                <a16:creationId xmlns:a16="http://schemas.microsoft.com/office/drawing/2014/main" id="{1529E828-2DE2-4D5F-A5C3-61E65E1E9521}"/>
              </a:ext>
            </a:extLst>
          </p:cNvPr>
          <p:cNvPicPr>
            <a:picLocks noGrp="1" noChangeAspect="1"/>
          </p:cNvPicPr>
          <p:nvPr>
            <p:ph sz="quarter" idx="1"/>
          </p:nvPr>
        </p:nvPicPr>
        <p:blipFill>
          <a:blip r:embed="rId3"/>
          <a:stretch>
            <a:fillRect/>
          </a:stretch>
        </p:blipFill>
        <p:spPr>
          <a:xfrm>
            <a:off x="886619" y="1955800"/>
            <a:ext cx="7334250" cy="3714750"/>
          </a:xfrm>
          <a:prstGeom prst="rect">
            <a:avLst/>
          </a:prstGeom>
        </p:spPr>
      </p:pic>
    </p:spTree>
    <p:extLst>
      <p:ext uri="{BB962C8B-B14F-4D97-AF65-F5344CB8AC3E}">
        <p14:creationId xmlns:p14="http://schemas.microsoft.com/office/powerpoint/2010/main" val="349936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C3961F-5C9E-4E73-9740-E6EF2CC5F777}"/>
              </a:ext>
            </a:extLst>
          </p:cNvPr>
          <p:cNvSpPr>
            <a:spLocks noGrp="1"/>
          </p:cNvSpPr>
          <p:nvPr>
            <p:ph type="title"/>
          </p:nvPr>
        </p:nvSpPr>
        <p:spPr/>
        <p:txBody>
          <a:bodyPr/>
          <a:lstStyle/>
          <a:p>
            <a:r>
              <a:rPr lang="he-IL" dirty="0"/>
              <a:t>מסלולי השקעה מקובלים </a:t>
            </a:r>
          </a:p>
        </p:txBody>
      </p:sp>
      <p:pic>
        <p:nvPicPr>
          <p:cNvPr id="5" name="מציין מיקום תוכן 4">
            <a:extLst>
              <a:ext uri="{FF2B5EF4-FFF2-40B4-BE49-F238E27FC236}">
                <a16:creationId xmlns:a16="http://schemas.microsoft.com/office/drawing/2014/main" id="{0BAAE9F0-686D-4F90-9089-5B6E0BA48D00}"/>
              </a:ext>
            </a:extLst>
          </p:cNvPr>
          <p:cNvPicPr>
            <a:picLocks noGrp="1" noChangeAspect="1"/>
          </p:cNvPicPr>
          <p:nvPr>
            <p:ph sz="quarter" idx="1"/>
          </p:nvPr>
        </p:nvPicPr>
        <p:blipFill>
          <a:blip r:embed="rId2"/>
          <a:stretch>
            <a:fillRect/>
          </a:stretch>
        </p:blipFill>
        <p:spPr>
          <a:xfrm>
            <a:off x="1452562" y="2204864"/>
            <a:ext cx="6238875" cy="1762125"/>
          </a:xfrm>
        </p:spPr>
      </p:pic>
    </p:spTree>
    <p:extLst>
      <p:ext uri="{BB962C8B-B14F-4D97-AF65-F5344CB8AC3E}">
        <p14:creationId xmlns:p14="http://schemas.microsoft.com/office/powerpoint/2010/main" val="329248412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7" name="מציין מיקום תוכן 6">
            <a:extLst>
              <a:ext uri="{FF2B5EF4-FFF2-40B4-BE49-F238E27FC236}">
                <a16:creationId xmlns:a16="http://schemas.microsoft.com/office/drawing/2014/main" id="{319690CB-5D99-4983-BC8E-75DC5326F207}"/>
              </a:ext>
            </a:extLst>
          </p:cNvPr>
          <p:cNvPicPr>
            <a:picLocks noGrp="1" noChangeAspect="1"/>
          </p:cNvPicPr>
          <p:nvPr>
            <p:ph sz="quarter" idx="1"/>
          </p:nvPr>
        </p:nvPicPr>
        <p:blipFill>
          <a:blip r:embed="rId3"/>
          <a:stretch>
            <a:fillRect/>
          </a:stretch>
        </p:blipFill>
        <p:spPr>
          <a:xfrm>
            <a:off x="1036103" y="1527175"/>
            <a:ext cx="7035281" cy="4572000"/>
          </a:xfrm>
          <a:prstGeom prst="rect">
            <a:avLst/>
          </a:prstGeom>
        </p:spPr>
      </p:pic>
    </p:spTree>
    <p:extLst>
      <p:ext uri="{BB962C8B-B14F-4D97-AF65-F5344CB8AC3E}">
        <p14:creationId xmlns:p14="http://schemas.microsoft.com/office/powerpoint/2010/main" val="259051077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8D275-3ABB-45B9-AD2E-757E011F273E}"/>
              </a:ext>
            </a:extLst>
          </p:cNvPr>
          <p:cNvSpPr>
            <a:spLocks noGrp="1"/>
          </p:cNvSpPr>
          <p:nvPr>
            <p:ph type="title"/>
          </p:nvPr>
        </p:nvSpPr>
        <p:spPr/>
        <p:txBody>
          <a:bodyPr/>
          <a:lstStyle/>
          <a:p>
            <a:r>
              <a:rPr lang="he-IL" b="1" dirty="0"/>
              <a:t>פרישה מדומה </a:t>
            </a:r>
          </a:p>
        </p:txBody>
      </p:sp>
      <p:sp>
        <p:nvSpPr>
          <p:cNvPr id="3" name="מציין מיקום תוכן 2">
            <a:extLst>
              <a:ext uri="{FF2B5EF4-FFF2-40B4-BE49-F238E27FC236}">
                <a16:creationId xmlns:a16="http://schemas.microsoft.com/office/drawing/2014/main" id="{838C228C-651A-4F43-8CE4-BFBCA5840F29}"/>
              </a:ext>
            </a:extLst>
          </p:cNvPr>
          <p:cNvSpPr>
            <a:spLocks noGrp="1"/>
          </p:cNvSpPr>
          <p:nvPr>
            <p:ph sz="quarter" idx="1"/>
          </p:nvPr>
        </p:nvSpPr>
        <p:spPr/>
        <p:txBody>
          <a:bodyPr>
            <a:normAutofit fontScale="92500"/>
          </a:bodyPr>
          <a:lstStyle/>
          <a:p>
            <a:r>
              <a:rPr lang="he-IL" dirty="0"/>
              <a:t> ישנם הרבה אנשים שמגיעים לגיל הפרישה ואינם פורשים פרישה סופית.</a:t>
            </a:r>
            <a:br>
              <a:rPr lang="he-IL" dirty="0"/>
            </a:br>
            <a:r>
              <a:rPr lang="he-IL" dirty="0"/>
              <a:t>ככול שתוחלת החיים עולה המשך עבודה בגיל פרישה נעשה נפוץ יותר ויותר בקרב הציבור בארץ. ולכן אנו נדרשים לעשות החלטות חשובות בנוגע למענק הפרישה שמתקבלים על ידינו ,כמו כן עלינו להחליט האם להתחיל לקבל קצבה חודשית במקביל למשכורת מהמעביד או לא.</a:t>
            </a:r>
          </a:p>
          <a:p>
            <a:r>
              <a:rPr lang="he-IL" dirty="0"/>
              <a:t>ניתן לבצע </a:t>
            </a:r>
            <a:r>
              <a:rPr lang="he-IL" u="sng" dirty="0"/>
              <a:t>פרישה מדומה </a:t>
            </a:r>
            <a:r>
              <a:rPr lang="he-IL" dirty="0"/>
              <a:t>מבחינת מס הכנסה ולהנות מהטבות מס לא מבוטלות.  ברגע שלא נשתמש בהטבות אלו מיד לאחר הפרישה אנו עלולים להפסיד לא מעט כספים.  כמו כן מבחינת הביטוח הלאומי ברגע שאנו מגיעים לגיל הפרישה אנו פטורים מתשלום דמי ביטוח לאומי מהקצבה החודשית.</a:t>
            </a:r>
          </a:p>
          <a:p>
            <a:r>
              <a:rPr lang="he-IL" dirty="0"/>
              <a:t>מבצעים קיבוע זכויות באמצעות 161 ד' </a:t>
            </a:r>
            <a:br>
              <a:rPr lang="he-IL" dirty="0"/>
            </a:br>
            <a:endParaRPr lang="he-IL" dirty="0"/>
          </a:p>
        </p:txBody>
      </p:sp>
      <p:pic>
        <p:nvPicPr>
          <p:cNvPr id="4" name="תמונה 3">
            <a:extLst>
              <a:ext uri="{FF2B5EF4-FFF2-40B4-BE49-F238E27FC236}">
                <a16:creationId xmlns:a16="http://schemas.microsoft.com/office/drawing/2014/main" id="{FFD84F13-209E-4E8D-B434-679AE2D75F6A}"/>
              </a:ext>
            </a:extLst>
          </p:cNvPr>
          <p:cNvPicPr>
            <a:picLocks noChangeAspect="1"/>
          </p:cNvPicPr>
          <p:nvPr/>
        </p:nvPicPr>
        <p:blipFill>
          <a:blip r:embed="rId2"/>
          <a:stretch>
            <a:fillRect/>
          </a:stretch>
        </p:blipFill>
        <p:spPr>
          <a:xfrm>
            <a:off x="179513" y="190408"/>
            <a:ext cx="1152128" cy="946584"/>
          </a:xfrm>
          <a:prstGeom prst="rect">
            <a:avLst/>
          </a:prstGeom>
        </p:spPr>
      </p:pic>
    </p:spTree>
    <p:extLst>
      <p:ext uri="{BB962C8B-B14F-4D97-AF65-F5344CB8AC3E}">
        <p14:creationId xmlns:p14="http://schemas.microsoft.com/office/powerpoint/2010/main" val="3016163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8D275-3ABB-45B9-AD2E-757E011F273E}"/>
              </a:ext>
            </a:extLst>
          </p:cNvPr>
          <p:cNvSpPr>
            <a:spLocks noGrp="1"/>
          </p:cNvSpPr>
          <p:nvPr>
            <p:ph type="title"/>
          </p:nvPr>
        </p:nvSpPr>
        <p:spPr/>
        <p:txBody>
          <a:bodyPr/>
          <a:lstStyle/>
          <a:p>
            <a:r>
              <a:rPr lang="he-IL" b="1" dirty="0"/>
              <a:t>קיבוע זכויות והענקת פטורים </a:t>
            </a:r>
          </a:p>
        </p:txBody>
      </p:sp>
      <p:pic>
        <p:nvPicPr>
          <p:cNvPr id="5" name="מציין מיקום תוכן 4">
            <a:extLst>
              <a:ext uri="{FF2B5EF4-FFF2-40B4-BE49-F238E27FC236}">
                <a16:creationId xmlns:a16="http://schemas.microsoft.com/office/drawing/2014/main" id="{43CAECBF-324D-4684-85D7-30CD1BFEBB12}"/>
              </a:ext>
            </a:extLst>
          </p:cNvPr>
          <p:cNvPicPr>
            <a:picLocks noGrp="1" noChangeAspect="1"/>
          </p:cNvPicPr>
          <p:nvPr>
            <p:ph sz="quarter" idx="1"/>
          </p:nvPr>
        </p:nvPicPr>
        <p:blipFill>
          <a:blip r:embed="rId2"/>
          <a:stretch>
            <a:fillRect/>
          </a:stretch>
        </p:blipFill>
        <p:spPr>
          <a:xfrm>
            <a:off x="1354667" y="1527175"/>
            <a:ext cx="6398153" cy="4572000"/>
          </a:xfrm>
          <a:prstGeom prst="rect">
            <a:avLst/>
          </a:prstGeom>
        </p:spPr>
      </p:pic>
      <p:pic>
        <p:nvPicPr>
          <p:cNvPr id="4" name="תמונה 3">
            <a:extLst>
              <a:ext uri="{FF2B5EF4-FFF2-40B4-BE49-F238E27FC236}">
                <a16:creationId xmlns:a16="http://schemas.microsoft.com/office/drawing/2014/main" id="{FFD84F13-209E-4E8D-B434-679AE2D75F6A}"/>
              </a:ext>
            </a:extLst>
          </p:cNvPr>
          <p:cNvPicPr>
            <a:picLocks noChangeAspect="1"/>
          </p:cNvPicPr>
          <p:nvPr/>
        </p:nvPicPr>
        <p:blipFill>
          <a:blip r:embed="rId3"/>
          <a:stretch>
            <a:fillRect/>
          </a:stretch>
        </p:blipFill>
        <p:spPr>
          <a:xfrm>
            <a:off x="179513" y="190408"/>
            <a:ext cx="1152128" cy="946584"/>
          </a:xfrm>
          <a:prstGeom prst="rect">
            <a:avLst/>
          </a:prstGeom>
        </p:spPr>
      </p:pic>
    </p:spTree>
    <p:extLst>
      <p:ext uri="{BB962C8B-B14F-4D97-AF65-F5344CB8AC3E}">
        <p14:creationId xmlns:p14="http://schemas.microsoft.com/office/powerpoint/2010/main" val="105691269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B50A1B-3FAC-4795-B75F-E2B38CA22A3E}"/>
              </a:ext>
            </a:extLst>
          </p:cNvPr>
          <p:cNvSpPr>
            <a:spLocks noGrp="1"/>
          </p:cNvSpPr>
          <p:nvPr>
            <p:ph type="title"/>
          </p:nvPr>
        </p:nvSpPr>
        <p:spPr/>
        <p:txBody>
          <a:bodyPr/>
          <a:lstStyle/>
          <a:p>
            <a:r>
              <a:rPr lang="he-IL" b="1" dirty="0"/>
              <a:t>לשים את המפתחות- ירושה </a:t>
            </a:r>
          </a:p>
        </p:txBody>
      </p:sp>
      <p:pic>
        <p:nvPicPr>
          <p:cNvPr id="5" name="מציין מיקום תוכן 4">
            <a:extLst>
              <a:ext uri="{FF2B5EF4-FFF2-40B4-BE49-F238E27FC236}">
                <a16:creationId xmlns:a16="http://schemas.microsoft.com/office/drawing/2014/main" id="{1CE46D7C-D1A8-4E56-AB06-DDC6811AC050}"/>
              </a:ext>
            </a:extLst>
          </p:cNvPr>
          <p:cNvPicPr>
            <a:picLocks noGrp="1" noChangeAspect="1"/>
          </p:cNvPicPr>
          <p:nvPr>
            <p:ph sz="quarter" idx="1"/>
          </p:nvPr>
        </p:nvPicPr>
        <p:blipFill>
          <a:blip r:embed="rId2"/>
          <a:stretch>
            <a:fillRect/>
          </a:stretch>
        </p:blipFill>
        <p:spPr>
          <a:xfrm>
            <a:off x="2555776" y="1916832"/>
            <a:ext cx="4264843" cy="3855305"/>
          </a:xfrm>
          <a:prstGeom prst="rect">
            <a:avLst/>
          </a:prstGeom>
        </p:spPr>
      </p:pic>
      <p:pic>
        <p:nvPicPr>
          <p:cNvPr id="4" name="Picture 2">
            <a:extLst>
              <a:ext uri="{FF2B5EF4-FFF2-40B4-BE49-F238E27FC236}">
                <a16:creationId xmlns:a16="http://schemas.microsoft.com/office/drawing/2014/main" id="{732C3054-CB65-454A-A56F-3BA5633AA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5098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מהי ירושה ?</a:t>
            </a:r>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77500" lnSpcReduction="20000"/>
          </a:bodyPr>
          <a:lstStyle/>
          <a:p>
            <a:pPr marL="0" indent="0">
              <a:buNone/>
            </a:pPr>
            <a:endParaRPr lang="he-IL" dirty="0"/>
          </a:p>
          <a:p>
            <a:r>
              <a:rPr lang="he-IL" dirty="0"/>
              <a:t>• ירושה היא, על פי חוק הירושה </a:t>
            </a:r>
            <a:r>
              <a:rPr lang="he-IL" dirty="0" err="1"/>
              <a:t>התשכ"ה</a:t>
            </a:r>
            <a:r>
              <a:rPr lang="he-IL" dirty="0"/>
              <a:t>- 1965 , העברת רכושו של הנפטר ליורש על פי דין.</a:t>
            </a:r>
          </a:p>
          <a:p>
            <a:r>
              <a:rPr lang="he-IL" dirty="0"/>
              <a:t>• אם המנוח הותיר אחריו צוואה, הירושה נקראת ירושה על פי צוואה, היורשים הם האנשים, הגופים והישויות המשפטיות המופיעים בצוואה, וחלוקת</a:t>
            </a:r>
          </a:p>
          <a:p>
            <a:r>
              <a:rPr lang="he-IL" dirty="0"/>
              <a:t>העיזבון מתבצעת על פי החלוקה בצוואה.</a:t>
            </a:r>
          </a:p>
          <a:p>
            <a:r>
              <a:rPr lang="he-IL" dirty="0"/>
              <a:t>• במקרה שאין צוואה, הירושה נקראת ירושה על פי דין, והיורשים הם קרוביו של הנפטר, על פי מפתח קבוע בחוק, או המדינה, באמצעות האפוטרופוס</a:t>
            </a:r>
          </a:p>
          <a:p>
            <a:r>
              <a:rPr lang="he-IL" dirty="0"/>
              <a:t>הכללי, אם לנפטר לא היו קרובים הזכאים לרשת אותו על פי החוק.</a:t>
            </a:r>
          </a:p>
          <a:p>
            <a:r>
              <a:rPr lang="he-IL" dirty="0"/>
              <a:t>• כדי לחלק את עזבונו של הנפטר בירושה על פי דין יש להגיש בקשה לצו ירושה לרשם לענייני ירושה במשרד המשפטים, לפי הסמכות המקומית: מקום</a:t>
            </a:r>
          </a:p>
          <a:p>
            <a:r>
              <a:rPr lang="he-IL" dirty="0"/>
              <a:t>מושבו של המוריש, ואם לא היה בישראל לפי מקום הימצא נכס מנכסי העזבון או לאחד מבתי הדין הרבניים.</a:t>
            </a:r>
          </a:p>
          <a:p>
            <a:r>
              <a:rPr lang="he-IL" dirty="0"/>
              <a:t>• קופות גמל וביטוחי מנהלים: אלה אינם נחשבים לחלק מעיזבונו של הנפטר, ויורש אותם אוטומטית המוטב המופיע ברישומים. כל מקרה אחר יש לציין במפורש בגוף הצוואה.</a:t>
            </a:r>
          </a:p>
          <a:p>
            <a:pPr marL="0" indent="0">
              <a:buNone/>
            </a:pPr>
            <a:endParaRPr lang="he-IL" dirty="0"/>
          </a:p>
        </p:txBody>
      </p:sp>
    </p:spTree>
    <p:extLst>
      <p:ext uri="{BB962C8B-B14F-4D97-AF65-F5344CB8AC3E}">
        <p14:creationId xmlns:p14="http://schemas.microsoft.com/office/powerpoint/2010/main" val="8915080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מהי צוואה ?</a:t>
            </a:r>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77500" lnSpcReduction="20000"/>
          </a:bodyPr>
          <a:lstStyle/>
          <a:p>
            <a:pPr marL="0" indent="0">
              <a:buNone/>
            </a:pPr>
            <a:r>
              <a:rPr lang="he-IL" dirty="0"/>
              <a:t>צוואה היא הדרך הבטוחה ביותר לדאוג לחלוקת העיזבון על פי רצונו של הנפטר. </a:t>
            </a:r>
          </a:p>
          <a:p>
            <a:pPr marL="0" indent="0">
              <a:buNone/>
            </a:pPr>
            <a:r>
              <a:rPr lang="he-IL" dirty="0"/>
              <a:t>צוואה היא הצהרה בכתב, המהווה מסמך משפטי, ומסדירה את חלוקת הרכוש של אדם לאחר מותו. </a:t>
            </a:r>
          </a:p>
          <a:p>
            <a:pPr marL="0" indent="0">
              <a:buNone/>
            </a:pPr>
            <a:r>
              <a:rPr lang="he-IL" dirty="0"/>
              <a:t>החוק הישראלי מכיר בארבעה סוגי צוואות שעל ביצוען מופקד הרשם לענייני ירושה במשרד המשפטים:</a:t>
            </a:r>
          </a:p>
          <a:p>
            <a:pPr marL="0" indent="0">
              <a:buNone/>
            </a:pPr>
            <a:r>
              <a:rPr lang="he-IL" dirty="0"/>
              <a:t>צוואה בכתב יד</a:t>
            </a:r>
          </a:p>
          <a:p>
            <a:pPr marL="0" indent="0">
              <a:buNone/>
            </a:pPr>
            <a:r>
              <a:rPr lang="he-IL" dirty="0"/>
              <a:t>צוואה בפני עדים</a:t>
            </a:r>
          </a:p>
          <a:p>
            <a:pPr marL="0" indent="0">
              <a:buNone/>
            </a:pPr>
            <a:r>
              <a:rPr lang="he-IL" dirty="0"/>
              <a:t>צוואה בפני רשות </a:t>
            </a:r>
          </a:p>
          <a:p>
            <a:pPr marL="0" indent="0">
              <a:buNone/>
            </a:pPr>
            <a:r>
              <a:rPr lang="he-IL" dirty="0"/>
              <a:t>צוואה בעל פה</a:t>
            </a:r>
          </a:p>
          <a:p>
            <a:pPr marL="0" indent="0">
              <a:buNone/>
            </a:pPr>
            <a:r>
              <a:rPr lang="he-IL" dirty="0"/>
              <a:t>החוק אינו מגדיר הוראות ספציפיות לאופן עריכת הצוואה. הצוואה יכולה להתייחס לכל רכוש שהיה לאדם בעת מותו, ולכלול הוראות מדויקות ותנאים לביצועה ולחלוקת הרכוש, ומנגד יכולה הצוואה להיות כללית ולפרט רק קווים מנחים כלליים לביצועה. </a:t>
            </a:r>
          </a:p>
          <a:p>
            <a:pPr marL="0" indent="0">
              <a:buNone/>
            </a:pPr>
            <a:r>
              <a:rPr lang="he-IL" dirty="0"/>
              <a:t>אין הגבלה גם על מספר הצוואות שיכול אדם להשאיר אחריו, אך הצוואה המאוחרת התקפה שתקוים, ומבטלת צוואות שקודמות לה. משתמע מכך שהצוואה המאוחרת היא הקובעת בכל מצב.</a:t>
            </a:r>
          </a:p>
          <a:p>
            <a:pPr marL="0" indent="0">
              <a:buNone/>
            </a:pPr>
            <a:endParaRPr lang="he-IL" dirty="0"/>
          </a:p>
        </p:txBody>
      </p:sp>
    </p:spTree>
    <p:extLst>
      <p:ext uri="{BB962C8B-B14F-4D97-AF65-F5344CB8AC3E}">
        <p14:creationId xmlns:p14="http://schemas.microsoft.com/office/powerpoint/2010/main" val="265029578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עריכת צוואה – "לא מתים מזה" </a:t>
            </a:r>
          </a:p>
        </p:txBody>
      </p:sp>
      <p:graphicFrame>
        <p:nvGraphicFramePr>
          <p:cNvPr id="5" name="מציין מיקום תוכן 4">
            <a:extLst>
              <a:ext uri="{FF2B5EF4-FFF2-40B4-BE49-F238E27FC236}">
                <a16:creationId xmlns:a16="http://schemas.microsoft.com/office/drawing/2014/main" id="{8A7BBF2E-3760-432C-93BD-ADC734B4643E}"/>
              </a:ext>
            </a:extLst>
          </p:cNvPr>
          <p:cNvGraphicFramePr>
            <a:graphicFrameLocks noGrp="1"/>
          </p:cNvGraphicFramePr>
          <p:nvPr>
            <p:ph sz="quarter" idx="1"/>
            <p:extLst>
              <p:ext uri="{D42A27DB-BD31-4B8C-83A1-F6EECF244321}">
                <p14:modId xmlns:p14="http://schemas.microsoft.com/office/powerpoint/2010/main" val="721486209"/>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23186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a:xfrm>
            <a:off x="286512" y="494836"/>
            <a:ext cx="8534400" cy="758952"/>
          </a:xfrm>
        </p:spPr>
        <p:txBody>
          <a:bodyPr>
            <a:normAutofit fontScale="90000"/>
          </a:bodyPr>
          <a:lstStyle/>
          <a:p>
            <a:br>
              <a:rPr lang="he-IL" dirty="0"/>
            </a:br>
            <a:r>
              <a:rPr lang="he-IL" b="1" dirty="0"/>
              <a:t>באילו מקרים כדאי לערוך צוואה?</a:t>
            </a:r>
            <a:br>
              <a:rPr lang="he-IL" dirty="0"/>
            </a:br>
            <a:endParaRPr lang="he-IL" dirty="0"/>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92500" lnSpcReduction="10000"/>
          </a:bodyPr>
          <a:lstStyle/>
          <a:p>
            <a:pPr marL="0" indent="0">
              <a:buNone/>
            </a:pPr>
            <a:r>
              <a:rPr lang="he-IL" dirty="0"/>
              <a:t>• ידועים בציבור: מומלץ לערוך צוואה כדי למנוע סכסוך אפשרי לגבי מעמד הידוע בציבור הנותר.</a:t>
            </a:r>
          </a:p>
          <a:p>
            <a:pPr marL="0" indent="0">
              <a:buNone/>
            </a:pPr>
            <a:r>
              <a:rPr lang="he-IL" dirty="0"/>
              <a:t>• פיצול הירושה: מקרים שבהם המוריש מעוניין להוריש חלקים ספציפיים מעיזבונו לקרוביו, לאנשים שאינם קרוביו או לתאגידים, שלא בהתאם להוראות חוק הירושה.</a:t>
            </a:r>
          </a:p>
          <a:p>
            <a:pPr marL="0" indent="0">
              <a:buNone/>
            </a:pPr>
            <a:r>
              <a:rPr lang="he-IL" dirty="0"/>
              <a:t>• זכויות ברכוש: מקרים שבהם קיים צורך להסדיר זכויות שימוש ברכוש לאחר מותו של המצווה.</a:t>
            </a:r>
          </a:p>
          <a:p>
            <a:pPr marL="0" indent="0">
              <a:buNone/>
            </a:pPr>
            <a:r>
              <a:rPr lang="he-IL" dirty="0"/>
              <a:t>• בני זוג גרושים או פרודים ומשפחות שבראשן הורה עצמאי: חוק הירושה אינו מסדיר את זכויות הירושה במקרים אלה.</a:t>
            </a:r>
          </a:p>
          <a:p>
            <a:pPr marL="0" indent="0">
              <a:buNone/>
            </a:pPr>
            <a:r>
              <a:rPr lang="he-IL" dirty="0"/>
              <a:t>• זוג מבוגר שאין לו ילדים והוא בגיל שככל הנראה לא יהיו לו ילדים.</a:t>
            </a:r>
          </a:p>
          <a:p>
            <a:pPr marL="0" indent="0">
              <a:buNone/>
            </a:pPr>
            <a:r>
              <a:rPr lang="he-IL" dirty="0"/>
              <a:t>• זוג שנשוי נישואים שניים ולכל אחד מבני הזוג יש ילדים משלו.</a:t>
            </a:r>
          </a:p>
        </p:txBody>
      </p:sp>
    </p:spTree>
    <p:extLst>
      <p:ext uri="{BB962C8B-B14F-4D97-AF65-F5344CB8AC3E}">
        <p14:creationId xmlns:p14="http://schemas.microsoft.com/office/powerpoint/2010/main" val="140727872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A8D1FA1-C72C-4183-B0B7-08BC8257066E}"/>
              </a:ext>
            </a:extLst>
          </p:cNvPr>
          <p:cNvSpPr>
            <a:spLocks noGrp="1"/>
          </p:cNvSpPr>
          <p:nvPr>
            <p:ph type="title"/>
          </p:nvPr>
        </p:nvSpPr>
        <p:spPr/>
        <p:txBody>
          <a:bodyPr>
            <a:normAutofit/>
          </a:bodyPr>
          <a:lstStyle/>
          <a:p>
            <a:r>
              <a:rPr lang="he-IL" sz="2800" b="1" dirty="0"/>
              <a:t>היכן ניתן להחליט מי יקבל את כספינו ?</a:t>
            </a:r>
          </a:p>
        </p:txBody>
      </p:sp>
      <p:graphicFrame>
        <p:nvGraphicFramePr>
          <p:cNvPr id="5" name="מציין מיקום תוכן 4">
            <a:extLst>
              <a:ext uri="{FF2B5EF4-FFF2-40B4-BE49-F238E27FC236}">
                <a16:creationId xmlns:a16="http://schemas.microsoft.com/office/drawing/2014/main" id="{28760A22-E450-4E3E-A821-B711B860F600}"/>
              </a:ext>
            </a:extLst>
          </p:cNvPr>
          <p:cNvGraphicFramePr>
            <a:graphicFrameLocks noGrp="1"/>
          </p:cNvGraphicFramePr>
          <p:nvPr>
            <p:ph sz="quarter" idx="1"/>
            <p:extLst>
              <p:ext uri="{D42A27DB-BD31-4B8C-83A1-F6EECF244321}">
                <p14:modId xmlns:p14="http://schemas.microsoft.com/office/powerpoint/2010/main" val="2249481841"/>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17FB3AF6-1751-436A-B8B8-5616B1817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188640"/>
            <a:ext cx="122673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8962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A5BA86-18F7-4AD8-AD88-99A458302CD9}"/>
              </a:ext>
            </a:extLst>
          </p:cNvPr>
          <p:cNvSpPr>
            <a:spLocks noGrp="1"/>
          </p:cNvSpPr>
          <p:nvPr>
            <p:ph type="title"/>
          </p:nvPr>
        </p:nvSpPr>
        <p:spPr/>
        <p:txBody>
          <a:bodyPr/>
          <a:lstStyle/>
          <a:p>
            <a:r>
              <a:rPr lang="he-IL" b="1" dirty="0"/>
              <a:t>מי מקבל מה? </a:t>
            </a:r>
          </a:p>
        </p:txBody>
      </p:sp>
      <p:pic>
        <p:nvPicPr>
          <p:cNvPr id="6" name="מציין מיקום תוכן 5">
            <a:extLst>
              <a:ext uri="{FF2B5EF4-FFF2-40B4-BE49-F238E27FC236}">
                <a16:creationId xmlns:a16="http://schemas.microsoft.com/office/drawing/2014/main" id="{B9A58A90-EE6B-4E0B-A976-3BC4623356CF}"/>
              </a:ext>
            </a:extLst>
          </p:cNvPr>
          <p:cNvPicPr>
            <a:picLocks noGrp="1" noChangeAspect="1"/>
          </p:cNvPicPr>
          <p:nvPr>
            <p:ph sz="quarter" idx="1"/>
          </p:nvPr>
        </p:nvPicPr>
        <p:blipFill>
          <a:blip r:embed="rId2"/>
          <a:stretch>
            <a:fillRect/>
          </a:stretch>
        </p:blipFill>
        <p:spPr>
          <a:xfrm>
            <a:off x="335248" y="1412776"/>
            <a:ext cx="8380133" cy="5072608"/>
          </a:xfrm>
          <a:prstGeom prst="rect">
            <a:avLst/>
          </a:prstGeom>
        </p:spPr>
      </p:pic>
    </p:spTree>
    <p:extLst>
      <p:ext uri="{BB962C8B-B14F-4D97-AF65-F5344CB8AC3E}">
        <p14:creationId xmlns:p14="http://schemas.microsoft.com/office/powerpoint/2010/main" val="4246918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2. קופת גמל להשקעה</a:t>
            </a:r>
            <a:endParaRPr lang="he-IL" dirty="0"/>
          </a:p>
        </p:txBody>
      </p:sp>
      <p:sp>
        <p:nvSpPr>
          <p:cNvPr id="3" name="מציין מיקום תוכן 2"/>
          <p:cNvSpPr>
            <a:spLocks noGrp="1"/>
          </p:cNvSpPr>
          <p:nvPr>
            <p:ph sz="quarter" idx="1"/>
          </p:nvPr>
        </p:nvSpPr>
        <p:spPr/>
        <p:txBody>
          <a:bodyPr>
            <a:normAutofit fontScale="92500" lnSpcReduction="20000"/>
          </a:bodyPr>
          <a:lstStyle/>
          <a:p>
            <a:endParaRPr lang="he-IL" dirty="0"/>
          </a:p>
          <a:p>
            <a:r>
              <a:rPr lang="he-IL" dirty="0"/>
              <a:t> מהי? קופת גמל להשקעה היא מוצר חיסכון המאפשר הפקדת כספים לתוכנית נזילה המושקעת בשוק ההון.</a:t>
            </a:r>
          </a:p>
          <a:p>
            <a:r>
              <a:rPr lang="he-IL" dirty="0"/>
              <a:t>החסכון הינו לכל מטרה (דיור, השכלה, נופש </a:t>
            </a:r>
            <a:r>
              <a:rPr lang="he-IL" dirty="0" err="1"/>
              <a:t>וכו</a:t>
            </a:r>
            <a:r>
              <a:rPr lang="he-IL" dirty="0"/>
              <a:t>...)</a:t>
            </a:r>
          </a:p>
          <a:p>
            <a:r>
              <a:rPr lang="he-IL" dirty="0"/>
              <a:t> מה התקרה להפקדה? משרד האוצר מגביל את ההפקדה לקופת הגמל להשקעה לסכום העומד </a:t>
            </a:r>
            <a:r>
              <a:rPr lang="he-IL"/>
              <a:t>על 70,913 </a:t>
            </a:r>
            <a:r>
              <a:rPr lang="he-IL" dirty="0"/>
              <a:t>שקלים לשנה לכל אדם.</a:t>
            </a:r>
          </a:p>
          <a:p>
            <a:r>
              <a:rPr lang="he-IL" dirty="0"/>
              <a:t>מתי ניתן למשוך? בכל עת וללא קנס.</a:t>
            </a:r>
          </a:p>
          <a:p>
            <a:r>
              <a:rPr lang="he-IL" dirty="0"/>
              <a:t>איך מושכים? את הכספים אפשר למשוך בשתי דרכים:</a:t>
            </a:r>
            <a:br>
              <a:rPr lang="he-IL" dirty="0"/>
            </a:br>
            <a:r>
              <a:rPr lang="he-IL" dirty="0"/>
              <a:t>• משיכה חד פעמית של הכספים בכל שלב תוך תשלום מס רווחי הון.</a:t>
            </a:r>
            <a:br>
              <a:rPr lang="he-IL" dirty="0"/>
            </a:br>
            <a:r>
              <a:rPr lang="he-IL" dirty="0"/>
              <a:t>• משיכה של הכספים כקצבה חודשית פטורה ממס החל מגיל 60.</a:t>
            </a:r>
          </a:p>
          <a:p>
            <a:r>
              <a:rPr lang="he-IL" dirty="0"/>
              <a:t>ניתן לקבל הלוואה על המוצר (לא בכל החברות)</a:t>
            </a:r>
          </a:p>
          <a:p>
            <a:r>
              <a:rPr lang="he-IL" dirty="0"/>
              <a:t> ניתן לבחור מסלול השקעה </a:t>
            </a:r>
          </a:p>
        </p:txBody>
      </p:sp>
    </p:spTree>
    <p:extLst>
      <p:ext uri="{BB962C8B-B14F-4D97-AF65-F5344CB8AC3E}">
        <p14:creationId xmlns:p14="http://schemas.microsoft.com/office/powerpoint/2010/main" val="113054538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FE3944-0986-4A9B-8793-BD0825949AC9}"/>
              </a:ext>
            </a:extLst>
          </p:cNvPr>
          <p:cNvSpPr>
            <a:spLocks noGrp="1"/>
          </p:cNvSpPr>
          <p:nvPr>
            <p:ph type="title"/>
          </p:nvPr>
        </p:nvSpPr>
        <p:spPr/>
        <p:txBody>
          <a:bodyPr/>
          <a:lstStyle/>
          <a:p>
            <a:r>
              <a:rPr lang="he-IL" b="1" dirty="0"/>
              <a:t>סדר היורשים – חוק </a:t>
            </a:r>
            <a:r>
              <a:rPr lang="he-IL" b="1" dirty="0" err="1"/>
              <a:t>הפרנטלות</a:t>
            </a:r>
            <a:r>
              <a:rPr lang="he-IL" b="1" dirty="0"/>
              <a:t> </a:t>
            </a:r>
          </a:p>
        </p:txBody>
      </p:sp>
      <p:sp>
        <p:nvSpPr>
          <p:cNvPr id="3" name="מציין מיקום תוכן 2">
            <a:extLst>
              <a:ext uri="{FF2B5EF4-FFF2-40B4-BE49-F238E27FC236}">
                <a16:creationId xmlns:a16="http://schemas.microsoft.com/office/drawing/2014/main" id="{213C7E3D-FF2E-4E78-B682-AE0466CDBC25}"/>
              </a:ext>
            </a:extLst>
          </p:cNvPr>
          <p:cNvSpPr>
            <a:spLocks noGrp="1"/>
          </p:cNvSpPr>
          <p:nvPr>
            <p:ph sz="quarter" idx="1"/>
          </p:nvPr>
        </p:nvSpPr>
        <p:spPr/>
        <p:txBody>
          <a:bodyPr>
            <a:normAutofit fontScale="55000" lnSpcReduction="20000"/>
          </a:bodyPr>
          <a:lstStyle/>
          <a:p>
            <a:pPr marL="0" indent="0">
              <a:buNone/>
            </a:pPr>
            <a:endParaRPr lang="he-IL" dirty="0"/>
          </a:p>
          <a:p>
            <a:pPr marL="0" indent="0">
              <a:buNone/>
            </a:pPr>
            <a:r>
              <a:rPr lang="he-IL" dirty="0"/>
              <a:t>בהיעדר צוואה, זכות הראשונים בירושה מתחלקת שווה בשווה בין בן הזוג של הנפטר ובין ילדיו של הנפטר. בן הזוג מקבל מחצית מן הירושה, והילדים מתחלקים שווה בשווה במחצית הנותרת. </a:t>
            </a:r>
          </a:p>
          <a:p>
            <a:pPr marL="0" indent="0">
              <a:buNone/>
            </a:pPr>
            <a:r>
              <a:rPr lang="he-IL" dirty="0"/>
              <a:t>בנוסף למחצית מכלל הרכוש זכאי בן הזוג לרשת גם את המטלטלין ואת מכונית הנוסעים של המנוח, אם הייתה לו כזו. </a:t>
            </a:r>
          </a:p>
          <a:p>
            <a:pPr marL="0" indent="0">
              <a:buNone/>
            </a:pPr>
            <a:r>
              <a:rPr lang="he-IL" dirty="0"/>
              <a:t>אלמנה זכאית לקבל מן העיזבון גם את דמי כתובתה ותוספת כתובה, ובנסיבות מסוימות היא יכולה גם לדרוש מזונות מן העיזבון.</a:t>
            </a:r>
          </a:p>
          <a:p>
            <a:pPr marL="0" indent="0">
              <a:buNone/>
            </a:pPr>
            <a:r>
              <a:rPr lang="he-IL" dirty="0"/>
              <a:t>• ידועים בציבור: על פי סעיף 55 לחוק הירושה, בהיעדר צוואה, זכות הירושה של ידוע או ידועה בציבור של הנפטר שווה לזו של בני זוג נשואים אך רק אם הידועים בציבור אינם נשואים לאחרים, וכאשר מוכיח בן הזוג שנותר בחיים כי הוא והמנוח חיו כידועים בציבור, קיימו משק בית משותף.</a:t>
            </a:r>
          </a:p>
          <a:p>
            <a:pPr marL="0" indent="0">
              <a:buNone/>
            </a:pPr>
            <a:r>
              <a:rPr lang="he-IL" dirty="0"/>
              <a:t>• ירושתו של נפטר שהותיר אחריו בן זוג אך לא הותיר ילדים מתחלקת שווה בשווה בין בן הזוג ובין הורי המנוח או אחיו ואחיותיו. </a:t>
            </a:r>
          </a:p>
          <a:p>
            <a:pPr marL="0" indent="0">
              <a:buNone/>
            </a:pPr>
            <a:r>
              <a:rPr lang="he-IL" dirty="0"/>
              <a:t>בן זוג ואחים מתחלקים 2/3  לבן זוג ו 1/3- מתחלק בין האחים.</a:t>
            </a:r>
          </a:p>
          <a:p>
            <a:pPr marL="0" indent="0">
              <a:buNone/>
            </a:pPr>
            <a:r>
              <a:rPr lang="he-IL" dirty="0"/>
              <a:t>• בן הזוג יורש את כל העיזבון רק אם הנפטר לא הותיר אחריו ילדים, אחים או הורים.</a:t>
            </a:r>
          </a:p>
          <a:p>
            <a:pPr marL="0" indent="0">
              <a:buNone/>
            </a:pPr>
            <a:r>
              <a:rPr lang="he-IL" dirty="0"/>
              <a:t>• הורי המנוח, אחיו ואחיותיו מתחלקים בכל העיזבון רק אם הנפטר לא הותיר אחריו בן או בת זוג ולא היו לו ילדים.</a:t>
            </a:r>
          </a:p>
          <a:p>
            <a:pPr marL="0" indent="0">
              <a:buNone/>
            </a:pPr>
            <a:r>
              <a:rPr lang="he-IL" dirty="0"/>
              <a:t>• ירושתו של נפטר שהותיר אחריו ילדים אך לא הותיר אחריו בן או בת זוג מתחלקת שווה בשווה בין ילדיו. אם גם ילדיו של הנפטר אינם בחיים, הירושה מתחלקת בין נכדיו של הנפטר. </a:t>
            </a:r>
          </a:p>
          <a:p>
            <a:pPr marL="0" indent="0">
              <a:buNone/>
            </a:pPr>
            <a:r>
              <a:rPr lang="he-IL" dirty="0"/>
              <a:t>אם מי מילדי הנפטר נפטר לפניו חלקו עובר לנכדיו בחלקים שווים ביניהם. אם מי מיורשי הנפטר נפטר אחריו – חלקו עובר</a:t>
            </a:r>
          </a:p>
          <a:p>
            <a:pPr marL="0" indent="0">
              <a:buNone/>
            </a:pPr>
            <a:r>
              <a:rPr lang="he-IL" dirty="0"/>
              <a:t>ליורשיו עפ"י צו ירושה/קיום צוואה.</a:t>
            </a:r>
          </a:p>
          <a:p>
            <a:pPr marL="0" indent="0">
              <a:buNone/>
            </a:pPr>
            <a:r>
              <a:rPr lang="he-IL" dirty="0"/>
              <a:t>• ירושתו של נפטר שלא היו לו ילדים ולא הותיר אחריו בן או בת זוג, הורים או אחים, מתחלקת שווה בשווה בין הורי הוריו של הנפטר וצאצאיהם.</a:t>
            </a:r>
          </a:p>
          <a:p>
            <a:pPr marL="0" indent="0">
              <a:buNone/>
            </a:pPr>
            <a:r>
              <a:rPr lang="he-IL" dirty="0"/>
              <a:t>• ירושתו של נפטר ערירי עוברת לניהול האפוטרופוס הכללי, ונשמרת מספר שנים כדי לאפשר ליורשים שיתגלו לקבל את הירושה, לאחר חלוף זמן הקבוע בחוק, עובר העזבון למדינה</a:t>
            </a:r>
          </a:p>
        </p:txBody>
      </p:sp>
      <p:pic>
        <p:nvPicPr>
          <p:cNvPr id="4" name="Picture 2">
            <a:extLst>
              <a:ext uri="{FF2B5EF4-FFF2-40B4-BE49-F238E27FC236}">
                <a16:creationId xmlns:a16="http://schemas.microsoft.com/office/drawing/2014/main" id="{2AB886DD-0A20-46F5-8E7A-C4CC3D507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88485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228B70-979E-4AA6-A589-661ECC446756}"/>
              </a:ext>
            </a:extLst>
          </p:cNvPr>
          <p:cNvSpPr>
            <a:spLocks noGrp="1"/>
          </p:cNvSpPr>
          <p:nvPr>
            <p:ph type="title"/>
          </p:nvPr>
        </p:nvSpPr>
        <p:spPr/>
        <p:txBody>
          <a:bodyPr/>
          <a:lstStyle/>
          <a:p>
            <a:r>
              <a:rPr lang="he-IL" b="1" dirty="0"/>
              <a:t>שלב ראשון בודקים:</a:t>
            </a:r>
          </a:p>
        </p:txBody>
      </p:sp>
      <p:graphicFrame>
        <p:nvGraphicFramePr>
          <p:cNvPr id="6" name="מציין מיקום תוכן 5">
            <a:extLst>
              <a:ext uri="{FF2B5EF4-FFF2-40B4-BE49-F238E27FC236}">
                <a16:creationId xmlns:a16="http://schemas.microsoft.com/office/drawing/2014/main" id="{0BCC2B56-CECB-4EFB-9B99-405C4E6F5190}"/>
              </a:ext>
            </a:extLst>
          </p:cNvPr>
          <p:cNvGraphicFramePr>
            <a:graphicFrameLocks noGrp="1"/>
          </p:cNvGraphicFramePr>
          <p:nvPr>
            <p:ph sz="quarter" idx="1"/>
            <p:extLst>
              <p:ext uri="{D42A27DB-BD31-4B8C-83A1-F6EECF244321}">
                <p14:modId xmlns:p14="http://schemas.microsoft.com/office/powerpoint/2010/main" val="2825894793"/>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4D1A575A-B287-49C4-8FBF-21FA727BD7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6398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r>
              <a:rPr lang="he-IL" b="1" dirty="0"/>
              <a:t>ניהול סיכונים נוספים  </a:t>
            </a:r>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r>
              <a:rPr lang="he-IL" dirty="0"/>
              <a:t>הסכם ממון</a:t>
            </a:r>
          </a:p>
          <a:p>
            <a:r>
              <a:rPr lang="he-IL" dirty="0"/>
              <a:t>ביטוח מזונות</a:t>
            </a:r>
          </a:p>
          <a:p>
            <a:r>
              <a:rPr lang="he-IL" dirty="0"/>
              <a:t>מסמך הבעת רצון – (הנחיות ומינוי אפוטרופוס)</a:t>
            </a:r>
          </a:p>
          <a:p>
            <a:r>
              <a:rPr lang="he-IL" dirty="0"/>
              <a:t>ייפוי כוח מתמשך (הנחיות להמשך טיפול עבורי)</a:t>
            </a:r>
          </a:p>
          <a:p>
            <a:r>
              <a:rPr lang="he-IL" dirty="0"/>
              <a:t>ביטוח שותפים (פטירה/גירושין/נבצרות)</a:t>
            </a:r>
          </a:p>
          <a:p>
            <a:endParaRPr lang="he-IL" dirty="0"/>
          </a:p>
        </p:txBody>
      </p:sp>
      <p:pic>
        <p:nvPicPr>
          <p:cNvPr id="4" name="תמונה 3">
            <a:extLst>
              <a:ext uri="{FF2B5EF4-FFF2-40B4-BE49-F238E27FC236}">
                <a16:creationId xmlns:a16="http://schemas.microsoft.com/office/drawing/2014/main" id="{291B23F8-AA18-439F-9360-7D058937A8F1}"/>
              </a:ext>
            </a:extLst>
          </p:cNvPr>
          <p:cNvPicPr>
            <a:picLocks noChangeAspect="1"/>
          </p:cNvPicPr>
          <p:nvPr/>
        </p:nvPicPr>
        <p:blipFill>
          <a:blip r:embed="rId2"/>
          <a:stretch>
            <a:fillRect/>
          </a:stretch>
        </p:blipFill>
        <p:spPr>
          <a:xfrm>
            <a:off x="281396" y="190408"/>
            <a:ext cx="1298561" cy="1066892"/>
          </a:xfrm>
          <a:prstGeom prst="rect">
            <a:avLst/>
          </a:prstGeom>
        </p:spPr>
      </p:pic>
    </p:spTree>
    <p:extLst>
      <p:ext uri="{BB962C8B-B14F-4D97-AF65-F5344CB8AC3E}">
        <p14:creationId xmlns:p14="http://schemas.microsoft.com/office/powerpoint/2010/main" val="84107665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D4D84E-0933-43C6-98E3-207BDA68ADE1}"/>
              </a:ext>
            </a:extLst>
          </p:cNvPr>
          <p:cNvSpPr>
            <a:spLocks noGrp="1"/>
          </p:cNvSpPr>
          <p:nvPr>
            <p:ph type="title"/>
          </p:nvPr>
        </p:nvSpPr>
        <p:spPr>
          <a:xfrm>
            <a:off x="301752" y="260648"/>
            <a:ext cx="8534400" cy="720080"/>
          </a:xfrm>
        </p:spPr>
        <p:txBody>
          <a:bodyPr/>
          <a:lstStyle/>
          <a:p>
            <a:endParaRPr lang="he-IL" b="1" dirty="0"/>
          </a:p>
        </p:txBody>
      </p:sp>
      <p:pic>
        <p:nvPicPr>
          <p:cNvPr id="6" name="מציין מיקום תוכן 5" descr="תמונה שמכילה חליפה, אדם, לובש, איש&#10;&#10;התיאור נוצר באופן אוטומטי">
            <a:extLst>
              <a:ext uri="{FF2B5EF4-FFF2-40B4-BE49-F238E27FC236}">
                <a16:creationId xmlns:a16="http://schemas.microsoft.com/office/drawing/2014/main" id="{E3500918-6DA3-4AC3-8B32-FE3F95AA164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4352" y="399202"/>
            <a:ext cx="8829200" cy="6059596"/>
          </a:xfrm>
        </p:spPr>
      </p:pic>
    </p:spTree>
    <p:extLst>
      <p:ext uri="{BB962C8B-B14F-4D97-AF65-F5344CB8AC3E}">
        <p14:creationId xmlns:p14="http://schemas.microsoft.com/office/powerpoint/2010/main" val="151311674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 הצורך במתכנן פיננסי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מציין מיקום תוכן 6">
            <a:extLst>
              <a:ext uri="{FF2B5EF4-FFF2-40B4-BE49-F238E27FC236}">
                <a16:creationId xmlns:a16="http://schemas.microsoft.com/office/drawing/2014/main" id="{A6A00282-B776-4114-ACE2-21E743F171B6}"/>
              </a:ext>
            </a:extLst>
          </p:cNvPr>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תמונה 9">
            <a:extLst>
              <a:ext uri="{FF2B5EF4-FFF2-40B4-BE49-F238E27FC236}">
                <a16:creationId xmlns:a16="http://schemas.microsoft.com/office/drawing/2014/main" id="{11A30F2A-2784-459F-8FE2-098E5E713391}"/>
              </a:ext>
            </a:extLst>
          </p:cNvPr>
          <p:cNvPicPr>
            <a:picLocks noChangeAspect="1"/>
          </p:cNvPicPr>
          <p:nvPr/>
        </p:nvPicPr>
        <p:blipFill>
          <a:blip r:embed="rId8"/>
          <a:stretch>
            <a:fillRect/>
          </a:stretch>
        </p:blipFill>
        <p:spPr>
          <a:xfrm>
            <a:off x="3748186" y="3068960"/>
            <a:ext cx="1647627" cy="1647627"/>
          </a:xfrm>
          <a:prstGeom prst="rect">
            <a:avLst/>
          </a:prstGeom>
        </p:spPr>
      </p:pic>
    </p:spTree>
    <p:extLst>
      <p:ext uri="{BB962C8B-B14F-4D97-AF65-F5344CB8AC3E}">
        <p14:creationId xmlns:p14="http://schemas.microsoft.com/office/powerpoint/2010/main" val="304380704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49D24B-F39E-4998-82D4-D5D15C15031B}"/>
              </a:ext>
            </a:extLst>
          </p:cNvPr>
          <p:cNvSpPr>
            <a:spLocks noGrp="1"/>
          </p:cNvSpPr>
          <p:nvPr>
            <p:ph type="title"/>
          </p:nvPr>
        </p:nvSpPr>
        <p:spPr/>
        <p:txBody>
          <a:bodyPr/>
          <a:lstStyle/>
          <a:p>
            <a:endParaRPr lang="he-IL" dirty="0"/>
          </a:p>
        </p:txBody>
      </p:sp>
      <p:pic>
        <p:nvPicPr>
          <p:cNvPr id="4" name="מציין מיקום תוכן 3">
            <a:extLst>
              <a:ext uri="{FF2B5EF4-FFF2-40B4-BE49-F238E27FC236}">
                <a16:creationId xmlns:a16="http://schemas.microsoft.com/office/drawing/2014/main" id="{EB9AC550-83EC-4B37-9DD4-EF4BEE707AE7}"/>
              </a:ext>
            </a:extLst>
          </p:cNvPr>
          <p:cNvPicPr>
            <a:picLocks noGrp="1" noChangeAspect="1"/>
          </p:cNvPicPr>
          <p:nvPr>
            <p:ph sz="quarter" idx="1"/>
          </p:nvPr>
        </p:nvPicPr>
        <p:blipFill>
          <a:blip r:embed="rId2"/>
          <a:stretch>
            <a:fillRect/>
          </a:stretch>
        </p:blipFill>
        <p:spPr>
          <a:xfrm>
            <a:off x="519823" y="1527175"/>
            <a:ext cx="8067842" cy="4572000"/>
          </a:xfrm>
          <a:prstGeom prst="rect">
            <a:avLst/>
          </a:prstGeom>
        </p:spPr>
      </p:pic>
      <p:pic>
        <p:nvPicPr>
          <p:cNvPr id="5" name="Picture 2">
            <a:extLst>
              <a:ext uri="{FF2B5EF4-FFF2-40B4-BE49-F238E27FC236}">
                <a16:creationId xmlns:a16="http://schemas.microsoft.com/office/drawing/2014/main" id="{37884566-295B-4DB6-A32C-A206C97E0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72025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br>
              <a:rPr lang="he-IL" sz="2700" dirty="0"/>
            </a:br>
            <a:br>
              <a:rPr lang="he-IL" sz="2700" dirty="0"/>
            </a:br>
            <a:br>
              <a:rPr lang="he-IL" sz="2700" dirty="0"/>
            </a:br>
            <a:br>
              <a:rPr lang="he-IL" sz="2700" dirty="0"/>
            </a:br>
            <a:br>
              <a:rPr lang="he-IL" sz="2700" dirty="0"/>
            </a:br>
            <a:br>
              <a:rPr lang="he-IL" sz="2700" dirty="0"/>
            </a:br>
            <a:r>
              <a:rPr lang="he-IL" sz="4400" b="1" dirty="0"/>
              <a:t>נוסחה מנצחת לעושר</a:t>
            </a:r>
          </a:p>
        </p:txBody>
      </p:sp>
      <p:sp>
        <p:nvSpPr>
          <p:cNvPr id="3" name="מציין מיקום תוכן 2"/>
          <p:cNvSpPr>
            <a:spLocks noGrp="1"/>
          </p:cNvSpPr>
          <p:nvPr>
            <p:ph sz="quarter" idx="1"/>
          </p:nvPr>
        </p:nvSpPr>
        <p:spPr/>
        <p:txBody>
          <a:bodyPr>
            <a:normAutofit fontScale="92500" lnSpcReduction="20000"/>
          </a:bodyPr>
          <a:lstStyle/>
          <a:p>
            <a:pPr marL="0" indent="0">
              <a:buNone/>
            </a:pPr>
            <a:endParaRPr lang="he-IL" dirty="0"/>
          </a:p>
          <a:p>
            <a:pPr marL="0" indent="0" algn="ctr">
              <a:buNone/>
            </a:pPr>
            <a:r>
              <a:rPr lang="he-IL" dirty="0"/>
              <a:t>כשמדובר בהחלטות משמעותיות בחיים שלך ,</a:t>
            </a:r>
          </a:p>
          <a:p>
            <a:pPr marL="0" indent="0" algn="ctr">
              <a:buNone/>
            </a:pPr>
            <a:r>
              <a:rPr lang="he-IL" dirty="0"/>
              <a:t>יש להתייחס לכל הפרמטרים:</a:t>
            </a:r>
          </a:p>
          <a:p>
            <a:pPr>
              <a:buFont typeface="Wingdings" pitchFamily="2" charset="2"/>
              <a:buChar char="ü"/>
            </a:pPr>
            <a:r>
              <a:rPr lang="he-IL" dirty="0"/>
              <a:t>גיל</a:t>
            </a:r>
          </a:p>
          <a:p>
            <a:pPr>
              <a:buFont typeface="Wingdings" pitchFamily="2" charset="2"/>
              <a:buChar char="ü"/>
            </a:pPr>
            <a:r>
              <a:rPr lang="he-IL" dirty="0"/>
              <a:t>שכר</a:t>
            </a:r>
          </a:p>
          <a:p>
            <a:pPr>
              <a:buFont typeface="Wingdings" pitchFamily="2" charset="2"/>
              <a:buChar char="ü"/>
            </a:pPr>
            <a:r>
              <a:rPr lang="he-IL" dirty="0"/>
              <a:t>התקציב החודשי שברשותך </a:t>
            </a:r>
          </a:p>
          <a:p>
            <a:pPr>
              <a:buFont typeface="Wingdings" pitchFamily="2" charset="2"/>
              <a:buChar char="ü"/>
            </a:pPr>
            <a:r>
              <a:rPr lang="he-IL" dirty="0"/>
              <a:t>תקנוני פנסיה/תנאי פוליסות</a:t>
            </a:r>
          </a:p>
          <a:p>
            <a:pPr>
              <a:buFont typeface="Wingdings" pitchFamily="2" charset="2"/>
              <a:buChar char="ü"/>
            </a:pPr>
            <a:r>
              <a:rPr lang="he-IL" dirty="0"/>
              <a:t>תשואות/דמי ניהול </a:t>
            </a:r>
          </a:p>
          <a:p>
            <a:pPr>
              <a:buFont typeface="Wingdings" pitchFamily="2" charset="2"/>
              <a:buChar char="ü"/>
            </a:pPr>
            <a:r>
              <a:rPr lang="he-IL" dirty="0"/>
              <a:t>תכנון מס בפרישה</a:t>
            </a:r>
          </a:p>
          <a:p>
            <a:pPr>
              <a:buFont typeface="Wingdings" pitchFamily="2" charset="2"/>
              <a:buChar char="ü"/>
            </a:pPr>
            <a:r>
              <a:rPr lang="he-IL" dirty="0"/>
              <a:t>יעדים ומטרות שלך ושל המשפחה</a:t>
            </a:r>
          </a:p>
          <a:p>
            <a:pPr>
              <a:buFont typeface="Wingdings" pitchFamily="2" charset="2"/>
              <a:buChar char="ü"/>
            </a:pPr>
            <a:r>
              <a:rPr lang="he-IL" dirty="0"/>
              <a:t>מה החלומות שלך ?</a:t>
            </a:r>
          </a:p>
          <a:p>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F101B4AD-CE8D-4D59-9826-96B64B389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166660"/>
            <a:ext cx="3275856" cy="2183904"/>
          </a:xfrm>
          <a:prstGeom prst="rect">
            <a:avLst/>
          </a:prstGeom>
        </p:spPr>
      </p:pic>
    </p:spTree>
    <p:extLst>
      <p:ext uri="{BB962C8B-B14F-4D97-AF65-F5344CB8AC3E}">
        <p14:creationId xmlns:p14="http://schemas.microsoft.com/office/powerpoint/2010/main" val="316462264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 תכנון פיננסי</a:t>
            </a:r>
            <a:r>
              <a:rPr lang="en-US" sz="4000" b="1" dirty="0">
                <a:latin typeface="Times New Roman" pitchFamily="18" charset="0"/>
              </a:rPr>
              <a:t> -</a:t>
            </a:r>
            <a:r>
              <a:rPr lang="he-IL" sz="4000" b="1" dirty="0">
                <a:latin typeface="Times New Roman" pitchFamily="18" charset="0"/>
              </a:rPr>
              <a:t>הצצה לעתיד</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Image result for â«××¨×××ª ××ª ××¢×ª××â¬â">
            <a:extLst>
              <a:ext uri="{FF2B5EF4-FFF2-40B4-BE49-F238E27FC236}">
                <a16:creationId xmlns:a16="http://schemas.microsoft.com/office/drawing/2014/main" id="{CE3D3165-0341-4FC5-939F-5A52D939804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366044" y="2143125"/>
            <a:ext cx="63754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7877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022EDE-2185-4D47-98B9-DDD9EE03AF47}"/>
              </a:ext>
            </a:extLst>
          </p:cNvPr>
          <p:cNvSpPr>
            <a:spLocks noGrp="1"/>
          </p:cNvSpPr>
          <p:nvPr>
            <p:ph type="title"/>
          </p:nvPr>
        </p:nvSpPr>
        <p:spPr/>
        <p:txBody>
          <a:bodyPr/>
          <a:lstStyle/>
          <a:p>
            <a:r>
              <a:rPr lang="he-IL" b="1" dirty="0"/>
              <a:t>איך יראו החיים שלכם ? ככה?</a:t>
            </a:r>
          </a:p>
        </p:txBody>
      </p:sp>
      <p:pic>
        <p:nvPicPr>
          <p:cNvPr id="6" name="מציין מיקום תוכן 5">
            <a:extLst>
              <a:ext uri="{FF2B5EF4-FFF2-40B4-BE49-F238E27FC236}">
                <a16:creationId xmlns:a16="http://schemas.microsoft.com/office/drawing/2014/main" id="{F1E0E650-6767-4C45-8B99-501315CDBC6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17613" y="1700808"/>
            <a:ext cx="8708773" cy="4267299"/>
          </a:xfrm>
        </p:spPr>
      </p:pic>
      <p:pic>
        <p:nvPicPr>
          <p:cNvPr id="4" name="Picture 2">
            <a:extLst>
              <a:ext uri="{FF2B5EF4-FFF2-40B4-BE49-F238E27FC236}">
                <a16:creationId xmlns:a16="http://schemas.microsoft.com/office/drawing/2014/main" id="{6E94C442-BEB5-44D8-9764-4FB1A884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76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022EDE-2185-4D47-98B9-DDD9EE03AF47}"/>
              </a:ext>
            </a:extLst>
          </p:cNvPr>
          <p:cNvSpPr>
            <a:spLocks noGrp="1"/>
          </p:cNvSpPr>
          <p:nvPr>
            <p:ph type="title"/>
          </p:nvPr>
        </p:nvSpPr>
        <p:spPr/>
        <p:txBody>
          <a:bodyPr/>
          <a:lstStyle/>
          <a:p>
            <a:r>
              <a:rPr lang="he-IL" b="1" dirty="0"/>
              <a:t>או ככה? </a:t>
            </a:r>
          </a:p>
        </p:txBody>
      </p:sp>
      <p:pic>
        <p:nvPicPr>
          <p:cNvPr id="6" name="מציין מיקום תוכן 5" descr="תמונה שמכילה מים, חוץ, חוף, איש&#10;&#10;התיאור נוצר באופן אוטומטי">
            <a:extLst>
              <a:ext uri="{FF2B5EF4-FFF2-40B4-BE49-F238E27FC236}">
                <a16:creationId xmlns:a16="http://schemas.microsoft.com/office/drawing/2014/main" id="{4FC3FA57-BE8E-4815-B4DE-A0357C11C6B6}"/>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755576" y="1484784"/>
            <a:ext cx="7508632" cy="4963878"/>
          </a:xfrm>
        </p:spPr>
      </p:pic>
      <p:pic>
        <p:nvPicPr>
          <p:cNvPr id="4" name="Picture 2">
            <a:extLst>
              <a:ext uri="{FF2B5EF4-FFF2-40B4-BE49-F238E27FC236}">
                <a16:creationId xmlns:a16="http://schemas.microsoft.com/office/drawing/2014/main" id="{6E94C442-BEB5-44D8-9764-4FB1A884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5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7498DB-2720-4C41-B111-180081E5C256}"/>
              </a:ext>
            </a:extLst>
          </p:cNvPr>
          <p:cNvSpPr>
            <a:spLocks noGrp="1"/>
          </p:cNvSpPr>
          <p:nvPr>
            <p:ph type="title"/>
          </p:nvPr>
        </p:nvSpPr>
        <p:spPr/>
        <p:txBody>
          <a:bodyPr/>
          <a:lstStyle/>
          <a:p>
            <a:r>
              <a:rPr lang="he-IL" b="1" dirty="0"/>
              <a:t>קופת גמל להשקעה – איך נולדה ?</a:t>
            </a:r>
          </a:p>
        </p:txBody>
      </p:sp>
      <p:sp>
        <p:nvSpPr>
          <p:cNvPr id="3" name="מציין מיקום תוכן 2">
            <a:extLst>
              <a:ext uri="{FF2B5EF4-FFF2-40B4-BE49-F238E27FC236}">
                <a16:creationId xmlns:a16="http://schemas.microsoft.com/office/drawing/2014/main" id="{84AB6CE7-C03C-4644-8848-9072F9657997}"/>
              </a:ext>
            </a:extLst>
          </p:cNvPr>
          <p:cNvSpPr>
            <a:spLocks noGrp="1"/>
          </p:cNvSpPr>
          <p:nvPr>
            <p:ph sz="quarter" idx="1"/>
          </p:nvPr>
        </p:nvSpPr>
        <p:spPr/>
        <p:txBody>
          <a:bodyPr/>
          <a:lstStyle/>
          <a:p>
            <a:pPr marL="800100" lvl="1" indent="-342900">
              <a:buClr>
                <a:schemeClr val="tx2"/>
              </a:buClr>
              <a:buFont typeface="Arial" panose="020B0604020202020204" pitchFamily="34" charset="0"/>
              <a:buChar char="•"/>
            </a:pPr>
            <a:r>
              <a:rPr lang="he-IL" dirty="0"/>
              <a:t>מכשיר חסכון פרטי </a:t>
            </a:r>
          </a:p>
          <a:p>
            <a:pPr marL="800100" lvl="1" indent="-342900">
              <a:buClr>
                <a:schemeClr val="tx2"/>
              </a:buClr>
              <a:buFont typeface="Arial" panose="020B0604020202020204" pitchFamily="34" charset="0"/>
              <a:buChar char="•"/>
            </a:pPr>
            <a:endParaRPr lang="he-IL" dirty="0"/>
          </a:p>
          <a:p>
            <a:pPr marL="800100" lvl="1" indent="-342900">
              <a:buClr>
                <a:schemeClr val="tx2"/>
              </a:buClr>
              <a:buFont typeface="Arial" panose="020B0604020202020204" pitchFamily="34" charset="0"/>
              <a:buChar char="•"/>
            </a:pPr>
            <a:r>
              <a:rPr lang="he-IL" dirty="0"/>
              <a:t>עד 2005 חיסכון בקופת גמל היה חיסכון הוני (חיסכון למשיכה חד פעמית)</a:t>
            </a:r>
          </a:p>
          <a:p>
            <a:pPr marL="800100" lvl="1" indent="-342900">
              <a:buClr>
                <a:schemeClr val="tx2"/>
              </a:buClr>
              <a:buFont typeface="Arial" panose="020B0604020202020204" pitchFamily="34" charset="0"/>
              <a:buChar char="•"/>
            </a:pPr>
            <a:r>
              <a:rPr lang="he-IL" dirty="0"/>
              <a:t>הורים נהגו לפתוח לילדים קופות גמל בבנק ככלי לחיסכון</a:t>
            </a:r>
          </a:p>
          <a:p>
            <a:pPr marL="800100" lvl="1" indent="-342900">
              <a:buClr>
                <a:schemeClr val="tx2"/>
              </a:buClr>
              <a:buFont typeface="Arial" panose="020B0604020202020204" pitchFamily="34" charset="0"/>
              <a:buChar char="•"/>
            </a:pPr>
            <a:r>
              <a:rPr lang="he-IL" dirty="0"/>
              <a:t>משנת 2005 חיסכון בקופת גמל אפשר למשוך רק מגיל </a:t>
            </a:r>
            <a:r>
              <a:rPr lang="he-IL" u="sng" dirty="0"/>
              <a:t>60</a:t>
            </a:r>
          </a:p>
          <a:p>
            <a:pPr marL="800100" lvl="1" indent="-342900">
              <a:buClr>
                <a:schemeClr val="tx2"/>
              </a:buClr>
              <a:buFont typeface="Arial" panose="020B0604020202020204" pitchFamily="34" charset="0"/>
              <a:buChar char="•"/>
            </a:pPr>
            <a:r>
              <a:rPr lang="he-IL" dirty="0"/>
              <a:t>משנת 2008 חיסכון בקופת גמל אפשר למשוך כקצבה בלבד</a:t>
            </a:r>
          </a:p>
          <a:p>
            <a:pPr marL="800100" lvl="1" indent="-342900">
              <a:buClr>
                <a:schemeClr val="tx2"/>
              </a:buClr>
              <a:buFont typeface="Arial" panose="020B0604020202020204" pitchFamily="34" charset="0"/>
              <a:buChar char="•"/>
            </a:pPr>
            <a:r>
              <a:rPr lang="he-IL" dirty="0"/>
              <a:t>במטרה לעודד את הציבור לחסכון נוצרה בשנת 2016 </a:t>
            </a:r>
            <a:r>
              <a:rPr lang="he-IL" b="1" dirty="0"/>
              <a:t>קופת הגמל להשקעה</a:t>
            </a:r>
          </a:p>
          <a:p>
            <a:endParaRPr lang="he-IL" dirty="0"/>
          </a:p>
        </p:txBody>
      </p:sp>
    </p:spTree>
    <p:extLst>
      <p:ext uri="{BB962C8B-B14F-4D97-AF65-F5344CB8AC3E}">
        <p14:creationId xmlns:p14="http://schemas.microsoft.com/office/powerpoint/2010/main" val="228331035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מהו תכנון פיננסי ?</a:t>
            </a:r>
          </a:p>
        </p:txBody>
      </p:sp>
      <p:sp>
        <p:nvSpPr>
          <p:cNvPr id="3" name="מציין מיקום תוכן 2"/>
          <p:cNvSpPr>
            <a:spLocks noGrp="1"/>
          </p:cNvSpPr>
          <p:nvPr>
            <p:ph sz="quarter" idx="1"/>
          </p:nvPr>
        </p:nvSpPr>
        <p:spPr/>
        <p:txBody>
          <a:bodyPr>
            <a:normAutofit fontScale="62500" lnSpcReduction="20000"/>
          </a:bodyPr>
          <a:lstStyle/>
          <a:p>
            <a:pPr marL="0" indent="0">
              <a:buNone/>
            </a:pPr>
            <a:r>
              <a:rPr lang="he-IL" dirty="0"/>
              <a:t>תכנון פיננסי הינו תהליך רחב ומתמשך בו המשפחה מקבלת החלטות משמעותיות שמטרתן להבטיח את עתידה הכלכלי .</a:t>
            </a:r>
          </a:p>
          <a:p>
            <a:pPr marL="0" indent="0">
              <a:buNone/>
            </a:pPr>
            <a:r>
              <a:rPr lang="he-IL" dirty="0"/>
              <a:t>החיים הפיננסים שלנו מסובכים מאי פעם , על מנת לעשות סדר ולתכנן את העתיד ,אנו מחויבים להיעזר באיש מקצוע ובתכנית המותאמת למרכים האישיים של המשפחה.</a:t>
            </a:r>
          </a:p>
          <a:p>
            <a:pPr marL="0" indent="0">
              <a:buNone/>
            </a:pPr>
            <a:r>
              <a:rPr lang="he-IL" dirty="0"/>
              <a:t>תכנון פיננסי מיועד לכל מי שיש לו נכסים והוא רוצה לפרוש איתם ולעמוד ביעדי החיים שלו.</a:t>
            </a:r>
          </a:p>
          <a:p>
            <a:pPr marL="0" indent="0">
              <a:buNone/>
            </a:pPr>
            <a:r>
              <a:rPr lang="he-IL" dirty="0"/>
              <a:t> </a:t>
            </a:r>
            <a:endParaRPr lang="en-US" dirty="0"/>
          </a:p>
          <a:p>
            <a:pPr marL="0" indent="0">
              <a:buNone/>
            </a:pPr>
            <a:r>
              <a:rPr lang="he-IL" dirty="0"/>
              <a:t>תכנון פיננסי נעשה באופן מקצועי ,על ידי מתכנן פיננסי , הבקיא בכל הדיסציפלינות המקצועיות.</a:t>
            </a:r>
            <a:endParaRPr lang="en-US" dirty="0"/>
          </a:p>
          <a:p>
            <a:pPr marL="0" indent="0">
              <a:buNone/>
            </a:pPr>
            <a:r>
              <a:rPr lang="he-IL" dirty="0"/>
              <a:t>וזאת על מנת להבטיח תהליך איכותי ברמת דיוק מקסימלית.</a:t>
            </a:r>
          </a:p>
          <a:p>
            <a:pPr marL="0" indent="0">
              <a:buNone/>
            </a:pPr>
            <a:r>
              <a:rPr lang="he-IL" dirty="0"/>
              <a:t>למתכנן ראייה רחבה הנוגעת לתחומים מגוונים של מיסוי, עריכת דין וחוזים , ביטוח , השקעות וחסכון.</a:t>
            </a:r>
          </a:p>
          <a:p>
            <a:pPr marL="0" indent="0">
              <a:buNone/>
            </a:pPr>
            <a:endParaRPr lang="en-US" dirty="0"/>
          </a:p>
          <a:p>
            <a:pPr marL="0" indent="0">
              <a:buNone/>
            </a:pPr>
            <a:r>
              <a:rPr lang="he-IL" dirty="0"/>
              <a:t>התכנון מתייחס לכל הצרכים הכלכליים של המשפחה.</a:t>
            </a:r>
            <a:endParaRPr lang="en-US" dirty="0"/>
          </a:p>
          <a:p>
            <a:pPr marL="0" indent="0">
              <a:buNone/>
            </a:pPr>
            <a:r>
              <a:rPr lang="he-IL" dirty="0"/>
              <a:t> בעזרת הגדרת יעדים כלכליים ומטרות משפחתיות מבעוד מועד, תוך בחינה של הנכסים, ההתחייבות והסיכונים של המשפחה, ניתן יהיה לתכנן את האירועים המשמעותיים בחיים.</a:t>
            </a:r>
            <a:endParaRPr lang="en-US" dirty="0"/>
          </a:p>
          <a:p>
            <a:pPr marL="0" indent="0">
              <a:buNone/>
            </a:pPr>
            <a:r>
              <a:rPr lang="he-IL" dirty="0"/>
              <a:t> תכנון פיננסי נכון הופך אירועים בלתי מתוכננים בחיי המשפחה לכאלה הניתנים לגידור מראש ומאפשר התמודדות עם סיטואציות מורכבות וקטסטרופות באמצעות ההגנות המתאימות. </a:t>
            </a:r>
          </a:p>
          <a:p>
            <a:pPr marL="0" indent="0">
              <a:buNone/>
            </a:pPr>
            <a:r>
              <a:rPr lang="he-IL" dirty="0"/>
              <a:t>התכנית הרחבה אותה בונה המתכנן הפיננסי יחד עם לקוחותיו כוללת מספר שלבים אותם אפרט שלב אחר שלב בתכנית הפיננסית.</a:t>
            </a:r>
            <a:endParaRPr lang="en-US" dirty="0"/>
          </a:p>
          <a:p>
            <a:pPr marL="0" indent="0">
              <a:buNone/>
            </a:pPr>
            <a:r>
              <a:rPr lang="en-US" dirty="0"/>
              <a:t> </a:t>
            </a:r>
          </a:p>
          <a:p>
            <a:pPr marL="0" indent="0">
              <a:buNone/>
            </a:pP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65142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C33C746-1C42-4581-BC1F-5723F5D6AC96}"/>
              </a:ext>
            </a:extLst>
          </p:cNvPr>
          <p:cNvSpPr txBox="1">
            <a:spLocks/>
          </p:cNvSpPr>
          <p:nvPr/>
        </p:nvSpPr>
        <p:spPr>
          <a:xfrm>
            <a:off x="0" y="4258818"/>
            <a:ext cx="9144000" cy="1741932"/>
          </a:xfrm>
          <a:prstGeom prst="rect">
            <a:avLst/>
          </a:prstGeom>
          <a:solidFill>
            <a:srgbClr val="742D34">
              <a:alpha val="70000"/>
            </a:srgbClr>
          </a:solidFill>
        </p:spPr>
        <p:txBody>
          <a:bodyPr vert="horz" lIns="68580" tIns="34290" rIns="68580" bIns="34290" rtlCol="0" anchor="ct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אני עוזרת </a:t>
            </a:r>
            <a:r>
              <a:rPr kumimoji="0" lang="he-IL" sz="4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לך</a:t>
            </a: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להגדיר את החלומות </a:t>
            </a:r>
            <a:r>
              <a:rPr kumimoji="0" lang="he-IL" sz="4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שלך</a:t>
            </a: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t>
            </a:r>
          </a:p>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ואת הדרך הכלכלית </a:t>
            </a:r>
            <a:r>
              <a:rPr kumimoji="0" lang="he-IL" sz="4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להגשים אותם</a:t>
            </a: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a:t>
            </a:r>
          </a:p>
        </p:txBody>
      </p:sp>
    </p:spTree>
    <p:extLst>
      <p:ext uri="{BB962C8B-B14F-4D97-AF65-F5344CB8AC3E}">
        <p14:creationId xmlns:p14="http://schemas.microsoft.com/office/powerpoint/2010/main" val="9590975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1" y="188640"/>
            <a:ext cx="8534400" cy="758952"/>
          </a:xfrm>
        </p:spPr>
        <p:txBody>
          <a:bodyPr>
            <a:normAutofit fontScale="90000"/>
          </a:bodyPr>
          <a:lstStyle/>
          <a:p>
            <a:br>
              <a:rPr lang="he-IL" sz="2000" b="1" u="sng" dirty="0"/>
            </a:br>
            <a:br>
              <a:rPr lang="he-IL" sz="4000" dirty="0"/>
            </a:br>
            <a:r>
              <a:rPr lang="he-IL" sz="4000" dirty="0"/>
              <a:t>יתרונות לתכנון פיננסי</a:t>
            </a:r>
          </a:p>
        </p:txBody>
      </p:sp>
      <p:sp>
        <p:nvSpPr>
          <p:cNvPr id="3" name="מציין מיקום תוכן 2"/>
          <p:cNvSpPr>
            <a:spLocks noGrp="1"/>
          </p:cNvSpPr>
          <p:nvPr>
            <p:ph sz="quarter" idx="1"/>
          </p:nvPr>
        </p:nvSpPr>
        <p:spPr/>
        <p:txBody>
          <a:bodyPr>
            <a:normAutofit fontScale="70000" lnSpcReduction="20000"/>
          </a:bodyPr>
          <a:lstStyle/>
          <a:p>
            <a:pPr>
              <a:buFont typeface="Wingdings" panose="05000000000000000000" pitchFamily="2" charset="2"/>
              <a:buChar char="ü"/>
            </a:pPr>
            <a:endParaRPr lang="he-IL" sz="2900" dirty="0"/>
          </a:p>
          <a:p>
            <a:pPr>
              <a:buFont typeface="Wingdings" panose="05000000000000000000" pitchFamily="2" charset="2"/>
              <a:buChar char="ü"/>
            </a:pPr>
            <a:r>
              <a:rPr lang="he-IL" sz="2900" b="1" dirty="0"/>
              <a:t>תמונת הנכסים- </a:t>
            </a:r>
            <a:r>
              <a:rPr lang="he-IL" sz="2900" dirty="0"/>
              <a:t>ההתחייבויות והסיכונים המלאה של משק הבית בזמן אמת וביחס לשוק.</a:t>
            </a:r>
            <a:br>
              <a:rPr lang="he-IL" sz="2900" dirty="0"/>
            </a:br>
            <a:endParaRPr lang="he-IL" sz="2900" dirty="0"/>
          </a:p>
          <a:p>
            <a:pPr>
              <a:buFont typeface="Wingdings" panose="05000000000000000000" pitchFamily="2" charset="2"/>
              <a:buChar char="ü"/>
            </a:pPr>
            <a:r>
              <a:rPr lang="he-IL" sz="2900" b="1" dirty="0"/>
              <a:t>ניהול אופטימאלי </a:t>
            </a:r>
            <a:r>
              <a:rPr lang="he-IL" sz="2900" dirty="0"/>
              <a:t>של כלל </a:t>
            </a:r>
            <a:r>
              <a:rPr lang="he-IL" sz="2900" b="1" dirty="0"/>
              <a:t>הנכסים וההתחייבויות </a:t>
            </a:r>
            <a:r>
              <a:rPr lang="he-IL" sz="2900" dirty="0"/>
              <a:t>של משק הבית .</a:t>
            </a:r>
            <a:br>
              <a:rPr lang="he-IL" sz="2900" dirty="0"/>
            </a:br>
            <a:endParaRPr lang="he-IL" sz="2900" dirty="0"/>
          </a:p>
          <a:p>
            <a:pPr>
              <a:buFont typeface="Wingdings" panose="05000000000000000000" pitchFamily="2" charset="2"/>
              <a:buChar char="ü"/>
            </a:pPr>
            <a:r>
              <a:rPr lang="he-IL" sz="2900" b="1" dirty="0"/>
              <a:t>מינימום  עלויות </a:t>
            </a:r>
            <a:r>
              <a:rPr lang="he-IL" sz="2900" dirty="0"/>
              <a:t>הניהול עבור המוצרים השונים בהם מנוהלים חסכונות וסיכוני המשפחה.</a:t>
            </a:r>
            <a:br>
              <a:rPr lang="he-IL" sz="2900" dirty="0"/>
            </a:br>
            <a:endParaRPr lang="he-IL" sz="2900" dirty="0"/>
          </a:p>
          <a:p>
            <a:pPr>
              <a:buFont typeface="Wingdings" panose="05000000000000000000" pitchFamily="2" charset="2"/>
              <a:buChar char="ü"/>
            </a:pPr>
            <a:r>
              <a:rPr lang="he-IL" sz="2900" b="1" dirty="0"/>
              <a:t>ניהול השקעות- </a:t>
            </a:r>
            <a:r>
              <a:rPr lang="he-IL" sz="2900" dirty="0"/>
              <a:t>בניית אסטרטגיית תשואה מותאמת סיכון לצרכי המשפחה .</a:t>
            </a:r>
            <a:br>
              <a:rPr lang="he-IL" sz="2900" dirty="0"/>
            </a:br>
            <a:endParaRPr lang="he-IL" sz="2900" dirty="0"/>
          </a:p>
          <a:p>
            <a:pPr>
              <a:buFont typeface="Wingdings" panose="05000000000000000000" pitchFamily="2" charset="2"/>
              <a:buChar char="ü"/>
            </a:pPr>
            <a:r>
              <a:rPr lang="he-IL" sz="2900" dirty="0"/>
              <a:t>עדכון רציף </a:t>
            </a:r>
            <a:r>
              <a:rPr lang="he-IL" sz="2900" b="1" dirty="0"/>
              <a:t>ומעקב</a:t>
            </a:r>
            <a:r>
              <a:rPr lang="he-IL" sz="2900" dirty="0"/>
              <a:t> בתיק הלקוח בהתאם לשינויים בתא המשפחתי, במוצרים, ברגולציה ובתנאי השוק.</a:t>
            </a:r>
            <a:br>
              <a:rPr lang="he-IL" sz="2900" dirty="0"/>
            </a:br>
            <a:endParaRPr lang="he-IL" sz="2900" dirty="0"/>
          </a:p>
          <a:p>
            <a:pPr>
              <a:buFont typeface="Wingdings" panose="05000000000000000000" pitchFamily="2" charset="2"/>
              <a:buChar char="ü"/>
            </a:pPr>
            <a:r>
              <a:rPr lang="he-IL" sz="2900" b="1" dirty="0"/>
              <a:t>תכנון</a:t>
            </a:r>
            <a:r>
              <a:rPr lang="he-IL" sz="2900" dirty="0"/>
              <a:t> מועד היציאה לפרישה מעבודה ובאילו תנאים.</a:t>
            </a:r>
            <a:br>
              <a:rPr lang="he-IL" sz="2900" dirty="0"/>
            </a:br>
            <a:endParaRPr lang="he-IL" sz="2900" dirty="0"/>
          </a:p>
          <a:p>
            <a:pPr>
              <a:buFont typeface="Wingdings" panose="05000000000000000000" pitchFamily="2" charset="2"/>
              <a:buChar char="ü"/>
            </a:pPr>
            <a:r>
              <a:rPr lang="he-IL" sz="2900" b="1" dirty="0"/>
              <a:t>ראייה הוליסטית </a:t>
            </a:r>
            <a:r>
              <a:rPr lang="he-IL" sz="2900" dirty="0"/>
              <a:t>-שיתוף פעולה עם נותני שירות קיימים כגון רואה חשבון, עו"ד, מנהל השקעות ומומחה לנדל"ן ועוד מומחים  על פי הצורך.</a:t>
            </a:r>
          </a:p>
          <a:p>
            <a:pPr marL="0" indent="0">
              <a:buNone/>
            </a:pPr>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0982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BD4F27-F9E1-4945-88C5-A4BB58A26896}"/>
              </a:ext>
            </a:extLst>
          </p:cNvPr>
          <p:cNvSpPr>
            <a:spLocks noGrp="1"/>
          </p:cNvSpPr>
          <p:nvPr>
            <p:ph type="title"/>
          </p:nvPr>
        </p:nvSpPr>
        <p:spPr>
          <a:xfrm>
            <a:off x="301752" y="228600"/>
            <a:ext cx="8534400" cy="758952"/>
          </a:xfrm>
        </p:spPr>
        <p:txBody>
          <a:bodyPr/>
          <a:lstStyle/>
          <a:p>
            <a:endParaRPr lang="he-IL" dirty="0"/>
          </a:p>
        </p:txBody>
      </p:sp>
      <p:pic>
        <p:nvPicPr>
          <p:cNvPr id="4" name="מציין מיקום תוכן 3">
            <a:extLst>
              <a:ext uri="{FF2B5EF4-FFF2-40B4-BE49-F238E27FC236}">
                <a16:creationId xmlns:a16="http://schemas.microsoft.com/office/drawing/2014/main" id="{C2AF0D96-0FE3-4329-BF0F-E3D161A4703B}"/>
              </a:ext>
            </a:extLst>
          </p:cNvPr>
          <p:cNvPicPr>
            <a:picLocks noGrp="1" noChangeAspect="1"/>
          </p:cNvPicPr>
          <p:nvPr>
            <p:ph sz="quarter" idx="1"/>
          </p:nvPr>
        </p:nvPicPr>
        <p:blipFill>
          <a:blip r:embed="rId2"/>
          <a:stretch>
            <a:fillRect/>
          </a:stretch>
        </p:blipFill>
        <p:spPr>
          <a:xfrm>
            <a:off x="755576" y="548680"/>
            <a:ext cx="7488832" cy="5616624"/>
          </a:xfrm>
          <a:prstGeom prst="rect">
            <a:avLst/>
          </a:prstGeom>
        </p:spPr>
      </p:pic>
      <p:pic>
        <p:nvPicPr>
          <p:cNvPr id="5" name="Picture 2">
            <a:extLst>
              <a:ext uri="{FF2B5EF4-FFF2-40B4-BE49-F238E27FC236}">
                <a16:creationId xmlns:a16="http://schemas.microsoft.com/office/drawing/2014/main" id="{DA83D870-7488-46AC-9377-0CEC34793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41054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233143-C9DD-4A91-89FD-ECB1725DC49A}"/>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BD073495-478F-4E8D-83EA-C6B18E4C5D01}"/>
              </a:ext>
            </a:extLst>
          </p:cNvPr>
          <p:cNvPicPr>
            <a:picLocks noGrp="1" noChangeAspect="1"/>
          </p:cNvPicPr>
          <p:nvPr>
            <p:ph sz="quarter" idx="1"/>
          </p:nvPr>
        </p:nvPicPr>
        <p:blipFill>
          <a:blip r:embed="rId2"/>
          <a:stretch>
            <a:fillRect/>
          </a:stretch>
        </p:blipFill>
        <p:spPr>
          <a:xfrm>
            <a:off x="0" y="0"/>
            <a:ext cx="9143999" cy="6857999"/>
          </a:xfrm>
          <a:prstGeom prst="rect">
            <a:avLst/>
          </a:prstGeom>
        </p:spPr>
      </p:pic>
      <p:pic>
        <p:nvPicPr>
          <p:cNvPr id="4" name="Picture 2">
            <a:extLst>
              <a:ext uri="{FF2B5EF4-FFF2-40B4-BE49-F238E27FC236}">
                <a16:creationId xmlns:a16="http://schemas.microsoft.com/office/drawing/2014/main" id="{E77D6029-BE96-4C47-9804-377FE7FC8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502"/>
            <a:ext cx="663419" cy="54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2109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9AE121-29C2-4DB9-92B9-E04CBDBB0044}"/>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C2D2FE29-67A2-411E-94A7-4738F451AFC2}"/>
              </a:ext>
            </a:extLst>
          </p:cNvPr>
          <p:cNvPicPr>
            <a:picLocks noGrp="1" noChangeAspect="1"/>
          </p:cNvPicPr>
          <p:nvPr>
            <p:ph sz="quarter" idx="1"/>
          </p:nvPr>
        </p:nvPicPr>
        <p:blipFill>
          <a:blip r:embed="rId2"/>
          <a:stretch>
            <a:fillRect/>
          </a:stretch>
        </p:blipFill>
        <p:spPr>
          <a:xfrm>
            <a:off x="0" y="-27048"/>
            <a:ext cx="9144000" cy="6885048"/>
          </a:xfrm>
          <a:prstGeom prst="rect">
            <a:avLst/>
          </a:prstGeom>
        </p:spPr>
      </p:pic>
      <p:pic>
        <p:nvPicPr>
          <p:cNvPr id="4" name="Picture 2">
            <a:extLst>
              <a:ext uri="{FF2B5EF4-FFF2-40B4-BE49-F238E27FC236}">
                <a16:creationId xmlns:a16="http://schemas.microsoft.com/office/drawing/2014/main" id="{D195631A-EFAE-4518-AF26-6D067BABA6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00"/>
            <a:ext cx="613369"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9452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2795B0-0EBC-4748-A86C-DBBCFB15D278}"/>
              </a:ext>
            </a:extLst>
          </p:cNvPr>
          <p:cNvSpPr>
            <a:spLocks noGrp="1"/>
          </p:cNvSpPr>
          <p:nvPr>
            <p:ph type="title"/>
          </p:nvPr>
        </p:nvSpPr>
        <p:spPr/>
        <p:txBody>
          <a:bodyPr/>
          <a:lstStyle/>
          <a:p>
            <a:endParaRPr lang="he-IL"/>
          </a:p>
        </p:txBody>
      </p:sp>
      <p:pic>
        <p:nvPicPr>
          <p:cNvPr id="5" name="מציין מיקום תוכן 4" descr="תמונה שמכילה שולחן, אחזקה, איש&#10;&#10;התיאור נוצר באופן אוטומטי">
            <a:extLst>
              <a:ext uri="{FF2B5EF4-FFF2-40B4-BE49-F238E27FC236}">
                <a16:creationId xmlns:a16="http://schemas.microsoft.com/office/drawing/2014/main" id="{1BBFD494-7023-4012-A8B0-7445ABB8F98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75528" y="476672"/>
            <a:ext cx="6792944" cy="5694511"/>
          </a:xfrm>
        </p:spPr>
      </p:pic>
    </p:spTree>
    <p:extLst>
      <p:ext uri="{BB962C8B-B14F-4D97-AF65-F5344CB8AC3E}">
        <p14:creationId xmlns:p14="http://schemas.microsoft.com/office/powerpoint/2010/main" val="8565765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ציין מיקום תוכן 2">
            <a:extLst>
              <a:ext uri="{FF2B5EF4-FFF2-40B4-BE49-F238E27FC236}">
                <a16:creationId xmlns:a16="http://schemas.microsoft.com/office/drawing/2014/main" id="{E9744EE8-3FA8-44F2-9C52-6DBB5B3EA407}"/>
              </a:ext>
            </a:extLst>
          </p:cNvPr>
          <p:cNvSpPr>
            <a:spLocks noGrp="1"/>
          </p:cNvSpPr>
          <p:nvPr>
            <p:ph sz="quarter" idx="1"/>
          </p:nvPr>
        </p:nvSpPr>
        <p:spPr/>
        <p:txBody>
          <a:bodyPr/>
          <a:lstStyle/>
          <a:p>
            <a:endParaRPr lang="he-IL" sz="2800" b="1" dirty="0">
              <a:latin typeface="Times New Roman" pitchFamily="18" charset="0"/>
            </a:endParaRPr>
          </a:p>
          <a:p>
            <a:endParaRPr lang="he-IL" sz="2800" b="1" dirty="0">
              <a:latin typeface="Times New Roman" pitchFamily="18" charset="0"/>
            </a:endParaRPr>
          </a:p>
          <a:p>
            <a:endParaRPr lang="he-IL" dirty="0"/>
          </a:p>
          <a:p>
            <a:pPr marL="0" indent="0">
              <a:buNone/>
            </a:pPr>
            <a:endParaRPr lang="he-IL" dirty="0"/>
          </a:p>
        </p:txBody>
      </p:sp>
      <p:pic>
        <p:nvPicPr>
          <p:cNvPr id="5" name="תמונה 4">
            <a:extLst>
              <a:ext uri="{FF2B5EF4-FFF2-40B4-BE49-F238E27FC236}">
                <a16:creationId xmlns:a16="http://schemas.microsoft.com/office/drawing/2014/main" id="{EA9FE25B-0BC7-4446-BBC5-B97271299DAB}"/>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35864846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תודה על ההקשבה </a:t>
            </a:r>
          </a:p>
        </p:txBody>
      </p:sp>
      <p:sp>
        <p:nvSpPr>
          <p:cNvPr id="3" name="מציין מיקום תוכן 2"/>
          <p:cNvSpPr>
            <a:spLocks noGrp="1"/>
          </p:cNvSpPr>
          <p:nvPr>
            <p:ph sz="quarter" idx="1"/>
          </p:nvPr>
        </p:nvSpPr>
        <p:spPr/>
        <p:txBody>
          <a:bodyPr>
            <a:normAutofit fontScale="62500" lnSpcReduction="20000"/>
          </a:bodyPr>
          <a:lstStyle/>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sz="2600" b="1" dirty="0"/>
          </a:p>
          <a:p>
            <a:pPr marL="0" indent="0" algn="ctr">
              <a:buNone/>
            </a:pPr>
            <a:endParaRPr lang="he-IL" sz="2600" b="1" dirty="0"/>
          </a:p>
          <a:p>
            <a:pPr marL="0" indent="0" algn="ctr">
              <a:buNone/>
            </a:pPr>
            <a:endParaRPr lang="he-IL" sz="2600" b="1" dirty="0"/>
          </a:p>
          <a:p>
            <a:pPr marL="0" indent="0" algn="ctr">
              <a:buNone/>
            </a:pPr>
            <a:r>
              <a:rPr lang="he-IL" sz="2600" b="1" dirty="0"/>
              <a:t>מירית עמוסי –מתכננת פיננסית </a:t>
            </a:r>
          </a:p>
          <a:p>
            <a:pPr marL="0" indent="0" algn="ctr">
              <a:buNone/>
            </a:pPr>
            <a:r>
              <a:rPr lang="he-IL" sz="2600" b="1" dirty="0"/>
              <a:t>"השיא-פתרונות פיננסים"                  </a:t>
            </a:r>
          </a:p>
          <a:p>
            <a:pPr marL="0" indent="0" algn="ctr">
              <a:buNone/>
            </a:pPr>
            <a:r>
              <a:rPr lang="he-IL" sz="2600" b="1" dirty="0"/>
              <a:t>טלפון במשרד - 074-7018877 </a:t>
            </a:r>
          </a:p>
          <a:p>
            <a:pPr marL="0" indent="0" algn="ctr">
              <a:buNone/>
            </a:pPr>
            <a:endParaRPr lang="he-IL" sz="2600" b="1" dirty="0"/>
          </a:p>
          <a:p>
            <a:pPr marL="0" indent="0" algn="ctr">
              <a:buNone/>
            </a:pPr>
            <a:endParaRPr lang="he-IL" sz="2600" b="1" dirty="0"/>
          </a:p>
          <a:p>
            <a:pPr marL="0" indent="0" algn="ctr">
              <a:buNone/>
            </a:pPr>
            <a:r>
              <a:rPr lang="he-IL" b="1" dirty="0"/>
              <a:t>לעדכונים שוטפים יש להיכנס לדף ה</a:t>
            </a:r>
            <a:r>
              <a:rPr lang="en-US" b="1" dirty="0"/>
              <a:t>Facebook : </a:t>
            </a:r>
            <a:endParaRPr lang="he-IL" b="1" dirty="0"/>
          </a:p>
          <a:p>
            <a:pPr marL="0" indent="0" algn="ctr">
              <a:buNone/>
            </a:pPr>
            <a:r>
              <a:rPr lang="he-IL" b="1" dirty="0"/>
              <a:t>"</a:t>
            </a:r>
            <a:r>
              <a:rPr lang="en-US" b="1" dirty="0"/>
              <a:t> </a:t>
            </a:r>
            <a:r>
              <a:rPr lang="he-IL" b="1" dirty="0"/>
              <a:t>מירית עמוסי-השיא פתרונות פיננסים "</a:t>
            </a:r>
            <a:endParaRPr lang="en-US" b="1" dirty="0"/>
          </a:p>
          <a:p>
            <a:pPr marL="0" indent="0">
              <a:buNone/>
            </a:pPr>
            <a:r>
              <a:rPr lang="he-IL" b="1" dirty="0"/>
              <a:t> </a:t>
            </a:r>
          </a:p>
          <a:p>
            <a:pPr marL="0" indent="0" algn="ctr">
              <a:buNone/>
            </a:pPr>
            <a:r>
              <a:rPr lang="he-IL" sz="1700" b="1" dirty="0" err="1"/>
              <a:t>ט.ל.ח</a:t>
            </a:r>
            <a:r>
              <a:rPr lang="he-IL" sz="1700" b="1" dirty="0"/>
              <a:t> – כל האמור במצגת אינו מהווה תחליף לייעוץ – </a:t>
            </a:r>
          </a:p>
          <a:p>
            <a:pPr marL="0" indent="0" algn="ctr">
              <a:buNone/>
            </a:pPr>
            <a:r>
              <a:rPr lang="he-IL" sz="1700" b="1" dirty="0"/>
              <a:t>יש לבצע התאמה אישית לכל עניין ודבר.</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Copy\עסק\כללי מותאם לכל שנה\CFP\CFP (r) Logos\TIF\CFP_r_cmyk_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6209" y="4315132"/>
            <a:ext cx="653824" cy="45925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תמונה שמכילה אדם, אישה, אחזקה, חזית&#10;&#10;התיאור נוצר באופן אוטומטי">
            <a:extLst>
              <a:ext uri="{FF2B5EF4-FFF2-40B4-BE49-F238E27FC236}">
                <a16:creationId xmlns:a16="http://schemas.microsoft.com/office/drawing/2014/main" id="{5D8EC7B0-C62E-4B27-B127-7F62A55BE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1628800"/>
            <a:ext cx="2586440" cy="1723862"/>
          </a:xfrm>
          <a:prstGeom prst="rect">
            <a:avLst/>
          </a:prstGeom>
        </p:spPr>
      </p:pic>
    </p:spTree>
    <p:extLst>
      <p:ext uri="{BB962C8B-B14F-4D97-AF65-F5344CB8AC3E}">
        <p14:creationId xmlns:p14="http://schemas.microsoft.com/office/powerpoint/2010/main" val="2749612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DBC731-59F3-4B12-8DE7-45BE2A6BF698}"/>
              </a:ext>
            </a:extLst>
          </p:cNvPr>
          <p:cNvSpPr>
            <a:spLocks noGrp="1"/>
          </p:cNvSpPr>
          <p:nvPr>
            <p:ph type="title"/>
          </p:nvPr>
        </p:nvSpPr>
        <p:spPr/>
        <p:txBody>
          <a:bodyPr/>
          <a:lstStyle/>
          <a:p>
            <a:r>
              <a:rPr lang="he-IL" dirty="0"/>
              <a:t>3. מוצרים תחליפיים לחסכון פרטי </a:t>
            </a:r>
          </a:p>
        </p:txBody>
      </p:sp>
      <p:pic>
        <p:nvPicPr>
          <p:cNvPr id="5" name="מציין מיקום תוכן 4">
            <a:extLst>
              <a:ext uri="{FF2B5EF4-FFF2-40B4-BE49-F238E27FC236}">
                <a16:creationId xmlns:a16="http://schemas.microsoft.com/office/drawing/2014/main" id="{D6CFD617-BA45-428D-B40A-F194E111ED49}"/>
              </a:ext>
            </a:extLst>
          </p:cNvPr>
          <p:cNvPicPr>
            <a:picLocks noGrp="1" noChangeAspect="1"/>
          </p:cNvPicPr>
          <p:nvPr>
            <p:ph sz="quarter" idx="1"/>
          </p:nvPr>
        </p:nvPicPr>
        <p:blipFill>
          <a:blip r:embed="rId2"/>
          <a:stretch>
            <a:fillRect/>
          </a:stretch>
        </p:blipFill>
        <p:spPr>
          <a:xfrm>
            <a:off x="1262856" y="2632075"/>
            <a:ext cx="6581775" cy="2362200"/>
          </a:xfrm>
        </p:spPr>
      </p:pic>
    </p:spTree>
    <p:extLst>
      <p:ext uri="{BB962C8B-B14F-4D97-AF65-F5344CB8AC3E}">
        <p14:creationId xmlns:p14="http://schemas.microsoft.com/office/powerpoint/2010/main" val="1340146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91B9D5-B929-4B2A-9336-6F07670CD6EC}"/>
              </a:ext>
            </a:extLst>
          </p:cNvPr>
          <p:cNvSpPr>
            <a:spLocks noGrp="1"/>
          </p:cNvSpPr>
          <p:nvPr>
            <p:ph type="title"/>
          </p:nvPr>
        </p:nvSpPr>
        <p:spPr/>
        <p:txBody>
          <a:bodyPr/>
          <a:lstStyle/>
          <a:p>
            <a:r>
              <a:rPr lang="he-IL" sz="3600" dirty="0">
                <a:cs typeface="+mn-cs"/>
              </a:rPr>
              <a:t>ממשיכים....</a:t>
            </a:r>
            <a:endParaRPr lang="he-IL" dirty="0"/>
          </a:p>
        </p:txBody>
      </p:sp>
      <p:sp>
        <p:nvSpPr>
          <p:cNvPr id="3" name="מציין מיקום תוכן 2">
            <a:extLst>
              <a:ext uri="{FF2B5EF4-FFF2-40B4-BE49-F238E27FC236}">
                <a16:creationId xmlns:a16="http://schemas.microsoft.com/office/drawing/2014/main" id="{1E2F6FDC-3E78-47DD-932D-100FED009D8E}"/>
              </a:ext>
            </a:extLst>
          </p:cNvPr>
          <p:cNvSpPr>
            <a:spLocks noGrp="1"/>
          </p:cNvSpPr>
          <p:nvPr>
            <p:ph sz="quarter" idx="1"/>
          </p:nvPr>
        </p:nvSpPr>
        <p:spPr/>
        <p:txBody>
          <a:bodyPr/>
          <a:lstStyle/>
          <a:p>
            <a:r>
              <a:rPr lang="he-IL" dirty="0"/>
              <a:t>שוק הכסף </a:t>
            </a:r>
          </a:p>
          <a:p>
            <a:r>
              <a:rPr lang="he-IL" dirty="0"/>
              <a:t>רבדי תוכניות החסכון בישראל</a:t>
            </a:r>
          </a:p>
          <a:p>
            <a:r>
              <a:rPr lang="he-IL" b="1" dirty="0"/>
              <a:t>קצבת הזקנה מביטוח לאומי</a:t>
            </a:r>
          </a:p>
          <a:p>
            <a:r>
              <a:rPr lang="he-IL" dirty="0"/>
              <a:t>מוצרי החיסכון הפנסיוני הקיימים היום</a:t>
            </a:r>
          </a:p>
          <a:p>
            <a:r>
              <a:rPr lang="he-IL" dirty="0"/>
              <a:t>הרפורמות בתחום החיסכון הפנסיוני בישראל בשנים האחרונות</a:t>
            </a:r>
          </a:p>
          <a:p>
            <a:r>
              <a:rPr lang="he-IL" dirty="0"/>
              <a:t>מה מאיים על הפנסיה של פורשי העתיד</a:t>
            </a:r>
          </a:p>
          <a:p>
            <a:endParaRPr lang="he-IL" dirty="0"/>
          </a:p>
        </p:txBody>
      </p:sp>
    </p:spTree>
    <p:extLst>
      <p:ext uri="{BB962C8B-B14F-4D97-AF65-F5344CB8AC3E}">
        <p14:creationId xmlns:p14="http://schemas.microsoft.com/office/powerpoint/2010/main" val="3659467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C858FB-478F-427B-B734-3E78BBC7EA06}"/>
              </a:ext>
            </a:extLst>
          </p:cNvPr>
          <p:cNvSpPr>
            <a:spLocks noGrp="1"/>
          </p:cNvSpPr>
          <p:nvPr>
            <p:ph type="title"/>
          </p:nvPr>
        </p:nvSpPr>
        <p:spPr/>
        <p:txBody>
          <a:bodyPr/>
          <a:lstStyle/>
          <a:p>
            <a:r>
              <a:rPr lang="he-IL" b="1" dirty="0"/>
              <a:t>הרבדים בחסכון הציבור </a:t>
            </a:r>
          </a:p>
        </p:txBody>
      </p:sp>
      <p:graphicFrame>
        <p:nvGraphicFramePr>
          <p:cNvPr id="4" name="מציין מיקום תוכן 3">
            <a:extLst>
              <a:ext uri="{FF2B5EF4-FFF2-40B4-BE49-F238E27FC236}">
                <a16:creationId xmlns:a16="http://schemas.microsoft.com/office/drawing/2014/main" id="{B9E2A99C-E85C-4324-97E2-336286FE6CE6}"/>
              </a:ext>
            </a:extLst>
          </p:cNvPr>
          <p:cNvGraphicFramePr>
            <a:graphicFrameLocks noGrp="1"/>
          </p:cNvGraphicFramePr>
          <p:nvPr>
            <p:ph sz="quarter" idx="1"/>
            <p:extLst>
              <p:ext uri="{D42A27DB-BD31-4B8C-83A1-F6EECF244321}">
                <p14:modId xmlns:p14="http://schemas.microsoft.com/office/powerpoint/2010/main" val="3005573433"/>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973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96906-FAB8-4C9A-8030-05330739D817}"/>
              </a:ext>
            </a:extLst>
          </p:cNvPr>
          <p:cNvSpPr>
            <a:spLocks noGrp="1"/>
          </p:cNvSpPr>
          <p:nvPr>
            <p:ph type="title"/>
          </p:nvPr>
        </p:nvSpPr>
        <p:spPr/>
        <p:txBody>
          <a:bodyPr/>
          <a:lstStyle/>
          <a:p>
            <a:endParaRPr lang="he-IL" b="1" dirty="0"/>
          </a:p>
        </p:txBody>
      </p:sp>
      <p:sp>
        <p:nvSpPr>
          <p:cNvPr id="3" name="מציין מיקום תוכן 2">
            <a:extLst>
              <a:ext uri="{FF2B5EF4-FFF2-40B4-BE49-F238E27FC236}">
                <a16:creationId xmlns:a16="http://schemas.microsoft.com/office/drawing/2014/main" id="{FF7D8D9D-FDD4-4BAD-8EAC-2C924A2564DE}"/>
              </a:ext>
            </a:extLst>
          </p:cNvPr>
          <p:cNvSpPr>
            <a:spLocks noGrp="1"/>
          </p:cNvSpPr>
          <p:nvPr>
            <p:ph sz="quarter" idx="1"/>
          </p:nvPr>
        </p:nvSpPr>
        <p:spPr/>
        <p:txBody>
          <a:bodyPr>
            <a:normAutofit/>
          </a:bodyPr>
          <a:lstStyle/>
          <a:p>
            <a:pPr marL="0" indent="0">
              <a:buNone/>
            </a:pPr>
            <a:r>
              <a:rPr lang="he-IL" b="0" i="0" dirty="0">
                <a:solidFill>
                  <a:srgbClr val="212121"/>
                </a:solidFill>
                <a:effectLst/>
                <a:latin typeface="Arimo"/>
              </a:rPr>
              <a:t>קצבת אזרח ותיק, נועדה להבטיח לתושבי ישראל הכנסה חודשית קבועה לעת זקנה</a:t>
            </a:r>
          </a:p>
          <a:p>
            <a:pPr marL="0" indent="0">
              <a:buNone/>
            </a:pPr>
            <a:r>
              <a:rPr lang="he-IL" u="sng" dirty="0">
                <a:solidFill>
                  <a:srgbClr val="212121"/>
                </a:solidFill>
                <a:latin typeface="Arimo"/>
              </a:rPr>
              <a:t>מי זכאי ?</a:t>
            </a:r>
          </a:p>
          <a:p>
            <a:pPr>
              <a:buFont typeface="Wingdings" panose="05000000000000000000" pitchFamily="2" charset="2"/>
              <a:buChar char="ü"/>
            </a:pPr>
            <a:r>
              <a:rPr lang="he-IL" dirty="0">
                <a:solidFill>
                  <a:srgbClr val="212121"/>
                </a:solidFill>
                <a:latin typeface="Arimo"/>
              </a:rPr>
              <a:t>תושב ישראל (נולד בישראל או עלה לפני גיל 62)</a:t>
            </a:r>
          </a:p>
          <a:p>
            <a:pPr>
              <a:buFont typeface="Wingdings" panose="05000000000000000000" pitchFamily="2" charset="2"/>
              <a:buChar char="ü"/>
            </a:pPr>
            <a:r>
              <a:rPr lang="he-IL" dirty="0">
                <a:solidFill>
                  <a:srgbClr val="212121"/>
                </a:solidFill>
                <a:latin typeface="Arimo"/>
              </a:rPr>
              <a:t>שילם ביטוח לאומי (על פי הקריטריונים)</a:t>
            </a:r>
          </a:p>
          <a:p>
            <a:pPr>
              <a:buFont typeface="Wingdings" panose="05000000000000000000" pitchFamily="2" charset="2"/>
              <a:buChar char="ü"/>
            </a:pPr>
            <a:r>
              <a:rPr lang="he-IL" dirty="0">
                <a:solidFill>
                  <a:srgbClr val="212121"/>
                </a:solidFill>
                <a:latin typeface="Arimo"/>
              </a:rPr>
              <a:t>הגיע לגיל הזכאות </a:t>
            </a:r>
          </a:p>
          <a:p>
            <a:pPr>
              <a:buFont typeface="Wingdings" panose="05000000000000000000" pitchFamily="2" charset="2"/>
              <a:buChar char="ü"/>
            </a:pPr>
            <a:r>
              <a:rPr lang="he-IL" dirty="0">
                <a:solidFill>
                  <a:srgbClr val="212121"/>
                </a:solidFill>
                <a:latin typeface="Arimo"/>
              </a:rPr>
              <a:t>עומד במבחן ההכנסות </a:t>
            </a:r>
          </a:p>
          <a:p>
            <a:pPr marL="0" indent="0">
              <a:buNone/>
            </a:pPr>
            <a:endParaRPr lang="he-IL" u="sng" dirty="0"/>
          </a:p>
          <a:p>
            <a:endParaRPr lang="he-IL" u="sng" dirty="0"/>
          </a:p>
        </p:txBody>
      </p:sp>
      <p:pic>
        <p:nvPicPr>
          <p:cNvPr id="5" name="תמונה 4">
            <a:extLst>
              <a:ext uri="{FF2B5EF4-FFF2-40B4-BE49-F238E27FC236}">
                <a16:creationId xmlns:a16="http://schemas.microsoft.com/office/drawing/2014/main" id="{C266B295-8843-4909-A8D3-99D26E12A951}"/>
              </a:ext>
            </a:extLst>
          </p:cNvPr>
          <p:cNvPicPr>
            <a:picLocks noChangeAspect="1"/>
          </p:cNvPicPr>
          <p:nvPr/>
        </p:nvPicPr>
        <p:blipFill>
          <a:blip r:embed="rId2"/>
          <a:stretch>
            <a:fillRect/>
          </a:stretch>
        </p:blipFill>
        <p:spPr>
          <a:xfrm>
            <a:off x="2555776" y="370501"/>
            <a:ext cx="4032448" cy="617051"/>
          </a:xfrm>
          <a:prstGeom prst="rect">
            <a:avLst/>
          </a:prstGeom>
        </p:spPr>
      </p:pic>
    </p:spTree>
    <p:extLst>
      <p:ext uri="{BB962C8B-B14F-4D97-AF65-F5344CB8AC3E}">
        <p14:creationId xmlns:p14="http://schemas.microsoft.com/office/powerpoint/2010/main" val="2942901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96906-FAB8-4C9A-8030-05330739D817}"/>
              </a:ext>
            </a:extLst>
          </p:cNvPr>
          <p:cNvSpPr>
            <a:spLocks noGrp="1"/>
          </p:cNvSpPr>
          <p:nvPr>
            <p:ph type="title"/>
          </p:nvPr>
        </p:nvSpPr>
        <p:spPr/>
        <p:txBody>
          <a:bodyPr/>
          <a:lstStyle/>
          <a:p>
            <a:endParaRPr lang="he-IL" b="1" dirty="0"/>
          </a:p>
        </p:txBody>
      </p:sp>
      <p:sp>
        <p:nvSpPr>
          <p:cNvPr id="3" name="מציין מיקום תוכן 2">
            <a:extLst>
              <a:ext uri="{FF2B5EF4-FFF2-40B4-BE49-F238E27FC236}">
                <a16:creationId xmlns:a16="http://schemas.microsoft.com/office/drawing/2014/main" id="{FF7D8D9D-FDD4-4BAD-8EAC-2C924A2564DE}"/>
              </a:ext>
            </a:extLst>
          </p:cNvPr>
          <p:cNvSpPr>
            <a:spLocks noGrp="1"/>
          </p:cNvSpPr>
          <p:nvPr>
            <p:ph sz="quarter" idx="1"/>
          </p:nvPr>
        </p:nvSpPr>
        <p:spPr/>
        <p:txBody>
          <a:bodyPr>
            <a:normAutofit/>
          </a:bodyPr>
          <a:lstStyle/>
          <a:p>
            <a:pPr marL="0" indent="0">
              <a:buNone/>
            </a:pPr>
            <a:r>
              <a:rPr lang="he-IL" b="0" i="0" dirty="0">
                <a:solidFill>
                  <a:srgbClr val="212121"/>
                </a:solidFill>
                <a:effectLst/>
                <a:latin typeface="Arimo"/>
              </a:rPr>
              <a:t>גיל הזכאות :</a:t>
            </a:r>
          </a:p>
          <a:p>
            <a:pPr marL="0" indent="0">
              <a:buNone/>
            </a:pPr>
            <a:r>
              <a:rPr lang="he-IL" dirty="0">
                <a:solidFill>
                  <a:srgbClr val="212121"/>
                </a:solidFill>
                <a:latin typeface="Arimo"/>
              </a:rPr>
              <a:t>גבר- 67</a:t>
            </a:r>
          </a:p>
          <a:p>
            <a:pPr marL="0" indent="0">
              <a:buNone/>
            </a:pPr>
            <a:r>
              <a:rPr lang="he-IL" dirty="0">
                <a:solidFill>
                  <a:srgbClr val="212121"/>
                </a:solidFill>
                <a:latin typeface="Arimo"/>
              </a:rPr>
              <a:t>אישה – בין 60-65</a:t>
            </a:r>
          </a:p>
          <a:p>
            <a:pPr marL="0" indent="0">
              <a:buNone/>
            </a:pPr>
            <a:endParaRPr lang="he-IL" dirty="0">
              <a:solidFill>
                <a:srgbClr val="212121"/>
              </a:solidFill>
              <a:latin typeface="Arimo"/>
            </a:endParaRPr>
          </a:p>
          <a:p>
            <a:pPr marL="0" indent="0">
              <a:buNone/>
            </a:pPr>
            <a:endParaRPr lang="he-IL" u="sng" dirty="0"/>
          </a:p>
          <a:p>
            <a:endParaRPr lang="he-IL" u="sng" dirty="0"/>
          </a:p>
        </p:txBody>
      </p:sp>
      <p:pic>
        <p:nvPicPr>
          <p:cNvPr id="5" name="תמונה 4">
            <a:extLst>
              <a:ext uri="{FF2B5EF4-FFF2-40B4-BE49-F238E27FC236}">
                <a16:creationId xmlns:a16="http://schemas.microsoft.com/office/drawing/2014/main" id="{C266B295-8843-4909-A8D3-99D26E12A951}"/>
              </a:ext>
            </a:extLst>
          </p:cNvPr>
          <p:cNvPicPr>
            <a:picLocks noChangeAspect="1"/>
          </p:cNvPicPr>
          <p:nvPr/>
        </p:nvPicPr>
        <p:blipFill>
          <a:blip r:embed="rId2"/>
          <a:stretch>
            <a:fillRect/>
          </a:stretch>
        </p:blipFill>
        <p:spPr>
          <a:xfrm>
            <a:off x="2483768" y="373894"/>
            <a:ext cx="4104456" cy="617051"/>
          </a:xfrm>
          <a:prstGeom prst="rect">
            <a:avLst/>
          </a:prstGeom>
        </p:spPr>
      </p:pic>
      <p:pic>
        <p:nvPicPr>
          <p:cNvPr id="6" name="תמונה 5">
            <a:extLst>
              <a:ext uri="{FF2B5EF4-FFF2-40B4-BE49-F238E27FC236}">
                <a16:creationId xmlns:a16="http://schemas.microsoft.com/office/drawing/2014/main" id="{D9669F40-5527-431F-A503-0A82028DBB05}"/>
              </a:ext>
            </a:extLst>
          </p:cNvPr>
          <p:cNvPicPr>
            <a:picLocks noChangeAspect="1"/>
          </p:cNvPicPr>
          <p:nvPr/>
        </p:nvPicPr>
        <p:blipFill>
          <a:blip r:embed="rId3"/>
          <a:stretch>
            <a:fillRect/>
          </a:stretch>
        </p:blipFill>
        <p:spPr>
          <a:xfrm>
            <a:off x="755576" y="1635757"/>
            <a:ext cx="4968747" cy="4456504"/>
          </a:xfrm>
          <a:prstGeom prst="rect">
            <a:avLst/>
          </a:prstGeom>
        </p:spPr>
      </p:pic>
      <p:cxnSp>
        <p:nvCxnSpPr>
          <p:cNvPr id="7" name="מחבר חץ ישר 6">
            <a:extLst>
              <a:ext uri="{FF2B5EF4-FFF2-40B4-BE49-F238E27FC236}">
                <a16:creationId xmlns:a16="http://schemas.microsoft.com/office/drawing/2014/main" id="{B816EF28-B3DB-44D8-B0BB-35DED1411E49}"/>
              </a:ext>
            </a:extLst>
          </p:cNvPr>
          <p:cNvCxnSpPr/>
          <p:nvPr/>
        </p:nvCxnSpPr>
        <p:spPr>
          <a:xfrm flipH="1">
            <a:off x="6012160" y="3140968"/>
            <a:ext cx="1944216"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10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15353E-8DC7-42AB-89CA-5E3BD212A884}"/>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AA3164B6-2607-464D-8C6A-F9F99F9236E9}"/>
              </a:ext>
            </a:extLst>
          </p:cNvPr>
          <p:cNvSpPr>
            <a:spLocks noGrp="1"/>
          </p:cNvSpPr>
          <p:nvPr>
            <p:ph sz="quarter" idx="1"/>
          </p:nvPr>
        </p:nvSpPr>
        <p:spPr/>
        <p:txBody>
          <a:bodyPr/>
          <a:lstStyle/>
          <a:p>
            <a:r>
              <a:rPr lang="he-IL" dirty="0"/>
              <a:t>מבחן הכנסות</a:t>
            </a:r>
          </a:p>
          <a:p>
            <a:pPr marL="0" indent="0">
              <a:buNone/>
            </a:pPr>
            <a:r>
              <a:rPr lang="he-IL" dirty="0"/>
              <a:t> </a:t>
            </a:r>
          </a:p>
          <a:p>
            <a:endParaRPr lang="he-IL" dirty="0"/>
          </a:p>
          <a:p>
            <a:endParaRPr lang="he-IL" dirty="0"/>
          </a:p>
          <a:p>
            <a:endParaRPr lang="he-IL" dirty="0"/>
          </a:p>
          <a:p>
            <a:pPr marL="0" indent="0">
              <a:buNone/>
            </a:pPr>
            <a:endParaRPr lang="he-IL" dirty="0"/>
          </a:p>
        </p:txBody>
      </p:sp>
      <p:pic>
        <p:nvPicPr>
          <p:cNvPr id="4" name="תמונה 3">
            <a:extLst>
              <a:ext uri="{FF2B5EF4-FFF2-40B4-BE49-F238E27FC236}">
                <a16:creationId xmlns:a16="http://schemas.microsoft.com/office/drawing/2014/main" id="{0E1562ED-BF51-47F7-AA1A-1FC065A9DAB8}"/>
              </a:ext>
            </a:extLst>
          </p:cNvPr>
          <p:cNvPicPr>
            <a:picLocks noChangeAspect="1"/>
          </p:cNvPicPr>
          <p:nvPr/>
        </p:nvPicPr>
        <p:blipFill>
          <a:blip r:embed="rId2"/>
          <a:stretch>
            <a:fillRect/>
          </a:stretch>
        </p:blipFill>
        <p:spPr>
          <a:xfrm>
            <a:off x="2647024" y="290423"/>
            <a:ext cx="3813376" cy="711148"/>
          </a:xfrm>
          <a:prstGeom prst="rect">
            <a:avLst/>
          </a:prstGeom>
        </p:spPr>
      </p:pic>
      <p:pic>
        <p:nvPicPr>
          <p:cNvPr id="6" name="תמונה 5">
            <a:extLst>
              <a:ext uri="{FF2B5EF4-FFF2-40B4-BE49-F238E27FC236}">
                <a16:creationId xmlns:a16="http://schemas.microsoft.com/office/drawing/2014/main" id="{51DFF4DD-2356-4E57-95A1-B7755927F5CA}"/>
              </a:ext>
            </a:extLst>
          </p:cNvPr>
          <p:cNvPicPr>
            <a:picLocks noChangeAspect="1"/>
          </p:cNvPicPr>
          <p:nvPr/>
        </p:nvPicPr>
        <p:blipFill>
          <a:blip r:embed="rId3"/>
          <a:stretch>
            <a:fillRect/>
          </a:stretch>
        </p:blipFill>
        <p:spPr>
          <a:xfrm>
            <a:off x="2339752" y="1967592"/>
            <a:ext cx="4680520" cy="1398517"/>
          </a:xfrm>
          <a:prstGeom prst="rect">
            <a:avLst/>
          </a:prstGeom>
        </p:spPr>
      </p:pic>
      <p:pic>
        <p:nvPicPr>
          <p:cNvPr id="10" name="תמונה 9">
            <a:extLst>
              <a:ext uri="{FF2B5EF4-FFF2-40B4-BE49-F238E27FC236}">
                <a16:creationId xmlns:a16="http://schemas.microsoft.com/office/drawing/2014/main" id="{3651E863-19FA-4CE8-81CD-C26ADBB7322A}"/>
              </a:ext>
            </a:extLst>
          </p:cNvPr>
          <p:cNvPicPr>
            <a:picLocks noChangeAspect="1"/>
          </p:cNvPicPr>
          <p:nvPr/>
        </p:nvPicPr>
        <p:blipFill>
          <a:blip r:embed="rId4"/>
          <a:stretch>
            <a:fillRect/>
          </a:stretch>
        </p:blipFill>
        <p:spPr>
          <a:xfrm>
            <a:off x="3194500" y="3447779"/>
            <a:ext cx="5699001" cy="1284799"/>
          </a:xfrm>
          <a:prstGeom prst="rect">
            <a:avLst/>
          </a:prstGeom>
        </p:spPr>
      </p:pic>
      <p:pic>
        <p:nvPicPr>
          <p:cNvPr id="12" name="תמונה 11">
            <a:extLst>
              <a:ext uri="{FF2B5EF4-FFF2-40B4-BE49-F238E27FC236}">
                <a16:creationId xmlns:a16="http://schemas.microsoft.com/office/drawing/2014/main" id="{A5C05754-829D-4792-91BE-1670FFEB2DB1}"/>
              </a:ext>
            </a:extLst>
          </p:cNvPr>
          <p:cNvPicPr>
            <a:picLocks noChangeAspect="1"/>
          </p:cNvPicPr>
          <p:nvPr/>
        </p:nvPicPr>
        <p:blipFill>
          <a:blip r:embed="rId5"/>
          <a:stretch>
            <a:fillRect/>
          </a:stretch>
        </p:blipFill>
        <p:spPr>
          <a:xfrm>
            <a:off x="488458" y="4814248"/>
            <a:ext cx="4317132" cy="1467261"/>
          </a:xfrm>
          <a:prstGeom prst="rect">
            <a:avLst/>
          </a:prstGeom>
        </p:spPr>
      </p:pic>
    </p:spTree>
    <p:extLst>
      <p:ext uri="{BB962C8B-B14F-4D97-AF65-F5344CB8AC3E}">
        <p14:creationId xmlns:p14="http://schemas.microsoft.com/office/powerpoint/2010/main" val="2925692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latin typeface="Times New Roman" pitchFamily="18" charset="0"/>
              </a:rPr>
              <a:t>מי אתם</a:t>
            </a:r>
            <a:r>
              <a:rPr lang="en-US" sz="4000" b="1" dirty="0">
                <a:latin typeface="Times New Roman" pitchFamily="18" charset="0"/>
              </a:rPr>
              <a:t> </a:t>
            </a:r>
            <a:r>
              <a:rPr lang="he-IL" sz="4000" b="1" dirty="0">
                <a:latin typeface="Times New Roman" pitchFamily="18" charset="0"/>
              </a:rPr>
              <a:t>?</a:t>
            </a:r>
          </a:p>
        </p:txBody>
      </p:sp>
      <p:sp>
        <p:nvSpPr>
          <p:cNvPr id="3" name="מציין מיקום תוכן 2"/>
          <p:cNvSpPr>
            <a:spLocks noGrp="1"/>
          </p:cNvSpPr>
          <p:nvPr>
            <p:ph sz="quarter" idx="1"/>
          </p:nvPr>
        </p:nvSpPr>
        <p:spPr>
          <a:xfrm>
            <a:off x="467544" y="1528215"/>
            <a:ext cx="8229600" cy="4713387"/>
          </a:xfrm>
        </p:spPr>
        <p:txBody>
          <a:bodyPr>
            <a:normAutofit/>
          </a:bodyPr>
          <a:lstStyle/>
          <a:p>
            <a:pPr marL="0" indent="0">
              <a:buNone/>
            </a:pPr>
            <a:r>
              <a:rPr lang="he-IL" dirty="0"/>
              <a:t>                                     </a:t>
            </a:r>
          </a:p>
        </p:txBody>
      </p:sp>
      <p:pic>
        <p:nvPicPr>
          <p:cNvPr id="6" name="תמונה 5" descr="תמונה שמכילה דשא, חוץ, בייסבול, שדה&#10;&#10;התיאור נוצר באופן אוטומטי">
            <a:extLst>
              <a:ext uri="{FF2B5EF4-FFF2-40B4-BE49-F238E27FC236}">
                <a16:creationId xmlns:a16="http://schemas.microsoft.com/office/drawing/2014/main" id="{015A364D-D59B-427D-AC85-8C181F95B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208" y="1451452"/>
            <a:ext cx="8496944" cy="5157380"/>
          </a:xfrm>
          <a:prstGeom prst="rect">
            <a:avLst/>
          </a:prstGeom>
        </p:spPr>
      </p:pic>
    </p:spTree>
    <p:extLst>
      <p:ext uri="{BB962C8B-B14F-4D97-AF65-F5344CB8AC3E}">
        <p14:creationId xmlns:p14="http://schemas.microsoft.com/office/powerpoint/2010/main" val="4201409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E298DA-FD3A-4B4B-918C-8D9A0140CF71}"/>
              </a:ext>
            </a:extLst>
          </p:cNvPr>
          <p:cNvSpPr>
            <a:spLocks noGrp="1"/>
          </p:cNvSpPr>
          <p:nvPr>
            <p:ph type="title"/>
          </p:nvPr>
        </p:nvSpPr>
        <p:spPr/>
        <p:txBody>
          <a:bodyPr/>
          <a:lstStyle/>
          <a:p>
            <a:endParaRPr lang="he-IL" dirty="0"/>
          </a:p>
        </p:txBody>
      </p:sp>
      <p:pic>
        <p:nvPicPr>
          <p:cNvPr id="6" name="תמונה 5">
            <a:extLst>
              <a:ext uri="{FF2B5EF4-FFF2-40B4-BE49-F238E27FC236}">
                <a16:creationId xmlns:a16="http://schemas.microsoft.com/office/drawing/2014/main" id="{2FFB2A7E-FCC4-4A8D-BE49-80894BFD06A3}"/>
              </a:ext>
            </a:extLst>
          </p:cNvPr>
          <p:cNvPicPr>
            <a:picLocks noChangeAspect="1"/>
          </p:cNvPicPr>
          <p:nvPr/>
        </p:nvPicPr>
        <p:blipFill>
          <a:blip r:embed="rId2"/>
          <a:stretch>
            <a:fillRect/>
          </a:stretch>
        </p:blipFill>
        <p:spPr>
          <a:xfrm>
            <a:off x="2647055" y="252502"/>
            <a:ext cx="3813376" cy="711148"/>
          </a:xfrm>
          <a:prstGeom prst="rect">
            <a:avLst/>
          </a:prstGeom>
        </p:spPr>
      </p:pic>
      <p:pic>
        <p:nvPicPr>
          <p:cNvPr id="10" name="מציין מיקום תוכן 9">
            <a:extLst>
              <a:ext uri="{FF2B5EF4-FFF2-40B4-BE49-F238E27FC236}">
                <a16:creationId xmlns:a16="http://schemas.microsoft.com/office/drawing/2014/main" id="{F0EADE2D-56F0-4B94-B3CD-6C8D7CB78E2B}"/>
              </a:ext>
            </a:extLst>
          </p:cNvPr>
          <p:cNvPicPr>
            <a:picLocks noGrp="1" noChangeAspect="1"/>
          </p:cNvPicPr>
          <p:nvPr>
            <p:ph sz="quarter" idx="1"/>
          </p:nvPr>
        </p:nvPicPr>
        <p:blipFill>
          <a:blip r:embed="rId3"/>
          <a:stretch>
            <a:fillRect/>
          </a:stretch>
        </p:blipFill>
        <p:spPr>
          <a:xfrm>
            <a:off x="1932624" y="1527175"/>
            <a:ext cx="5242240" cy="4572000"/>
          </a:xfrm>
        </p:spPr>
      </p:pic>
    </p:spTree>
    <p:extLst>
      <p:ext uri="{BB962C8B-B14F-4D97-AF65-F5344CB8AC3E}">
        <p14:creationId xmlns:p14="http://schemas.microsoft.com/office/powerpoint/2010/main" val="2771842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D9DF4DC9-D44D-49BA-9ACE-B7E740E3403C}"/>
              </a:ext>
            </a:extLst>
          </p:cNvPr>
          <p:cNvPicPr>
            <a:picLocks noChangeAspect="1"/>
          </p:cNvPicPr>
          <p:nvPr/>
        </p:nvPicPr>
        <p:blipFill>
          <a:blip r:embed="rId2">
            <a:duotone>
              <a:prstClr val="black"/>
              <a:schemeClr val="accent1">
                <a:lumMod val="95000"/>
                <a:tint val="45000"/>
                <a:satMod val="400000"/>
              </a:schemeClr>
            </a:duotone>
            <a:extLst>
              <a:ext uri="{28A0092B-C50C-407E-A947-70E740481C1C}">
                <a14:useLocalDpi xmlns:a14="http://schemas.microsoft.com/office/drawing/2010/main" val="0"/>
              </a:ext>
            </a:extLst>
          </a:blip>
          <a:stretch>
            <a:fillRect/>
          </a:stretch>
        </p:blipFill>
        <p:spPr>
          <a:xfrm rot="21413331" flipH="1">
            <a:off x="740255" y="1953000"/>
            <a:ext cx="7307344" cy="3950663"/>
          </a:xfrm>
          <a:prstGeom prst="rect">
            <a:avLst/>
          </a:prstGeom>
          <a:ln>
            <a:noFill/>
          </a:ln>
          <a:effectLst>
            <a:outerShdw blurRad="292100" dist="139700" dir="2700000" algn="tl" rotWithShape="0">
              <a:srgbClr val="333333">
                <a:alpha val="65000"/>
              </a:srgbClr>
            </a:outerShdw>
          </a:effectLst>
        </p:spPr>
      </p:pic>
      <p:sp>
        <p:nvSpPr>
          <p:cNvPr id="2" name="כותרת 1">
            <a:extLst>
              <a:ext uri="{FF2B5EF4-FFF2-40B4-BE49-F238E27FC236}">
                <a16:creationId xmlns:a16="http://schemas.microsoft.com/office/drawing/2014/main" id="{2703B837-83EC-46EC-BDA9-4BE4CCA8D933}"/>
              </a:ext>
            </a:extLst>
          </p:cNvPr>
          <p:cNvSpPr>
            <a:spLocks noGrp="1"/>
          </p:cNvSpPr>
          <p:nvPr>
            <p:ph type="title"/>
          </p:nvPr>
        </p:nvSpPr>
        <p:spPr/>
        <p:txBody>
          <a:bodyPr/>
          <a:lstStyle/>
          <a:p>
            <a:r>
              <a:rPr lang="he-IL" dirty="0"/>
              <a:t>האם מקזזים את ההכנסה מפנסיה?</a:t>
            </a:r>
          </a:p>
        </p:txBody>
      </p:sp>
      <p:sp>
        <p:nvSpPr>
          <p:cNvPr id="3" name="מציין מיקום תוכן 2">
            <a:extLst>
              <a:ext uri="{FF2B5EF4-FFF2-40B4-BE49-F238E27FC236}">
                <a16:creationId xmlns:a16="http://schemas.microsoft.com/office/drawing/2014/main" id="{F9134169-612E-4D6E-AAC9-047402014EC5}"/>
              </a:ext>
            </a:extLst>
          </p:cNvPr>
          <p:cNvSpPr>
            <a:spLocks noGrp="1"/>
          </p:cNvSpPr>
          <p:nvPr>
            <p:ph sz="quarter" idx="1"/>
          </p:nvPr>
        </p:nvSpPr>
        <p:spPr/>
        <p:txBody>
          <a:bodyPr/>
          <a:lstStyle/>
          <a:p>
            <a:r>
              <a:rPr lang="he-IL" dirty="0"/>
              <a:t>כיום ,ההכנסה מפנסיה אינה נלקחת בחשבון </a:t>
            </a:r>
          </a:p>
        </p:txBody>
      </p:sp>
      <p:pic>
        <p:nvPicPr>
          <p:cNvPr id="4" name="תמונה 3">
            <a:extLst>
              <a:ext uri="{FF2B5EF4-FFF2-40B4-BE49-F238E27FC236}">
                <a16:creationId xmlns:a16="http://schemas.microsoft.com/office/drawing/2014/main" id="{7E32FE54-0016-45A3-A20C-7FB7CCCC7F0D}"/>
              </a:ext>
            </a:extLst>
          </p:cNvPr>
          <p:cNvPicPr>
            <a:picLocks noChangeAspect="1"/>
          </p:cNvPicPr>
          <p:nvPr/>
        </p:nvPicPr>
        <p:blipFill>
          <a:blip r:embed="rId3"/>
          <a:stretch>
            <a:fillRect/>
          </a:stretch>
        </p:blipFill>
        <p:spPr>
          <a:xfrm>
            <a:off x="1331640" y="2186075"/>
            <a:ext cx="6124575" cy="3253946"/>
          </a:xfrm>
          <a:prstGeom prst="rect">
            <a:avLst/>
          </a:prstGeom>
          <a:effectLst>
            <a:softEdge rad="31750"/>
          </a:effectLst>
        </p:spPr>
      </p:pic>
    </p:spTree>
    <p:extLst>
      <p:ext uri="{BB962C8B-B14F-4D97-AF65-F5344CB8AC3E}">
        <p14:creationId xmlns:p14="http://schemas.microsoft.com/office/powerpoint/2010/main" val="1012803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6E794E-4547-4CF8-962C-8D0A826752BE}"/>
              </a:ext>
            </a:extLst>
          </p:cNvPr>
          <p:cNvSpPr>
            <a:spLocks noGrp="1"/>
          </p:cNvSpPr>
          <p:nvPr>
            <p:ph type="title"/>
          </p:nvPr>
        </p:nvSpPr>
        <p:spPr/>
        <p:txBody>
          <a:bodyPr/>
          <a:lstStyle/>
          <a:p>
            <a:r>
              <a:rPr lang="he-IL" dirty="0"/>
              <a:t>קצבאות – מדרגות (מומלץ להשתמש במחשבון)</a:t>
            </a:r>
          </a:p>
        </p:txBody>
      </p:sp>
      <p:pic>
        <p:nvPicPr>
          <p:cNvPr id="5" name="מציין מיקום תוכן 4">
            <a:extLst>
              <a:ext uri="{FF2B5EF4-FFF2-40B4-BE49-F238E27FC236}">
                <a16:creationId xmlns:a16="http://schemas.microsoft.com/office/drawing/2014/main" id="{C4227537-6E95-4B4A-8D6A-2B77E37C6DE2}"/>
              </a:ext>
            </a:extLst>
          </p:cNvPr>
          <p:cNvPicPr>
            <a:picLocks noGrp="1" noChangeAspect="1"/>
          </p:cNvPicPr>
          <p:nvPr>
            <p:ph sz="quarter" idx="1"/>
          </p:nvPr>
        </p:nvPicPr>
        <p:blipFill>
          <a:blip r:embed="rId2"/>
          <a:stretch>
            <a:fillRect/>
          </a:stretch>
        </p:blipFill>
        <p:spPr>
          <a:xfrm>
            <a:off x="1943894" y="2276873"/>
            <a:ext cx="6254412" cy="2636440"/>
          </a:xfrm>
        </p:spPr>
      </p:pic>
    </p:spTree>
    <p:extLst>
      <p:ext uri="{BB962C8B-B14F-4D97-AF65-F5344CB8AC3E}">
        <p14:creationId xmlns:p14="http://schemas.microsoft.com/office/powerpoint/2010/main" val="300535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91B9D5-B929-4B2A-9336-6F07670CD6EC}"/>
              </a:ext>
            </a:extLst>
          </p:cNvPr>
          <p:cNvSpPr>
            <a:spLocks noGrp="1"/>
          </p:cNvSpPr>
          <p:nvPr>
            <p:ph type="title"/>
          </p:nvPr>
        </p:nvSpPr>
        <p:spPr/>
        <p:txBody>
          <a:bodyPr/>
          <a:lstStyle/>
          <a:p>
            <a:r>
              <a:rPr lang="he-IL" sz="3600" dirty="0">
                <a:cs typeface="+mn-cs"/>
              </a:rPr>
              <a:t>ממשיכים....</a:t>
            </a:r>
            <a:endParaRPr lang="he-IL" dirty="0"/>
          </a:p>
        </p:txBody>
      </p:sp>
      <p:sp>
        <p:nvSpPr>
          <p:cNvPr id="3" name="מציין מיקום תוכן 2">
            <a:extLst>
              <a:ext uri="{FF2B5EF4-FFF2-40B4-BE49-F238E27FC236}">
                <a16:creationId xmlns:a16="http://schemas.microsoft.com/office/drawing/2014/main" id="{1E2F6FDC-3E78-47DD-932D-100FED009D8E}"/>
              </a:ext>
            </a:extLst>
          </p:cNvPr>
          <p:cNvSpPr>
            <a:spLocks noGrp="1"/>
          </p:cNvSpPr>
          <p:nvPr>
            <p:ph sz="quarter" idx="1"/>
          </p:nvPr>
        </p:nvSpPr>
        <p:spPr/>
        <p:txBody>
          <a:bodyPr/>
          <a:lstStyle/>
          <a:p>
            <a:r>
              <a:rPr lang="he-IL" dirty="0"/>
              <a:t>שוק הכסף </a:t>
            </a:r>
          </a:p>
          <a:p>
            <a:r>
              <a:rPr lang="he-IL" dirty="0"/>
              <a:t>רבדי תוכניות החסכון בישראל</a:t>
            </a:r>
          </a:p>
          <a:p>
            <a:r>
              <a:rPr lang="he-IL" dirty="0"/>
              <a:t>קצבת הזקנה מביטוח לאומי</a:t>
            </a:r>
          </a:p>
          <a:p>
            <a:r>
              <a:rPr lang="he-IL" b="1" dirty="0"/>
              <a:t>מוצרי החיסכון הקיימים היום בדגש על החסכון הפנסיוני </a:t>
            </a:r>
          </a:p>
          <a:p>
            <a:r>
              <a:rPr lang="he-IL" dirty="0"/>
              <a:t>הרפורמות בתחום החיסכון הפנסיוני בישראל בשנים האחרונות</a:t>
            </a:r>
          </a:p>
          <a:p>
            <a:r>
              <a:rPr lang="he-IL" dirty="0"/>
              <a:t>מה מאיים על הפנסיה של פורשי העתיד</a:t>
            </a:r>
          </a:p>
          <a:p>
            <a:endParaRPr lang="he-IL" dirty="0"/>
          </a:p>
        </p:txBody>
      </p:sp>
    </p:spTree>
    <p:extLst>
      <p:ext uri="{BB962C8B-B14F-4D97-AF65-F5344CB8AC3E}">
        <p14:creationId xmlns:p14="http://schemas.microsoft.com/office/powerpoint/2010/main" val="3465079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צבע הכסף מושגי ייסוד </a:t>
            </a:r>
            <a:endParaRPr lang="he-IL" dirty="0"/>
          </a:p>
        </p:txBody>
      </p:sp>
      <p:sp>
        <p:nvSpPr>
          <p:cNvPr id="3" name="מציין מיקום תוכן 2"/>
          <p:cNvSpPr>
            <a:spLocks noGrp="1"/>
          </p:cNvSpPr>
          <p:nvPr>
            <p:ph sz="quarter" idx="1"/>
          </p:nvPr>
        </p:nvSpPr>
        <p:spPr/>
        <p:txBody>
          <a:bodyPr>
            <a:normAutofit/>
          </a:bodyPr>
          <a:lstStyle/>
          <a:p>
            <a:pPr marL="0" indent="0">
              <a:buNone/>
            </a:pPr>
            <a:r>
              <a:rPr lang="he-IL" dirty="0">
                <a:solidFill>
                  <a:srgbClr val="0070C0"/>
                </a:solidFill>
              </a:rPr>
              <a:t>הון </a:t>
            </a:r>
            <a:r>
              <a:rPr lang="he-IL" dirty="0"/>
              <a:t>– קבלת סכומים חד פעמיים מתוך התכנית הפנסיונית.</a:t>
            </a:r>
          </a:p>
          <a:p>
            <a:pPr marL="0" indent="0">
              <a:buNone/>
            </a:pPr>
            <a:r>
              <a:rPr lang="he-IL" dirty="0"/>
              <a:t>כאשר מופיע "נספח הון" – זהו מצב בו ישנו ייעוד חלקי או מלא למטרה הונית של הזכויות בתוכנית קצבה.</a:t>
            </a:r>
          </a:p>
          <a:p>
            <a:pPr marL="0" indent="0">
              <a:buNone/>
            </a:pPr>
            <a:r>
              <a:rPr lang="he-IL" dirty="0">
                <a:solidFill>
                  <a:srgbClr val="0070C0"/>
                </a:solidFill>
              </a:rPr>
              <a:t>קצבה</a:t>
            </a:r>
            <a:r>
              <a:rPr lang="he-IL" dirty="0"/>
              <a:t> – מהמילה קצב, מידה קבועה. קבלת סכום קבוע .</a:t>
            </a:r>
          </a:p>
          <a:p>
            <a:pPr marL="0" indent="0">
              <a:buNone/>
            </a:pPr>
            <a:r>
              <a:rPr lang="he-IL" dirty="0"/>
              <a:t>בדרך כלל (כשמדובר בתנאים סוציאליים) הקצבה הינה קצבה חודשית. </a:t>
            </a:r>
          </a:p>
          <a:p>
            <a:pPr marL="0" indent="0">
              <a:buNone/>
            </a:pPr>
            <a:r>
              <a:rPr lang="he-IL">
                <a:solidFill>
                  <a:srgbClr val="0070C0"/>
                </a:solidFill>
              </a:rPr>
              <a:t>היוון-</a:t>
            </a:r>
            <a:r>
              <a:rPr lang="he-IL"/>
              <a:t> </a:t>
            </a:r>
            <a:r>
              <a:rPr lang="he-IL" dirty="0"/>
              <a:t>המרה של קצבה חודשית לה זכאי המבוטח לתשלום חד פעמי </a:t>
            </a:r>
          </a:p>
          <a:p>
            <a:endParaRPr lang="he-IL" dirty="0"/>
          </a:p>
        </p:txBody>
      </p:sp>
    </p:spTree>
    <p:extLst>
      <p:ext uri="{BB962C8B-B14F-4D97-AF65-F5344CB8AC3E}">
        <p14:creationId xmlns:p14="http://schemas.microsoft.com/office/powerpoint/2010/main" val="1415756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מכשירי חסכון בישראל </a:t>
            </a:r>
            <a:endParaRPr lang="he-IL" dirty="0"/>
          </a:p>
        </p:txBody>
      </p:sp>
      <p:sp>
        <p:nvSpPr>
          <p:cNvPr id="3" name="מציין מיקום תוכן 2"/>
          <p:cNvSpPr>
            <a:spLocks noGrp="1"/>
          </p:cNvSpPr>
          <p:nvPr>
            <p:ph sz="quarter" idx="1"/>
          </p:nvPr>
        </p:nvSpPr>
        <p:spPr/>
        <p:txBody>
          <a:bodyPr>
            <a:normAutofit fontScale="77500" lnSpcReduction="20000"/>
          </a:bodyPr>
          <a:lstStyle/>
          <a:p>
            <a:pPr marL="0" indent="0">
              <a:buNone/>
            </a:pPr>
            <a:r>
              <a:rPr lang="he-IL" dirty="0"/>
              <a:t>נבצע אבחנה בין כספים הוניים לכספים קצבתיים או משולבים </a:t>
            </a:r>
          </a:p>
          <a:p>
            <a:endParaRPr lang="he-IL" dirty="0"/>
          </a:p>
          <a:p>
            <a:pPr marL="0" indent="0">
              <a:buNone/>
            </a:pPr>
            <a:r>
              <a:rPr lang="he-IL" u="sng" dirty="0"/>
              <a:t>כספים הוניים –</a:t>
            </a:r>
          </a:p>
          <a:p>
            <a:r>
              <a:rPr lang="he-IL" dirty="0"/>
              <a:t>תוכניות השקעה בבנק, </a:t>
            </a:r>
            <a:r>
              <a:rPr lang="he-IL" dirty="0" err="1"/>
              <a:t>פק"מ</a:t>
            </a:r>
            <a:r>
              <a:rPr lang="he-IL" dirty="0"/>
              <a:t>, דן חסכן</a:t>
            </a:r>
          </a:p>
          <a:p>
            <a:r>
              <a:rPr lang="he-IL" dirty="0"/>
              <a:t>קופת גמל להשקעה</a:t>
            </a:r>
          </a:p>
          <a:p>
            <a:r>
              <a:rPr lang="he-IL" dirty="0"/>
              <a:t>קרן השתלמות  </a:t>
            </a:r>
          </a:p>
          <a:p>
            <a:pPr marL="0" indent="0">
              <a:buNone/>
            </a:pPr>
            <a:r>
              <a:rPr lang="he-IL" u="sng" dirty="0"/>
              <a:t>כספים </a:t>
            </a:r>
            <a:r>
              <a:rPr lang="he-IL" u="sng" dirty="0" err="1"/>
              <a:t>קצבתיים</a:t>
            </a:r>
            <a:r>
              <a:rPr lang="he-IL" u="sng" dirty="0"/>
              <a:t>- </a:t>
            </a:r>
          </a:p>
          <a:p>
            <a:pPr>
              <a:buFont typeface="Wingdings" panose="05000000000000000000" pitchFamily="2" charset="2"/>
              <a:buChar char="§"/>
            </a:pPr>
            <a:r>
              <a:rPr lang="he-IL" dirty="0"/>
              <a:t>קרן פנסיה (ותיקה, תקציבית, צוברת)</a:t>
            </a:r>
          </a:p>
          <a:p>
            <a:pPr>
              <a:buFont typeface="Wingdings" panose="05000000000000000000" pitchFamily="2" charset="2"/>
              <a:buChar char="§"/>
            </a:pPr>
            <a:r>
              <a:rPr lang="he-IL" dirty="0"/>
              <a:t>ביטוח מנהלים </a:t>
            </a:r>
          </a:p>
          <a:p>
            <a:pPr marL="0" indent="0">
              <a:buNone/>
            </a:pPr>
            <a:r>
              <a:rPr lang="he-IL" u="sng" dirty="0"/>
              <a:t>משולבים-</a:t>
            </a:r>
          </a:p>
          <a:p>
            <a:pPr>
              <a:buFont typeface="Wingdings" panose="05000000000000000000" pitchFamily="2" charset="2"/>
              <a:buChar char="§"/>
            </a:pPr>
            <a:r>
              <a:rPr lang="he-IL" dirty="0"/>
              <a:t>קופות גמל ומנהלים טרום 2008</a:t>
            </a:r>
          </a:p>
          <a:p>
            <a:endParaRPr lang="he-IL" dirty="0"/>
          </a:p>
          <a:p>
            <a:r>
              <a:rPr lang="he-IL" dirty="0"/>
              <a:t>פיצויים – הוניים </a:t>
            </a:r>
          </a:p>
        </p:txBody>
      </p:sp>
    </p:spTree>
    <p:extLst>
      <p:ext uri="{BB962C8B-B14F-4D97-AF65-F5344CB8AC3E}">
        <p14:creationId xmlns:p14="http://schemas.microsoft.com/office/powerpoint/2010/main" val="2784528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C858FB-478F-427B-B734-3E78BBC7EA06}"/>
              </a:ext>
            </a:extLst>
          </p:cNvPr>
          <p:cNvSpPr>
            <a:spLocks noGrp="1"/>
          </p:cNvSpPr>
          <p:nvPr>
            <p:ph type="title"/>
          </p:nvPr>
        </p:nvSpPr>
        <p:spPr/>
        <p:txBody>
          <a:bodyPr/>
          <a:lstStyle/>
          <a:p>
            <a:r>
              <a:rPr lang="he-IL" b="1" dirty="0"/>
              <a:t>הרבדים בחסכון הציבור </a:t>
            </a:r>
          </a:p>
        </p:txBody>
      </p:sp>
      <p:graphicFrame>
        <p:nvGraphicFramePr>
          <p:cNvPr id="4" name="מציין מיקום תוכן 3">
            <a:extLst>
              <a:ext uri="{FF2B5EF4-FFF2-40B4-BE49-F238E27FC236}">
                <a16:creationId xmlns:a16="http://schemas.microsoft.com/office/drawing/2014/main" id="{B9E2A99C-E85C-4324-97E2-336286FE6CE6}"/>
              </a:ext>
            </a:extLst>
          </p:cNvPr>
          <p:cNvGraphicFramePr>
            <a:graphicFrameLocks noGrp="1"/>
          </p:cNvGraphicFramePr>
          <p:nvPr>
            <p:ph sz="quarter" idx="1"/>
            <p:extLst>
              <p:ext uri="{D42A27DB-BD31-4B8C-83A1-F6EECF244321}">
                <p14:modId xmlns:p14="http://schemas.microsoft.com/office/powerpoint/2010/main" val="4280911591"/>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0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52382-0BF8-45EB-9F91-BC643309EB1E}"/>
              </a:ext>
            </a:extLst>
          </p:cNvPr>
          <p:cNvSpPr>
            <a:spLocks noGrp="1"/>
          </p:cNvSpPr>
          <p:nvPr>
            <p:ph type="title"/>
          </p:nvPr>
        </p:nvSpPr>
        <p:spPr/>
        <p:txBody>
          <a:bodyPr/>
          <a:lstStyle/>
          <a:p>
            <a:r>
              <a:rPr lang="he-IL" dirty="0"/>
              <a:t>סוגים – מהו הרכב החיסכון הפנסיוני בישראל</a:t>
            </a:r>
          </a:p>
        </p:txBody>
      </p:sp>
      <p:graphicFrame>
        <p:nvGraphicFramePr>
          <p:cNvPr id="4" name="תרשים 3">
            <a:extLst>
              <a:ext uri="{FF2B5EF4-FFF2-40B4-BE49-F238E27FC236}">
                <a16:creationId xmlns:a16="http://schemas.microsoft.com/office/drawing/2014/main" id="{E805AEE7-F9B3-473C-943B-CD70238F92F0}"/>
              </a:ext>
            </a:extLst>
          </p:cNvPr>
          <p:cNvGraphicFramePr>
            <a:graphicFrameLocks/>
          </p:cNvGraphicFramePr>
          <p:nvPr>
            <p:extLst>
              <p:ext uri="{D42A27DB-BD31-4B8C-83A1-F6EECF244321}">
                <p14:modId xmlns:p14="http://schemas.microsoft.com/office/powerpoint/2010/main" val="889858821"/>
              </p:ext>
            </p:extLst>
          </p:nvPr>
        </p:nvGraphicFramePr>
        <p:xfrm>
          <a:off x="179512" y="2132856"/>
          <a:ext cx="7998663" cy="36062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5">
            <a:extLst>
              <a:ext uri="{FF2B5EF4-FFF2-40B4-BE49-F238E27FC236}">
                <a16:creationId xmlns:a16="http://schemas.microsoft.com/office/drawing/2014/main" id="{AA3E7DB8-CE3C-4ECA-A731-D54367458E2B}"/>
              </a:ext>
            </a:extLst>
          </p:cNvPr>
          <p:cNvSpPr txBox="1">
            <a:spLocks noGrp="1"/>
          </p:cNvSpPr>
          <p:nvPr>
            <p:ph sz="quarter" idx="1"/>
          </p:nvPr>
        </p:nvSpPr>
        <p:spPr>
          <a:xfrm>
            <a:off x="301625" y="1527175"/>
            <a:ext cx="8504238" cy="4572000"/>
          </a:xfrm>
          <a:prstGeom prst="rect">
            <a:avLst/>
          </a:prstGeom>
          <a:noFill/>
        </p:spPr>
        <p:txBody>
          <a:bodyPr wrap="square" rtlCol="1">
            <a:spAutoFit/>
          </a:bodyPr>
          <a:lstStyle/>
          <a:p>
            <a:r>
              <a:rPr lang="he-IL" dirty="0"/>
              <a:t>מקור :</a:t>
            </a:r>
            <a:r>
              <a:rPr lang="en-US" dirty="0"/>
              <a:t> </a:t>
            </a:r>
            <a:r>
              <a:rPr lang="he-IL" dirty="0"/>
              <a:t>דוח הממונה לשנת 2020</a:t>
            </a:r>
          </a:p>
        </p:txBody>
      </p:sp>
    </p:spTree>
    <p:extLst>
      <p:ext uri="{BB962C8B-B14F-4D97-AF65-F5344CB8AC3E}">
        <p14:creationId xmlns:p14="http://schemas.microsoft.com/office/powerpoint/2010/main" val="3872879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9F90F-1AD2-4EBB-BC3C-19E1924DA9AE}"/>
              </a:ext>
            </a:extLst>
          </p:cNvPr>
          <p:cNvSpPr>
            <a:spLocks noGrp="1"/>
          </p:cNvSpPr>
          <p:nvPr>
            <p:ph type="title"/>
          </p:nvPr>
        </p:nvSpPr>
        <p:spPr/>
        <p:txBody>
          <a:bodyPr/>
          <a:lstStyle/>
          <a:p>
            <a:r>
              <a:rPr lang="he-IL" dirty="0"/>
              <a:t>הגופים המוסדיים </a:t>
            </a:r>
          </a:p>
        </p:txBody>
      </p:sp>
      <p:sp>
        <p:nvSpPr>
          <p:cNvPr id="3" name="מציין מיקום תוכן 2">
            <a:extLst>
              <a:ext uri="{FF2B5EF4-FFF2-40B4-BE49-F238E27FC236}">
                <a16:creationId xmlns:a16="http://schemas.microsoft.com/office/drawing/2014/main" id="{A3953B5B-1A60-4F7D-95D6-FD3ABD2EAD8B}"/>
              </a:ext>
            </a:extLst>
          </p:cNvPr>
          <p:cNvSpPr>
            <a:spLocks noGrp="1"/>
          </p:cNvSpPr>
          <p:nvPr>
            <p:ph sz="quarter" idx="1"/>
          </p:nvPr>
        </p:nvSpPr>
        <p:spPr/>
        <p:txBody>
          <a:bodyPr/>
          <a:lstStyle/>
          <a:p>
            <a:endParaRPr lang="he-IL"/>
          </a:p>
        </p:txBody>
      </p:sp>
      <p:pic>
        <p:nvPicPr>
          <p:cNvPr id="6" name="תמונה 5">
            <a:extLst>
              <a:ext uri="{FF2B5EF4-FFF2-40B4-BE49-F238E27FC236}">
                <a16:creationId xmlns:a16="http://schemas.microsoft.com/office/drawing/2014/main" id="{16EFEA0D-3ADA-4F3A-8D51-2EDDED3D8BF3}"/>
              </a:ext>
            </a:extLst>
          </p:cNvPr>
          <p:cNvPicPr>
            <a:picLocks noChangeAspect="1"/>
          </p:cNvPicPr>
          <p:nvPr/>
        </p:nvPicPr>
        <p:blipFill>
          <a:blip r:embed="rId2"/>
          <a:stretch>
            <a:fillRect/>
          </a:stretch>
        </p:blipFill>
        <p:spPr>
          <a:xfrm>
            <a:off x="415139" y="1700808"/>
            <a:ext cx="8277146" cy="4021733"/>
          </a:xfrm>
          <a:prstGeom prst="rect">
            <a:avLst/>
          </a:prstGeom>
        </p:spPr>
      </p:pic>
    </p:spTree>
    <p:extLst>
      <p:ext uri="{BB962C8B-B14F-4D97-AF65-F5344CB8AC3E}">
        <p14:creationId xmlns:p14="http://schemas.microsoft.com/office/powerpoint/2010/main" val="15329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3CB0FE-6D55-4F9C-ADCC-300E5E0C9B61}"/>
              </a:ext>
            </a:extLst>
          </p:cNvPr>
          <p:cNvSpPr>
            <a:spLocks noGrp="1"/>
          </p:cNvSpPr>
          <p:nvPr>
            <p:ph type="title"/>
          </p:nvPr>
        </p:nvSpPr>
        <p:spPr/>
        <p:txBody>
          <a:bodyPr/>
          <a:lstStyle/>
          <a:p>
            <a:r>
              <a:rPr lang="he-IL" dirty="0"/>
              <a:t>חסכונות וביטוח פנסיוני </a:t>
            </a:r>
          </a:p>
        </p:txBody>
      </p:sp>
      <p:sp>
        <p:nvSpPr>
          <p:cNvPr id="3" name="מציין מיקום תוכן 2">
            <a:extLst>
              <a:ext uri="{FF2B5EF4-FFF2-40B4-BE49-F238E27FC236}">
                <a16:creationId xmlns:a16="http://schemas.microsoft.com/office/drawing/2014/main" id="{83F22BDB-6F66-40BB-BDCC-9B69850C593C}"/>
              </a:ext>
            </a:extLst>
          </p:cNvPr>
          <p:cNvSpPr>
            <a:spLocks noGrp="1"/>
          </p:cNvSpPr>
          <p:nvPr>
            <p:ph sz="quarter" idx="1"/>
          </p:nvPr>
        </p:nvSpPr>
        <p:spPr/>
        <p:txBody>
          <a:bodyPr/>
          <a:lstStyle/>
          <a:p>
            <a:r>
              <a:rPr lang="he-IL" dirty="0"/>
              <a:t>קרן השתלמות</a:t>
            </a:r>
          </a:p>
          <a:p>
            <a:r>
              <a:rPr lang="he-IL" dirty="0"/>
              <a:t>קופת גמל</a:t>
            </a:r>
          </a:p>
          <a:p>
            <a:r>
              <a:rPr lang="he-IL" dirty="0"/>
              <a:t>קרן פנסיה תקציבית</a:t>
            </a:r>
          </a:p>
          <a:p>
            <a:r>
              <a:rPr lang="he-IL" dirty="0"/>
              <a:t>קרן פנסיה ותיקה</a:t>
            </a:r>
          </a:p>
          <a:p>
            <a:r>
              <a:rPr lang="he-IL" dirty="0"/>
              <a:t>קרן פנסיה צוברת </a:t>
            </a:r>
          </a:p>
          <a:p>
            <a:r>
              <a:rPr lang="he-IL" dirty="0"/>
              <a:t>ביטוח מנהלים</a:t>
            </a:r>
          </a:p>
          <a:p>
            <a:endParaRPr lang="he-IL" dirty="0"/>
          </a:p>
        </p:txBody>
      </p:sp>
    </p:spTree>
    <p:extLst>
      <p:ext uri="{BB962C8B-B14F-4D97-AF65-F5344CB8AC3E}">
        <p14:creationId xmlns:p14="http://schemas.microsoft.com/office/powerpoint/2010/main" val="326614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393D16-FA19-415C-B40D-FA3E5E3F24BA}"/>
              </a:ext>
            </a:extLst>
          </p:cNvPr>
          <p:cNvSpPr>
            <a:spLocks noGrp="1"/>
          </p:cNvSpPr>
          <p:nvPr>
            <p:ph type="title"/>
          </p:nvPr>
        </p:nvSpPr>
        <p:spPr/>
        <p:txBody>
          <a:bodyPr/>
          <a:lstStyle/>
          <a:p>
            <a:r>
              <a:rPr lang="he-IL" b="1" dirty="0"/>
              <a:t>תפקיד חשב השכר בהיבט הפנסיוני  </a:t>
            </a:r>
          </a:p>
        </p:txBody>
      </p:sp>
      <p:sp>
        <p:nvSpPr>
          <p:cNvPr id="3" name="מציין מיקום תוכן 2">
            <a:extLst>
              <a:ext uri="{FF2B5EF4-FFF2-40B4-BE49-F238E27FC236}">
                <a16:creationId xmlns:a16="http://schemas.microsoft.com/office/drawing/2014/main" id="{A591F545-303C-4868-A5D6-B80A99F1379B}"/>
              </a:ext>
            </a:extLst>
          </p:cNvPr>
          <p:cNvSpPr>
            <a:spLocks noGrp="1"/>
          </p:cNvSpPr>
          <p:nvPr>
            <p:ph sz="quarter" idx="1"/>
          </p:nvPr>
        </p:nvSpPr>
        <p:spPr/>
        <p:txBody>
          <a:bodyPr>
            <a:normAutofit/>
          </a:bodyPr>
          <a:lstStyle/>
          <a:p>
            <a:pPr marL="0" indent="0">
              <a:buNone/>
            </a:pPr>
            <a:r>
              <a:rPr lang="he-IL" dirty="0"/>
              <a:t>חשב שכר הוא תפקיד חשוב ומהותי שלא ניתן לוותר עליו בחברה</a:t>
            </a:r>
          </a:p>
          <a:p>
            <a:r>
              <a:rPr lang="he-IL" dirty="0"/>
              <a:t>להיות אוזן קשבת </a:t>
            </a:r>
          </a:p>
          <a:p>
            <a:r>
              <a:rPr lang="he-IL" dirty="0"/>
              <a:t>לתת פתרונות</a:t>
            </a:r>
          </a:p>
          <a:p>
            <a:r>
              <a:rPr lang="he-IL" dirty="0"/>
              <a:t>לוודא שהעובד מוגן</a:t>
            </a:r>
          </a:p>
          <a:p>
            <a:r>
              <a:rPr lang="he-IL" dirty="0"/>
              <a:t>להישמע להוראות החוק</a:t>
            </a:r>
          </a:p>
          <a:p>
            <a:endParaRPr lang="he-IL" dirty="0"/>
          </a:p>
          <a:p>
            <a:pPr marL="0" indent="0">
              <a:buNone/>
            </a:pPr>
            <a:r>
              <a:rPr lang="he-IL" b="1" dirty="0"/>
              <a:t>חל איסור מוחלט על חשב השכר להמליץ על תכנית / מסלול או חברה </a:t>
            </a:r>
            <a:r>
              <a:rPr lang="he-IL" dirty="0"/>
              <a:t>.</a:t>
            </a:r>
          </a:p>
          <a:p>
            <a:pPr marL="0" indent="0">
              <a:buNone/>
            </a:pPr>
            <a:endParaRPr lang="he-IL" dirty="0"/>
          </a:p>
          <a:p>
            <a:endParaRPr lang="he-IL" dirty="0"/>
          </a:p>
        </p:txBody>
      </p:sp>
      <p:pic>
        <p:nvPicPr>
          <p:cNvPr id="4" name="Picture 2">
            <a:extLst>
              <a:ext uri="{FF2B5EF4-FFF2-40B4-BE49-F238E27FC236}">
                <a16:creationId xmlns:a16="http://schemas.microsoft.com/office/drawing/2014/main" id="{D4BB5A66-1429-449F-AE17-749220F66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416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מהי?</a:t>
            </a:r>
          </a:p>
        </p:txBody>
      </p:sp>
      <p:sp>
        <p:nvSpPr>
          <p:cNvPr id="3" name="מציין מיקום תוכן 2"/>
          <p:cNvSpPr>
            <a:spLocks noGrp="1"/>
          </p:cNvSpPr>
          <p:nvPr>
            <p:ph sz="quarter" idx="1"/>
          </p:nvPr>
        </p:nvSpPr>
        <p:spPr/>
        <p:txBody>
          <a:bodyPr>
            <a:normAutofit/>
          </a:bodyPr>
          <a:lstStyle/>
          <a:p>
            <a:pPr>
              <a:buFont typeface="Wingdings" panose="05000000000000000000" pitchFamily="2" charset="2"/>
              <a:buChar char="v"/>
            </a:pPr>
            <a:r>
              <a:rPr lang="he-IL" dirty="0"/>
              <a:t>קרן השתלמות היא תוכנית חסכון המנוהלת בשוק ההון.</a:t>
            </a:r>
          </a:p>
          <a:p>
            <a:pPr>
              <a:buFont typeface="Wingdings" panose="05000000000000000000" pitchFamily="2" charset="2"/>
              <a:buChar char="v"/>
            </a:pPr>
            <a:r>
              <a:rPr lang="he-IL" dirty="0"/>
              <a:t>תקופת החיסכון - 6 שנים או 3 (לטובת השתלמות בכפוף </a:t>
            </a:r>
            <a:r>
              <a:rPr lang="he-IL" dirty="0" err="1"/>
              <a:t>לקרטריונים</a:t>
            </a:r>
            <a:r>
              <a:rPr lang="he-IL" dirty="0"/>
              <a:t>)</a:t>
            </a:r>
          </a:p>
          <a:p>
            <a:pPr>
              <a:buFont typeface="Wingdings" panose="05000000000000000000" pitchFamily="2" charset="2"/>
              <a:buChar char="v"/>
            </a:pPr>
            <a:r>
              <a:rPr lang="he-IL" dirty="0"/>
              <a:t>קרנות השתלמות לעצמאיים רופאים מורים וחברי קיבוץ - תנאיהן שונים מאלה של קרן השתלמות לשכירים אחרים במשק.</a:t>
            </a:r>
          </a:p>
          <a:p>
            <a:pPr>
              <a:buFont typeface="Wingdings" panose="05000000000000000000" pitchFamily="2" charset="2"/>
              <a:buChar char="v"/>
            </a:pPr>
            <a:r>
              <a:rPr lang="he-IL" dirty="0"/>
              <a:t>קרן השתלמות נחשבת כהטבה והענקתה לעובד נתונה להחלטת המעסיק, אלא אם כן קיים הסכם קיבוצי המחייב זאת.</a:t>
            </a:r>
            <a:r>
              <a:rPr lang="he-IL" b="1" dirty="0"/>
              <a:t> </a:t>
            </a:r>
            <a:endParaRPr lang="he-IL"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468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2800" b="1" dirty="0"/>
              <a:t>קרן השתלמות – הטבות מס על הפקדות</a:t>
            </a:r>
          </a:p>
        </p:txBody>
      </p:sp>
      <p:sp>
        <p:nvSpPr>
          <p:cNvPr id="3" name="מציין מיקום תוכן 2"/>
          <p:cNvSpPr>
            <a:spLocks noGrp="1"/>
          </p:cNvSpPr>
          <p:nvPr>
            <p:ph sz="quarter" idx="1"/>
          </p:nvPr>
        </p:nvSpPr>
        <p:spPr/>
        <p:txBody>
          <a:bodyPr>
            <a:normAutofit/>
          </a:bodyPr>
          <a:lstStyle/>
          <a:p>
            <a:pPr marL="0" indent="0">
              <a:buNone/>
            </a:pPr>
            <a:endParaRPr lang="en-US"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DE5C9B67-DCD8-46B2-B96E-086BA769694F}"/>
              </a:ext>
            </a:extLst>
          </p:cNvPr>
          <p:cNvPicPr>
            <a:picLocks noChangeAspect="1"/>
          </p:cNvPicPr>
          <p:nvPr/>
        </p:nvPicPr>
        <p:blipFill>
          <a:blip r:embed="rId3"/>
          <a:stretch>
            <a:fillRect/>
          </a:stretch>
        </p:blipFill>
        <p:spPr>
          <a:xfrm>
            <a:off x="361652" y="2060848"/>
            <a:ext cx="8474500" cy="2521247"/>
          </a:xfrm>
          <a:prstGeom prst="rect">
            <a:avLst/>
          </a:prstGeom>
        </p:spPr>
      </p:pic>
    </p:spTree>
    <p:extLst>
      <p:ext uri="{BB962C8B-B14F-4D97-AF65-F5344CB8AC3E}">
        <p14:creationId xmlns:p14="http://schemas.microsoft.com/office/powerpoint/2010/main" val="2037315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 חוק הפיקוח  </a:t>
            </a:r>
          </a:p>
        </p:txBody>
      </p:sp>
      <p:sp>
        <p:nvSpPr>
          <p:cNvPr id="3" name="מציין מיקום תוכן 2"/>
          <p:cNvSpPr>
            <a:spLocks noGrp="1"/>
          </p:cNvSpPr>
          <p:nvPr>
            <p:ph sz="quarter" idx="1"/>
          </p:nvPr>
        </p:nvSpPr>
        <p:spPr>
          <a:xfrm>
            <a:off x="301752" y="1527048"/>
            <a:ext cx="8503920" cy="4494240"/>
          </a:xfrm>
          <a:effectLst/>
        </p:spPr>
        <p:txBody>
          <a:bodyPr>
            <a:normAutofit fontScale="92500" lnSpcReduction="10000"/>
          </a:bodyPr>
          <a:lstStyle/>
          <a:p>
            <a:r>
              <a:rPr lang="he-IL" dirty="0"/>
              <a:t>חוק הפיקוח על קופות הגמל מאפשר לעובד לבחור את קרן ההשתלמות:</a:t>
            </a:r>
          </a:p>
          <a:p>
            <a:pPr marL="0" indent="0">
              <a:buNone/>
            </a:pPr>
            <a:r>
              <a:rPr lang="he-IL" dirty="0"/>
              <a:t>ולהעביר את הכספים שנצברו בה לקרן השתלמות אחרת:</a:t>
            </a:r>
          </a:p>
          <a:p>
            <a:pPr marL="0" indent="0">
              <a:buNone/>
            </a:pPr>
            <a:endParaRPr lang="he-IL" dirty="0"/>
          </a:p>
          <a:p>
            <a:r>
              <a:rPr lang="he-IL" dirty="0"/>
              <a:t>בכל זמן שיבחר לעשות כך.</a:t>
            </a:r>
          </a:p>
          <a:p>
            <a:r>
              <a:rPr lang="he-IL" dirty="0"/>
              <a:t>שמירה על הוותק גם בקרן החדשה.</a:t>
            </a:r>
          </a:p>
          <a:p>
            <a:r>
              <a:rPr lang="he-IL" dirty="0"/>
              <a:t>המעבר מקרן אחת לאחרת אינה כרוכה בתשלום או בקנסות. </a:t>
            </a:r>
          </a:p>
          <a:p>
            <a:r>
              <a:rPr lang="he-IL" dirty="0"/>
              <a:t>בתהליך ההעברה נשמרות כל הזכויות שנצברו לזכות העובד בקרן הישנה.</a:t>
            </a:r>
          </a:p>
          <a:p>
            <a:endParaRPr lang="he-IL" dirty="0"/>
          </a:p>
          <a:p>
            <a:endParaRPr lang="he-IL" dirty="0"/>
          </a:p>
          <a:p>
            <a:pPr marL="0" indent="0">
              <a:buNone/>
            </a:pPr>
            <a:r>
              <a:rPr lang="he-IL" dirty="0"/>
              <a:t> </a:t>
            </a:r>
          </a:p>
          <a:p>
            <a:endParaRPr lang="he-IL" dirty="0"/>
          </a:p>
          <a:p>
            <a:endParaRPr lang="he-IL" dirty="0"/>
          </a:p>
          <a:p>
            <a:endParaRPr lang="he-IL" dirty="0"/>
          </a:p>
          <a:p>
            <a:endParaRPr lang="he-IL" dirty="0"/>
          </a:p>
          <a:p>
            <a:pPr marL="0" indent="0">
              <a:buNone/>
            </a:pPr>
            <a:endParaRPr lang="he-IL" dirty="0"/>
          </a:p>
          <a:p>
            <a:endParaRPr lang="he-IL" dirty="0"/>
          </a:p>
          <a:p>
            <a:endParaRPr lang="he-IL" dirty="0"/>
          </a:p>
          <a:p>
            <a:endParaRPr lang="en-US" dirty="0"/>
          </a:p>
          <a:p>
            <a:endParaRPr lang="he-IL" dirty="0"/>
          </a:p>
          <a:p>
            <a:endParaRPr lang="he-IL" dirty="0"/>
          </a:p>
          <a:p>
            <a:endParaRPr lang="he-IL" dirty="0"/>
          </a:p>
          <a:p>
            <a:endParaRPr lang="he-IL" dirty="0"/>
          </a:p>
          <a:p>
            <a:pPr marL="0" indent="0">
              <a:buNone/>
            </a:pPr>
            <a:endParaRPr lang="en-US" dirty="0"/>
          </a:p>
        </p:txBody>
      </p:sp>
      <p:sp>
        <p:nvSpPr>
          <p:cNvPr id="6" name="מלבן 5"/>
          <p:cNvSpPr/>
          <p:nvPr/>
        </p:nvSpPr>
        <p:spPr>
          <a:xfrm>
            <a:off x="899592" y="4725144"/>
            <a:ext cx="7632848" cy="1224136"/>
          </a:xfrm>
          <a:prstGeom prst="rect">
            <a:avLst/>
          </a:prstGeom>
          <a:blipFill>
            <a:blip r:embed="rId2"/>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זוהי בעצם התכנית ההונית היחידה במדינת ישראל, שניתן לפדותה ללא תשלום מס בגין רווחים למי שהופקדו לזכותו מידי שנה תשלומים עד הסכום המרבי המותר </a:t>
            </a:r>
          </a:p>
          <a:p>
            <a:pPr algn="ctr"/>
            <a:r>
              <a:rPr lang="he-IL" b="1" dirty="0">
                <a:solidFill>
                  <a:schemeClr val="tx1"/>
                </a:solidFill>
              </a:rPr>
              <a:t>נכון להיום אין שום אפיק הוני אחר הפטור ממס בגין רווחים.</a:t>
            </a:r>
          </a:p>
          <a:p>
            <a:pPr algn="ctr"/>
            <a:endParaRPr lang="he-IL"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2014AF-AFA4-4644-99AE-0DAF5BA61671}"/>
              </a:ext>
            </a:extLst>
          </p:cNvPr>
          <p:cNvSpPr>
            <a:spLocks noGrp="1"/>
          </p:cNvSpPr>
          <p:nvPr>
            <p:ph type="title"/>
          </p:nvPr>
        </p:nvSpPr>
        <p:spPr/>
        <p:txBody>
          <a:bodyPr/>
          <a:lstStyle/>
          <a:p>
            <a:r>
              <a:rPr lang="he-IL" dirty="0"/>
              <a:t>סיכום כללי משיכה </a:t>
            </a:r>
          </a:p>
        </p:txBody>
      </p:sp>
      <p:sp>
        <p:nvSpPr>
          <p:cNvPr id="3" name="מציין מיקום תוכן 2">
            <a:extLst>
              <a:ext uri="{FF2B5EF4-FFF2-40B4-BE49-F238E27FC236}">
                <a16:creationId xmlns:a16="http://schemas.microsoft.com/office/drawing/2014/main" id="{D755500B-0288-4627-98C2-35E5F50203B0}"/>
              </a:ext>
            </a:extLst>
          </p:cNvPr>
          <p:cNvSpPr>
            <a:spLocks noGrp="1"/>
          </p:cNvSpPr>
          <p:nvPr>
            <p:ph sz="quarter" idx="1"/>
          </p:nvPr>
        </p:nvSpPr>
        <p:spPr/>
        <p:txBody>
          <a:bodyPr/>
          <a:lstStyle/>
          <a:p>
            <a:pPr marL="457200" indent="-457200">
              <a:buFont typeface="Arial" panose="020B0604020202020204" pitchFamily="34" charset="0"/>
              <a:buChar char="•"/>
            </a:pPr>
            <a:r>
              <a:rPr lang="he-IL" dirty="0"/>
              <a:t>לאחר 6 שנים</a:t>
            </a:r>
          </a:p>
          <a:p>
            <a:pPr marL="457200" indent="-457200">
              <a:buFont typeface="Arial" panose="020B0604020202020204" pitchFamily="34" charset="0"/>
              <a:buChar char="•"/>
            </a:pPr>
            <a:r>
              <a:rPr lang="he-IL" dirty="0"/>
              <a:t>לאחר שלוש שנים לצורך השתלמות</a:t>
            </a:r>
          </a:p>
          <a:p>
            <a:pPr marL="457200" indent="-457200">
              <a:buFont typeface="Arial" panose="020B0604020202020204" pitchFamily="34" charset="0"/>
              <a:buChar char="•"/>
            </a:pPr>
            <a:r>
              <a:rPr lang="he-IL" dirty="0"/>
              <a:t>לאחר שלוש שנים והגעה לגיל פרישה</a:t>
            </a:r>
          </a:p>
          <a:p>
            <a:pPr marL="457200" indent="-457200">
              <a:buFont typeface="Arial" panose="020B0604020202020204" pitchFamily="34" charset="0"/>
              <a:buChar char="•"/>
            </a:pPr>
            <a:r>
              <a:rPr lang="he-IL" dirty="0"/>
              <a:t>השלכת וותק</a:t>
            </a:r>
          </a:p>
          <a:p>
            <a:endParaRPr lang="he-IL" dirty="0"/>
          </a:p>
        </p:txBody>
      </p:sp>
    </p:spTree>
    <p:extLst>
      <p:ext uri="{BB962C8B-B14F-4D97-AF65-F5344CB8AC3E}">
        <p14:creationId xmlns:p14="http://schemas.microsoft.com/office/powerpoint/2010/main" val="2324213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 כללי משיכה  </a:t>
            </a:r>
          </a:p>
        </p:txBody>
      </p:sp>
      <p:sp>
        <p:nvSpPr>
          <p:cNvPr id="3" name="מציין מיקום תוכן 2"/>
          <p:cNvSpPr>
            <a:spLocks noGrp="1"/>
          </p:cNvSpPr>
          <p:nvPr>
            <p:ph sz="quarter" idx="1"/>
          </p:nvPr>
        </p:nvSpPr>
        <p:spPr/>
        <p:txBody>
          <a:bodyPr>
            <a:normAutofit fontScale="55000" lnSpcReduction="20000"/>
          </a:bodyPr>
          <a:lstStyle/>
          <a:p>
            <a:pPr marL="0" indent="0">
              <a:buNone/>
            </a:pPr>
            <a:endParaRPr lang="he-IL" b="1" dirty="0"/>
          </a:p>
          <a:p>
            <a:r>
              <a:rPr lang="he-IL" b="1" dirty="0"/>
              <a:t> </a:t>
            </a:r>
            <a:r>
              <a:rPr lang="he-IL" sz="3200" b="1" dirty="0"/>
              <a:t>כללי: </a:t>
            </a:r>
            <a:r>
              <a:rPr lang="he-IL" sz="3200" dirty="0"/>
              <a:t>משיכת כספים מתבצעת תוך 4 ימי עסקים והעברת הכספים מקרן לקרן תוך 21 ימי עסקים. כסף שאינו נמשך מהקרן ימשיך ליהנות מנזילות ומרווחי הקרן. לאחר שנמשך סכום חלקי מהקרן לא ניתן להפקיד אליה יותר אלא יש לפתוח חשבון חדש. הפקדות חדשות יצברו וותק מחדש.</a:t>
            </a:r>
            <a:br>
              <a:rPr lang="he-IL" sz="3200" dirty="0"/>
            </a:br>
            <a:r>
              <a:rPr lang="he-IL" sz="3200" b="1" dirty="0"/>
              <a:t>משיכה לאחר 6 שנים:</a:t>
            </a:r>
            <a:r>
              <a:rPr lang="he-IL" sz="3200" dirty="0"/>
              <a:t> הוותק בקרן ההשתלמות מתחיל מסוף החודש בו התבצעה ההפקדה הראשונה לחשבון. לאחר 6 שנים יכול העובד למשוך את כספו לכל מטרה.</a:t>
            </a:r>
            <a:br>
              <a:rPr lang="he-IL" sz="3200" dirty="0"/>
            </a:br>
            <a:r>
              <a:rPr lang="he-IL" sz="3200" b="1" dirty="0"/>
              <a:t>משיכה לצרכי השתלמות: </a:t>
            </a:r>
            <a:r>
              <a:rPr lang="he-IL" sz="3200" dirty="0"/>
              <a:t>במקור, זה היה ייעודה של קרן ההשתלמות - צבירת כספים לצרכי השתלמות. לאחר 3 שנות וותק ניתן לבצע משיכה מהקרן לצרכי השתלמות ולשם כך יש לקבל את אישור ועדת ההשתלמות של הקרן, לה יש להעביר את האישורים הרלבנטיים (יש להתעדכן מול הקרן). </a:t>
            </a:r>
            <a:endParaRPr lang="en-US" sz="3200" dirty="0"/>
          </a:p>
          <a:p>
            <a:r>
              <a:rPr lang="he-IL" sz="3200" b="1" dirty="0"/>
              <a:t>משיכה בגיל פרישה: </a:t>
            </a:r>
            <a:r>
              <a:rPr lang="he-IL" sz="3200" dirty="0"/>
              <a:t>גבר שהגיע לגיל 67 ואישה שהגיעה לגיל 64 רשאים לפדות קרן השתלמות לאחר 3 שנות  וותק צבור, גם שלא לשם השתלמות מקצועית, וליהנות מפטור ממס.</a:t>
            </a:r>
            <a:br>
              <a:rPr lang="he-IL" sz="3200" dirty="0"/>
            </a:br>
            <a:r>
              <a:rPr lang="he-IL" sz="3200" b="1" dirty="0"/>
              <a:t>משיכה שלא כדין: </a:t>
            </a:r>
            <a:r>
              <a:rPr lang="he-IL" sz="3200" dirty="0"/>
              <a:t>משיכה שלא כדין היא משיכה לפני תום 6 שנות הוותק. משיכה כזו גוררת תשלום מס של 48% על חלק הפקדת המעביד ועל כל הרווחים שנצברו על הפקדת המעביד והעובד. משיכה כזו מחייבת אישור מעסיק וחתימה של העובד בפני נציג הקרן על כך שהוא מודע כי ינוכה לו מס כדין.</a:t>
            </a:r>
            <a:br>
              <a:rPr lang="he-IL" sz="3200" dirty="0"/>
            </a:br>
            <a:r>
              <a:rPr lang="he-IL" sz="3200" b="1" dirty="0"/>
              <a:t>יורשים: </a:t>
            </a:r>
            <a:r>
              <a:rPr lang="he-IL" sz="3200" dirty="0"/>
              <a:t>במקרה פטירה, המוטבים של קרן ההשתלמות יכולים למשוך את כל הסכום כשהוא פטור מכל תשלום מס ללא תלות בזמן שחלף מתחילת החברות בקרן. יש לצרף אישור תעודת פטירה. במידה ולא היו רשומים מוטבים הרי ישולמו הכספים ליורשים בהתאם לצוואה החתומה על ידי עו"ד. במידה ואין צוואה הרי ישולמו הכספים בהתאם לצו ירושה.</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59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b="1" dirty="0"/>
              <a:t>קרן השתלמות – שמירת זכויות  </a:t>
            </a:r>
          </a:p>
        </p:txBody>
      </p:sp>
      <p:sp>
        <p:nvSpPr>
          <p:cNvPr id="3" name="מציין מיקום תוכן 2"/>
          <p:cNvSpPr>
            <a:spLocks noGrp="1"/>
          </p:cNvSpPr>
          <p:nvPr>
            <p:ph sz="quarter" idx="1"/>
          </p:nvPr>
        </p:nvSpPr>
        <p:spPr/>
        <p:txBody>
          <a:bodyPr>
            <a:normAutofit fontScale="92500"/>
          </a:bodyPr>
          <a:lstStyle/>
          <a:p>
            <a:pPr marL="0" indent="0">
              <a:buNone/>
            </a:pPr>
            <a:r>
              <a:rPr lang="he-IL" b="1" dirty="0"/>
              <a:t>החלפת מקום עבודה: </a:t>
            </a:r>
            <a:r>
              <a:rPr lang="he-IL" dirty="0"/>
              <a:t>אין פגיעה בזכויות הוותק שצברת בקרן ההשתלמות וזכויות הוותק שצברת בקרן הקודמת תישמרנה במלואן בקרן החדשה, גם אם לא העברת את הכספים שנצברו במקום העבודה הקודם.</a:t>
            </a:r>
            <a:br>
              <a:rPr lang="he-IL" dirty="0"/>
            </a:br>
            <a:r>
              <a:rPr lang="he-IL" b="1" dirty="0"/>
              <a:t>הפסקת הפקדות לקרן: </a:t>
            </a:r>
            <a:r>
              <a:rPr lang="he-IL" dirty="0"/>
              <a:t>הפסקת לעבוד או עברת למקום בו אינך זכאי להפקדות לקרן השתלמות, כספך יישמר בדיוק לפי הכללים החלים על חבר פעיל. אין חשיבות להפקדות רצופות מידי חודש בשביל לשמור על הזכויות.</a:t>
            </a:r>
            <a:br>
              <a:rPr lang="he-IL" dirty="0"/>
            </a:br>
            <a:r>
              <a:rPr lang="he-IL" b="1" dirty="0"/>
              <a:t>ברשותך מספר קופות: </a:t>
            </a:r>
            <a:r>
              <a:rPr lang="he-IL" dirty="0"/>
              <a:t>באפשרותך למשוך גם קופה שאינה נזילה וזאת ביחד עם משיכת קופה נזילה אחרת. </a:t>
            </a:r>
            <a:br>
              <a:rPr lang="he-IL" dirty="0"/>
            </a:br>
            <a:r>
              <a:rPr lang="he-IL" dirty="0"/>
              <a:t>ניתן לבצע משיכה כשהזכות להשלכת וותק היא חד פעמית, כל עוד לא בוצעה משיכה חלקית מהקופה הנזילה, ורק למול קופה צעירה אחת. במקרה של השלכת הוותק, יש לפדות ראשית את הקופה הצעירה במלואה. </a:t>
            </a:r>
          </a:p>
          <a:p>
            <a:pPr marL="0" indent="0">
              <a:buNone/>
            </a:pPr>
            <a:endParaRPr lang="he-IL"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836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b="1" dirty="0"/>
              <a:t>עד כאן, חסכון לטווח קצר ובינוני </a:t>
            </a:r>
          </a:p>
        </p:txBody>
      </p:sp>
      <p:sp>
        <p:nvSpPr>
          <p:cNvPr id="3" name="מציין מיקום תוכן 2"/>
          <p:cNvSpPr>
            <a:spLocks noGrp="1"/>
          </p:cNvSpPr>
          <p:nvPr>
            <p:ph sz="quarter" idx="1"/>
          </p:nvPr>
        </p:nvSpPr>
        <p:spPr/>
        <p:txBody>
          <a:bodyPr>
            <a:normAutofit/>
          </a:bodyPr>
          <a:lstStyle/>
          <a:p>
            <a:pPr marL="0" indent="0" algn="ctr">
              <a:buNone/>
            </a:pPr>
            <a:r>
              <a:rPr lang="he-IL" b="1" dirty="0"/>
              <a:t>עוברים לחסכון ארוך טווח (גמל פנסיות ומנהלים) </a:t>
            </a:r>
          </a:p>
          <a:p>
            <a:pPr marL="0" indent="0">
              <a:buNone/>
            </a:pPr>
            <a:endParaRPr lang="he-IL"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CA473D92-B965-49D6-812E-2BBA5E627C8E}"/>
              </a:ext>
            </a:extLst>
          </p:cNvPr>
          <p:cNvPicPr>
            <a:picLocks noChangeAspect="1"/>
          </p:cNvPicPr>
          <p:nvPr/>
        </p:nvPicPr>
        <p:blipFill>
          <a:blip r:embed="rId3"/>
          <a:stretch>
            <a:fillRect/>
          </a:stretch>
        </p:blipFill>
        <p:spPr>
          <a:xfrm>
            <a:off x="2699792" y="2348880"/>
            <a:ext cx="3478113" cy="3440714"/>
          </a:xfrm>
          <a:prstGeom prst="rect">
            <a:avLst/>
          </a:prstGeom>
        </p:spPr>
      </p:pic>
    </p:spTree>
    <p:extLst>
      <p:ext uri="{BB962C8B-B14F-4D97-AF65-F5344CB8AC3E}">
        <p14:creationId xmlns:p14="http://schemas.microsoft.com/office/powerpoint/2010/main" val="1116473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3CB0FE-6D55-4F9C-ADCC-300E5E0C9B61}"/>
              </a:ext>
            </a:extLst>
          </p:cNvPr>
          <p:cNvSpPr>
            <a:spLocks noGrp="1"/>
          </p:cNvSpPr>
          <p:nvPr>
            <p:ph type="title"/>
          </p:nvPr>
        </p:nvSpPr>
        <p:spPr/>
        <p:txBody>
          <a:bodyPr/>
          <a:lstStyle/>
          <a:p>
            <a:r>
              <a:rPr lang="he-IL" dirty="0"/>
              <a:t>חסכונות וביטוח פנסיוני </a:t>
            </a:r>
          </a:p>
        </p:txBody>
      </p:sp>
      <p:sp>
        <p:nvSpPr>
          <p:cNvPr id="3" name="מציין מיקום תוכן 2">
            <a:extLst>
              <a:ext uri="{FF2B5EF4-FFF2-40B4-BE49-F238E27FC236}">
                <a16:creationId xmlns:a16="http://schemas.microsoft.com/office/drawing/2014/main" id="{83F22BDB-6F66-40BB-BDCC-9B69850C593C}"/>
              </a:ext>
            </a:extLst>
          </p:cNvPr>
          <p:cNvSpPr>
            <a:spLocks noGrp="1"/>
          </p:cNvSpPr>
          <p:nvPr>
            <p:ph sz="quarter" idx="1"/>
          </p:nvPr>
        </p:nvSpPr>
        <p:spPr/>
        <p:txBody>
          <a:bodyPr/>
          <a:lstStyle/>
          <a:p>
            <a:r>
              <a:rPr lang="he-IL" dirty="0"/>
              <a:t>קרן השתלמות</a:t>
            </a:r>
          </a:p>
          <a:p>
            <a:r>
              <a:rPr lang="he-IL" b="1" dirty="0"/>
              <a:t>קופת גמל</a:t>
            </a:r>
          </a:p>
          <a:p>
            <a:r>
              <a:rPr lang="he-IL" dirty="0"/>
              <a:t>קרן פנסיה תקציבית</a:t>
            </a:r>
          </a:p>
          <a:p>
            <a:r>
              <a:rPr lang="he-IL" dirty="0"/>
              <a:t>קרן פנסיה ותיקה</a:t>
            </a:r>
          </a:p>
          <a:p>
            <a:r>
              <a:rPr lang="he-IL" dirty="0"/>
              <a:t>קרן פנסיה צוברת </a:t>
            </a:r>
          </a:p>
          <a:p>
            <a:r>
              <a:rPr lang="he-IL" dirty="0"/>
              <a:t>ביטוח מנהלים</a:t>
            </a:r>
          </a:p>
          <a:p>
            <a:endParaRPr lang="he-IL" dirty="0"/>
          </a:p>
        </p:txBody>
      </p:sp>
    </p:spTree>
    <p:extLst>
      <p:ext uri="{BB962C8B-B14F-4D97-AF65-F5344CB8AC3E}">
        <p14:creationId xmlns:p14="http://schemas.microsoft.com/office/powerpoint/2010/main" val="601874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קופת גמל – לסוגיהם </a:t>
            </a:r>
            <a:endParaRPr lang="he-IL" dirty="0"/>
          </a:p>
        </p:txBody>
      </p:sp>
      <p:sp>
        <p:nvSpPr>
          <p:cNvPr id="3" name="מציין מיקום תוכן 2"/>
          <p:cNvSpPr>
            <a:spLocks noGrp="1"/>
          </p:cNvSpPr>
          <p:nvPr>
            <p:ph sz="quarter" idx="1"/>
          </p:nvPr>
        </p:nvSpPr>
        <p:spPr/>
        <p:txBody>
          <a:bodyPr/>
          <a:lstStyle/>
          <a:p>
            <a:r>
              <a:rPr lang="he-IL" dirty="0"/>
              <a:t>מוצר חסכון שניתן לפתוח כשכיר ובאופן עצמאי</a:t>
            </a:r>
          </a:p>
          <a:p>
            <a:pPr marL="0" indent="0">
              <a:buNone/>
            </a:pPr>
            <a:r>
              <a:rPr lang="he-IL" dirty="0"/>
              <a:t>סוגי קופות:</a:t>
            </a:r>
          </a:p>
          <a:p>
            <a:r>
              <a:rPr lang="he-IL" dirty="0"/>
              <a:t>קופת גמל אישית לתגמולים </a:t>
            </a:r>
          </a:p>
          <a:p>
            <a:r>
              <a:rPr lang="he-IL" dirty="0"/>
              <a:t>קופת גמל אישית לפיצויים </a:t>
            </a:r>
          </a:p>
          <a:p>
            <a:r>
              <a:rPr lang="he-IL" dirty="0"/>
              <a:t>קופה מרכזית לפיצויים</a:t>
            </a:r>
          </a:p>
          <a:p>
            <a:r>
              <a:rPr lang="he-IL" dirty="0"/>
              <a:t>קופת גמל להשקעה (שוחחנו קודם, במוצרים הנזילים והקצרי טווח)</a:t>
            </a:r>
          </a:p>
          <a:p>
            <a:r>
              <a:rPr lang="he-IL" dirty="0"/>
              <a:t>קופה בניהול אישי</a:t>
            </a:r>
          </a:p>
          <a:p>
            <a:r>
              <a:rPr lang="he-IL" dirty="0"/>
              <a:t>תיקון 190</a:t>
            </a:r>
          </a:p>
          <a:p>
            <a:endParaRPr lang="he-IL" dirty="0"/>
          </a:p>
          <a:p>
            <a:endParaRPr lang="he-IL" dirty="0"/>
          </a:p>
        </p:txBody>
      </p:sp>
    </p:spTree>
    <p:extLst>
      <p:ext uri="{BB962C8B-B14F-4D97-AF65-F5344CB8AC3E}">
        <p14:creationId xmlns:p14="http://schemas.microsoft.com/office/powerpoint/2010/main" val="3377744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7CD826-2753-4678-8AE4-89AF9498DB5D}"/>
              </a:ext>
            </a:extLst>
          </p:cNvPr>
          <p:cNvSpPr>
            <a:spLocks noGrp="1"/>
          </p:cNvSpPr>
          <p:nvPr>
            <p:ph type="title"/>
          </p:nvPr>
        </p:nvSpPr>
        <p:spPr/>
        <p:txBody>
          <a:bodyPr/>
          <a:lstStyle/>
          <a:p>
            <a:r>
              <a:rPr lang="he-IL" dirty="0"/>
              <a:t>קופת גמל אישית </a:t>
            </a:r>
          </a:p>
        </p:txBody>
      </p:sp>
      <p:sp>
        <p:nvSpPr>
          <p:cNvPr id="3" name="מציין מיקום תוכן 2">
            <a:extLst>
              <a:ext uri="{FF2B5EF4-FFF2-40B4-BE49-F238E27FC236}">
                <a16:creationId xmlns:a16="http://schemas.microsoft.com/office/drawing/2014/main" id="{5C1356BC-C04E-4474-BA5D-31478D2663C0}"/>
              </a:ext>
            </a:extLst>
          </p:cNvPr>
          <p:cNvSpPr>
            <a:spLocks noGrp="1"/>
          </p:cNvSpPr>
          <p:nvPr>
            <p:ph sz="quarter" idx="1"/>
          </p:nvPr>
        </p:nvSpPr>
        <p:spPr/>
        <p:txBody>
          <a:bodyPr>
            <a:normAutofit fontScale="92500" lnSpcReduction="10000"/>
          </a:bodyPr>
          <a:lstStyle/>
          <a:p>
            <a:pPr marL="342900" indent="-342900" algn="just">
              <a:lnSpc>
                <a:spcPct val="160000"/>
              </a:lnSpc>
              <a:buClr>
                <a:srgbClr val="C89D48"/>
              </a:buClr>
              <a:buFont typeface="Wingdings" panose="05000000000000000000" pitchFamily="2" charset="2"/>
              <a:buChar char="§"/>
            </a:pPr>
            <a:r>
              <a:rPr lang="he-IL" dirty="0"/>
              <a:t>מוצר חסכון, שעד ועדת בכר נוהל ע"י הבנקים</a:t>
            </a:r>
          </a:p>
          <a:p>
            <a:pPr marL="342900" indent="-342900" algn="just">
              <a:lnSpc>
                <a:spcPct val="160000"/>
              </a:lnSpc>
              <a:buClr>
                <a:srgbClr val="C89D48"/>
              </a:buClr>
              <a:buFont typeface="Wingdings" panose="05000000000000000000" pitchFamily="2" charset="2"/>
              <a:buChar char="§"/>
            </a:pPr>
            <a:r>
              <a:rPr lang="he-IL" dirty="0"/>
              <a:t>אין כיסויים ביטוחיים</a:t>
            </a:r>
          </a:p>
          <a:p>
            <a:pPr marL="342900" indent="-342900" algn="just">
              <a:lnSpc>
                <a:spcPct val="160000"/>
              </a:lnSpc>
              <a:buClr>
                <a:srgbClr val="C89D48"/>
              </a:buClr>
              <a:buFont typeface="Wingdings" panose="05000000000000000000" pitchFamily="2" charset="2"/>
              <a:buChar char="§"/>
            </a:pPr>
            <a:r>
              <a:rPr lang="he-IL" dirty="0"/>
              <a:t>תאריכים משמעותיים בענף קופות הגמל:</a:t>
            </a:r>
          </a:p>
          <a:p>
            <a:pPr marL="457200" indent="-457200">
              <a:buFont typeface="Arial" panose="020B0604020202020204" pitchFamily="34" charset="0"/>
              <a:buChar char="•"/>
            </a:pPr>
            <a:r>
              <a:rPr lang="he-IL" dirty="0"/>
              <a:t>2005 – הפקדות לפני שנת 2005 במעמד עצמאי ניתן למשוך כסכום חד פעמי בוותק של 15 שנה או לאחר גיל 60 בוותק של 5 שנים.</a:t>
            </a:r>
          </a:p>
          <a:p>
            <a:pPr marL="457200" indent="-457200">
              <a:buFont typeface="Arial" panose="020B0604020202020204" pitchFamily="34" charset="0"/>
              <a:buChar char="•"/>
            </a:pPr>
            <a:r>
              <a:rPr lang="he-IL" dirty="0"/>
              <a:t>2005 – 2008 – הפקדות עד לשנת 2008 אפשר למשוך החל מגיל 60 כסכום חד פעמי</a:t>
            </a:r>
          </a:p>
          <a:p>
            <a:pPr marL="457200" indent="-457200">
              <a:buFont typeface="Arial" panose="020B0604020202020204" pitchFamily="34" charset="0"/>
              <a:buChar char="•"/>
            </a:pPr>
            <a:r>
              <a:rPr lang="he-IL" dirty="0"/>
              <a:t>2008 (תיקון 3) – הפקדות משנת 2008 ניתן למשוך החל מגיל 60 כקצבה בלבד</a:t>
            </a:r>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a:p>
            <a:endParaRPr lang="he-IL" dirty="0"/>
          </a:p>
        </p:txBody>
      </p:sp>
    </p:spTree>
    <p:extLst>
      <p:ext uri="{BB962C8B-B14F-4D97-AF65-F5344CB8AC3E}">
        <p14:creationId xmlns:p14="http://schemas.microsoft.com/office/powerpoint/2010/main" val="332130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18D1E9-84C8-44A8-9B3D-591556849504}"/>
              </a:ext>
            </a:extLst>
          </p:cNvPr>
          <p:cNvSpPr>
            <a:spLocks noGrp="1"/>
          </p:cNvSpPr>
          <p:nvPr>
            <p:ph type="title"/>
          </p:nvPr>
        </p:nvSpPr>
        <p:spPr/>
        <p:txBody>
          <a:bodyPr/>
          <a:lstStyle/>
          <a:p>
            <a:r>
              <a:rPr lang="he-IL" b="1" dirty="0"/>
              <a:t>מה אתם רוצים לדעת ? </a:t>
            </a:r>
          </a:p>
        </p:txBody>
      </p:sp>
      <p:pic>
        <p:nvPicPr>
          <p:cNvPr id="5" name="מציין מיקום תוכן 4" descr="תמונה שמכילה מחשב, מקורה, לוח מקשים, מחשב נישא&#10;&#10;התיאור נוצר באופן אוטומטי">
            <a:extLst>
              <a:ext uri="{FF2B5EF4-FFF2-40B4-BE49-F238E27FC236}">
                <a16:creationId xmlns:a16="http://schemas.microsoft.com/office/drawing/2014/main" id="{FE509A54-60AE-4B62-8CEE-EB6C8FB1FAA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2" y="1412776"/>
            <a:ext cx="8784976" cy="5258612"/>
          </a:xfrm>
        </p:spPr>
      </p:pic>
    </p:spTree>
    <p:extLst>
      <p:ext uri="{BB962C8B-B14F-4D97-AF65-F5344CB8AC3E}">
        <p14:creationId xmlns:p14="http://schemas.microsoft.com/office/powerpoint/2010/main" val="2151770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2752E6-0609-49D8-B565-1D64CA9D36D8}"/>
              </a:ext>
            </a:extLst>
          </p:cNvPr>
          <p:cNvSpPr>
            <a:spLocks noGrp="1"/>
          </p:cNvSpPr>
          <p:nvPr>
            <p:ph type="title"/>
          </p:nvPr>
        </p:nvSpPr>
        <p:spPr/>
        <p:txBody>
          <a:bodyPr/>
          <a:lstStyle/>
          <a:p>
            <a:r>
              <a:rPr lang="he-IL" dirty="0"/>
              <a:t>אישית לתגמולים , אישית לפיצויים </a:t>
            </a:r>
          </a:p>
        </p:txBody>
      </p:sp>
      <p:sp>
        <p:nvSpPr>
          <p:cNvPr id="3" name="מציין מיקום תוכן 2">
            <a:extLst>
              <a:ext uri="{FF2B5EF4-FFF2-40B4-BE49-F238E27FC236}">
                <a16:creationId xmlns:a16="http://schemas.microsoft.com/office/drawing/2014/main" id="{F054FE77-4CC3-4289-8FED-B2697871AFD3}"/>
              </a:ext>
            </a:extLst>
          </p:cNvPr>
          <p:cNvSpPr>
            <a:spLocks noGrp="1"/>
          </p:cNvSpPr>
          <p:nvPr>
            <p:ph sz="quarter" idx="1"/>
          </p:nvPr>
        </p:nvSpPr>
        <p:spPr/>
        <p:txBody>
          <a:bodyPr/>
          <a:lstStyle/>
          <a:p>
            <a:r>
              <a:rPr lang="he-IL" dirty="0"/>
              <a:t>קופת גמל אישית לתגמולים  –יש בה תגמולים </a:t>
            </a:r>
          </a:p>
          <a:p>
            <a:r>
              <a:rPr lang="he-IL" dirty="0"/>
              <a:t>קופת גמל אישית לפיצויים – יש בה רק פיצויים </a:t>
            </a:r>
          </a:p>
          <a:p>
            <a:endParaRPr lang="he-IL" dirty="0"/>
          </a:p>
          <a:p>
            <a:r>
              <a:rPr lang="he-IL" dirty="0"/>
              <a:t>לעיתים נראה קופות גמל שיש בהם את 2 הרכיבים .</a:t>
            </a:r>
          </a:p>
        </p:txBody>
      </p:sp>
    </p:spTree>
    <p:extLst>
      <p:ext uri="{BB962C8B-B14F-4D97-AF65-F5344CB8AC3E}">
        <p14:creationId xmlns:p14="http://schemas.microsoft.com/office/powerpoint/2010/main" val="3613354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קופה משלמת או לא ? </a:t>
            </a:r>
          </a:p>
        </p:txBody>
      </p:sp>
      <p:sp>
        <p:nvSpPr>
          <p:cNvPr id="4" name="מציין מיקום תוכן 3"/>
          <p:cNvSpPr>
            <a:spLocks noGrp="1"/>
          </p:cNvSpPr>
          <p:nvPr>
            <p:ph sz="quarter" idx="1"/>
          </p:nvPr>
        </p:nvSpPr>
        <p:spPr/>
        <p:txBody>
          <a:bodyPr>
            <a:normAutofit fontScale="85000" lnSpcReduction="10000"/>
          </a:bodyPr>
          <a:lstStyle/>
          <a:p>
            <a:pPr lvl="0"/>
            <a:r>
              <a:rPr lang="he-IL" b="1" dirty="0"/>
              <a:t>קופת גמל הינה קופה "לא משלמת לקצבה": </a:t>
            </a:r>
          </a:p>
          <a:p>
            <a:pPr marL="0" lvl="0" indent="0">
              <a:buNone/>
            </a:pPr>
            <a:r>
              <a:rPr lang="he-IL" dirty="0"/>
              <a:t>החליפה את קופת הגמל ההונית שפעלה עד סוף 2007. קופה מסוג זה תשמש לצבירת כספים עד לגיל הפרישה. הכספים שנצברו יעברו לקופת גמל משלמת לקצבה, וכאמור זו תשלם קצבה חודשית לעמית. יצוין שלא יחול שינוי בכספים שנצברו עד סוף 2007. העמית יהיה רשאי לממש את הכספים הללו בהתאם לתנאים שהיו בתוקף עד סוף 2007 (צבירה הונית).</a:t>
            </a:r>
            <a:endParaRPr lang="en-US" dirty="0"/>
          </a:p>
          <a:p>
            <a:pPr marL="0" lvl="0" indent="0">
              <a:buNone/>
            </a:pPr>
            <a:r>
              <a:rPr lang="he-IL" b="1" dirty="0"/>
              <a:t>סוגי קופות גמל "לא משלמות לקצבה":</a:t>
            </a:r>
            <a:r>
              <a:rPr lang="he-IL" dirty="0"/>
              <a:t> קופות בנקאיות לשעבר, תוכניות הוניות בחברות ביטוח כגון ביטוח מעורב, חסכון הוני בתוכניות משנת 2004, 2007 ואילך.</a:t>
            </a:r>
            <a:endParaRPr lang="en-US" dirty="0"/>
          </a:p>
          <a:p>
            <a:r>
              <a:rPr lang="he-IL" dirty="0"/>
              <a:t>בקופות הבנקאיות בהגיע עמית לגיל פרישה יהיה עליו לנייד את הסכום הנצבר לקופה משלמת לקצבה וזו תשלם לו קצבה חודשית בהתאם למקדם ההמרה לקצבה הידוע בעת פרישתו. בחברות הביטוח הוספו לכל התוכניות, שהיו הוניות בעבר, נספח קצבה</a:t>
            </a:r>
            <a:r>
              <a:rPr lang="he-IL" b="1" dirty="0"/>
              <a:t> </a:t>
            </a:r>
            <a:r>
              <a:rPr lang="he-IL" dirty="0"/>
              <a:t>עם מקדמי המרה לקצבה הידועים כבר היום ומובטחים בעת פרישה.</a:t>
            </a:r>
          </a:p>
          <a:p>
            <a:r>
              <a:rPr lang="he-IL" b="1" dirty="0"/>
              <a:t>קופת גמל "משלמת" </a:t>
            </a:r>
            <a:r>
              <a:rPr lang="he-IL" dirty="0"/>
              <a:t>: יודעת לשלם קצבה מבחינה טכנית כמו מנהלים ופנסיה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104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כללי משיכה קופת גמל שכירה </a:t>
            </a:r>
          </a:p>
        </p:txBody>
      </p:sp>
      <p:sp>
        <p:nvSpPr>
          <p:cNvPr id="3" name="מציין מיקום תוכן 2"/>
          <p:cNvSpPr>
            <a:spLocks noGrp="1"/>
          </p:cNvSpPr>
          <p:nvPr>
            <p:ph sz="quarter" idx="1"/>
          </p:nvPr>
        </p:nvSpPr>
        <p:spPr/>
        <p:txBody>
          <a:bodyPr>
            <a:normAutofit fontScale="92500"/>
          </a:bodyPr>
          <a:lstStyle/>
          <a:p>
            <a:pPr marL="0" indent="0">
              <a:buNone/>
            </a:pPr>
            <a:r>
              <a:rPr lang="he-IL" dirty="0"/>
              <a:t>קופה לחיסכון ארוך טווח.</a:t>
            </a:r>
          </a:p>
          <a:p>
            <a:pPr marL="0" indent="0">
              <a:buNone/>
            </a:pPr>
            <a:r>
              <a:rPr lang="he-IL" b="1" dirty="0"/>
              <a:t>בקופה שכירה:</a:t>
            </a:r>
          </a:p>
          <a:p>
            <a:pPr marL="0" indent="0">
              <a:buNone/>
            </a:pPr>
            <a:r>
              <a:rPr lang="he-IL" dirty="0"/>
              <a:t>הפקדות שבוצעו לפני שנת 2008 יימשכו בגיל פרישה בצורה הונית</a:t>
            </a:r>
          </a:p>
          <a:p>
            <a:pPr marL="0" indent="0">
              <a:buNone/>
            </a:pPr>
            <a:r>
              <a:rPr lang="he-IL" dirty="0"/>
              <a:t>ההפקדות שבוצעו אחרי שנת 2008 יימשכו בגיל פרישה בצורה של קצבה.</a:t>
            </a:r>
          </a:p>
          <a:p>
            <a:pPr marL="0" indent="0">
              <a:buNone/>
            </a:pPr>
            <a:r>
              <a:rPr lang="he-IL" b="1" dirty="0"/>
              <a:t>לעניין הפיצויים  - </a:t>
            </a:r>
            <a:r>
              <a:rPr lang="he-IL" dirty="0"/>
              <a:t>הפטור על משיכת </a:t>
            </a:r>
            <a:r>
              <a:rPr lang="he-IL"/>
              <a:t>כספי פיצויים לשנת 2021 הינו 12,340 </a:t>
            </a:r>
            <a:r>
              <a:rPr lang="he-IL" dirty="0"/>
              <a:t>₪ עבור כל שנת עבודה, כספי הפיצויים משנת 2008 הם לקצבה.</a:t>
            </a:r>
          </a:p>
          <a:p>
            <a:pPr marL="0" indent="0">
              <a:buNone/>
            </a:pPr>
            <a:r>
              <a:rPr lang="he-IL" dirty="0"/>
              <a:t>במקרה פטירה ח"וח הפטור </a:t>
            </a:r>
            <a:r>
              <a:rPr lang="he-IL"/>
              <a:t>הוא 24,700 </a:t>
            </a:r>
            <a:r>
              <a:rPr lang="he-IL" dirty="0"/>
              <a:t>₪.</a:t>
            </a:r>
          </a:p>
          <a:p>
            <a:pPr marL="0" indent="0">
              <a:buNone/>
            </a:pPr>
            <a:endParaRPr lang="he-IL" dirty="0"/>
          </a:p>
          <a:p>
            <a:pPr marL="0" indent="0">
              <a:buNone/>
            </a:pPr>
            <a:r>
              <a:rPr lang="he-IL" dirty="0"/>
              <a:t>פטור מרווחים ניתן בגיל פרישה (ע"פ טבלאות ביטוח לאומי)</a:t>
            </a:r>
          </a:p>
          <a:p>
            <a:pPr marL="0" indent="0">
              <a:buNone/>
            </a:pPr>
            <a:endParaRPr lang="he-IL" dirty="0"/>
          </a:p>
          <a:p>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930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כללי משיכה - קופת גמל עצמאית </a:t>
            </a:r>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b="1" dirty="0"/>
              <a:t>בקופה עצמאית </a:t>
            </a:r>
            <a:r>
              <a:rPr lang="he-IL" dirty="0"/>
              <a:t>: טווח המשיכה מתייחס לשלוש תקופות </a:t>
            </a:r>
          </a:p>
          <a:p>
            <a:r>
              <a:rPr lang="he-IL" b="1" dirty="0"/>
              <a:t>הפקדות עד 12/2005</a:t>
            </a:r>
            <a:br>
              <a:rPr lang="he-IL" b="1" dirty="0"/>
            </a:br>
            <a:r>
              <a:rPr lang="he-IL" dirty="0"/>
              <a:t>בוותק של 15 שנה ממועד ההפקדה הראשון או בגיל 60 ואילך ובוותק של 5 שנים לפחות בקופה.</a:t>
            </a:r>
            <a:br>
              <a:rPr lang="he-IL" dirty="0"/>
            </a:br>
            <a:r>
              <a:rPr lang="he-IL" b="1" dirty="0"/>
              <a:t>הפקדות משנת 2006</a:t>
            </a:r>
            <a:br>
              <a:rPr lang="he-IL" b="1" dirty="0"/>
            </a:br>
            <a:r>
              <a:rPr lang="he-IL" dirty="0"/>
              <a:t>בהגיע העמית לגיל 60 שנים (גבר ואישה) וגם אם חלפו 5 שנים ממועד ההפקדה הראשון בקופה.</a:t>
            </a:r>
            <a:br>
              <a:rPr lang="he-IL" dirty="0"/>
            </a:br>
            <a:r>
              <a:rPr lang="he-IL" b="1" dirty="0"/>
              <a:t>ההפקדות משנת 2008 יחשבו כקצבה וניתן למשוך כספים אלו כפנסיה חודשית החל מגיל 60.</a:t>
            </a:r>
          </a:p>
          <a:p>
            <a:br>
              <a:rPr lang="he-IL" b="1" dirty="0"/>
            </a:br>
            <a:r>
              <a:rPr lang="he-IL" b="1" dirty="0"/>
              <a:t>מיסוי משיכות שלא כדין:</a:t>
            </a:r>
            <a:br>
              <a:rPr lang="he-IL" b="1" dirty="0"/>
            </a:br>
            <a:r>
              <a:rPr lang="he-IL" dirty="0"/>
              <a:t>משיכות כספים מקופות גמל לתגמולים שלא על פי התקנות תגרור מס/קנס של 35%</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90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קופת גמל – כללים למשיכה</a:t>
            </a:r>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dirty="0"/>
              <a:t>לגבי כספים שהופקדו עד 2/1/2005</a:t>
            </a:r>
          </a:p>
          <a:p>
            <a:pPr marL="0" indent="0">
              <a:buNone/>
            </a:pPr>
            <a:r>
              <a:rPr lang="he-IL" b="1" dirty="0"/>
              <a:t>בפרישה מעבודה</a:t>
            </a:r>
            <a:r>
              <a:rPr lang="he-IL" dirty="0"/>
              <a:t>: אם עברו 6 חודשים כעצמאי או כמובטל או אם עבר למעסיק חדש, שלא הפקיד עבורו 13 חודשים לקופת גמל.</a:t>
            </a:r>
          </a:p>
          <a:p>
            <a:pPr marL="0" indent="0">
              <a:buNone/>
            </a:pPr>
            <a:r>
              <a:rPr lang="he-IL" b="1" dirty="0"/>
              <a:t>בפרישה לגמלאות</a:t>
            </a:r>
            <a:r>
              <a:rPr lang="he-IL" dirty="0"/>
              <a:t>: בהגיע העמית לגיל 60 (גבר ואישה) ופרש מעבודתו, או צומצמה משרתו ב-50% לפחות.</a:t>
            </a:r>
          </a:p>
          <a:p>
            <a:pPr marL="0" indent="0">
              <a:buNone/>
            </a:pPr>
            <a:r>
              <a:rPr lang="he-IL" dirty="0"/>
              <a:t>לגבי כספים שהופקדו בקופת גמל (הון) משנת 2005 ואילך:</a:t>
            </a:r>
          </a:p>
          <a:p>
            <a:pPr marL="0" indent="0">
              <a:buNone/>
            </a:pPr>
            <a:r>
              <a:rPr lang="he-IL" dirty="0"/>
              <a:t>בהגיע העמית לגיל 60 (גבר ואישה), ובתנאי שחלפו 5 שנים לפחות מיום ההפקדה הראשונה בקופה. ניתן למשוך את התגמולים מגיל 60 ואילך גם אם לא פרש מעבודתו.</a:t>
            </a:r>
          </a:p>
          <a:p>
            <a:pPr marL="0" indent="0">
              <a:buNone/>
            </a:pPr>
            <a:r>
              <a:rPr lang="he-IL" dirty="0"/>
              <a:t>ההפקדות משנת 2008 יחשבו כקצבה וניתן למשוך כספים אלו כפנסיה חודשית החל מגיל 60.</a:t>
            </a:r>
          </a:p>
          <a:p>
            <a:pPr marL="0" indent="0">
              <a:buNone/>
            </a:pPr>
            <a:br>
              <a:rPr lang="he-IL" dirty="0"/>
            </a:b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474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F5C9CA-517B-4074-9E61-43BE3B4812A4}"/>
              </a:ext>
            </a:extLst>
          </p:cNvPr>
          <p:cNvSpPr>
            <a:spLocks noGrp="1"/>
          </p:cNvSpPr>
          <p:nvPr>
            <p:ph type="title"/>
          </p:nvPr>
        </p:nvSpPr>
        <p:spPr/>
        <p:txBody>
          <a:bodyPr/>
          <a:lstStyle/>
          <a:p>
            <a:r>
              <a:rPr lang="he-IL" b="1" dirty="0"/>
              <a:t>קופה מרכזית לפיצויים </a:t>
            </a:r>
          </a:p>
        </p:txBody>
      </p:sp>
      <p:sp>
        <p:nvSpPr>
          <p:cNvPr id="3" name="מציין מיקום תוכן 2">
            <a:extLst>
              <a:ext uri="{FF2B5EF4-FFF2-40B4-BE49-F238E27FC236}">
                <a16:creationId xmlns:a16="http://schemas.microsoft.com/office/drawing/2014/main" id="{ECA6345C-CDAA-4691-BD65-D0EBF64B7C67}"/>
              </a:ext>
            </a:extLst>
          </p:cNvPr>
          <p:cNvSpPr>
            <a:spLocks noGrp="1"/>
          </p:cNvSpPr>
          <p:nvPr>
            <p:ph sz="quarter" idx="1"/>
          </p:nvPr>
        </p:nvSpPr>
        <p:spPr/>
        <p:txBody>
          <a:bodyPr>
            <a:normAutofit fontScale="85000" lnSpcReduction="10000"/>
          </a:bodyPr>
          <a:lstStyle/>
          <a:p>
            <a:pPr marL="0" indent="0">
              <a:buNone/>
            </a:pPr>
            <a:r>
              <a:rPr lang="he-IL" dirty="0"/>
              <a:t>חוק פיצויי פיטורים מטיל על המעסיק חובת תשלום פיצויי פיטורים לעובדיו, בסכום הזהה לגובה משכורת אחת לכל שנת עבודה. היקף ההתחייבות הולך וגדל מדי שנה.</a:t>
            </a:r>
          </a:p>
          <a:p>
            <a:pPr marL="0" indent="0">
              <a:buNone/>
            </a:pPr>
            <a:endParaRPr lang="he-IL" dirty="0"/>
          </a:p>
          <a:p>
            <a:pPr marL="0" indent="0">
              <a:buNone/>
            </a:pPr>
            <a:r>
              <a:rPr lang="he-IL" dirty="0"/>
              <a:t>האפשרות שהמעסיק יידרש בעתיד לתשלום סכומים גבוהים בגין פיצויי פיטורים, מחייבת אותו לייצור קרן למטרה זו, אשר תאפשר לו הכרה בהוצאות ההפרשה לקרן. ההפקדות לקופות נחשבות למעסיק כהוצאה מוכרת לצורכי מס כבר במועד ההפקדה, למרות שכספים אלה טרם שולמו בפועל כפיצויים לעובדים.</a:t>
            </a:r>
          </a:p>
          <a:p>
            <a:pPr marL="0" indent="0">
              <a:buNone/>
            </a:pPr>
            <a:endParaRPr lang="he-IL" dirty="0"/>
          </a:p>
          <a:p>
            <a:pPr marL="0" indent="0">
              <a:buNone/>
            </a:pPr>
            <a:endParaRPr lang="he-IL" dirty="0"/>
          </a:p>
          <a:p>
            <a:pPr marL="0" indent="0">
              <a:buNone/>
            </a:pPr>
            <a:r>
              <a:rPr lang="he-IL" dirty="0"/>
              <a:t>בנוסף, מועדי התשלום גמישים ויושפעו </a:t>
            </a:r>
            <a:r>
              <a:rPr lang="he-IL" dirty="0" err="1"/>
              <a:t>מתזרים</a:t>
            </a:r>
            <a:r>
              <a:rPr lang="he-IL" dirty="0"/>
              <a:t> המזומנים של העסק ומשיקולי המס. ככל שהתשואה שתניב הקופה תהיה גבוהה יותר, יממנו הרווחים חלק מההתחייבויות החדשות של המעסיק בגין פיצויי פיטורין.</a:t>
            </a:r>
          </a:p>
          <a:p>
            <a:endParaRPr lang="he-IL" dirty="0"/>
          </a:p>
        </p:txBody>
      </p:sp>
      <p:pic>
        <p:nvPicPr>
          <p:cNvPr id="4" name="Picture 2">
            <a:extLst>
              <a:ext uri="{FF2B5EF4-FFF2-40B4-BE49-F238E27FC236}">
                <a16:creationId xmlns:a16="http://schemas.microsoft.com/office/drawing/2014/main" id="{2689B73D-2C05-44CE-8849-48AB501C2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057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408DC5-4C0C-452A-A19A-9ADE6C560DB4}"/>
              </a:ext>
            </a:extLst>
          </p:cNvPr>
          <p:cNvSpPr>
            <a:spLocks noGrp="1"/>
          </p:cNvSpPr>
          <p:nvPr>
            <p:ph type="title"/>
          </p:nvPr>
        </p:nvSpPr>
        <p:spPr/>
        <p:txBody>
          <a:bodyPr/>
          <a:lstStyle/>
          <a:p>
            <a:r>
              <a:rPr lang="he-IL" b="1" dirty="0"/>
              <a:t>קופה מרכזית לפיצויים </a:t>
            </a:r>
          </a:p>
        </p:txBody>
      </p:sp>
      <p:sp>
        <p:nvSpPr>
          <p:cNvPr id="3" name="מציין מיקום תוכן 2">
            <a:extLst>
              <a:ext uri="{FF2B5EF4-FFF2-40B4-BE49-F238E27FC236}">
                <a16:creationId xmlns:a16="http://schemas.microsoft.com/office/drawing/2014/main" id="{676450ED-A6B1-4FE6-8B42-A87033DB542D}"/>
              </a:ext>
            </a:extLst>
          </p:cNvPr>
          <p:cNvSpPr>
            <a:spLocks noGrp="1"/>
          </p:cNvSpPr>
          <p:nvPr>
            <p:ph sz="quarter" idx="1"/>
          </p:nvPr>
        </p:nvSpPr>
        <p:spPr/>
        <p:txBody>
          <a:bodyPr/>
          <a:lstStyle/>
          <a:p>
            <a:r>
              <a:rPr lang="he-IL" dirty="0"/>
              <a:t>החל מ- 1/1/2012 לא ניתן יותר להפקיד לקופה מרכזית לפיצויים. </a:t>
            </a:r>
          </a:p>
          <a:p>
            <a:r>
              <a:rPr lang="he-IL" dirty="0"/>
              <a:t>בתאריך 11 ביוני 2017, פרסמה רשות המיסים חוזר " יתרות צבורות בקופה מרכזית לפיצויים" חוזר זה עוסק </a:t>
            </a:r>
            <a:r>
              <a:rPr lang="he-IL" u="sng" dirty="0"/>
              <a:t>בצמצום יתרות עודפי הכספים בקופות המרכזיות לפיצויים .</a:t>
            </a:r>
          </a:p>
          <a:p>
            <a:r>
              <a:rPr lang="he-IL" dirty="0"/>
              <a:t>תאריך תחולת החוזר הוארך מספר פעמים והיום עודכן לתאריך 01/09/2019 (להגשת הבקשה לפירוק)</a:t>
            </a:r>
          </a:p>
        </p:txBody>
      </p:sp>
      <p:pic>
        <p:nvPicPr>
          <p:cNvPr id="4" name="Picture 2">
            <a:extLst>
              <a:ext uri="{FF2B5EF4-FFF2-40B4-BE49-F238E27FC236}">
                <a16:creationId xmlns:a16="http://schemas.microsoft.com/office/drawing/2014/main" id="{9137A405-37F5-4B83-9C43-359D910D4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449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BAEABE-9027-4454-8895-51289B166F5B}"/>
              </a:ext>
            </a:extLst>
          </p:cNvPr>
          <p:cNvSpPr>
            <a:spLocks noGrp="1"/>
          </p:cNvSpPr>
          <p:nvPr>
            <p:ph type="title"/>
          </p:nvPr>
        </p:nvSpPr>
        <p:spPr/>
        <p:txBody>
          <a:bodyPr/>
          <a:lstStyle/>
          <a:p>
            <a:r>
              <a:rPr lang="he-IL" dirty="0"/>
              <a:t>קופת גמל בניהול אישי </a:t>
            </a:r>
          </a:p>
        </p:txBody>
      </p:sp>
      <p:sp>
        <p:nvSpPr>
          <p:cNvPr id="3" name="מציין מיקום תוכן 2">
            <a:extLst>
              <a:ext uri="{FF2B5EF4-FFF2-40B4-BE49-F238E27FC236}">
                <a16:creationId xmlns:a16="http://schemas.microsoft.com/office/drawing/2014/main" id="{21B69C75-2AE8-4FFA-935C-74D4E37F0149}"/>
              </a:ext>
            </a:extLst>
          </p:cNvPr>
          <p:cNvSpPr>
            <a:spLocks noGrp="1"/>
          </p:cNvSpPr>
          <p:nvPr>
            <p:ph sz="quarter" idx="1"/>
          </p:nvPr>
        </p:nvSpPr>
        <p:spPr/>
        <p:txBody>
          <a:bodyPr/>
          <a:lstStyle/>
          <a:p>
            <a:pPr marL="457200" indent="-457200">
              <a:buFont typeface="Arial" panose="020B0604020202020204" pitchFamily="34" charset="0"/>
              <a:buChar char="•"/>
            </a:pPr>
            <a:r>
              <a:rPr lang="he-IL" dirty="0"/>
              <a:t>פלטפורמה לניהול אישי של קופת גמל וקרן השתלמות (</a:t>
            </a:r>
            <a:r>
              <a:rPr lang="en-US" dirty="0"/>
              <a:t>IRA</a:t>
            </a:r>
            <a:r>
              <a:rPr lang="he-IL" dirty="0"/>
              <a:t>)</a:t>
            </a:r>
          </a:p>
          <a:p>
            <a:pPr marL="457200" indent="-457200">
              <a:buFont typeface="Arial" panose="020B0604020202020204" pitchFamily="34" charset="0"/>
              <a:buChar char="•"/>
            </a:pPr>
            <a:r>
              <a:rPr lang="he-IL" dirty="0"/>
              <a:t>החוסך </a:t>
            </a:r>
            <a:r>
              <a:rPr lang="he-IL" u="sng" dirty="0"/>
              <a:t>מנהל </a:t>
            </a:r>
            <a:r>
              <a:rPr lang="he-IL" dirty="0"/>
              <a:t>בעצמו את ההשקעות בקופה</a:t>
            </a:r>
          </a:p>
          <a:p>
            <a:r>
              <a:rPr lang="he-IL" dirty="0"/>
              <a:t>איזה כספים ניתן לנהל ב </a:t>
            </a:r>
            <a:r>
              <a:rPr lang="en-US" dirty="0"/>
              <a:t>IRA</a:t>
            </a:r>
            <a:r>
              <a:rPr lang="he-IL" dirty="0"/>
              <a:t>?</a:t>
            </a:r>
          </a:p>
          <a:p>
            <a:pPr marL="457200" indent="-457200">
              <a:buFont typeface="Arial" panose="020B0604020202020204" pitchFamily="34" charset="0"/>
              <a:buChar char="•"/>
            </a:pPr>
            <a:r>
              <a:rPr lang="he-IL" dirty="0"/>
              <a:t>קרן השתלמות עד לסכום של 5.360 מיליון</a:t>
            </a:r>
          </a:p>
          <a:p>
            <a:pPr marL="457200" indent="-457200">
              <a:buFont typeface="Arial" panose="020B0604020202020204" pitchFamily="34" charset="0"/>
              <a:buChar char="•"/>
            </a:pPr>
            <a:r>
              <a:rPr lang="he-IL" dirty="0"/>
              <a:t>כספים נזילים בקופת הגמל</a:t>
            </a:r>
          </a:p>
          <a:p>
            <a:pPr marL="457200" indent="-457200">
              <a:buFont typeface="Arial" panose="020B0604020202020204" pitchFamily="34" charset="0"/>
              <a:buChar char="•"/>
            </a:pPr>
            <a:r>
              <a:rPr lang="he-IL" dirty="0"/>
              <a:t>כספים חדשים בקופת גמל במידה ויש לחוסך קצבה מזערית (4,525 ₪) או חסכון בגובה כ- 1.300 מיליון (עד לסכום זה יש להשקיע במוצרים מחקי מדד)</a:t>
            </a:r>
          </a:p>
          <a:p>
            <a:pPr marL="457200" indent="-457200">
              <a:buFont typeface="Arial" panose="020B0604020202020204" pitchFamily="34" charset="0"/>
              <a:buChar char="•"/>
            </a:pPr>
            <a:r>
              <a:rPr lang="he-IL" dirty="0"/>
              <a:t>לא ניתן לנהל כספי קרן פנסיה ב - </a:t>
            </a:r>
            <a:r>
              <a:rPr lang="en-US" dirty="0"/>
              <a:t>IRA</a:t>
            </a:r>
            <a:endParaRPr lang="he-IL" dirty="0"/>
          </a:p>
          <a:p>
            <a:endParaRPr lang="he-IL" dirty="0"/>
          </a:p>
        </p:txBody>
      </p:sp>
    </p:spTree>
    <p:extLst>
      <p:ext uri="{BB962C8B-B14F-4D97-AF65-F5344CB8AC3E}">
        <p14:creationId xmlns:p14="http://schemas.microsoft.com/office/powerpoint/2010/main" val="1648907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2B53AA2-0418-42EE-AEBF-49C17F732F18}"/>
              </a:ext>
            </a:extLst>
          </p:cNvPr>
          <p:cNvSpPr>
            <a:spLocks noGrp="1"/>
          </p:cNvSpPr>
          <p:nvPr>
            <p:ph type="title"/>
          </p:nvPr>
        </p:nvSpPr>
        <p:spPr/>
        <p:txBody>
          <a:bodyPr/>
          <a:lstStyle/>
          <a:p>
            <a:r>
              <a:rPr lang="he-IL" dirty="0"/>
              <a:t>תיקון 190 </a:t>
            </a:r>
          </a:p>
        </p:txBody>
      </p:sp>
      <p:sp>
        <p:nvSpPr>
          <p:cNvPr id="3" name="מציין מיקום תוכן 2">
            <a:extLst>
              <a:ext uri="{FF2B5EF4-FFF2-40B4-BE49-F238E27FC236}">
                <a16:creationId xmlns:a16="http://schemas.microsoft.com/office/drawing/2014/main" id="{62009BCE-20F0-4ECD-A156-0230E76B40A7}"/>
              </a:ext>
            </a:extLst>
          </p:cNvPr>
          <p:cNvSpPr>
            <a:spLocks noGrp="1"/>
          </p:cNvSpPr>
          <p:nvPr>
            <p:ph sz="quarter" idx="1"/>
          </p:nvPr>
        </p:nvSpPr>
        <p:spPr/>
        <p:txBody>
          <a:bodyPr>
            <a:normAutofit lnSpcReduction="10000"/>
          </a:bodyPr>
          <a:lstStyle/>
          <a:p>
            <a:r>
              <a:rPr lang="he-IL" b="1" dirty="0"/>
              <a:t>תיקון 190 מאפשר הפקדת כספים לקופת גמל בדמי ניהול אטרקטיביים במיוחד. הכספים יהיו חייבים במס של 15% על הרווח הנומינלי במקום 25% על הרווח הריאלי כמו ביתר אפיקי החיסכון.</a:t>
            </a:r>
          </a:p>
          <a:p>
            <a:r>
              <a:rPr lang="he-IL" b="1" dirty="0"/>
              <a:t>יש להשאיר 34,843 ₪ כשכבה ראשונה עם מס מלא (קצבה מזכה)</a:t>
            </a:r>
          </a:p>
          <a:p>
            <a:pPr marL="457200" indent="-457200">
              <a:buClr>
                <a:schemeClr val="tx2"/>
              </a:buClr>
              <a:buFont typeface="Arial" panose="020B0604020202020204" pitchFamily="34" charset="0"/>
              <a:buChar char="•"/>
            </a:pPr>
            <a:r>
              <a:rPr lang="he-IL" dirty="0"/>
              <a:t>חיסכון בעלויות ובדמי ניהול</a:t>
            </a:r>
          </a:p>
          <a:p>
            <a:pPr marL="457200" indent="-457200">
              <a:buClr>
                <a:schemeClr val="tx2"/>
              </a:buClr>
              <a:buFont typeface="Arial" panose="020B0604020202020204" pitchFamily="34" charset="0"/>
              <a:buChar char="•"/>
            </a:pPr>
            <a:r>
              <a:rPr lang="he-IL" dirty="0"/>
              <a:t>הטבות מס במשיכה</a:t>
            </a:r>
          </a:p>
          <a:p>
            <a:pPr marL="457200" indent="-457200">
              <a:buClr>
                <a:schemeClr val="tx2"/>
              </a:buClr>
              <a:buFont typeface="Arial" panose="020B0604020202020204" pitchFamily="34" charset="0"/>
              <a:buChar char="•"/>
            </a:pPr>
            <a:r>
              <a:rPr lang="he-IL" dirty="0"/>
              <a:t>אפשרות למעבר בין אפיקי השקעה ללא יצירת אירוע מס</a:t>
            </a:r>
          </a:p>
          <a:p>
            <a:pPr marL="457200" indent="-457200">
              <a:buClr>
                <a:schemeClr val="tx2"/>
              </a:buClr>
              <a:buFont typeface="Arial" panose="020B0604020202020204" pitchFamily="34" charset="0"/>
              <a:buChar char="•"/>
            </a:pPr>
            <a:r>
              <a:rPr lang="he-IL" dirty="0"/>
              <a:t>אפשרות לקבלת קצבה פטורה ממס</a:t>
            </a:r>
          </a:p>
          <a:p>
            <a:pPr marL="457200" indent="-457200">
              <a:buClr>
                <a:schemeClr val="tx2"/>
              </a:buClr>
              <a:buFont typeface="Arial" panose="020B0604020202020204" pitchFamily="34" charset="0"/>
              <a:buChar char="•"/>
            </a:pPr>
            <a:r>
              <a:rPr lang="he-IL" dirty="0"/>
              <a:t>קופת הגמל ככלי להורשת כספים</a:t>
            </a:r>
          </a:p>
          <a:p>
            <a:endParaRPr lang="he-IL" dirty="0"/>
          </a:p>
        </p:txBody>
      </p:sp>
    </p:spTree>
    <p:extLst>
      <p:ext uri="{BB962C8B-B14F-4D97-AF65-F5344CB8AC3E}">
        <p14:creationId xmlns:p14="http://schemas.microsoft.com/office/powerpoint/2010/main" val="246611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7DC2AF-0B6E-450D-9E82-5732C141300F}"/>
              </a:ext>
            </a:extLst>
          </p:cNvPr>
          <p:cNvSpPr>
            <a:spLocks noGrp="1"/>
          </p:cNvSpPr>
          <p:nvPr>
            <p:ph type="title"/>
          </p:nvPr>
        </p:nvSpPr>
        <p:spPr/>
        <p:txBody>
          <a:bodyPr/>
          <a:lstStyle/>
          <a:p>
            <a:r>
              <a:rPr lang="he-IL" dirty="0"/>
              <a:t>דוגמא</a:t>
            </a:r>
          </a:p>
        </p:txBody>
      </p:sp>
      <p:sp>
        <p:nvSpPr>
          <p:cNvPr id="3" name="מציין מיקום תוכן 2">
            <a:extLst>
              <a:ext uri="{FF2B5EF4-FFF2-40B4-BE49-F238E27FC236}">
                <a16:creationId xmlns:a16="http://schemas.microsoft.com/office/drawing/2014/main" id="{6AA6A175-2ECF-4E65-BCC4-BC8FA426CF4C}"/>
              </a:ext>
            </a:extLst>
          </p:cNvPr>
          <p:cNvSpPr>
            <a:spLocks noGrp="1"/>
          </p:cNvSpPr>
          <p:nvPr>
            <p:ph sz="quarter" idx="1"/>
          </p:nvPr>
        </p:nvSpPr>
        <p:spPr/>
        <p:txBody>
          <a:bodyPr/>
          <a:lstStyle/>
          <a:p>
            <a:r>
              <a:rPr lang="he-IL" dirty="0"/>
              <a:t>הפקדה של 400,000 ₪</a:t>
            </a:r>
          </a:p>
          <a:p>
            <a:endParaRPr lang="he-IL" dirty="0"/>
          </a:p>
          <a:p>
            <a:endParaRPr lang="he-IL" dirty="0"/>
          </a:p>
          <a:p>
            <a:endParaRPr lang="he-IL" dirty="0"/>
          </a:p>
          <a:p>
            <a:pPr marL="457200" indent="-457200">
              <a:buFont typeface="Arial" panose="020B0604020202020204" pitchFamily="34" charset="0"/>
              <a:buChar char="•"/>
            </a:pPr>
            <a:r>
              <a:rPr lang="he-IL" dirty="0"/>
              <a:t>קצבה מוכרת – משיכה חייבת במס רווח הון ללא מס על הכנסה </a:t>
            </a:r>
          </a:p>
          <a:p>
            <a:pPr marL="457200" indent="-457200">
              <a:buFont typeface="Arial" panose="020B0604020202020204" pitchFamily="34" charset="0"/>
              <a:buChar char="•"/>
            </a:pPr>
            <a:r>
              <a:rPr lang="he-IL" dirty="0"/>
              <a:t>קצבה מזכה – משיכה כהיוון קצבה – יש מס מלא </a:t>
            </a:r>
          </a:p>
          <a:p>
            <a:endParaRPr lang="he-IL" dirty="0"/>
          </a:p>
        </p:txBody>
      </p:sp>
      <p:pic>
        <p:nvPicPr>
          <p:cNvPr id="5" name="תמונה 4">
            <a:extLst>
              <a:ext uri="{FF2B5EF4-FFF2-40B4-BE49-F238E27FC236}">
                <a16:creationId xmlns:a16="http://schemas.microsoft.com/office/drawing/2014/main" id="{46633BFD-9B65-48C3-A968-1AD18A9E3E8D}"/>
              </a:ext>
            </a:extLst>
          </p:cNvPr>
          <p:cNvPicPr>
            <a:picLocks noChangeAspect="1"/>
          </p:cNvPicPr>
          <p:nvPr/>
        </p:nvPicPr>
        <p:blipFill>
          <a:blip r:embed="rId2"/>
          <a:stretch>
            <a:fillRect/>
          </a:stretch>
        </p:blipFill>
        <p:spPr>
          <a:xfrm>
            <a:off x="3995936" y="2060848"/>
            <a:ext cx="4143375" cy="533400"/>
          </a:xfrm>
          <a:prstGeom prst="rect">
            <a:avLst/>
          </a:prstGeom>
        </p:spPr>
      </p:pic>
    </p:spTree>
    <p:extLst>
      <p:ext uri="{BB962C8B-B14F-4D97-AF65-F5344CB8AC3E}">
        <p14:creationId xmlns:p14="http://schemas.microsoft.com/office/powerpoint/2010/main" val="173696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fontAlgn="base">
              <a:spcAft>
                <a:spcPct val="0"/>
              </a:spcAft>
              <a:defRPr/>
            </a:pPr>
            <a:r>
              <a:rPr lang="he-IL" altLang="he-IL" sz="3000" b="1">
                <a:solidFill>
                  <a:srgbClr val="0070C0"/>
                </a:solidFill>
                <a:effectLst>
                  <a:outerShdw blurRad="38100" dist="38100" dir="2700000" algn="tl">
                    <a:srgbClr val="000000">
                      <a:alpha val="43137"/>
                    </a:srgbClr>
                  </a:outerShdw>
                </a:effectLst>
                <a:latin typeface="Calibri"/>
              </a:rPr>
              <a:t>לאן אנחנו רוצים להגיע? </a:t>
            </a:r>
            <a:endParaRPr lang="he-IL" altLang="he-IL" sz="3000" b="1" dirty="0">
              <a:solidFill>
                <a:srgbClr val="0070C0"/>
              </a:solidFill>
              <a:effectLst>
                <a:outerShdw blurRad="38100" dist="38100" dir="2700000" algn="tl">
                  <a:srgbClr val="000000">
                    <a:alpha val="43137"/>
                  </a:srgbClr>
                </a:outerShdw>
              </a:effectLst>
              <a:latin typeface="Calibri"/>
            </a:endParaRPr>
          </a:p>
        </p:txBody>
      </p:sp>
      <p:sp>
        <p:nvSpPr>
          <p:cNvPr id="3" name="מציין מיקום תוכן 2"/>
          <p:cNvSpPr>
            <a:spLocks noGrp="1"/>
          </p:cNvSpPr>
          <p:nvPr>
            <p:ph sz="quarter" idx="1"/>
          </p:nvPr>
        </p:nvSpPr>
        <p:spPr>
          <a:xfrm>
            <a:off x="728663" y="2003413"/>
            <a:ext cx="7918847" cy="3535040"/>
          </a:xfrm>
        </p:spPr>
        <p:txBody>
          <a:bodyPr>
            <a:normAutofit/>
          </a:bodyPr>
          <a:lstStyle/>
          <a:p>
            <a:pPr marL="0" indent="0">
              <a:buNone/>
            </a:pPr>
            <a:endParaRPr lang="he-IL" sz="1650" dirty="0"/>
          </a:p>
          <a:p>
            <a:pPr marL="0" indent="0">
              <a:buNone/>
            </a:pPr>
            <a:r>
              <a:rPr lang="he-IL" dirty="0"/>
              <a:t>                                     </a:t>
            </a:r>
          </a:p>
        </p:txBody>
      </p:sp>
      <p:sp>
        <p:nvSpPr>
          <p:cNvPr id="6" name="מלבן 5">
            <a:extLst>
              <a:ext uri="{FF2B5EF4-FFF2-40B4-BE49-F238E27FC236}">
                <a16:creationId xmlns:a16="http://schemas.microsoft.com/office/drawing/2014/main" id="{D4609C89-12E8-4E75-BA88-CF011CEC2C3C}"/>
              </a:ext>
            </a:extLst>
          </p:cNvPr>
          <p:cNvSpPr/>
          <p:nvPr/>
        </p:nvSpPr>
        <p:spPr>
          <a:xfrm>
            <a:off x="2455229" y="2203089"/>
            <a:ext cx="6361511" cy="2862322"/>
          </a:xfrm>
          <a:prstGeom prst="rect">
            <a:avLst/>
          </a:prstGeom>
        </p:spPr>
        <p:txBody>
          <a:bodyPr wrap="square">
            <a:spAutoFit/>
          </a:bodyPr>
          <a:lstStyle/>
          <a:p>
            <a:pPr fontAlgn="base">
              <a:spcAft>
                <a:spcPct val="0"/>
              </a:spcAft>
              <a:buBlip>
                <a:blip r:embed="rId2"/>
              </a:buBlip>
            </a:pPr>
            <a:r>
              <a:rPr lang="he-IL" altLang="he-IL" sz="1350" dirty="0">
                <a:solidFill>
                  <a:srgbClr val="002060"/>
                </a:solidFill>
              </a:rPr>
              <a:t> </a:t>
            </a:r>
            <a:r>
              <a:rPr lang="he-IL" altLang="he-IL" dirty="0">
                <a:solidFill>
                  <a:srgbClr val="002060"/>
                </a:solidFill>
              </a:rPr>
              <a:t>תואיל להגיד לי בבקשה, באיזו דרך עלי ללכת מכאן?" שאלה אליס</a:t>
            </a:r>
          </a:p>
          <a:p>
            <a:pPr fontAlgn="base">
              <a:spcAft>
                <a:spcPct val="0"/>
              </a:spcAft>
              <a:buBlip>
                <a:blip r:embed="rId2"/>
              </a:buBlip>
            </a:pPr>
            <a:r>
              <a:rPr lang="he-IL" altLang="he-IL" dirty="0">
                <a:solidFill>
                  <a:srgbClr val="002060"/>
                </a:solidFill>
              </a:rPr>
              <a:t> "זה תלוי במידה רבה לאן את רוצה להגיע- אמר לה  החתול" </a:t>
            </a:r>
          </a:p>
          <a:p>
            <a:pPr fontAlgn="base">
              <a:spcAft>
                <a:spcPct val="0"/>
              </a:spcAft>
              <a:buBlip>
                <a:blip r:embed="rId2"/>
              </a:buBlip>
            </a:pPr>
            <a:r>
              <a:rPr lang="he-IL" altLang="he-IL" dirty="0">
                <a:solidFill>
                  <a:srgbClr val="002060"/>
                </a:solidFill>
              </a:rPr>
              <a:t>"לא אכפת לי כל כך לאן אמרה אליס" </a:t>
            </a:r>
          </a:p>
          <a:p>
            <a:pPr fontAlgn="base">
              <a:spcAft>
                <a:spcPct val="0"/>
              </a:spcAft>
              <a:buBlip>
                <a:blip r:embed="rId2"/>
              </a:buBlip>
            </a:pPr>
            <a:r>
              <a:rPr lang="he-IL" altLang="he-IL" dirty="0">
                <a:solidFill>
                  <a:srgbClr val="002060"/>
                </a:solidFill>
              </a:rPr>
              <a:t>"אם כך, לא משנה באיזו דרך תלכי."</a:t>
            </a:r>
          </a:p>
          <a:p>
            <a:pPr fontAlgn="base">
              <a:spcAft>
                <a:spcPct val="0"/>
              </a:spcAft>
              <a:buBlip>
                <a:blip r:embed="rId2"/>
              </a:buBlip>
            </a:pPr>
            <a:endParaRPr lang="he-IL" altLang="he-IL" sz="1350" dirty="0">
              <a:solidFill>
                <a:srgbClr val="002060"/>
              </a:solidFill>
            </a:endParaRPr>
          </a:p>
          <a:p>
            <a:pPr fontAlgn="base">
              <a:spcAft>
                <a:spcPct val="0"/>
              </a:spcAft>
              <a:buBlip>
                <a:blip r:embed="rId2"/>
              </a:buBlip>
            </a:pPr>
            <a:endParaRPr lang="he-IL" altLang="he-IL" sz="1350" dirty="0">
              <a:solidFill>
                <a:srgbClr val="002060"/>
              </a:solidFill>
            </a:endParaRPr>
          </a:p>
          <a:p>
            <a:pPr fontAlgn="base">
              <a:spcAft>
                <a:spcPct val="0"/>
              </a:spcAft>
              <a:buBlip>
                <a:blip r:embed="rId2"/>
              </a:buBlip>
            </a:pPr>
            <a:endParaRPr lang="he-IL" altLang="he-IL" sz="1350" dirty="0">
              <a:solidFill>
                <a:srgbClr val="002060"/>
              </a:solidFill>
            </a:endParaRPr>
          </a:p>
          <a:p>
            <a:pPr fontAlgn="base">
              <a:spcAft>
                <a:spcPct val="0"/>
              </a:spcAft>
              <a:buBlip>
                <a:blip r:embed="rId2"/>
              </a:buBlip>
            </a:pPr>
            <a:endParaRPr lang="he-IL" altLang="he-IL" sz="1350" dirty="0">
              <a:solidFill>
                <a:srgbClr val="002060"/>
              </a:solidFill>
            </a:endParaRPr>
          </a:p>
          <a:p>
            <a:pPr fontAlgn="base">
              <a:spcAft>
                <a:spcPct val="0"/>
              </a:spcAft>
              <a:buBlip>
                <a:blip r:embed="rId2"/>
              </a:buBlip>
            </a:pPr>
            <a:endParaRPr lang="he-IL" altLang="he-IL" sz="1350" dirty="0">
              <a:solidFill>
                <a:srgbClr val="002060"/>
              </a:solidFill>
            </a:endParaRPr>
          </a:p>
          <a:p>
            <a:pPr fontAlgn="base">
              <a:spcAft>
                <a:spcPct val="0"/>
              </a:spcAft>
              <a:buBlip>
                <a:blip r:embed="rId2"/>
              </a:buBlip>
            </a:pPr>
            <a:endParaRPr lang="he-IL" altLang="he-IL" sz="1350" dirty="0">
              <a:solidFill>
                <a:srgbClr val="002060"/>
              </a:solidFill>
            </a:endParaRPr>
          </a:p>
          <a:p>
            <a:pPr fontAlgn="base">
              <a:spcAft>
                <a:spcPct val="0"/>
              </a:spcAft>
              <a:buBlip>
                <a:blip r:embed="rId2"/>
              </a:buBlip>
            </a:pPr>
            <a:endParaRPr lang="he-IL" altLang="he-IL" sz="1350" dirty="0">
              <a:solidFill>
                <a:srgbClr val="002060"/>
              </a:solidFill>
            </a:endParaRPr>
          </a:p>
          <a:p>
            <a:pPr fontAlgn="base">
              <a:spcAft>
                <a:spcPct val="0"/>
              </a:spcAft>
            </a:pPr>
            <a:r>
              <a:rPr lang="he-IL" altLang="he-IL" sz="1350" dirty="0">
                <a:solidFill>
                  <a:srgbClr val="002060"/>
                </a:solidFill>
              </a:rPr>
              <a:t>מתוך, עליסה מארץ הפלאות </a:t>
            </a:r>
          </a:p>
        </p:txBody>
      </p:sp>
      <p:pic>
        <p:nvPicPr>
          <p:cNvPr id="8" name="Picture 2">
            <a:extLst>
              <a:ext uri="{FF2B5EF4-FFF2-40B4-BE49-F238E27FC236}">
                <a16:creationId xmlns:a16="http://schemas.microsoft.com/office/drawing/2014/main" id="{F9D18D9A-AB8C-4C36-B140-1EA4E6177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74" y="1984180"/>
            <a:ext cx="3156442" cy="355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895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4342299-E7B1-40C4-9E95-55EA6953F602}"/>
              </a:ext>
            </a:extLst>
          </p:cNvPr>
          <p:cNvSpPr>
            <a:spLocks noGrp="1"/>
          </p:cNvSpPr>
          <p:nvPr>
            <p:ph type="title"/>
          </p:nvPr>
        </p:nvSpPr>
        <p:spPr/>
        <p:txBody>
          <a:bodyPr/>
          <a:lstStyle/>
          <a:p>
            <a:r>
              <a:rPr lang="he-IL" dirty="0"/>
              <a:t>למי זה מתאים ? </a:t>
            </a:r>
          </a:p>
        </p:txBody>
      </p:sp>
      <p:sp>
        <p:nvSpPr>
          <p:cNvPr id="3" name="מציין מיקום תוכן 2">
            <a:extLst>
              <a:ext uri="{FF2B5EF4-FFF2-40B4-BE49-F238E27FC236}">
                <a16:creationId xmlns:a16="http://schemas.microsoft.com/office/drawing/2014/main" id="{38B3AC1B-E206-4F18-AF87-BB8DAE019E08}"/>
              </a:ext>
            </a:extLst>
          </p:cNvPr>
          <p:cNvSpPr>
            <a:spLocks noGrp="1"/>
          </p:cNvSpPr>
          <p:nvPr>
            <p:ph sz="quarter" idx="1"/>
          </p:nvPr>
        </p:nvSpPr>
        <p:spPr/>
        <p:txBody>
          <a:bodyPr/>
          <a:lstStyle/>
          <a:p>
            <a:pPr marL="457200" indent="-457200">
              <a:buFont typeface="Arial" panose="020B0604020202020204" pitchFamily="34" charset="0"/>
              <a:buChar char="•"/>
            </a:pPr>
            <a:r>
              <a:rPr lang="he-IL" dirty="0"/>
              <a:t>עברת את גיל 60</a:t>
            </a:r>
          </a:p>
          <a:p>
            <a:pPr marL="457200" indent="-457200">
              <a:buFont typeface="Arial" panose="020B0604020202020204" pitchFamily="34" charset="0"/>
              <a:buChar char="•"/>
            </a:pPr>
            <a:r>
              <a:rPr lang="he-IL" dirty="0"/>
              <a:t>מקבל קצבה מזערית – 4,525 ₪ </a:t>
            </a:r>
          </a:p>
          <a:p>
            <a:endParaRPr lang="he-IL" dirty="0"/>
          </a:p>
        </p:txBody>
      </p:sp>
      <p:pic>
        <p:nvPicPr>
          <p:cNvPr id="5" name="תמונה 4">
            <a:extLst>
              <a:ext uri="{FF2B5EF4-FFF2-40B4-BE49-F238E27FC236}">
                <a16:creationId xmlns:a16="http://schemas.microsoft.com/office/drawing/2014/main" id="{7708D4B5-EBC3-43EF-837F-44AB980238B8}"/>
              </a:ext>
            </a:extLst>
          </p:cNvPr>
          <p:cNvPicPr>
            <a:picLocks noChangeAspect="1"/>
          </p:cNvPicPr>
          <p:nvPr/>
        </p:nvPicPr>
        <p:blipFill>
          <a:blip r:embed="rId2"/>
          <a:stretch>
            <a:fillRect/>
          </a:stretch>
        </p:blipFill>
        <p:spPr>
          <a:xfrm>
            <a:off x="1331640" y="3212976"/>
            <a:ext cx="6332813" cy="1436167"/>
          </a:xfrm>
          <a:prstGeom prst="rect">
            <a:avLst/>
          </a:prstGeom>
        </p:spPr>
      </p:pic>
    </p:spTree>
    <p:extLst>
      <p:ext uri="{BB962C8B-B14F-4D97-AF65-F5344CB8AC3E}">
        <p14:creationId xmlns:p14="http://schemas.microsoft.com/office/powerpoint/2010/main" val="3899563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br>
              <a:rPr lang="he-IL" sz="2800" b="1" dirty="0"/>
            </a:br>
            <a:br>
              <a:rPr lang="he-IL" sz="2800" b="1" dirty="0"/>
            </a:br>
            <a:br>
              <a:rPr lang="he-IL" sz="2800" b="1" dirty="0"/>
            </a:br>
            <a:br>
              <a:rPr lang="he-IL" sz="2800" b="1" dirty="0"/>
            </a:br>
            <a:br>
              <a:rPr lang="he-IL" sz="2800" b="1" dirty="0"/>
            </a:br>
            <a:br>
              <a:rPr lang="he-IL" sz="2800" b="1" dirty="0"/>
            </a:br>
            <a:br>
              <a:rPr lang="he-IL" sz="2800" b="1" dirty="0"/>
            </a:br>
            <a:r>
              <a:rPr lang="he-IL" sz="2800" b="1" dirty="0"/>
              <a:t>פנסיה – במבט קדימה</a:t>
            </a:r>
            <a:endParaRPr lang="he-IL" sz="3600" b="1" dirty="0"/>
          </a:p>
        </p:txBody>
      </p:sp>
      <p:sp>
        <p:nvSpPr>
          <p:cNvPr id="3" name="מציין מיקום תוכן 2"/>
          <p:cNvSpPr>
            <a:spLocks noGrp="1"/>
          </p:cNvSpPr>
          <p:nvPr>
            <p:ph sz="quarter" idx="1"/>
          </p:nvPr>
        </p:nvSpPr>
        <p:spPr/>
        <p:txBody>
          <a:bodyPr>
            <a:normAutofit/>
          </a:bodyPr>
          <a:lstStyle/>
          <a:p>
            <a:pPr marL="0" indent="0">
              <a:buNone/>
            </a:pPr>
            <a:endParaRPr lang="he-IL"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CA473D92-B965-49D6-812E-2BBA5E627C8E}"/>
              </a:ext>
            </a:extLst>
          </p:cNvPr>
          <p:cNvPicPr>
            <a:picLocks noChangeAspect="1"/>
          </p:cNvPicPr>
          <p:nvPr/>
        </p:nvPicPr>
        <p:blipFill>
          <a:blip r:embed="rId3"/>
          <a:stretch>
            <a:fillRect/>
          </a:stretch>
        </p:blipFill>
        <p:spPr>
          <a:xfrm>
            <a:off x="2699792" y="2348880"/>
            <a:ext cx="3478113" cy="3440714"/>
          </a:xfrm>
          <a:prstGeom prst="rect">
            <a:avLst/>
          </a:prstGeom>
        </p:spPr>
      </p:pic>
    </p:spTree>
    <p:extLst>
      <p:ext uri="{BB962C8B-B14F-4D97-AF65-F5344CB8AC3E}">
        <p14:creationId xmlns:p14="http://schemas.microsoft.com/office/powerpoint/2010/main" val="1326944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normAutofit fontScale="90000"/>
          </a:bodyPr>
          <a:lstStyle/>
          <a:p>
            <a:r>
              <a:rPr lang="he-IL" sz="4400" b="1" dirty="0"/>
              <a:t>פנסיה</a:t>
            </a:r>
            <a:r>
              <a:rPr lang="he-IL" b="1" dirty="0"/>
              <a:t> -למה צריך ?</a:t>
            </a:r>
          </a:p>
        </p:txBody>
      </p:sp>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מציין מיקום תוכן 7">
            <a:extLst>
              <a:ext uri="{FF2B5EF4-FFF2-40B4-BE49-F238E27FC236}">
                <a16:creationId xmlns:a16="http://schemas.microsoft.com/office/drawing/2014/main" id="{6716D90C-C9F6-4DE2-9C4D-C67367F6BD9A}"/>
              </a:ext>
            </a:extLst>
          </p:cNvPr>
          <p:cNvPicPr>
            <a:picLocks noGrp="1" noChangeAspect="1"/>
          </p:cNvPicPr>
          <p:nvPr>
            <p:ph sz="quarter" idx="1"/>
          </p:nvPr>
        </p:nvPicPr>
        <p:blipFill>
          <a:blip r:embed="rId3"/>
          <a:stretch>
            <a:fillRect/>
          </a:stretch>
        </p:blipFill>
        <p:spPr>
          <a:xfrm>
            <a:off x="1705220" y="1527175"/>
            <a:ext cx="5697047" cy="4572000"/>
          </a:xfrm>
          <a:prstGeom prst="rect">
            <a:avLst/>
          </a:prstGeom>
        </p:spPr>
      </p:pic>
    </p:spTree>
    <p:extLst>
      <p:ext uri="{BB962C8B-B14F-4D97-AF65-F5344CB8AC3E}">
        <p14:creationId xmlns:p14="http://schemas.microsoft.com/office/powerpoint/2010/main" val="1890660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b="1" dirty="0"/>
              <a:t>זה מה שחשבו על פנסיה בעבר </a:t>
            </a:r>
          </a:p>
        </p:txBody>
      </p:sp>
      <p:sp>
        <p:nvSpPr>
          <p:cNvPr id="3" name="מציין מיקום תוכן 2"/>
          <p:cNvSpPr>
            <a:spLocks noGrp="1"/>
          </p:cNvSpPr>
          <p:nvPr>
            <p:ph sz="quarter" idx="1"/>
          </p:nvPr>
        </p:nvSpPr>
        <p:spPr/>
        <p:txBody>
          <a:bodyPr>
            <a:normAutofit/>
          </a:bodyPr>
          <a:lstStyle/>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דיאגרמה 4">
            <a:extLst>
              <a:ext uri="{FF2B5EF4-FFF2-40B4-BE49-F238E27FC236}">
                <a16:creationId xmlns:a16="http://schemas.microsoft.com/office/drawing/2014/main" id="{43A9DBD5-9925-429C-8A0B-6690D1F0E002}"/>
              </a:ext>
            </a:extLst>
          </p:cNvPr>
          <p:cNvGraphicFramePr/>
          <p:nvPr>
            <p:extLst>
              <p:ext uri="{D42A27DB-BD31-4B8C-83A1-F6EECF244321}">
                <p14:modId xmlns:p14="http://schemas.microsoft.com/office/powerpoint/2010/main" val="371209697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729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a:t>כשאתה צעיר, המושג פנסיה בשבילך</a:t>
            </a:r>
            <a:endParaRPr lang="he-IL" sz="4000" b="1" dirty="0"/>
          </a:p>
        </p:txBody>
      </p:sp>
      <p:sp>
        <p:nvSpPr>
          <p:cNvPr id="3" name="מציין מיקום תוכן 2"/>
          <p:cNvSpPr>
            <a:spLocks noGrp="1"/>
          </p:cNvSpPr>
          <p:nvPr>
            <p:ph sz="quarter" idx="1"/>
          </p:nvPr>
        </p:nvSpPr>
        <p:spPr/>
        <p:txBody>
          <a:bodyPr>
            <a:normAutofit/>
          </a:bodyPr>
          <a:lstStyle/>
          <a:p>
            <a:r>
              <a:rPr lang="en-US"/>
              <a:t>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0" y="192152"/>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מציין מיקום תוכן 5" descr="תמונה שמכילה מים, חוץ, חוף, איש&#10;&#10;התיאור נוצר באופן אוטומטי">
            <a:extLst>
              <a:ext uri="{FF2B5EF4-FFF2-40B4-BE49-F238E27FC236}">
                <a16:creationId xmlns:a16="http://schemas.microsoft.com/office/drawing/2014/main" id="{951DC107-D5FC-446A-8F84-D70BF2491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484784"/>
            <a:ext cx="7508632" cy="4963878"/>
          </a:xfrm>
          <a:prstGeom prst="rect">
            <a:avLst/>
          </a:prstGeom>
        </p:spPr>
      </p:pic>
    </p:spTree>
    <p:extLst>
      <p:ext uri="{BB962C8B-B14F-4D97-AF65-F5344CB8AC3E}">
        <p14:creationId xmlns:p14="http://schemas.microsoft.com/office/powerpoint/2010/main" val="15447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pPr algn="r"/>
            <a:r>
              <a:rPr lang="he-IL" sz="3200" b="1"/>
              <a:t>כשאתה לפני פנסיה......</a:t>
            </a:r>
            <a:endParaRPr lang="he-IL" sz="3200" b="1" dirty="0"/>
          </a:p>
        </p:txBody>
      </p:sp>
      <p:sp>
        <p:nvSpPr>
          <p:cNvPr id="3" name="מציין מיקום תוכן 2"/>
          <p:cNvSpPr>
            <a:spLocks noGrp="1"/>
          </p:cNvSpPr>
          <p:nvPr>
            <p:ph sz="quarter" idx="1"/>
          </p:nvPr>
        </p:nvSpPr>
        <p:spPr/>
        <p:txBody>
          <a:bodyPr>
            <a:normAutofit/>
          </a:bodyPr>
          <a:lstStyle/>
          <a:p>
            <a:r>
              <a:rPr lang="en-US"/>
              <a:t>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מציין מיקום תוכן 5">
            <a:extLst>
              <a:ext uri="{FF2B5EF4-FFF2-40B4-BE49-F238E27FC236}">
                <a16:creationId xmlns:a16="http://schemas.microsoft.com/office/drawing/2014/main" id="{D66414FB-9823-4266-B169-6B402F92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13" y="1700808"/>
            <a:ext cx="8708773" cy="4267299"/>
          </a:xfrm>
          <a:prstGeom prst="rect">
            <a:avLst/>
          </a:prstGeom>
        </p:spPr>
      </p:pic>
    </p:spTree>
    <p:extLst>
      <p:ext uri="{BB962C8B-B14F-4D97-AF65-F5344CB8AC3E}">
        <p14:creationId xmlns:p14="http://schemas.microsoft.com/office/powerpoint/2010/main" val="370488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61DA75D-7189-47A4-B8DA-6053143D5BF9}"/>
              </a:ext>
            </a:extLst>
          </p:cNvPr>
          <p:cNvSpPr>
            <a:spLocks noGrp="1"/>
          </p:cNvSpPr>
          <p:nvPr>
            <p:ph type="title"/>
          </p:nvPr>
        </p:nvSpPr>
        <p:spPr/>
        <p:txBody>
          <a:bodyPr/>
          <a:lstStyle/>
          <a:p>
            <a:r>
              <a:rPr lang="he-IL" dirty="0"/>
              <a:t>פנסיה על ציר הזמן </a:t>
            </a:r>
          </a:p>
        </p:txBody>
      </p:sp>
      <p:pic>
        <p:nvPicPr>
          <p:cNvPr id="5" name="מציין מיקום תוכן 4">
            <a:extLst>
              <a:ext uri="{FF2B5EF4-FFF2-40B4-BE49-F238E27FC236}">
                <a16:creationId xmlns:a16="http://schemas.microsoft.com/office/drawing/2014/main" id="{5861EFD7-F4A3-43A3-9C40-2245D934DC31}"/>
              </a:ext>
            </a:extLst>
          </p:cNvPr>
          <p:cNvPicPr>
            <a:picLocks noGrp="1" noChangeAspect="1"/>
          </p:cNvPicPr>
          <p:nvPr>
            <p:ph sz="quarter" idx="1"/>
          </p:nvPr>
        </p:nvPicPr>
        <p:blipFill>
          <a:blip r:embed="rId2"/>
          <a:stretch>
            <a:fillRect/>
          </a:stretch>
        </p:blipFill>
        <p:spPr>
          <a:xfrm>
            <a:off x="648494" y="2227262"/>
            <a:ext cx="7810500" cy="3171825"/>
          </a:xfrm>
        </p:spPr>
      </p:pic>
    </p:spTree>
    <p:extLst>
      <p:ext uri="{BB962C8B-B14F-4D97-AF65-F5344CB8AC3E}">
        <p14:creationId xmlns:p14="http://schemas.microsoft.com/office/powerpoint/2010/main" val="2234665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82B2A1A-B855-4541-A854-9A650100E4DF}"/>
              </a:ext>
            </a:extLst>
          </p:cNvPr>
          <p:cNvSpPr>
            <a:spLocks noGrp="1"/>
          </p:cNvSpPr>
          <p:nvPr>
            <p:ph type="title"/>
          </p:nvPr>
        </p:nvSpPr>
        <p:spPr/>
        <p:txBody>
          <a:bodyPr/>
          <a:lstStyle/>
          <a:p>
            <a:r>
              <a:rPr lang="he-IL" b="1" dirty="0"/>
              <a:t>מהו החסכון הפנסיוני המסורתי  ?</a:t>
            </a:r>
          </a:p>
        </p:txBody>
      </p:sp>
      <p:sp>
        <p:nvSpPr>
          <p:cNvPr id="3" name="מציין מיקום תוכן 2">
            <a:extLst>
              <a:ext uri="{FF2B5EF4-FFF2-40B4-BE49-F238E27FC236}">
                <a16:creationId xmlns:a16="http://schemas.microsoft.com/office/drawing/2014/main" id="{CDB00696-DF94-4525-9B94-E4963B0F8B10}"/>
              </a:ext>
            </a:extLst>
          </p:cNvPr>
          <p:cNvSpPr>
            <a:spLocks noGrp="1"/>
          </p:cNvSpPr>
          <p:nvPr>
            <p:ph sz="quarter" idx="1"/>
          </p:nvPr>
        </p:nvSpPr>
        <p:spPr/>
        <p:txBody>
          <a:bodyPr>
            <a:normAutofit fontScale="92500" lnSpcReduction="10000"/>
          </a:bodyPr>
          <a:lstStyle/>
          <a:p>
            <a:pPr marL="257175" indent="-257175" algn="just">
              <a:lnSpc>
                <a:spcPct val="160000"/>
              </a:lnSpc>
              <a:buClr>
                <a:srgbClr val="C89D48"/>
              </a:buClr>
              <a:buFont typeface="Wingdings" panose="05000000000000000000" pitchFamily="2" charset="2"/>
              <a:buChar char="§"/>
            </a:pPr>
            <a:r>
              <a:rPr lang="he-IL" b="1" dirty="0"/>
              <a:t>החיסכון הפנסיוני נועד להחליף את הכנסת העובד בפרישה ולהבטיח הכנסה למשך כל חיי הפנסיונר </a:t>
            </a:r>
          </a:p>
          <a:p>
            <a:pPr marL="257175" indent="-257175" algn="just">
              <a:lnSpc>
                <a:spcPct val="160000"/>
              </a:lnSpc>
              <a:buClr>
                <a:srgbClr val="C89D48"/>
              </a:buClr>
              <a:buFont typeface="Wingdings" panose="05000000000000000000" pitchFamily="2" charset="2"/>
              <a:buChar char="§"/>
            </a:pPr>
            <a:r>
              <a:rPr lang="he-IL" dirty="0"/>
              <a:t>ישנם חסכונות פנסיונים בהם יש גם ביטוח ולכן פנסיה וביטוח מנהלים נקראים גם </a:t>
            </a:r>
            <a:r>
              <a:rPr lang="he-IL" u="sng" dirty="0"/>
              <a:t>ביטוח פנסיוני</a:t>
            </a:r>
            <a:r>
              <a:rPr lang="he-IL" dirty="0"/>
              <a:t>.</a:t>
            </a:r>
          </a:p>
          <a:p>
            <a:pPr marL="257175" indent="-257175" algn="just">
              <a:lnSpc>
                <a:spcPct val="160000"/>
              </a:lnSpc>
              <a:buClr>
                <a:srgbClr val="C89D48"/>
              </a:buClr>
              <a:buFont typeface="Wingdings" panose="05000000000000000000" pitchFamily="2" charset="2"/>
              <a:buChar char="§"/>
            </a:pPr>
            <a:r>
              <a:rPr lang="he-IL" dirty="0"/>
              <a:t>הפנסיה נותנת מענה לעוד שני מצבי חיים:</a:t>
            </a:r>
          </a:p>
          <a:p>
            <a:pPr marL="582930" indent="-342900" algn="just">
              <a:lnSpc>
                <a:spcPct val="160000"/>
              </a:lnSpc>
              <a:buClr>
                <a:srgbClr val="C89D48"/>
              </a:buClr>
              <a:buFont typeface="+mj-lt"/>
              <a:buAutoNum type="arabicPeriod"/>
            </a:pPr>
            <a:r>
              <a:rPr lang="he-IL" dirty="0"/>
              <a:t>חיים קצרים – מקרה פטירה לפני פרישה</a:t>
            </a:r>
          </a:p>
          <a:p>
            <a:pPr marL="582930" indent="-342900" algn="just">
              <a:lnSpc>
                <a:spcPct val="160000"/>
              </a:lnSpc>
              <a:buClr>
                <a:srgbClr val="C89D48"/>
              </a:buClr>
              <a:buFont typeface="+mj-lt"/>
              <a:buAutoNum type="arabicPeriod"/>
            </a:pPr>
            <a:r>
              <a:rPr lang="he-IL" dirty="0"/>
              <a:t>חוסר יכולת חלקית או מלאה לעבוד – נכות/ אובדן כושר עבודה</a:t>
            </a:r>
          </a:p>
          <a:p>
            <a:pPr marL="0" indent="0">
              <a:buNone/>
            </a:pPr>
            <a:endParaRPr lang="he-IL" dirty="0"/>
          </a:p>
        </p:txBody>
      </p:sp>
    </p:spTree>
    <p:extLst>
      <p:ext uri="{BB962C8B-B14F-4D97-AF65-F5344CB8AC3E}">
        <p14:creationId xmlns:p14="http://schemas.microsoft.com/office/powerpoint/2010/main" val="2724007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BA64FD-6461-4552-B31B-27553846AB47}"/>
              </a:ext>
            </a:extLst>
          </p:cNvPr>
          <p:cNvSpPr>
            <a:spLocks noGrp="1"/>
          </p:cNvSpPr>
          <p:nvPr>
            <p:ph type="title"/>
          </p:nvPr>
        </p:nvSpPr>
        <p:spPr/>
        <p:txBody>
          <a:bodyPr>
            <a:normAutofit fontScale="90000"/>
          </a:bodyPr>
          <a:lstStyle/>
          <a:p>
            <a:br>
              <a:rPr lang="he-IL" dirty="0"/>
            </a:br>
            <a:r>
              <a:rPr lang="he-IL" dirty="0"/>
              <a:t>חסכון לפנסיה בקרנות פנסיה </a:t>
            </a:r>
          </a:p>
        </p:txBody>
      </p:sp>
      <p:sp>
        <p:nvSpPr>
          <p:cNvPr id="3" name="מציין מיקום תוכן 2">
            <a:extLst>
              <a:ext uri="{FF2B5EF4-FFF2-40B4-BE49-F238E27FC236}">
                <a16:creationId xmlns:a16="http://schemas.microsoft.com/office/drawing/2014/main" id="{4B5CA5C4-5020-4F31-BB17-DEBBB71A432A}"/>
              </a:ext>
            </a:extLst>
          </p:cNvPr>
          <p:cNvSpPr>
            <a:spLocks noGrp="1"/>
          </p:cNvSpPr>
          <p:nvPr>
            <p:ph sz="quarter" idx="1"/>
          </p:nvPr>
        </p:nvSpPr>
        <p:spPr/>
        <p:txBody>
          <a:bodyPr/>
          <a:lstStyle/>
          <a:p>
            <a:r>
              <a:rPr lang="he-IL" dirty="0"/>
              <a:t>3 סוגי קרנות פנסיה :</a:t>
            </a:r>
          </a:p>
          <a:p>
            <a:endParaRPr lang="he-IL" dirty="0"/>
          </a:p>
          <a:p>
            <a:pPr marL="0" indent="0">
              <a:buNone/>
            </a:pPr>
            <a:r>
              <a:rPr lang="he-IL" dirty="0"/>
              <a:t>1. </a:t>
            </a:r>
            <a:r>
              <a:rPr lang="he-IL" b="1" dirty="0"/>
              <a:t>פנסיה תקציבית</a:t>
            </a:r>
          </a:p>
          <a:p>
            <a:pPr marL="0" indent="0">
              <a:buNone/>
            </a:pPr>
            <a:r>
              <a:rPr lang="he-IL" dirty="0"/>
              <a:t>2.פנסיה ותיקה </a:t>
            </a:r>
          </a:p>
          <a:p>
            <a:pPr marL="0" indent="0">
              <a:buNone/>
            </a:pPr>
            <a:r>
              <a:rPr lang="he-IL" dirty="0"/>
              <a:t>3.פנסיה צוברת </a:t>
            </a:r>
          </a:p>
        </p:txBody>
      </p:sp>
    </p:spTree>
    <p:extLst>
      <p:ext uri="{BB962C8B-B14F-4D97-AF65-F5344CB8AC3E}">
        <p14:creationId xmlns:p14="http://schemas.microsoft.com/office/powerpoint/2010/main" val="2796256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AA933C-C03F-4C6A-8C2C-C9D721BA16E0}"/>
              </a:ext>
            </a:extLst>
          </p:cNvPr>
          <p:cNvSpPr>
            <a:spLocks noGrp="1"/>
          </p:cNvSpPr>
          <p:nvPr>
            <p:ph type="title"/>
          </p:nvPr>
        </p:nvSpPr>
        <p:spPr/>
        <p:txBody>
          <a:bodyPr/>
          <a:lstStyle/>
          <a:p>
            <a:r>
              <a:rPr lang="he-IL" dirty="0"/>
              <a:t>פנסיה תקציבית </a:t>
            </a:r>
          </a:p>
        </p:txBody>
      </p:sp>
      <p:sp>
        <p:nvSpPr>
          <p:cNvPr id="7" name="מציין מיקום תוכן 6">
            <a:extLst>
              <a:ext uri="{FF2B5EF4-FFF2-40B4-BE49-F238E27FC236}">
                <a16:creationId xmlns:a16="http://schemas.microsoft.com/office/drawing/2014/main" id="{9E99B446-6213-4675-ABDC-B5497FD6929D}"/>
              </a:ext>
            </a:extLst>
          </p:cNvPr>
          <p:cNvSpPr>
            <a:spLocks noGrp="1"/>
          </p:cNvSpPr>
          <p:nvPr>
            <p:ph sz="quarter" idx="1"/>
          </p:nvPr>
        </p:nvSpPr>
        <p:spPr/>
        <p:txBody>
          <a:bodyPr>
            <a:normAutofit fontScale="77500" lnSpcReduction="20000"/>
          </a:bodyPr>
          <a:lstStyle/>
          <a:p>
            <a:pPr marL="342900" indent="-342900" algn="just">
              <a:lnSpc>
                <a:spcPct val="160000"/>
              </a:lnSpc>
              <a:buClr>
                <a:srgbClr val="C89D48"/>
              </a:buClr>
              <a:buFont typeface="Wingdings" panose="05000000000000000000" pitchFamily="2" charset="2"/>
              <a:buChar char="§"/>
            </a:pPr>
            <a:r>
              <a:rPr lang="he-IL" dirty="0"/>
              <a:t>פנסיה תקציבית היא פנסיה המשולמת מהתקציב השוטף של הגוף שבו עבד הגמלאי הזכאי לה. </a:t>
            </a:r>
          </a:p>
          <a:p>
            <a:pPr marL="342900" indent="-342900" algn="just">
              <a:lnSpc>
                <a:spcPct val="160000"/>
              </a:lnSpc>
              <a:buClr>
                <a:srgbClr val="C89D48"/>
              </a:buClr>
              <a:buFont typeface="Wingdings" panose="05000000000000000000" pitchFamily="2" charset="2"/>
              <a:buChar char="§"/>
            </a:pPr>
            <a:r>
              <a:rPr lang="he-IL" dirty="0"/>
              <a:t>בפנסיה תקציבית ההפרשות להבטחת הפנסיה נעשות רק בידי המעסיק (ולא בידי העובד). בפועל, יכול המעסיק שלא להפריש לקרן, אלא להתחייב כי ישלם את הפנסיה על חשבונו, ובכך להפוך בעצם לגורם המבטח.</a:t>
            </a:r>
          </a:p>
          <a:p>
            <a:pPr marL="342900" indent="-342900" algn="just">
              <a:lnSpc>
                <a:spcPct val="160000"/>
              </a:lnSpc>
              <a:buClr>
                <a:srgbClr val="C89D48"/>
              </a:buClr>
              <a:buFont typeface="Wingdings" panose="05000000000000000000" pitchFamily="2" charset="2"/>
              <a:buChar char="§"/>
            </a:pPr>
            <a:r>
              <a:rPr lang="he-IL" dirty="0"/>
              <a:t>בישראל נהוגה פנסיה תקציבית בקרב עובדי המדינה ובגופים ציבוריים נוספים </a:t>
            </a:r>
            <a:r>
              <a:rPr lang="he-IL" dirty="0" err="1"/>
              <a:t>מכח</a:t>
            </a:r>
            <a:r>
              <a:rPr lang="he-IL" dirty="0"/>
              <a:t> חוק שירות המדינה (</a:t>
            </a:r>
            <a:r>
              <a:rPr lang="he-IL" dirty="0" err="1"/>
              <a:t>גימלאות</a:t>
            </a:r>
            <a:r>
              <a:rPr lang="he-IL" dirty="0"/>
              <a:t>), תש"ל 1970.</a:t>
            </a:r>
          </a:p>
          <a:p>
            <a:pPr marL="342900" indent="-342900" algn="just">
              <a:lnSpc>
                <a:spcPct val="160000"/>
              </a:lnSpc>
              <a:buClr>
                <a:srgbClr val="C89D48"/>
              </a:buClr>
              <a:buFont typeface="Wingdings" panose="05000000000000000000" pitchFamily="2" charset="2"/>
              <a:buChar char="§"/>
            </a:pPr>
            <a:r>
              <a:rPr lang="he-IL" dirty="0"/>
              <a:t>ב-3 במרץ  1999 נחתם הסכם קיבוצי, למעבר מפנסיה תקציבית לפנסיה צוברת (קרנות פנסיה חדשות) בשירות הציבורי. </a:t>
            </a:r>
          </a:p>
          <a:p>
            <a:endParaRPr lang="he-IL" dirty="0"/>
          </a:p>
        </p:txBody>
      </p:sp>
    </p:spTree>
    <p:extLst>
      <p:ext uri="{BB962C8B-B14F-4D97-AF65-F5344CB8AC3E}">
        <p14:creationId xmlns:p14="http://schemas.microsoft.com/office/powerpoint/2010/main" val="322867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91B9D5-B929-4B2A-9336-6F07670CD6EC}"/>
              </a:ext>
            </a:extLst>
          </p:cNvPr>
          <p:cNvSpPr>
            <a:spLocks noGrp="1"/>
          </p:cNvSpPr>
          <p:nvPr>
            <p:ph type="title"/>
          </p:nvPr>
        </p:nvSpPr>
        <p:spPr/>
        <p:txBody>
          <a:bodyPr/>
          <a:lstStyle/>
          <a:p>
            <a:r>
              <a:rPr lang="he-IL" sz="3600" b="1" dirty="0">
                <a:cs typeface="+mn-cs"/>
              </a:rPr>
              <a:t>על מה נדבר היום....</a:t>
            </a:r>
            <a:endParaRPr lang="he-IL" b="1" dirty="0"/>
          </a:p>
        </p:txBody>
      </p:sp>
      <p:sp>
        <p:nvSpPr>
          <p:cNvPr id="3" name="מציין מיקום תוכן 2">
            <a:extLst>
              <a:ext uri="{FF2B5EF4-FFF2-40B4-BE49-F238E27FC236}">
                <a16:creationId xmlns:a16="http://schemas.microsoft.com/office/drawing/2014/main" id="{1E2F6FDC-3E78-47DD-932D-100FED009D8E}"/>
              </a:ext>
            </a:extLst>
          </p:cNvPr>
          <p:cNvSpPr>
            <a:spLocks noGrp="1"/>
          </p:cNvSpPr>
          <p:nvPr>
            <p:ph sz="quarter" idx="1"/>
          </p:nvPr>
        </p:nvSpPr>
        <p:spPr/>
        <p:txBody>
          <a:bodyPr/>
          <a:lstStyle/>
          <a:p>
            <a:r>
              <a:rPr lang="he-IL" b="1" dirty="0"/>
              <a:t>שוק הכסף </a:t>
            </a:r>
          </a:p>
          <a:p>
            <a:r>
              <a:rPr lang="he-IL" dirty="0"/>
              <a:t>רבדי תוכניות החסכון בישראל</a:t>
            </a:r>
          </a:p>
          <a:p>
            <a:r>
              <a:rPr lang="he-IL" dirty="0"/>
              <a:t>קצבת הזקנה מביטוח לאומי</a:t>
            </a:r>
          </a:p>
          <a:p>
            <a:r>
              <a:rPr lang="he-IL" dirty="0"/>
              <a:t>מוצרי החיסכון הקיימים היום בדגש על החסכון הפנסיוני </a:t>
            </a:r>
          </a:p>
          <a:p>
            <a:r>
              <a:rPr lang="he-IL" dirty="0"/>
              <a:t>הרפורמות בתחום החיסכון הפנסיוני בישראל בשנים האחרונות</a:t>
            </a:r>
          </a:p>
          <a:p>
            <a:r>
              <a:rPr lang="he-IL" dirty="0"/>
              <a:t>מה מאיים על הפנסיה של פורשי העתיד</a:t>
            </a:r>
          </a:p>
          <a:p>
            <a:endParaRPr lang="he-IL" dirty="0"/>
          </a:p>
        </p:txBody>
      </p:sp>
    </p:spTree>
    <p:extLst>
      <p:ext uri="{BB962C8B-B14F-4D97-AF65-F5344CB8AC3E}">
        <p14:creationId xmlns:p14="http://schemas.microsoft.com/office/powerpoint/2010/main" val="3984513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7AAC6C-DE4F-4AC9-A8B9-1ABFE728CF71}"/>
              </a:ext>
            </a:extLst>
          </p:cNvPr>
          <p:cNvSpPr>
            <a:spLocks noGrp="1"/>
          </p:cNvSpPr>
          <p:nvPr>
            <p:ph type="title"/>
          </p:nvPr>
        </p:nvSpPr>
        <p:spPr/>
        <p:txBody>
          <a:bodyPr/>
          <a:lstStyle/>
          <a:p>
            <a:r>
              <a:rPr lang="he-IL" dirty="0"/>
              <a:t>פנסיה תקציבית: חישוב הקצבה</a:t>
            </a:r>
          </a:p>
        </p:txBody>
      </p:sp>
      <p:sp>
        <p:nvSpPr>
          <p:cNvPr id="3" name="מציין מיקום תוכן 2">
            <a:extLst>
              <a:ext uri="{FF2B5EF4-FFF2-40B4-BE49-F238E27FC236}">
                <a16:creationId xmlns:a16="http://schemas.microsoft.com/office/drawing/2014/main" id="{4D1B151D-B6BB-4664-A6B0-4B045EBA923F}"/>
              </a:ext>
            </a:extLst>
          </p:cNvPr>
          <p:cNvSpPr>
            <a:spLocks noGrp="1"/>
          </p:cNvSpPr>
          <p:nvPr>
            <p:ph sz="quarter" idx="1"/>
          </p:nvPr>
        </p:nvSpPr>
        <p:spPr/>
        <p:txBody>
          <a:bodyPr/>
          <a:lstStyle/>
          <a:p>
            <a:r>
              <a:rPr lang="he-IL" dirty="0"/>
              <a:t>צבירת זכויות 2% לכל שנה</a:t>
            </a:r>
          </a:p>
          <a:p>
            <a:r>
              <a:rPr lang="he-IL" dirty="0"/>
              <a:t>חישוב הקצבה בהתאם לשכר האחרון</a:t>
            </a:r>
          </a:p>
          <a:p>
            <a:endParaRPr lang="he-IL" dirty="0"/>
          </a:p>
        </p:txBody>
      </p:sp>
    </p:spTree>
    <p:extLst>
      <p:ext uri="{BB962C8B-B14F-4D97-AF65-F5344CB8AC3E}">
        <p14:creationId xmlns:p14="http://schemas.microsoft.com/office/powerpoint/2010/main" val="2786840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BA64FD-6461-4552-B31B-27553846AB47}"/>
              </a:ext>
            </a:extLst>
          </p:cNvPr>
          <p:cNvSpPr>
            <a:spLocks noGrp="1"/>
          </p:cNvSpPr>
          <p:nvPr>
            <p:ph type="title"/>
          </p:nvPr>
        </p:nvSpPr>
        <p:spPr/>
        <p:txBody>
          <a:bodyPr>
            <a:normAutofit fontScale="90000"/>
          </a:bodyPr>
          <a:lstStyle/>
          <a:p>
            <a:br>
              <a:rPr lang="he-IL" dirty="0"/>
            </a:br>
            <a:r>
              <a:rPr lang="he-IL" dirty="0"/>
              <a:t>חסכון לפנסיה בקרנות פנסיה </a:t>
            </a:r>
          </a:p>
        </p:txBody>
      </p:sp>
      <p:sp>
        <p:nvSpPr>
          <p:cNvPr id="3" name="מציין מיקום תוכן 2">
            <a:extLst>
              <a:ext uri="{FF2B5EF4-FFF2-40B4-BE49-F238E27FC236}">
                <a16:creationId xmlns:a16="http://schemas.microsoft.com/office/drawing/2014/main" id="{4B5CA5C4-5020-4F31-BB17-DEBBB71A432A}"/>
              </a:ext>
            </a:extLst>
          </p:cNvPr>
          <p:cNvSpPr>
            <a:spLocks noGrp="1"/>
          </p:cNvSpPr>
          <p:nvPr>
            <p:ph sz="quarter" idx="1"/>
          </p:nvPr>
        </p:nvSpPr>
        <p:spPr/>
        <p:txBody>
          <a:bodyPr/>
          <a:lstStyle/>
          <a:p>
            <a:r>
              <a:rPr lang="he-IL" dirty="0"/>
              <a:t>3 סוגי קרנות פנסיה :</a:t>
            </a:r>
          </a:p>
          <a:p>
            <a:endParaRPr lang="he-IL" dirty="0"/>
          </a:p>
          <a:p>
            <a:pPr marL="0" indent="0">
              <a:buNone/>
            </a:pPr>
            <a:r>
              <a:rPr lang="he-IL" dirty="0"/>
              <a:t>1. פנסיה תקציבית</a:t>
            </a:r>
          </a:p>
          <a:p>
            <a:pPr marL="0" indent="0">
              <a:buNone/>
            </a:pPr>
            <a:r>
              <a:rPr lang="he-IL" dirty="0"/>
              <a:t>2.</a:t>
            </a:r>
            <a:r>
              <a:rPr lang="he-IL" b="1" dirty="0"/>
              <a:t>פנסיה ותיקה </a:t>
            </a:r>
          </a:p>
          <a:p>
            <a:pPr marL="0" indent="0">
              <a:buNone/>
            </a:pPr>
            <a:r>
              <a:rPr lang="he-IL" dirty="0"/>
              <a:t>3.פנסיה צוברת </a:t>
            </a:r>
          </a:p>
        </p:txBody>
      </p:sp>
    </p:spTree>
    <p:extLst>
      <p:ext uri="{BB962C8B-B14F-4D97-AF65-F5344CB8AC3E}">
        <p14:creationId xmlns:p14="http://schemas.microsoft.com/office/powerpoint/2010/main" val="3528136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AB5BE8B-2D01-4F0F-8FB3-694A802018F2}"/>
              </a:ext>
            </a:extLst>
          </p:cNvPr>
          <p:cNvSpPr>
            <a:spLocks noGrp="1"/>
          </p:cNvSpPr>
          <p:nvPr>
            <p:ph type="title"/>
          </p:nvPr>
        </p:nvSpPr>
        <p:spPr/>
        <p:txBody>
          <a:bodyPr/>
          <a:lstStyle/>
          <a:p>
            <a:r>
              <a:rPr lang="he-IL" dirty="0"/>
              <a:t>החיסכון הפנסיוני בעבר - זכויות</a:t>
            </a:r>
          </a:p>
        </p:txBody>
      </p:sp>
      <p:sp>
        <p:nvSpPr>
          <p:cNvPr id="3" name="מציין מיקום תוכן 2">
            <a:extLst>
              <a:ext uri="{FF2B5EF4-FFF2-40B4-BE49-F238E27FC236}">
                <a16:creationId xmlns:a16="http://schemas.microsoft.com/office/drawing/2014/main" id="{F682BCDA-EA04-4518-A240-A085FDF32188}"/>
              </a:ext>
            </a:extLst>
          </p:cNvPr>
          <p:cNvSpPr>
            <a:spLocks noGrp="1"/>
          </p:cNvSpPr>
          <p:nvPr>
            <p:ph sz="quarter" idx="1"/>
          </p:nvPr>
        </p:nvSpPr>
        <p:spPr/>
        <p:txBody>
          <a:bodyPr>
            <a:normAutofit fontScale="85000" lnSpcReduction="10000"/>
          </a:bodyPr>
          <a:lstStyle/>
          <a:p>
            <a:pPr marL="257175" indent="-257175" algn="just">
              <a:lnSpc>
                <a:spcPct val="160000"/>
              </a:lnSpc>
              <a:buClr>
                <a:srgbClr val="C89D48"/>
              </a:buClr>
              <a:buFont typeface="Wingdings" panose="05000000000000000000" pitchFamily="2" charset="2"/>
              <a:buChar char="§"/>
            </a:pPr>
            <a:r>
              <a:rPr lang="he-IL" dirty="0"/>
              <a:t>המוצרים השייכים לקטגוריה: פנסיה תקציבית, פנסיה ותיקה (בהסדר ו/או מאוזנת)</a:t>
            </a:r>
          </a:p>
          <a:p>
            <a:pPr marL="257175" indent="-257175" algn="just">
              <a:lnSpc>
                <a:spcPct val="160000"/>
              </a:lnSpc>
              <a:buClr>
                <a:srgbClr val="C89D48"/>
              </a:buClr>
              <a:buFont typeface="Wingdings" panose="05000000000000000000" pitchFamily="2" charset="2"/>
              <a:buChar char="§"/>
            </a:pPr>
            <a:r>
              <a:rPr lang="he-IL" dirty="0"/>
              <a:t>העיקרון: עבור כל תשלום או תקופת עבודה רוכשים זכות לפנסיה (מנה לפנסיה).</a:t>
            </a:r>
          </a:p>
          <a:p>
            <a:pPr marL="257175" indent="-257175" algn="just">
              <a:lnSpc>
                <a:spcPct val="160000"/>
              </a:lnSpc>
              <a:buClr>
                <a:srgbClr val="C89D48"/>
              </a:buClr>
              <a:buFont typeface="Wingdings" panose="05000000000000000000" pitchFamily="2" charset="2"/>
              <a:buChar char="§"/>
            </a:pPr>
            <a:r>
              <a:rPr lang="he-IL" dirty="0"/>
              <a:t>זכויות הפנסיה ידועות מראש למשל: בפנסיה התקציבית עבור כל שנת שרות זכאות ל-2%.</a:t>
            </a:r>
          </a:p>
          <a:p>
            <a:pPr marL="257175" indent="-257175" algn="just">
              <a:lnSpc>
                <a:spcPct val="160000"/>
              </a:lnSpc>
              <a:buClr>
                <a:srgbClr val="C89D48"/>
              </a:buClr>
              <a:buFont typeface="Wingdings" panose="05000000000000000000" pitchFamily="2" charset="2"/>
              <a:buChar char="§"/>
            </a:pPr>
            <a:r>
              <a:rPr lang="he-IL" dirty="0"/>
              <a:t>השיטה נקראת </a:t>
            </a:r>
            <a:r>
              <a:rPr lang="en-US" dirty="0"/>
              <a:t>DB - Defined Benefits - </a:t>
            </a:r>
            <a:r>
              <a:rPr lang="he-IL" dirty="0"/>
              <a:t> חישוב הגמלה על-פי זכויות מוגדרות מראש. מאפשרת לדעת מראש מה תהיה גובה הקצבה, אך מתעלמת מהצבירה (החיסכון בתוספת ריבית), ובכך יש בה סיכון לגירעון אקטוארי. השיטה מבטיחה שוויוניות בין הקצבאות.</a:t>
            </a:r>
          </a:p>
          <a:p>
            <a:endParaRPr lang="he-IL" dirty="0"/>
          </a:p>
        </p:txBody>
      </p:sp>
    </p:spTree>
    <p:extLst>
      <p:ext uri="{BB962C8B-B14F-4D97-AF65-F5344CB8AC3E}">
        <p14:creationId xmlns:p14="http://schemas.microsoft.com/office/powerpoint/2010/main" val="2347903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782C73-4A0A-4C46-A623-96D75F760447}"/>
              </a:ext>
            </a:extLst>
          </p:cNvPr>
          <p:cNvSpPr>
            <a:spLocks noGrp="1"/>
          </p:cNvSpPr>
          <p:nvPr>
            <p:ph type="title"/>
          </p:nvPr>
        </p:nvSpPr>
        <p:spPr/>
        <p:txBody>
          <a:bodyPr/>
          <a:lstStyle/>
          <a:p>
            <a:r>
              <a:rPr lang="he-IL" dirty="0"/>
              <a:t>פנסיה ותיקה </a:t>
            </a:r>
          </a:p>
        </p:txBody>
      </p:sp>
      <p:sp>
        <p:nvSpPr>
          <p:cNvPr id="3" name="מציין מיקום תוכן 2">
            <a:extLst>
              <a:ext uri="{FF2B5EF4-FFF2-40B4-BE49-F238E27FC236}">
                <a16:creationId xmlns:a16="http://schemas.microsoft.com/office/drawing/2014/main" id="{F8DCE7B8-45FE-4484-B68B-F571B12198C4}"/>
              </a:ext>
            </a:extLst>
          </p:cNvPr>
          <p:cNvSpPr>
            <a:spLocks noGrp="1"/>
          </p:cNvSpPr>
          <p:nvPr>
            <p:ph sz="quarter" idx="1"/>
          </p:nvPr>
        </p:nvSpPr>
        <p:spPr/>
        <p:txBody>
          <a:bodyPr>
            <a:normAutofit fontScale="92500" lnSpcReduction="10000"/>
          </a:bodyPr>
          <a:lstStyle/>
          <a:p>
            <a:pPr marL="342900" indent="-342900" algn="just">
              <a:lnSpc>
                <a:spcPct val="160000"/>
              </a:lnSpc>
              <a:buClr>
                <a:srgbClr val="C89D48"/>
              </a:buClr>
              <a:buFont typeface="Wingdings" panose="05000000000000000000" pitchFamily="2" charset="2"/>
              <a:buChar char="§"/>
            </a:pPr>
            <a:r>
              <a:rPr lang="he-IL" dirty="0"/>
              <a:t>הצטרפות מכוח הסכמים קיבוציים וצווי הרחבה</a:t>
            </a:r>
          </a:p>
          <a:p>
            <a:pPr marL="342900" indent="-342900" algn="just">
              <a:lnSpc>
                <a:spcPct val="160000"/>
              </a:lnSpc>
              <a:buClr>
                <a:srgbClr val="C89D48"/>
              </a:buClr>
              <a:buFont typeface="Wingdings" panose="05000000000000000000" pitchFamily="2" charset="2"/>
              <a:buChar char="§"/>
            </a:pPr>
            <a:r>
              <a:rPr lang="he-IL" dirty="0"/>
              <a:t>הקרנות כגוף סוציאלי – דאגה לפרט בפרישה</a:t>
            </a:r>
          </a:p>
          <a:p>
            <a:pPr marL="342900" indent="-342900" algn="just">
              <a:lnSpc>
                <a:spcPct val="160000"/>
              </a:lnSpc>
              <a:buClr>
                <a:srgbClr val="C89D48"/>
              </a:buClr>
              <a:buFont typeface="Wingdings" panose="05000000000000000000" pitchFamily="2" charset="2"/>
              <a:buChar char="§"/>
            </a:pPr>
            <a:r>
              <a:rPr lang="he-IL" dirty="0"/>
              <a:t>במהלך השנים כניסה </a:t>
            </a:r>
            <a:r>
              <a:rPr lang="he-IL" dirty="0" err="1"/>
              <a:t>לגרעון</a:t>
            </a:r>
            <a:r>
              <a:rPr lang="he-IL" dirty="0"/>
              <a:t> אקטוארי כתוצאה:</a:t>
            </a:r>
          </a:p>
          <a:p>
            <a:pPr marL="342900" indent="-342900" algn="just">
              <a:lnSpc>
                <a:spcPct val="160000"/>
              </a:lnSpc>
              <a:buClr>
                <a:srgbClr val="C89D48"/>
              </a:buClr>
              <a:buFont typeface="Wingdings" panose="05000000000000000000" pitchFamily="2" charset="2"/>
              <a:buChar char="§"/>
            </a:pPr>
            <a:r>
              <a:rPr lang="he-IL" dirty="0"/>
              <a:t>	- תשלומים נמוכים</a:t>
            </a:r>
          </a:p>
          <a:p>
            <a:pPr marL="342900" indent="-342900" algn="just">
              <a:lnSpc>
                <a:spcPct val="160000"/>
              </a:lnSpc>
              <a:buClr>
                <a:srgbClr val="C89D48"/>
              </a:buClr>
              <a:buFont typeface="Wingdings" panose="05000000000000000000" pitchFamily="2" charset="2"/>
              <a:buChar char="§"/>
            </a:pPr>
            <a:r>
              <a:rPr lang="he-IL" dirty="0"/>
              <a:t>	- תנאים מועדפים לקבוצות עובדים (מבוגרים, מגזרים, מפעלים)</a:t>
            </a:r>
          </a:p>
          <a:p>
            <a:pPr marL="342900" indent="-342900" algn="just">
              <a:lnSpc>
                <a:spcPct val="160000"/>
              </a:lnSpc>
              <a:buClr>
                <a:srgbClr val="C89D48"/>
              </a:buClr>
              <a:buFont typeface="Wingdings" panose="05000000000000000000" pitchFamily="2" charset="2"/>
              <a:buChar char="§"/>
            </a:pPr>
            <a:r>
              <a:rPr lang="he-IL" dirty="0"/>
              <a:t>	- עליה בתוחלת החיים (במאה ה-20, שנה בכל 4 שנים)</a:t>
            </a:r>
          </a:p>
          <a:p>
            <a:pPr marL="342900" indent="-342900" algn="just">
              <a:lnSpc>
                <a:spcPct val="160000"/>
              </a:lnSpc>
              <a:buClr>
                <a:srgbClr val="C89D48"/>
              </a:buClr>
              <a:buFont typeface="Wingdings" panose="05000000000000000000" pitchFamily="2" charset="2"/>
              <a:buChar char="§"/>
            </a:pPr>
            <a:r>
              <a:rPr lang="he-IL" dirty="0"/>
              <a:t>	- תקנון זכויות קשיח ללא מנגנון איזון (קרן זכויות)</a:t>
            </a:r>
          </a:p>
          <a:p>
            <a:endParaRPr lang="he-IL" dirty="0"/>
          </a:p>
        </p:txBody>
      </p:sp>
    </p:spTree>
    <p:extLst>
      <p:ext uri="{BB962C8B-B14F-4D97-AF65-F5344CB8AC3E}">
        <p14:creationId xmlns:p14="http://schemas.microsoft.com/office/powerpoint/2010/main" val="274680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E322C0-CCCE-4BA6-9312-5372F617B1BA}"/>
              </a:ext>
            </a:extLst>
          </p:cNvPr>
          <p:cNvSpPr>
            <a:spLocks noGrp="1"/>
          </p:cNvSpPr>
          <p:nvPr>
            <p:ph type="title"/>
          </p:nvPr>
        </p:nvSpPr>
        <p:spPr/>
        <p:txBody>
          <a:bodyPr/>
          <a:lstStyle/>
          <a:p>
            <a:r>
              <a:rPr lang="he-IL" dirty="0"/>
              <a:t>פנסיה ותיקה </a:t>
            </a:r>
          </a:p>
        </p:txBody>
      </p:sp>
      <p:sp>
        <p:nvSpPr>
          <p:cNvPr id="3" name="מציין מיקום תוכן 2">
            <a:extLst>
              <a:ext uri="{FF2B5EF4-FFF2-40B4-BE49-F238E27FC236}">
                <a16:creationId xmlns:a16="http://schemas.microsoft.com/office/drawing/2014/main" id="{BBBA2FBE-5FE8-4073-B12A-5D0C8A277850}"/>
              </a:ext>
            </a:extLst>
          </p:cNvPr>
          <p:cNvSpPr>
            <a:spLocks noGrp="1"/>
          </p:cNvSpPr>
          <p:nvPr>
            <p:ph sz="quarter" idx="1"/>
          </p:nvPr>
        </p:nvSpPr>
        <p:spPr/>
        <p:txBody>
          <a:bodyPr>
            <a:normAutofit fontScale="92500" lnSpcReduction="10000"/>
          </a:bodyPr>
          <a:lstStyle/>
          <a:p>
            <a:pPr marL="342900" indent="-342900" algn="just">
              <a:lnSpc>
                <a:spcPct val="160000"/>
              </a:lnSpc>
              <a:buClr>
                <a:srgbClr val="C89D48"/>
              </a:buClr>
              <a:buFont typeface="Wingdings" panose="05000000000000000000" pitchFamily="2" charset="2"/>
              <a:buChar char="§"/>
            </a:pPr>
            <a:r>
              <a:rPr lang="he-IL" dirty="0"/>
              <a:t>בינואר 1995 הקרנות נסגרות למצטרפים חדשים ונפתחות קרנות פנסיה חדשות.</a:t>
            </a:r>
          </a:p>
          <a:p>
            <a:pPr marL="342900" indent="-342900" algn="just">
              <a:lnSpc>
                <a:spcPct val="160000"/>
              </a:lnSpc>
              <a:buClr>
                <a:srgbClr val="C89D48"/>
              </a:buClr>
              <a:buFont typeface="Wingdings" panose="05000000000000000000" pitchFamily="2" charset="2"/>
              <a:buChar char="§"/>
            </a:pPr>
            <a:r>
              <a:rPr lang="he-IL" dirty="0"/>
              <a:t>קיימים עמיתים שהצטרפו בין ינואר למרץ 1995 – עמיתי תקופת הביניים.</a:t>
            </a:r>
          </a:p>
          <a:p>
            <a:pPr marL="342900" indent="-342900" algn="just">
              <a:lnSpc>
                <a:spcPct val="160000"/>
              </a:lnSpc>
              <a:buClr>
                <a:srgbClr val="C89D48"/>
              </a:buClr>
              <a:buFont typeface="Wingdings" panose="05000000000000000000" pitchFamily="2" charset="2"/>
              <a:buChar char="§"/>
            </a:pPr>
            <a:r>
              <a:rPr lang="he-IL" dirty="0"/>
              <a:t>בשנת 2003 נקבעת רפורמה בקרנות </a:t>
            </a:r>
            <a:r>
              <a:rPr lang="he-IL" dirty="0" err="1"/>
              <a:t>הותיקות</a:t>
            </a:r>
            <a:r>
              <a:rPr lang="he-IL" dirty="0"/>
              <a:t> והן מחולקות בין גרעוניות למאוזנות.</a:t>
            </a:r>
          </a:p>
          <a:p>
            <a:pPr marL="342900" indent="-342900" algn="just">
              <a:lnSpc>
                <a:spcPct val="160000"/>
              </a:lnSpc>
              <a:buClr>
                <a:srgbClr val="C89D48"/>
              </a:buClr>
              <a:buFont typeface="Wingdings" panose="05000000000000000000" pitchFamily="2" charset="2"/>
              <a:buChar char="§"/>
            </a:pPr>
            <a:r>
              <a:rPr lang="he-IL" dirty="0"/>
              <a:t>הקרנות הגרעוניות מועברות ביחד לניהול "מנהל מיוחד".</a:t>
            </a:r>
          </a:p>
          <a:p>
            <a:pPr marL="342900" indent="-342900" algn="just">
              <a:lnSpc>
                <a:spcPct val="160000"/>
              </a:lnSpc>
              <a:buClr>
                <a:srgbClr val="C89D48"/>
              </a:buClr>
              <a:buFont typeface="Wingdings" panose="05000000000000000000" pitchFamily="2" charset="2"/>
              <a:buChar char="§"/>
            </a:pPr>
            <a:r>
              <a:rPr lang="he-IL" dirty="0"/>
              <a:t>בשנת 2003 נכנס התקנון האחיד לתוקף.</a:t>
            </a:r>
          </a:p>
          <a:p>
            <a:endParaRPr lang="he-IL" dirty="0"/>
          </a:p>
        </p:txBody>
      </p:sp>
    </p:spTree>
    <p:extLst>
      <p:ext uri="{BB962C8B-B14F-4D97-AF65-F5344CB8AC3E}">
        <p14:creationId xmlns:p14="http://schemas.microsoft.com/office/powerpoint/2010/main" val="1915797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8374F9-B9A6-4FE8-9ED8-024E9744C69F}"/>
              </a:ext>
            </a:extLst>
          </p:cNvPr>
          <p:cNvSpPr>
            <a:spLocks noGrp="1"/>
          </p:cNvSpPr>
          <p:nvPr>
            <p:ph type="title"/>
          </p:nvPr>
        </p:nvSpPr>
        <p:spPr/>
        <p:txBody>
          <a:bodyPr/>
          <a:lstStyle/>
          <a:p>
            <a:r>
              <a:rPr lang="he-IL" dirty="0"/>
              <a:t>פנסיה ותיקה </a:t>
            </a:r>
            <a:r>
              <a:rPr lang="en-US" dirty="0"/>
              <a:t>Vs</a:t>
            </a:r>
            <a:r>
              <a:rPr lang="he-IL" dirty="0"/>
              <a:t> פנסיה תקציבית</a:t>
            </a:r>
          </a:p>
        </p:txBody>
      </p:sp>
      <p:pic>
        <p:nvPicPr>
          <p:cNvPr id="5" name="מציין מיקום תוכן 4">
            <a:extLst>
              <a:ext uri="{FF2B5EF4-FFF2-40B4-BE49-F238E27FC236}">
                <a16:creationId xmlns:a16="http://schemas.microsoft.com/office/drawing/2014/main" id="{82A761AE-74FC-49FA-8199-B0F8FDC61CB3}"/>
              </a:ext>
            </a:extLst>
          </p:cNvPr>
          <p:cNvPicPr>
            <a:picLocks noGrp="1" noChangeAspect="1"/>
          </p:cNvPicPr>
          <p:nvPr>
            <p:ph sz="quarter" idx="1"/>
          </p:nvPr>
        </p:nvPicPr>
        <p:blipFill>
          <a:blip r:embed="rId2"/>
          <a:stretch>
            <a:fillRect/>
          </a:stretch>
        </p:blipFill>
        <p:spPr>
          <a:xfrm>
            <a:off x="1619672" y="2204864"/>
            <a:ext cx="5448300" cy="923925"/>
          </a:xfrm>
        </p:spPr>
      </p:pic>
    </p:spTree>
    <p:extLst>
      <p:ext uri="{BB962C8B-B14F-4D97-AF65-F5344CB8AC3E}">
        <p14:creationId xmlns:p14="http://schemas.microsoft.com/office/powerpoint/2010/main" val="216710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BA64FD-6461-4552-B31B-27553846AB47}"/>
              </a:ext>
            </a:extLst>
          </p:cNvPr>
          <p:cNvSpPr>
            <a:spLocks noGrp="1"/>
          </p:cNvSpPr>
          <p:nvPr>
            <p:ph type="title"/>
          </p:nvPr>
        </p:nvSpPr>
        <p:spPr/>
        <p:txBody>
          <a:bodyPr>
            <a:normAutofit fontScale="90000"/>
          </a:bodyPr>
          <a:lstStyle/>
          <a:p>
            <a:br>
              <a:rPr lang="he-IL" dirty="0"/>
            </a:br>
            <a:r>
              <a:rPr lang="he-IL" dirty="0"/>
              <a:t>חסכון לפנסיה בקרנות פנסיה </a:t>
            </a:r>
          </a:p>
        </p:txBody>
      </p:sp>
      <p:sp>
        <p:nvSpPr>
          <p:cNvPr id="3" name="מציין מיקום תוכן 2">
            <a:extLst>
              <a:ext uri="{FF2B5EF4-FFF2-40B4-BE49-F238E27FC236}">
                <a16:creationId xmlns:a16="http://schemas.microsoft.com/office/drawing/2014/main" id="{4B5CA5C4-5020-4F31-BB17-DEBBB71A432A}"/>
              </a:ext>
            </a:extLst>
          </p:cNvPr>
          <p:cNvSpPr>
            <a:spLocks noGrp="1"/>
          </p:cNvSpPr>
          <p:nvPr>
            <p:ph sz="quarter" idx="1"/>
          </p:nvPr>
        </p:nvSpPr>
        <p:spPr/>
        <p:txBody>
          <a:bodyPr/>
          <a:lstStyle/>
          <a:p>
            <a:r>
              <a:rPr lang="he-IL" dirty="0"/>
              <a:t>3 סוגי קרנות פנסיה :</a:t>
            </a:r>
          </a:p>
          <a:p>
            <a:endParaRPr lang="he-IL" dirty="0"/>
          </a:p>
          <a:p>
            <a:pPr marL="0" indent="0">
              <a:buNone/>
            </a:pPr>
            <a:r>
              <a:rPr lang="he-IL" dirty="0"/>
              <a:t>1. פנסיה תקציבית</a:t>
            </a:r>
          </a:p>
          <a:p>
            <a:pPr marL="0" indent="0">
              <a:buNone/>
            </a:pPr>
            <a:r>
              <a:rPr lang="he-IL" dirty="0"/>
              <a:t>2.פנסיה ותיקה </a:t>
            </a:r>
          </a:p>
          <a:p>
            <a:pPr marL="0" indent="0">
              <a:buNone/>
            </a:pPr>
            <a:r>
              <a:rPr lang="he-IL" dirty="0"/>
              <a:t>3.</a:t>
            </a:r>
            <a:r>
              <a:rPr lang="he-IL" b="1" dirty="0"/>
              <a:t>פנסיה צוברת </a:t>
            </a:r>
          </a:p>
        </p:txBody>
      </p:sp>
    </p:spTree>
    <p:extLst>
      <p:ext uri="{BB962C8B-B14F-4D97-AF65-F5344CB8AC3E}">
        <p14:creationId xmlns:p14="http://schemas.microsoft.com/office/powerpoint/2010/main" val="3688309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פנסיה צוברת  – מהי </a:t>
            </a:r>
          </a:p>
        </p:txBody>
      </p:sp>
      <p:sp>
        <p:nvSpPr>
          <p:cNvPr id="3" name="מציין מיקום תוכן 2"/>
          <p:cNvSpPr>
            <a:spLocks noGrp="1"/>
          </p:cNvSpPr>
          <p:nvPr>
            <p:ph sz="quarter" idx="1"/>
          </p:nvPr>
        </p:nvSpPr>
        <p:spPr/>
        <p:txBody>
          <a:bodyPr>
            <a:normAutofit fontScale="77500" lnSpcReduction="20000"/>
          </a:bodyPr>
          <a:lstStyle/>
          <a:p>
            <a:pPr marL="0" indent="0">
              <a:buNone/>
            </a:pPr>
            <a:r>
              <a:rPr lang="he-IL" sz="2900" dirty="0"/>
              <a:t>קרן פנסיה היא אחד מאפיקי החיסכון לגיל פרישה .</a:t>
            </a:r>
          </a:p>
          <a:p>
            <a:pPr marL="0" indent="0">
              <a:buNone/>
            </a:pPr>
            <a:r>
              <a:rPr lang="he-IL" altLang="he-IL" sz="2900" dirty="0">
                <a:solidFill>
                  <a:srgbClr val="000000"/>
                </a:solidFill>
                <a:latin typeface="Arial" pitchFamily="34" charset="0"/>
              </a:rPr>
              <a:t>התכנית מיועדת לשכירים ולעצמאים בכל רמות השכר.</a:t>
            </a:r>
          </a:p>
          <a:p>
            <a:pPr marL="0" indent="0">
              <a:buNone/>
            </a:pPr>
            <a:r>
              <a:rPr lang="he-IL" altLang="he-IL" sz="2900" dirty="0">
                <a:solidFill>
                  <a:srgbClr val="000000"/>
                </a:solidFill>
                <a:latin typeface="Arial" pitchFamily="34" charset="0"/>
              </a:rPr>
              <a:t> במקרה של שכירים, החיסכון מורכב מהפקדות השכיר והמעסיק. </a:t>
            </a:r>
          </a:p>
          <a:p>
            <a:pPr marL="0" indent="0">
              <a:buNone/>
            </a:pPr>
            <a:r>
              <a:rPr lang="he-IL" altLang="he-IL" sz="2900" dirty="0">
                <a:solidFill>
                  <a:srgbClr val="000000"/>
                </a:solidFill>
                <a:latin typeface="Arial" pitchFamily="34" charset="0"/>
              </a:rPr>
              <a:t>במקרה של עצמאי, החיסכון מורכב מהפקדותיו בלבד. </a:t>
            </a:r>
          </a:p>
          <a:p>
            <a:pPr marL="0" indent="0">
              <a:buNone/>
            </a:pPr>
            <a:r>
              <a:rPr lang="he-IL" sz="2900" dirty="0">
                <a:latin typeface="arial"/>
              </a:rPr>
              <a:t>הכספים שנצברים בקרן הפנסיה ניתנים למשיכה רק כקצבה ורק בגיל פרישה. מבוטח שיבקש למשוך את הכספים שצבר בקרן הפנסיה בשלב מוקדם יותר, יפסיד חלק ניכר מהסכום שנצבר בפועל.</a:t>
            </a:r>
          </a:p>
          <a:p>
            <a:pPr marL="0" indent="0">
              <a:buNone/>
            </a:pPr>
            <a:br>
              <a:rPr lang="he-IL" altLang="he-IL" sz="2900" dirty="0">
                <a:solidFill>
                  <a:srgbClr val="000000"/>
                </a:solidFill>
                <a:latin typeface="Arial" pitchFamily="34" charset="0"/>
              </a:rPr>
            </a:br>
            <a:endParaRPr lang="he-IL" altLang="he-IL" sz="2900" dirty="0">
              <a:solidFill>
                <a:srgbClr val="000000"/>
              </a:solidFill>
              <a:latin typeface="Arial" pitchFamily="34" charset="0"/>
            </a:endParaRPr>
          </a:p>
          <a:p>
            <a:r>
              <a:rPr lang="he-IL" altLang="he-IL" sz="2900" dirty="0">
                <a:solidFill>
                  <a:srgbClr val="000000"/>
                </a:solidFill>
                <a:latin typeface="Arial" pitchFamily="34" charset="0"/>
              </a:rPr>
              <a:t>קרן פנסיה הינה תוכנית לחיסכון פנסיוני </a:t>
            </a:r>
          </a:p>
          <a:p>
            <a:r>
              <a:rPr lang="he-IL" altLang="he-IL" sz="2900" dirty="0">
                <a:solidFill>
                  <a:srgbClr val="000000"/>
                </a:solidFill>
                <a:latin typeface="Arial" pitchFamily="34" charset="0"/>
              </a:rPr>
              <a:t>קיימים שני סוגים של קרנות פנסיה אליהן ניתן להצטרף</a:t>
            </a:r>
            <a:endParaRPr lang="he-IL" sz="2900" dirty="0"/>
          </a:p>
          <a:p>
            <a:pPr fontAlgn="ctr"/>
            <a:r>
              <a:rPr lang="he-IL" sz="2900" b="1" dirty="0"/>
              <a:t>קרן פנסיה חדשה מקיפה</a:t>
            </a:r>
            <a:r>
              <a:rPr lang="he-IL" sz="2900" dirty="0"/>
              <a:t> - מעניקה הגנות ביטוחיות וחסכון .</a:t>
            </a:r>
          </a:p>
          <a:p>
            <a:pPr fontAlgn="ctr"/>
            <a:r>
              <a:rPr lang="he-IL" sz="2900" b="1" dirty="0"/>
              <a:t>קרן פנסיה כללית</a:t>
            </a:r>
            <a:r>
              <a:rPr lang="he-IL" sz="2900" dirty="0"/>
              <a:t> - מאפשרת להגדיל את החיסכון פנסיוני, כתוספת לפנסיה מקיפה או לפתרון פנסיוני נוסף </a:t>
            </a:r>
            <a:r>
              <a:rPr lang="he-IL" sz="2900" dirty="0" err="1"/>
              <a:t>בדר"כ</a:t>
            </a:r>
            <a:r>
              <a:rPr lang="he-IL" sz="2900" dirty="0"/>
              <a:t> מעל התקרה , ניתן להוסיף ביטוח </a:t>
            </a:r>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010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F325EC-A35E-4F5D-8826-78087E479291}"/>
              </a:ext>
            </a:extLst>
          </p:cNvPr>
          <p:cNvSpPr>
            <a:spLocks noGrp="1"/>
          </p:cNvSpPr>
          <p:nvPr>
            <p:ph type="title"/>
          </p:nvPr>
        </p:nvSpPr>
        <p:spPr/>
        <p:txBody>
          <a:bodyPr/>
          <a:lstStyle/>
          <a:p>
            <a:r>
              <a:rPr lang="he-IL" dirty="0"/>
              <a:t>החסכון הפנסיה היום – פנסיה צוברת </a:t>
            </a:r>
          </a:p>
        </p:txBody>
      </p:sp>
      <p:sp>
        <p:nvSpPr>
          <p:cNvPr id="3" name="מציין מיקום תוכן 2">
            <a:extLst>
              <a:ext uri="{FF2B5EF4-FFF2-40B4-BE49-F238E27FC236}">
                <a16:creationId xmlns:a16="http://schemas.microsoft.com/office/drawing/2014/main" id="{C70D2A3D-3F5E-42C7-A233-46F6445BB89E}"/>
              </a:ext>
            </a:extLst>
          </p:cNvPr>
          <p:cNvSpPr>
            <a:spLocks noGrp="1"/>
          </p:cNvSpPr>
          <p:nvPr>
            <p:ph sz="quarter" idx="1"/>
          </p:nvPr>
        </p:nvSpPr>
        <p:spPr/>
        <p:txBody>
          <a:bodyPr>
            <a:normAutofit/>
          </a:bodyPr>
          <a:lstStyle/>
          <a:p>
            <a:pPr marL="257175" indent="-257175" algn="just">
              <a:lnSpc>
                <a:spcPct val="160000"/>
              </a:lnSpc>
              <a:buClr>
                <a:srgbClr val="C89D48"/>
              </a:buClr>
              <a:buFont typeface="Wingdings" panose="05000000000000000000" pitchFamily="2" charset="2"/>
              <a:buChar char="§"/>
            </a:pPr>
            <a:r>
              <a:rPr lang="he-IL" dirty="0"/>
              <a:t>העיקרון: </a:t>
            </a:r>
            <a:r>
              <a:rPr lang="he-IL" b="1" dirty="0"/>
              <a:t>צוברים חסכון לגיל הפרישה</a:t>
            </a:r>
          </a:p>
          <a:p>
            <a:pPr marL="257175" indent="-257175" algn="just">
              <a:lnSpc>
                <a:spcPct val="160000"/>
              </a:lnSpc>
              <a:buClr>
                <a:srgbClr val="C89D48"/>
              </a:buClr>
              <a:buFont typeface="Wingdings" panose="05000000000000000000" pitchFamily="2" charset="2"/>
              <a:buChar char="§"/>
            </a:pPr>
            <a:r>
              <a:rPr lang="he-IL" dirty="0"/>
              <a:t>זכויות הפנסיה אינן ידועות מראש</a:t>
            </a:r>
          </a:p>
          <a:p>
            <a:pPr marL="257175" indent="-257175" algn="just">
              <a:lnSpc>
                <a:spcPct val="160000"/>
              </a:lnSpc>
              <a:buClr>
                <a:srgbClr val="C89D48"/>
              </a:buClr>
              <a:buFont typeface="Wingdings" panose="05000000000000000000" pitchFamily="2" charset="2"/>
              <a:buChar char="§"/>
            </a:pPr>
            <a:r>
              <a:rPr lang="he-IL" dirty="0"/>
              <a:t>השיטה נקראת </a:t>
            </a:r>
            <a:r>
              <a:rPr lang="en-US" dirty="0"/>
              <a:t>DC - Defined Contributions- </a:t>
            </a:r>
            <a:r>
              <a:rPr lang="he-IL" dirty="0"/>
              <a:t>השיטה אינה מבטיחה גובה ידוע מראש לקצבה, מכיוון שהיא תלויה בצבירת החסכון ובתוצאות הפיננסיות של הכסף שהצטבר בו ובכך היא חשופה יותר לזעזועי השוק, אך נוטה לאיזון אקטוארי</a:t>
            </a:r>
          </a:p>
          <a:p>
            <a:endParaRPr lang="he-IL" dirty="0"/>
          </a:p>
        </p:txBody>
      </p:sp>
    </p:spTree>
    <p:extLst>
      <p:ext uri="{BB962C8B-B14F-4D97-AF65-F5344CB8AC3E}">
        <p14:creationId xmlns:p14="http://schemas.microsoft.com/office/powerpoint/2010/main" val="3177592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C17447-5CC7-4D61-A677-C3267A29DDFB}"/>
              </a:ext>
            </a:extLst>
          </p:cNvPr>
          <p:cNvSpPr>
            <a:spLocks noGrp="1"/>
          </p:cNvSpPr>
          <p:nvPr>
            <p:ph type="title"/>
          </p:nvPr>
        </p:nvSpPr>
        <p:spPr/>
        <p:txBody>
          <a:bodyPr/>
          <a:lstStyle/>
          <a:p>
            <a:r>
              <a:rPr lang="he-IL" dirty="0"/>
              <a:t>תקנון קרן הפנסיה</a:t>
            </a:r>
          </a:p>
        </p:txBody>
      </p:sp>
      <p:sp>
        <p:nvSpPr>
          <p:cNvPr id="3" name="מציין מיקום תוכן 2">
            <a:extLst>
              <a:ext uri="{FF2B5EF4-FFF2-40B4-BE49-F238E27FC236}">
                <a16:creationId xmlns:a16="http://schemas.microsoft.com/office/drawing/2014/main" id="{0AB06E1A-1506-4A60-BA92-9E6B49B55228}"/>
              </a:ext>
            </a:extLst>
          </p:cNvPr>
          <p:cNvSpPr>
            <a:spLocks noGrp="1"/>
          </p:cNvSpPr>
          <p:nvPr>
            <p:ph sz="quarter" idx="1"/>
          </p:nvPr>
        </p:nvSpPr>
        <p:spPr/>
        <p:txBody>
          <a:bodyPr/>
          <a:lstStyle/>
          <a:p>
            <a:pPr>
              <a:lnSpc>
                <a:spcPct val="150000"/>
              </a:lnSpc>
            </a:pPr>
            <a:r>
              <a:rPr lang="he-IL" dirty="0">
                <a:latin typeface="Arial" panose="020B0604020202020204" pitchFamily="34" charset="0"/>
              </a:rPr>
              <a:t>הזכויות של העמיתים נקבעות על סמך "תקנון הקרן" התקנון קובע בין היתר באילו מקרים תשולם פנסיית נכות, מהן הזכויות של המבוטח, מה שיעור הצבירה של הקרן, אילו תנאים נלווים הוא מקבל ועוד. </a:t>
            </a:r>
            <a:br>
              <a:rPr lang="he-IL" dirty="0">
                <a:latin typeface="Arial" panose="020B0604020202020204" pitchFamily="34" charset="0"/>
              </a:rPr>
            </a:br>
            <a:r>
              <a:rPr lang="he-IL" dirty="0">
                <a:latin typeface="Arial" panose="020B0604020202020204" pitchFamily="34" charset="0"/>
              </a:rPr>
              <a:t> </a:t>
            </a:r>
          </a:p>
          <a:p>
            <a:pPr>
              <a:lnSpc>
                <a:spcPct val="150000"/>
              </a:lnSpc>
            </a:pPr>
            <a:r>
              <a:rPr lang="he-IL" dirty="0">
                <a:latin typeface="Arial" panose="020B0604020202020204" pitchFamily="34" charset="0"/>
              </a:rPr>
              <a:t>תקנון הקרן צריך לעבור </a:t>
            </a:r>
            <a:r>
              <a:rPr lang="he-IL" b="1" dirty="0">
                <a:latin typeface="Arial" panose="020B0604020202020204" pitchFamily="34" charset="0"/>
              </a:rPr>
              <a:t>אישור</a:t>
            </a:r>
            <a:r>
              <a:rPr lang="he-IL" dirty="0">
                <a:latin typeface="Arial" panose="020B0604020202020204" pitchFamily="34" charset="0"/>
              </a:rPr>
              <a:t> ע"י האוצר.</a:t>
            </a:r>
          </a:p>
          <a:p>
            <a:pPr>
              <a:lnSpc>
                <a:spcPct val="150000"/>
              </a:lnSpc>
            </a:pPr>
            <a:r>
              <a:rPr lang="he-IL" dirty="0">
                <a:latin typeface="Arial" panose="020B0604020202020204" pitchFamily="34" charset="0"/>
              </a:rPr>
              <a:t>החל מיוני 2018 קיים תקנון תקני בכל קרנות הפנסיה</a:t>
            </a:r>
          </a:p>
          <a:p>
            <a:endParaRPr lang="he-IL" dirty="0"/>
          </a:p>
        </p:txBody>
      </p:sp>
    </p:spTree>
    <p:extLst>
      <p:ext uri="{BB962C8B-B14F-4D97-AF65-F5344CB8AC3E}">
        <p14:creationId xmlns:p14="http://schemas.microsoft.com/office/powerpoint/2010/main" val="162917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זירה – שחקנים בשוק ההון </a:t>
            </a:r>
          </a:p>
        </p:txBody>
      </p:sp>
      <p:sp>
        <p:nvSpPr>
          <p:cNvPr id="3" name="מציין מיקום תוכן 2"/>
          <p:cNvSpPr>
            <a:spLocks noGrp="1"/>
          </p:cNvSpPr>
          <p:nvPr>
            <p:ph sz="quarter" idx="1"/>
          </p:nvPr>
        </p:nvSpPr>
        <p:spPr>
          <a:xfrm>
            <a:off x="467544" y="1484785"/>
            <a:ext cx="8352928" cy="4756818"/>
          </a:xfrm>
        </p:spPr>
        <p:txBody>
          <a:bodyPr>
            <a:normAutofit/>
          </a:bodyPr>
          <a:lstStyle/>
          <a:p>
            <a:pPr marL="0" indent="0">
              <a:buNone/>
            </a:pPr>
            <a:endParaRPr lang="he-IL" sz="2000" dirty="0"/>
          </a:p>
          <a:p>
            <a:pPr marL="0" indent="0">
              <a:buNone/>
            </a:pPr>
            <a:endParaRPr lang="he-IL" dirty="0"/>
          </a:p>
        </p:txBody>
      </p:sp>
      <p:graphicFrame>
        <p:nvGraphicFramePr>
          <p:cNvPr id="4" name="דיאגרמה 3">
            <a:extLst>
              <a:ext uri="{FF2B5EF4-FFF2-40B4-BE49-F238E27FC236}">
                <a16:creationId xmlns:a16="http://schemas.microsoft.com/office/drawing/2014/main" id="{ACEB338B-753F-4AAF-8E11-CC739E0E1751}"/>
              </a:ext>
            </a:extLst>
          </p:cNvPr>
          <p:cNvGraphicFramePr/>
          <p:nvPr>
            <p:extLst>
              <p:ext uri="{D42A27DB-BD31-4B8C-83A1-F6EECF244321}">
                <p14:modId xmlns:p14="http://schemas.microsoft.com/office/powerpoint/2010/main" val="785299972"/>
              </p:ext>
            </p:extLst>
          </p:nvPr>
        </p:nvGraphicFramePr>
        <p:xfrm>
          <a:off x="1524000" y="183119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3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73BC77-7A17-4E2F-9C07-AA096002CA2C}"/>
              </a:ext>
            </a:extLst>
          </p:cNvPr>
          <p:cNvSpPr>
            <a:spLocks noGrp="1"/>
          </p:cNvSpPr>
          <p:nvPr>
            <p:ph type="title"/>
          </p:nvPr>
        </p:nvSpPr>
        <p:spPr/>
        <p:txBody>
          <a:bodyPr/>
          <a:lstStyle/>
          <a:p>
            <a:r>
              <a:rPr lang="he-IL" dirty="0"/>
              <a:t>כיצד פועל מנגנון החסכון הפנסיוני ? </a:t>
            </a:r>
          </a:p>
        </p:txBody>
      </p:sp>
      <p:pic>
        <p:nvPicPr>
          <p:cNvPr id="5" name="מציין מיקום תוכן 4">
            <a:extLst>
              <a:ext uri="{FF2B5EF4-FFF2-40B4-BE49-F238E27FC236}">
                <a16:creationId xmlns:a16="http://schemas.microsoft.com/office/drawing/2014/main" id="{CC99A922-1D46-4586-94DF-50C8367F033C}"/>
              </a:ext>
            </a:extLst>
          </p:cNvPr>
          <p:cNvPicPr>
            <a:picLocks noGrp="1" noChangeAspect="1"/>
          </p:cNvPicPr>
          <p:nvPr>
            <p:ph sz="quarter" idx="1"/>
          </p:nvPr>
        </p:nvPicPr>
        <p:blipFill>
          <a:blip r:embed="rId2"/>
          <a:stretch>
            <a:fillRect/>
          </a:stretch>
        </p:blipFill>
        <p:spPr>
          <a:xfrm>
            <a:off x="1512235" y="1527175"/>
            <a:ext cx="6083018" cy="4572000"/>
          </a:xfrm>
        </p:spPr>
      </p:pic>
    </p:spTree>
    <p:extLst>
      <p:ext uri="{BB962C8B-B14F-4D97-AF65-F5344CB8AC3E}">
        <p14:creationId xmlns:p14="http://schemas.microsoft.com/office/powerpoint/2010/main" val="35562435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727AC1-A666-4527-A7C4-817AC128E32E}"/>
              </a:ext>
            </a:extLst>
          </p:cNvPr>
          <p:cNvSpPr>
            <a:spLocks noGrp="1"/>
          </p:cNvSpPr>
          <p:nvPr>
            <p:ph type="title"/>
          </p:nvPr>
        </p:nvSpPr>
        <p:spPr/>
        <p:txBody>
          <a:bodyPr/>
          <a:lstStyle/>
          <a:p>
            <a:r>
              <a:rPr lang="he-IL" b="1" dirty="0"/>
              <a:t>סיכונים</a:t>
            </a:r>
            <a:r>
              <a:rPr lang="he-IL" dirty="0"/>
              <a:t> </a:t>
            </a:r>
          </a:p>
        </p:txBody>
      </p:sp>
      <p:pic>
        <p:nvPicPr>
          <p:cNvPr id="6" name="Picture 2">
            <a:extLst>
              <a:ext uri="{FF2B5EF4-FFF2-40B4-BE49-F238E27FC236}">
                <a16:creationId xmlns:a16="http://schemas.microsoft.com/office/drawing/2014/main" id="{660FAF5F-6FAC-4938-8CAF-952F4F834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2673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מציין מיקום תוכן 6">
            <a:extLst>
              <a:ext uri="{FF2B5EF4-FFF2-40B4-BE49-F238E27FC236}">
                <a16:creationId xmlns:a16="http://schemas.microsoft.com/office/drawing/2014/main" id="{DAA39F04-AC87-4884-837A-CB6FB7692743}"/>
              </a:ext>
            </a:extLst>
          </p:cNvPr>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145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AD1A6A-B51D-47BC-846B-C83AC5774A18}"/>
              </a:ext>
            </a:extLst>
          </p:cNvPr>
          <p:cNvSpPr>
            <a:spLocks noGrp="1"/>
          </p:cNvSpPr>
          <p:nvPr>
            <p:ph type="title"/>
          </p:nvPr>
        </p:nvSpPr>
        <p:spPr/>
        <p:txBody>
          <a:bodyPr/>
          <a:lstStyle/>
          <a:p>
            <a:r>
              <a:rPr lang="he-IL" dirty="0"/>
              <a:t>כיסויים ביטוחיים בקרן הפנסיה </a:t>
            </a:r>
          </a:p>
        </p:txBody>
      </p:sp>
      <p:pic>
        <p:nvPicPr>
          <p:cNvPr id="5" name="מציין מיקום תוכן 4">
            <a:extLst>
              <a:ext uri="{FF2B5EF4-FFF2-40B4-BE49-F238E27FC236}">
                <a16:creationId xmlns:a16="http://schemas.microsoft.com/office/drawing/2014/main" id="{D752FBCF-8C05-4CD3-90F0-674FBA2196C7}"/>
              </a:ext>
            </a:extLst>
          </p:cNvPr>
          <p:cNvPicPr>
            <a:picLocks noGrp="1" noChangeAspect="1"/>
          </p:cNvPicPr>
          <p:nvPr>
            <p:ph sz="quarter" idx="1"/>
          </p:nvPr>
        </p:nvPicPr>
        <p:blipFill>
          <a:blip r:embed="rId2"/>
          <a:stretch>
            <a:fillRect/>
          </a:stretch>
        </p:blipFill>
        <p:spPr>
          <a:xfrm>
            <a:off x="619919" y="2141537"/>
            <a:ext cx="7867650" cy="3343275"/>
          </a:xfrm>
        </p:spPr>
      </p:pic>
    </p:spTree>
    <p:extLst>
      <p:ext uri="{BB962C8B-B14F-4D97-AF65-F5344CB8AC3E}">
        <p14:creationId xmlns:p14="http://schemas.microsoft.com/office/powerpoint/2010/main" val="31911423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E4B3A6-F88C-41F0-8816-838854C81248}"/>
              </a:ext>
            </a:extLst>
          </p:cNvPr>
          <p:cNvSpPr>
            <a:spLocks noGrp="1"/>
          </p:cNvSpPr>
          <p:nvPr>
            <p:ph type="title"/>
          </p:nvPr>
        </p:nvSpPr>
        <p:spPr/>
        <p:txBody>
          <a:bodyPr/>
          <a:lstStyle/>
          <a:p>
            <a:r>
              <a:rPr lang="he-IL" dirty="0"/>
              <a:t>מסלולי הביטוח בקרן הפנסיה</a:t>
            </a:r>
          </a:p>
        </p:txBody>
      </p:sp>
      <p:sp>
        <p:nvSpPr>
          <p:cNvPr id="3" name="מציין מיקום תוכן 2">
            <a:extLst>
              <a:ext uri="{FF2B5EF4-FFF2-40B4-BE49-F238E27FC236}">
                <a16:creationId xmlns:a16="http://schemas.microsoft.com/office/drawing/2014/main" id="{E3908765-FFA8-4808-9609-64F9AFA37F49}"/>
              </a:ext>
            </a:extLst>
          </p:cNvPr>
          <p:cNvSpPr>
            <a:spLocks noGrp="1"/>
          </p:cNvSpPr>
          <p:nvPr>
            <p:ph sz="quarter" idx="1"/>
          </p:nvPr>
        </p:nvSpPr>
        <p:spPr/>
        <p:txBody>
          <a:bodyPr>
            <a:normAutofit fontScale="70000" lnSpcReduction="20000"/>
          </a:bodyPr>
          <a:lstStyle/>
          <a:p>
            <a:pPr>
              <a:lnSpc>
                <a:spcPct val="115000"/>
              </a:lnSpc>
              <a:spcAft>
                <a:spcPts val="750"/>
              </a:spcAft>
            </a:pPr>
            <a:r>
              <a:rPr lang="he-IL" sz="2800" b="1" dirty="0">
                <a:cs typeface="Arial Unicode MS" panose="020B0604020202020204" pitchFamily="34" charset="-128"/>
              </a:rPr>
              <a:t>מסלולי ביטוח חדשים</a:t>
            </a:r>
          </a:p>
          <a:p>
            <a:pPr marL="257175" indent="-257175">
              <a:lnSpc>
                <a:spcPct val="115000"/>
              </a:lnSpc>
              <a:buClr>
                <a:schemeClr val="tx2"/>
              </a:buClr>
              <a:buFont typeface="Symbol" panose="05050102010706020507" pitchFamily="18" charset="2"/>
              <a:buChar char=""/>
            </a:pPr>
            <a:r>
              <a:rPr lang="he-IL" sz="2800" b="1" dirty="0">
                <a:cs typeface="Arial Unicode MS" panose="020B0604020202020204" pitchFamily="34" charset="-128"/>
              </a:rPr>
              <a:t>מסלול ברירת המחדל </a:t>
            </a:r>
            <a:r>
              <a:rPr lang="he-IL" sz="2800" dirty="0">
                <a:cs typeface="Arial Unicode MS" panose="020B0604020202020204" pitchFamily="34" charset="-128"/>
              </a:rPr>
              <a:t>: נכות 75% שארים 100% (למעט גבר המצטרף מגיל 41)</a:t>
            </a:r>
          </a:p>
          <a:p>
            <a:pPr marL="257175" indent="-257175">
              <a:lnSpc>
                <a:spcPct val="115000"/>
              </a:lnSpc>
              <a:buClr>
                <a:schemeClr val="tx2"/>
              </a:buClr>
              <a:buFont typeface="Symbol" panose="05050102010706020507" pitchFamily="18" charset="2"/>
              <a:buChar char=""/>
            </a:pPr>
            <a:r>
              <a:rPr lang="he-IL" sz="2800" dirty="0">
                <a:cs typeface="Arial Unicode MS" panose="020B0604020202020204" pitchFamily="34" charset="-128"/>
              </a:rPr>
              <a:t>נכות 75% (למעט גבר המצטרף מגיל 41) שארים 100% (למעט גבר המצטרף מגיל 47)</a:t>
            </a:r>
          </a:p>
          <a:p>
            <a:pPr marL="257175" indent="-257175">
              <a:lnSpc>
                <a:spcPct val="115000"/>
              </a:lnSpc>
              <a:buClr>
                <a:schemeClr val="tx2"/>
              </a:buClr>
              <a:buFont typeface="Symbol" panose="05050102010706020507" pitchFamily="18" charset="2"/>
              <a:buChar char=""/>
            </a:pPr>
            <a:r>
              <a:rPr lang="he-IL" sz="2800" dirty="0">
                <a:cs typeface="Arial Unicode MS" panose="020B0604020202020204" pitchFamily="34" charset="-128"/>
              </a:rPr>
              <a:t>נכות 75% (למעט גבר המצטרף מגיל 41) שארים 100% (למעט גבר המצטרף מגיל 41)</a:t>
            </a:r>
          </a:p>
          <a:p>
            <a:pPr marL="257175" indent="-257175">
              <a:lnSpc>
                <a:spcPct val="115000"/>
              </a:lnSpc>
              <a:buClr>
                <a:schemeClr val="tx2"/>
              </a:buClr>
              <a:buFont typeface="Symbol" panose="05050102010706020507" pitchFamily="18" charset="2"/>
              <a:buChar char=""/>
            </a:pPr>
            <a:r>
              <a:rPr lang="he-IL" sz="2800" dirty="0">
                <a:cs typeface="Arial Unicode MS" panose="020B0604020202020204" pitchFamily="34" charset="-128"/>
              </a:rPr>
              <a:t>נכות 75% שארים 40%</a:t>
            </a:r>
          </a:p>
          <a:p>
            <a:pPr marL="257175" indent="-257175">
              <a:lnSpc>
                <a:spcPct val="115000"/>
              </a:lnSpc>
              <a:buClr>
                <a:schemeClr val="tx2"/>
              </a:buClr>
              <a:buFont typeface="Symbol" panose="05050102010706020507" pitchFamily="18" charset="2"/>
              <a:buChar char=""/>
            </a:pPr>
            <a:r>
              <a:rPr lang="he-IL" sz="2800" dirty="0">
                <a:cs typeface="Arial Unicode MS" panose="020B0604020202020204" pitchFamily="34" charset="-128"/>
              </a:rPr>
              <a:t>נכות 37.5% שארים 100% (למעט גבר המצטרף מגיל 45)</a:t>
            </a:r>
          </a:p>
          <a:p>
            <a:pPr marL="257175" indent="-257175">
              <a:lnSpc>
                <a:spcPct val="115000"/>
              </a:lnSpc>
              <a:buClr>
                <a:schemeClr val="tx2"/>
              </a:buClr>
              <a:buFont typeface="Symbol" panose="05050102010706020507" pitchFamily="18" charset="2"/>
              <a:buChar char=""/>
            </a:pPr>
            <a:r>
              <a:rPr lang="he-IL" sz="2800" dirty="0">
                <a:cs typeface="Arial Unicode MS" panose="020B0604020202020204" pitchFamily="34" charset="-128"/>
              </a:rPr>
              <a:t>נכות 37.5% שארים 40%</a:t>
            </a:r>
          </a:p>
          <a:p>
            <a:pPr marL="257175" indent="-257175">
              <a:lnSpc>
                <a:spcPct val="115000"/>
              </a:lnSpc>
              <a:spcAft>
                <a:spcPts val="750"/>
              </a:spcAft>
              <a:buClr>
                <a:schemeClr val="tx2"/>
              </a:buClr>
              <a:buFont typeface="Symbol" panose="05050102010706020507" pitchFamily="18" charset="2"/>
              <a:buChar char=""/>
            </a:pPr>
            <a:r>
              <a:rPr lang="he-IL" sz="2800" dirty="0">
                <a:cs typeface="Arial Unicode MS" panose="020B0604020202020204" pitchFamily="34" charset="-128"/>
              </a:rPr>
              <a:t>נכות 75% שארים 100% לפורשים עד גיל 60 (למעט גבר המצטרף מגיל 49)</a:t>
            </a:r>
          </a:p>
          <a:p>
            <a:pPr>
              <a:lnSpc>
                <a:spcPct val="115000"/>
              </a:lnSpc>
              <a:spcAft>
                <a:spcPts val="750"/>
              </a:spcAft>
            </a:pPr>
            <a:r>
              <a:rPr lang="he-IL" sz="2800" b="1" dirty="0">
                <a:cs typeface="Arial Unicode MS" panose="020B0604020202020204" pitchFamily="34" charset="-128"/>
              </a:rPr>
              <a:t>שים לב! אם לא תבחר מסלול ביטוח, תבוטח במסלול ברירת המחדל.</a:t>
            </a:r>
          </a:p>
          <a:p>
            <a:endParaRPr lang="he-IL" dirty="0"/>
          </a:p>
        </p:txBody>
      </p:sp>
    </p:spTree>
    <p:extLst>
      <p:ext uri="{BB962C8B-B14F-4D97-AF65-F5344CB8AC3E}">
        <p14:creationId xmlns:p14="http://schemas.microsoft.com/office/powerpoint/2010/main" val="1643760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E27103-F4AD-47AE-ABB4-09C7292FDF4E}"/>
              </a:ext>
            </a:extLst>
          </p:cNvPr>
          <p:cNvSpPr>
            <a:spLocks noGrp="1"/>
          </p:cNvSpPr>
          <p:nvPr>
            <p:ph type="title"/>
          </p:nvPr>
        </p:nvSpPr>
        <p:spPr/>
        <p:txBody>
          <a:bodyPr/>
          <a:lstStyle/>
          <a:p>
            <a:r>
              <a:rPr lang="he-IL" dirty="0"/>
              <a:t>מה זה מנגנון איזון אקטוארי?</a:t>
            </a:r>
          </a:p>
        </p:txBody>
      </p:sp>
      <p:sp>
        <p:nvSpPr>
          <p:cNvPr id="3" name="מציין מיקום תוכן 2">
            <a:extLst>
              <a:ext uri="{FF2B5EF4-FFF2-40B4-BE49-F238E27FC236}">
                <a16:creationId xmlns:a16="http://schemas.microsoft.com/office/drawing/2014/main" id="{3D213026-710B-455B-A9BB-3F7872431055}"/>
              </a:ext>
            </a:extLst>
          </p:cNvPr>
          <p:cNvSpPr>
            <a:spLocks noGrp="1"/>
          </p:cNvSpPr>
          <p:nvPr>
            <p:ph sz="quarter" idx="1"/>
          </p:nvPr>
        </p:nvSpPr>
        <p:spPr/>
        <p:txBody>
          <a:bodyPr/>
          <a:lstStyle/>
          <a:p>
            <a:pPr>
              <a:lnSpc>
                <a:spcPct val="150000"/>
              </a:lnSpc>
              <a:buClr>
                <a:schemeClr val="accent2"/>
              </a:buClr>
              <a:defRPr/>
            </a:pPr>
            <a:r>
              <a:rPr lang="he-IL" dirty="0"/>
              <a:t>מנגנון האיזון הוא המנגנון המחזיר את העודפים או הגירעונות שנצברו בקרן בחזרה למבוטחים. </a:t>
            </a:r>
          </a:p>
          <a:p>
            <a:pPr>
              <a:lnSpc>
                <a:spcPct val="150000"/>
              </a:lnSpc>
              <a:spcBef>
                <a:spcPts val="1200"/>
              </a:spcBef>
              <a:buClr>
                <a:schemeClr val="accent2"/>
              </a:buClr>
              <a:defRPr/>
            </a:pPr>
            <a:r>
              <a:rPr lang="he-IL" dirty="0"/>
              <a:t>המנגנון נועד להבטיח כי עודפים או גירעונות שנוצרו בקרן, עקב סטייה ממספר מקרי הביטוח שנצפו, לא ייצברו לאורך זמן.</a:t>
            </a:r>
          </a:p>
          <a:p>
            <a:endParaRPr lang="he-IL" dirty="0"/>
          </a:p>
        </p:txBody>
      </p:sp>
    </p:spTree>
    <p:extLst>
      <p:ext uri="{BB962C8B-B14F-4D97-AF65-F5344CB8AC3E}">
        <p14:creationId xmlns:p14="http://schemas.microsoft.com/office/powerpoint/2010/main" val="2552272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F4DA10-B78F-4FB2-A2B2-35C9E2176C66}"/>
              </a:ext>
            </a:extLst>
          </p:cNvPr>
          <p:cNvSpPr>
            <a:spLocks noGrp="1"/>
          </p:cNvSpPr>
          <p:nvPr>
            <p:ph type="title"/>
          </p:nvPr>
        </p:nvSpPr>
        <p:spPr/>
        <p:txBody>
          <a:bodyPr/>
          <a:lstStyle/>
          <a:p>
            <a:r>
              <a:rPr lang="he-IL" dirty="0"/>
              <a:t>ביטוח-ערבות הדדית בקרן הפנסיה </a:t>
            </a:r>
          </a:p>
        </p:txBody>
      </p:sp>
      <p:pic>
        <p:nvPicPr>
          <p:cNvPr id="5" name="מציין מיקום תוכן 4">
            <a:extLst>
              <a:ext uri="{FF2B5EF4-FFF2-40B4-BE49-F238E27FC236}">
                <a16:creationId xmlns:a16="http://schemas.microsoft.com/office/drawing/2014/main" id="{1170A564-5A6F-4343-9780-55E73B5CB12A}"/>
              </a:ext>
            </a:extLst>
          </p:cNvPr>
          <p:cNvPicPr>
            <a:picLocks noGrp="1" noChangeAspect="1"/>
          </p:cNvPicPr>
          <p:nvPr>
            <p:ph sz="quarter" idx="1"/>
          </p:nvPr>
        </p:nvPicPr>
        <p:blipFill>
          <a:blip r:embed="rId2"/>
          <a:stretch>
            <a:fillRect/>
          </a:stretch>
        </p:blipFill>
        <p:spPr>
          <a:xfrm>
            <a:off x="962819" y="2270125"/>
            <a:ext cx="7181850" cy="3086100"/>
          </a:xfrm>
        </p:spPr>
      </p:pic>
    </p:spTree>
    <p:extLst>
      <p:ext uri="{BB962C8B-B14F-4D97-AF65-F5344CB8AC3E}">
        <p14:creationId xmlns:p14="http://schemas.microsoft.com/office/powerpoint/2010/main" val="17240814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F3988C-0B9A-446F-9DA3-8F1CD854EE4F}"/>
              </a:ext>
            </a:extLst>
          </p:cNvPr>
          <p:cNvSpPr>
            <a:spLocks noGrp="1"/>
          </p:cNvSpPr>
          <p:nvPr>
            <p:ph type="title"/>
          </p:nvPr>
        </p:nvSpPr>
        <p:spPr/>
        <p:txBody>
          <a:bodyPr/>
          <a:lstStyle/>
          <a:p>
            <a:r>
              <a:rPr lang="he-IL" dirty="0"/>
              <a:t>פטירה חס וחלילה </a:t>
            </a:r>
          </a:p>
        </p:txBody>
      </p:sp>
      <p:sp>
        <p:nvSpPr>
          <p:cNvPr id="3" name="מציין מיקום תוכן 2">
            <a:extLst>
              <a:ext uri="{FF2B5EF4-FFF2-40B4-BE49-F238E27FC236}">
                <a16:creationId xmlns:a16="http://schemas.microsoft.com/office/drawing/2014/main" id="{CB123E77-ABB6-493D-BF9E-0E142FD942B0}"/>
              </a:ext>
            </a:extLst>
          </p:cNvPr>
          <p:cNvSpPr>
            <a:spLocks noGrp="1"/>
          </p:cNvSpPr>
          <p:nvPr>
            <p:ph sz="quarter" idx="1"/>
          </p:nvPr>
        </p:nvSpPr>
        <p:spPr/>
        <p:txBody>
          <a:bodyPr/>
          <a:lstStyle/>
          <a:p>
            <a:r>
              <a:rPr lang="he-IL" dirty="0"/>
              <a:t>מי מקבל את הכסף?</a:t>
            </a:r>
          </a:p>
          <a:p>
            <a:r>
              <a:rPr lang="he-IL" dirty="0"/>
              <a:t>לכמה זמן הוא יקבל?</a:t>
            </a:r>
          </a:p>
          <a:p>
            <a:r>
              <a:rPr lang="he-IL" dirty="0"/>
              <a:t>כמה הוא יקבל?</a:t>
            </a:r>
          </a:p>
        </p:txBody>
      </p:sp>
    </p:spTree>
    <p:extLst>
      <p:ext uri="{BB962C8B-B14F-4D97-AF65-F5344CB8AC3E}">
        <p14:creationId xmlns:p14="http://schemas.microsoft.com/office/powerpoint/2010/main" val="2757798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76C23A-BE34-4B79-9091-B8BDDEBBA285}"/>
              </a:ext>
            </a:extLst>
          </p:cNvPr>
          <p:cNvSpPr>
            <a:spLocks noGrp="1"/>
          </p:cNvSpPr>
          <p:nvPr>
            <p:ph type="title"/>
          </p:nvPr>
        </p:nvSpPr>
        <p:spPr/>
        <p:txBody>
          <a:bodyPr/>
          <a:lstStyle/>
          <a:p>
            <a:r>
              <a:rPr lang="he-IL" dirty="0"/>
              <a:t>מי צריך ביטוח חיים ולמה ?</a:t>
            </a:r>
          </a:p>
        </p:txBody>
      </p:sp>
      <p:pic>
        <p:nvPicPr>
          <p:cNvPr id="5" name="מציין מיקום תוכן 4">
            <a:extLst>
              <a:ext uri="{FF2B5EF4-FFF2-40B4-BE49-F238E27FC236}">
                <a16:creationId xmlns:a16="http://schemas.microsoft.com/office/drawing/2014/main" id="{EBCFD63F-6C95-4E71-93F8-54E482CFECCD}"/>
              </a:ext>
            </a:extLst>
          </p:cNvPr>
          <p:cNvPicPr>
            <a:picLocks noGrp="1" noChangeAspect="1"/>
          </p:cNvPicPr>
          <p:nvPr>
            <p:ph sz="quarter" idx="1"/>
          </p:nvPr>
        </p:nvPicPr>
        <p:blipFill>
          <a:blip r:embed="rId2"/>
          <a:stretch>
            <a:fillRect/>
          </a:stretch>
        </p:blipFill>
        <p:spPr>
          <a:xfrm>
            <a:off x="634206" y="2451100"/>
            <a:ext cx="7839075" cy="2724150"/>
          </a:xfrm>
        </p:spPr>
      </p:pic>
    </p:spTree>
    <p:extLst>
      <p:ext uri="{BB962C8B-B14F-4D97-AF65-F5344CB8AC3E}">
        <p14:creationId xmlns:p14="http://schemas.microsoft.com/office/powerpoint/2010/main" val="2448489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BB4E9C-25CA-4B6A-9983-0C551A988505}"/>
              </a:ext>
            </a:extLst>
          </p:cNvPr>
          <p:cNvSpPr>
            <a:spLocks noGrp="1"/>
          </p:cNvSpPr>
          <p:nvPr>
            <p:ph type="title"/>
          </p:nvPr>
        </p:nvSpPr>
        <p:spPr/>
        <p:txBody>
          <a:bodyPr/>
          <a:lstStyle/>
          <a:p>
            <a:r>
              <a:rPr lang="he-IL" dirty="0"/>
              <a:t>איך מחשבים את פנסיית השארים?</a:t>
            </a:r>
          </a:p>
        </p:txBody>
      </p:sp>
      <p:sp>
        <p:nvSpPr>
          <p:cNvPr id="3" name="מציין מיקום תוכן 2">
            <a:extLst>
              <a:ext uri="{FF2B5EF4-FFF2-40B4-BE49-F238E27FC236}">
                <a16:creationId xmlns:a16="http://schemas.microsoft.com/office/drawing/2014/main" id="{38F4778E-BAAF-4FFB-B8CA-2DE7A62843C0}"/>
              </a:ext>
            </a:extLst>
          </p:cNvPr>
          <p:cNvSpPr>
            <a:spLocks noGrp="1"/>
          </p:cNvSpPr>
          <p:nvPr>
            <p:ph sz="quarter" idx="1"/>
          </p:nvPr>
        </p:nvSpPr>
        <p:spPr/>
        <p:txBody>
          <a:bodyPr/>
          <a:lstStyle/>
          <a:p>
            <a:pPr marL="342900" indent="-342900">
              <a:buClr>
                <a:schemeClr val="tx2"/>
              </a:buClr>
              <a:buFont typeface="Arial" panose="020B0604020202020204" pitchFamily="34" charset="0"/>
              <a:buChar char="•"/>
            </a:pPr>
            <a:r>
              <a:rPr lang="he-IL" dirty="0">
                <a:latin typeface="Arial" panose="020B0604020202020204" pitchFamily="34" charset="0"/>
              </a:rPr>
              <a:t>אלמנה – 60%</a:t>
            </a:r>
          </a:p>
          <a:p>
            <a:pPr marL="342900" indent="-342900">
              <a:buClr>
                <a:schemeClr val="tx2"/>
              </a:buClr>
              <a:buFont typeface="Arial" panose="020B0604020202020204" pitchFamily="34" charset="0"/>
              <a:buChar char="•"/>
            </a:pPr>
            <a:r>
              <a:rPr lang="he-IL" dirty="0">
                <a:latin typeface="Arial" panose="020B0604020202020204" pitchFamily="34" charset="0"/>
              </a:rPr>
              <a:t>יתום – 40% (עד 2 יתומים)</a:t>
            </a:r>
          </a:p>
          <a:p>
            <a:pPr marL="342900" indent="-342900">
              <a:buClr>
                <a:schemeClr val="tx2"/>
              </a:buClr>
              <a:buFont typeface="Arial" panose="020B0604020202020204" pitchFamily="34" charset="0"/>
              <a:buChar char="•"/>
            </a:pPr>
            <a:r>
              <a:rPr lang="he-IL" dirty="0">
                <a:latin typeface="Arial" panose="020B0604020202020204" pitchFamily="34" charset="0"/>
              </a:rPr>
              <a:t>הורה נתמך – 20%</a:t>
            </a:r>
          </a:p>
          <a:p>
            <a:pPr marL="342900" indent="-342900">
              <a:buClr>
                <a:schemeClr val="tx2"/>
              </a:buClr>
              <a:buFont typeface="Arial" panose="020B0604020202020204" pitchFamily="34" charset="0"/>
              <a:buChar char="•"/>
            </a:pPr>
            <a:r>
              <a:rPr lang="he-IL" dirty="0">
                <a:latin typeface="Arial" panose="020B0604020202020204" pitchFamily="34" charset="0"/>
              </a:rPr>
              <a:t>סך הקצבאות לא יעלה על השכר הקובע</a:t>
            </a:r>
          </a:p>
          <a:p>
            <a:pPr marL="171450" indent="-171450">
              <a:spcBef>
                <a:spcPts val="1200"/>
              </a:spcBef>
              <a:buClr>
                <a:schemeClr val="tx2"/>
              </a:buClr>
              <a:buFont typeface="Arial" panose="020B0604020202020204" pitchFamily="34" charset="0"/>
              <a:buChar char="•"/>
            </a:pPr>
            <a:endParaRPr lang="he-IL" dirty="0">
              <a:latin typeface="Arial" panose="020B0604020202020204" pitchFamily="34" charset="0"/>
            </a:endParaRPr>
          </a:p>
          <a:p>
            <a:pPr marL="342900" indent="-342900">
              <a:spcBef>
                <a:spcPts val="1200"/>
              </a:spcBef>
              <a:buClr>
                <a:schemeClr val="tx2"/>
              </a:buClr>
              <a:buFont typeface="Arial" panose="020B0604020202020204" pitchFamily="34" charset="0"/>
              <a:buChar char="•"/>
            </a:pPr>
            <a:r>
              <a:rPr lang="he-IL" dirty="0">
                <a:latin typeface="Arial" panose="020B0604020202020204" pitchFamily="34" charset="0"/>
              </a:rPr>
              <a:t>מה קורה כשיש שלושה ילדים? </a:t>
            </a:r>
          </a:p>
          <a:p>
            <a:pPr marL="342900" indent="-342900">
              <a:buClr>
                <a:schemeClr val="tx2"/>
              </a:buClr>
              <a:buFont typeface="Arial" panose="020B0604020202020204" pitchFamily="34" charset="0"/>
              <a:buChar char="•"/>
            </a:pPr>
            <a:r>
              <a:rPr lang="he-IL" dirty="0">
                <a:latin typeface="Arial" panose="020B0604020202020204" pitchFamily="34" charset="0"/>
              </a:rPr>
              <a:t>מה קורה כשיש שתי נשים?</a:t>
            </a:r>
          </a:p>
          <a:p>
            <a:pPr marL="342900" indent="-342900">
              <a:buClr>
                <a:schemeClr val="tx2"/>
              </a:buClr>
              <a:buFont typeface="Arial" panose="020B0604020202020204" pitchFamily="34" charset="0"/>
              <a:buChar char="•"/>
            </a:pPr>
            <a:r>
              <a:rPr lang="he-IL" dirty="0">
                <a:latin typeface="Arial" panose="020B0604020202020204" pitchFamily="34" charset="0"/>
              </a:rPr>
              <a:t>מה קורה במשפחות חד הוריות?</a:t>
            </a:r>
          </a:p>
          <a:p>
            <a:endParaRPr lang="he-IL" dirty="0"/>
          </a:p>
        </p:txBody>
      </p:sp>
    </p:spTree>
    <p:extLst>
      <p:ext uri="{BB962C8B-B14F-4D97-AF65-F5344CB8AC3E}">
        <p14:creationId xmlns:p14="http://schemas.microsoft.com/office/powerpoint/2010/main" val="94045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79F675-2438-45AC-AF22-47764EAD41FC}"/>
              </a:ext>
            </a:extLst>
          </p:cNvPr>
          <p:cNvSpPr>
            <a:spLocks noGrp="1"/>
          </p:cNvSpPr>
          <p:nvPr>
            <p:ph type="title"/>
          </p:nvPr>
        </p:nvSpPr>
        <p:spPr/>
        <p:txBody>
          <a:bodyPr/>
          <a:lstStyle/>
          <a:p>
            <a:r>
              <a:rPr lang="he-IL" dirty="0"/>
              <a:t>מיוחדים....</a:t>
            </a:r>
          </a:p>
        </p:txBody>
      </p:sp>
      <p:pic>
        <p:nvPicPr>
          <p:cNvPr id="5" name="מציין מיקום תוכן 4">
            <a:extLst>
              <a:ext uri="{FF2B5EF4-FFF2-40B4-BE49-F238E27FC236}">
                <a16:creationId xmlns:a16="http://schemas.microsoft.com/office/drawing/2014/main" id="{E467E7A2-E48C-4DFB-AF46-DC096FA22F54}"/>
              </a:ext>
            </a:extLst>
          </p:cNvPr>
          <p:cNvPicPr>
            <a:picLocks noGrp="1" noChangeAspect="1"/>
          </p:cNvPicPr>
          <p:nvPr>
            <p:ph sz="quarter" idx="1"/>
          </p:nvPr>
        </p:nvPicPr>
        <p:blipFill>
          <a:blip r:embed="rId2"/>
          <a:stretch>
            <a:fillRect/>
          </a:stretch>
        </p:blipFill>
        <p:spPr>
          <a:xfrm>
            <a:off x="543719" y="1822450"/>
            <a:ext cx="8020050" cy="3981450"/>
          </a:xfrm>
        </p:spPr>
      </p:pic>
    </p:spTree>
    <p:extLst>
      <p:ext uri="{BB962C8B-B14F-4D97-AF65-F5344CB8AC3E}">
        <p14:creationId xmlns:p14="http://schemas.microsoft.com/office/powerpoint/2010/main" val="274358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6BE6DF-1085-42DA-AE76-8D663CC57BB4}"/>
              </a:ext>
            </a:extLst>
          </p:cNvPr>
          <p:cNvSpPr>
            <a:spLocks noGrp="1"/>
          </p:cNvSpPr>
          <p:nvPr>
            <p:ph type="title"/>
          </p:nvPr>
        </p:nvSpPr>
        <p:spPr/>
        <p:txBody>
          <a:bodyPr/>
          <a:lstStyle/>
          <a:p>
            <a:r>
              <a:rPr lang="he-IL" sz="3600" b="1" dirty="0">
                <a:solidFill>
                  <a:srgbClr val="FF0000"/>
                </a:solidFill>
              </a:rPr>
              <a:t>הבורסה אדומה</a:t>
            </a:r>
            <a:endParaRPr lang="he-IL" b="1" dirty="0">
              <a:solidFill>
                <a:srgbClr val="FF0000"/>
              </a:solidFill>
            </a:endParaRPr>
          </a:p>
        </p:txBody>
      </p:sp>
      <p:sp>
        <p:nvSpPr>
          <p:cNvPr id="3" name="מציין מיקום תוכן 2">
            <a:extLst>
              <a:ext uri="{FF2B5EF4-FFF2-40B4-BE49-F238E27FC236}">
                <a16:creationId xmlns:a16="http://schemas.microsoft.com/office/drawing/2014/main" id="{371BE204-BB0D-48B7-9864-C6BCC3A8EEDD}"/>
              </a:ext>
            </a:extLst>
          </p:cNvPr>
          <p:cNvSpPr>
            <a:spLocks noGrp="1"/>
          </p:cNvSpPr>
          <p:nvPr>
            <p:ph sz="quarter" idx="1"/>
          </p:nvPr>
        </p:nvSpPr>
        <p:spPr/>
        <p:txBody>
          <a:bodyPr/>
          <a:lstStyle/>
          <a:p>
            <a:pPr marL="0" indent="0">
              <a:buNone/>
            </a:pPr>
            <a:r>
              <a:rPr lang="he-IL" sz="4800" dirty="0"/>
              <a:t>איך ולמה זה קשור אלי ?</a:t>
            </a:r>
          </a:p>
          <a:p>
            <a:endParaRPr lang="he-IL" dirty="0"/>
          </a:p>
        </p:txBody>
      </p:sp>
      <p:pic>
        <p:nvPicPr>
          <p:cNvPr id="4" name="תמונה 3">
            <a:extLst>
              <a:ext uri="{FF2B5EF4-FFF2-40B4-BE49-F238E27FC236}">
                <a16:creationId xmlns:a16="http://schemas.microsoft.com/office/drawing/2014/main" id="{2BDF36E9-9E86-462A-8221-471CB0B8E43A}"/>
              </a:ext>
            </a:extLst>
          </p:cNvPr>
          <p:cNvPicPr>
            <a:picLocks noChangeAspect="1"/>
          </p:cNvPicPr>
          <p:nvPr/>
        </p:nvPicPr>
        <p:blipFill>
          <a:blip r:embed="rId2"/>
          <a:stretch>
            <a:fillRect/>
          </a:stretch>
        </p:blipFill>
        <p:spPr>
          <a:xfrm>
            <a:off x="861563" y="3239548"/>
            <a:ext cx="3350397" cy="2499066"/>
          </a:xfrm>
          <a:prstGeom prst="rect">
            <a:avLst/>
          </a:prstGeom>
        </p:spPr>
      </p:pic>
    </p:spTree>
    <p:extLst>
      <p:ext uri="{BB962C8B-B14F-4D97-AF65-F5344CB8AC3E}">
        <p14:creationId xmlns:p14="http://schemas.microsoft.com/office/powerpoint/2010/main" val="2195865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AAC43B-9431-44CF-8688-158FF10ED10C}"/>
              </a:ext>
            </a:extLst>
          </p:cNvPr>
          <p:cNvSpPr>
            <a:spLocks noGrp="1"/>
          </p:cNvSpPr>
          <p:nvPr>
            <p:ph type="title"/>
          </p:nvPr>
        </p:nvSpPr>
        <p:spPr/>
        <p:txBody>
          <a:bodyPr/>
          <a:lstStyle/>
          <a:p>
            <a:r>
              <a:rPr lang="he-IL" dirty="0"/>
              <a:t>רווק - כמה חוסכים </a:t>
            </a:r>
            <a:r>
              <a:rPr lang="he-IL" dirty="0" err="1"/>
              <a:t>בויתור</a:t>
            </a:r>
            <a:r>
              <a:rPr lang="he-IL" dirty="0"/>
              <a:t>? </a:t>
            </a:r>
          </a:p>
        </p:txBody>
      </p:sp>
      <p:pic>
        <p:nvPicPr>
          <p:cNvPr id="5" name="מציין מיקום תוכן 4">
            <a:extLst>
              <a:ext uri="{FF2B5EF4-FFF2-40B4-BE49-F238E27FC236}">
                <a16:creationId xmlns:a16="http://schemas.microsoft.com/office/drawing/2014/main" id="{14BF9E33-7797-438F-8BD9-D3712297DC76}"/>
              </a:ext>
            </a:extLst>
          </p:cNvPr>
          <p:cNvPicPr>
            <a:picLocks noGrp="1" noChangeAspect="1"/>
          </p:cNvPicPr>
          <p:nvPr>
            <p:ph sz="quarter" idx="1"/>
          </p:nvPr>
        </p:nvPicPr>
        <p:blipFill>
          <a:blip r:embed="rId2"/>
          <a:stretch>
            <a:fillRect/>
          </a:stretch>
        </p:blipFill>
        <p:spPr>
          <a:xfrm>
            <a:off x="529431" y="1808162"/>
            <a:ext cx="8048625" cy="4010025"/>
          </a:xfrm>
        </p:spPr>
      </p:pic>
    </p:spTree>
    <p:extLst>
      <p:ext uri="{BB962C8B-B14F-4D97-AF65-F5344CB8AC3E}">
        <p14:creationId xmlns:p14="http://schemas.microsoft.com/office/powerpoint/2010/main" val="37853226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5B2DF-AA5A-4DDF-B30B-23C138581B21}"/>
              </a:ext>
            </a:extLst>
          </p:cNvPr>
          <p:cNvSpPr>
            <a:spLocks noGrp="1"/>
          </p:cNvSpPr>
          <p:nvPr>
            <p:ph type="title"/>
          </p:nvPr>
        </p:nvSpPr>
        <p:spPr/>
        <p:txBody>
          <a:bodyPr/>
          <a:lstStyle/>
          <a:p>
            <a:r>
              <a:rPr lang="he-IL" dirty="0"/>
              <a:t>פעיל או לא פעיל </a:t>
            </a:r>
          </a:p>
        </p:txBody>
      </p:sp>
      <p:pic>
        <p:nvPicPr>
          <p:cNvPr id="5" name="מציין מיקום תוכן 4">
            <a:extLst>
              <a:ext uri="{FF2B5EF4-FFF2-40B4-BE49-F238E27FC236}">
                <a16:creationId xmlns:a16="http://schemas.microsoft.com/office/drawing/2014/main" id="{205D0453-16CD-49F6-A332-67A9A80DCB44}"/>
              </a:ext>
            </a:extLst>
          </p:cNvPr>
          <p:cNvPicPr>
            <a:picLocks noGrp="1" noChangeAspect="1"/>
          </p:cNvPicPr>
          <p:nvPr>
            <p:ph sz="quarter" idx="1"/>
          </p:nvPr>
        </p:nvPicPr>
        <p:blipFill>
          <a:blip r:embed="rId2"/>
          <a:stretch>
            <a:fillRect/>
          </a:stretch>
        </p:blipFill>
        <p:spPr>
          <a:xfrm>
            <a:off x="705644" y="1774825"/>
            <a:ext cx="7696200" cy="4076700"/>
          </a:xfrm>
        </p:spPr>
      </p:pic>
    </p:spTree>
    <p:extLst>
      <p:ext uri="{BB962C8B-B14F-4D97-AF65-F5344CB8AC3E}">
        <p14:creationId xmlns:p14="http://schemas.microsoft.com/office/powerpoint/2010/main" val="11144068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AD1A6A-B51D-47BC-846B-C83AC5774A18}"/>
              </a:ext>
            </a:extLst>
          </p:cNvPr>
          <p:cNvSpPr>
            <a:spLocks noGrp="1"/>
          </p:cNvSpPr>
          <p:nvPr>
            <p:ph type="title"/>
          </p:nvPr>
        </p:nvSpPr>
        <p:spPr/>
        <p:txBody>
          <a:bodyPr/>
          <a:lstStyle/>
          <a:p>
            <a:r>
              <a:rPr lang="he-IL" dirty="0"/>
              <a:t>כיסויים ביטוחיים בקרן הפנסיה </a:t>
            </a:r>
          </a:p>
        </p:txBody>
      </p:sp>
      <p:pic>
        <p:nvPicPr>
          <p:cNvPr id="5" name="מציין מיקום תוכן 4">
            <a:extLst>
              <a:ext uri="{FF2B5EF4-FFF2-40B4-BE49-F238E27FC236}">
                <a16:creationId xmlns:a16="http://schemas.microsoft.com/office/drawing/2014/main" id="{D752FBCF-8C05-4CD3-90F0-674FBA2196C7}"/>
              </a:ext>
            </a:extLst>
          </p:cNvPr>
          <p:cNvPicPr>
            <a:picLocks noGrp="1" noChangeAspect="1"/>
          </p:cNvPicPr>
          <p:nvPr>
            <p:ph sz="quarter" idx="1"/>
          </p:nvPr>
        </p:nvPicPr>
        <p:blipFill>
          <a:blip r:embed="rId2"/>
          <a:stretch>
            <a:fillRect/>
          </a:stretch>
        </p:blipFill>
        <p:spPr>
          <a:xfrm>
            <a:off x="619919" y="2141537"/>
            <a:ext cx="7867650" cy="3343275"/>
          </a:xfrm>
        </p:spPr>
      </p:pic>
    </p:spTree>
    <p:extLst>
      <p:ext uri="{BB962C8B-B14F-4D97-AF65-F5344CB8AC3E}">
        <p14:creationId xmlns:p14="http://schemas.microsoft.com/office/powerpoint/2010/main" val="11313143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2800" b="1" dirty="0"/>
              <a:t>אובדן כושר עבודה-</a:t>
            </a:r>
            <a:br>
              <a:rPr lang="he-IL" sz="2800" b="1" dirty="0"/>
            </a:br>
            <a:r>
              <a:rPr lang="he-IL" sz="2800" b="1" dirty="0"/>
              <a:t>ההבדלים בין הכיסויים השונים </a:t>
            </a:r>
          </a:p>
        </p:txBody>
      </p:sp>
      <p:sp>
        <p:nvSpPr>
          <p:cNvPr id="3" name="מציין מיקום תוכן 2"/>
          <p:cNvSpPr>
            <a:spLocks noGrp="1"/>
          </p:cNvSpPr>
          <p:nvPr>
            <p:ph sz="quarter" idx="1"/>
          </p:nvPr>
        </p:nvSpPr>
        <p:spPr/>
        <p:txBody>
          <a:bodyPr>
            <a:normAutofit fontScale="62500" lnSpcReduction="20000"/>
          </a:bodyPr>
          <a:lstStyle/>
          <a:p>
            <a:pPr marL="0" indent="0">
              <a:buNone/>
            </a:pPr>
            <a:r>
              <a:rPr lang="he-IL" dirty="0"/>
              <a:t>אובדן כושר עבודה נועד להחליף את השכר של העובד או העצמאי במקרה של אי יכולת לעבוד </a:t>
            </a:r>
          </a:p>
          <a:p>
            <a:pPr marL="0" indent="0">
              <a:buNone/>
            </a:pPr>
            <a:r>
              <a:rPr lang="he-IL" dirty="0"/>
              <a:t>אבל......</a:t>
            </a:r>
          </a:p>
          <a:p>
            <a:pPr marL="0" indent="0">
              <a:buNone/>
            </a:pPr>
            <a:endParaRPr lang="he-IL" dirty="0"/>
          </a:p>
          <a:p>
            <a:pPr marL="0" indent="0">
              <a:buNone/>
            </a:pPr>
            <a:r>
              <a:rPr lang="he-IL" dirty="0"/>
              <a:t>ישנם הבדלים ותנאים שונים בין הכיסויים:</a:t>
            </a:r>
          </a:p>
          <a:p>
            <a:pPr>
              <a:buFont typeface="Arial" pitchFamily="34" charset="0"/>
              <a:buChar char="•"/>
            </a:pPr>
            <a:r>
              <a:rPr lang="he-IL" dirty="0"/>
              <a:t>כמה?</a:t>
            </a:r>
          </a:p>
          <a:p>
            <a:pPr>
              <a:buFont typeface="Arial" pitchFamily="34" charset="0"/>
              <a:buChar char="•"/>
            </a:pPr>
            <a:r>
              <a:rPr lang="he-IL" dirty="0"/>
              <a:t>מתי?</a:t>
            </a:r>
          </a:p>
          <a:p>
            <a:pPr>
              <a:buFont typeface="Arial" pitchFamily="34" charset="0"/>
              <a:buChar char="•"/>
            </a:pPr>
            <a:r>
              <a:rPr lang="he-IL" dirty="0"/>
              <a:t>באילו הגדרות?</a:t>
            </a:r>
          </a:p>
          <a:p>
            <a:pPr>
              <a:buFont typeface="Arial" pitchFamily="34" charset="0"/>
              <a:buChar char="•"/>
            </a:pPr>
            <a:endParaRPr lang="he-IL" dirty="0"/>
          </a:p>
          <a:p>
            <a:pPr marL="0" indent="0">
              <a:buNone/>
            </a:pPr>
            <a:r>
              <a:rPr lang="he-IL" dirty="0"/>
              <a:t>מושגים:</a:t>
            </a:r>
          </a:p>
          <a:p>
            <a:pPr>
              <a:buFont typeface="Arial" pitchFamily="34" charset="0"/>
              <a:buChar char="•"/>
            </a:pPr>
            <a:r>
              <a:rPr lang="he-IL" dirty="0" err="1"/>
              <a:t>פרנצ'יזה</a:t>
            </a:r>
            <a:endParaRPr lang="he-IL" dirty="0"/>
          </a:p>
          <a:p>
            <a:pPr>
              <a:buFont typeface="Arial" pitchFamily="34" charset="0"/>
              <a:buChar char="•"/>
            </a:pPr>
            <a:r>
              <a:rPr lang="he-IL" dirty="0"/>
              <a:t>אובדן כושר עבודה מקצועי </a:t>
            </a:r>
          </a:p>
          <a:p>
            <a:pPr>
              <a:buFont typeface="Arial" pitchFamily="34" charset="0"/>
              <a:buChar char="•"/>
            </a:pPr>
            <a:r>
              <a:rPr lang="he-IL" dirty="0"/>
              <a:t>תקופת המתנה</a:t>
            </a:r>
          </a:p>
          <a:p>
            <a:pPr>
              <a:buFont typeface="Arial" pitchFamily="34" charset="0"/>
              <a:buChar char="•"/>
            </a:pPr>
            <a:r>
              <a:rPr lang="he-IL" dirty="0"/>
              <a:t>תקופת פיצוי</a:t>
            </a:r>
          </a:p>
          <a:p>
            <a:pPr>
              <a:buFont typeface="Arial" pitchFamily="34" charset="0"/>
              <a:buChar char="•"/>
            </a:pPr>
            <a:r>
              <a:rPr lang="he-IL" dirty="0"/>
              <a:t>מוכר כהוצאה?</a:t>
            </a:r>
          </a:p>
          <a:p>
            <a:pPr>
              <a:buFont typeface="Arial" pitchFamily="34" charset="0"/>
              <a:buChar char="•"/>
            </a:pPr>
            <a:r>
              <a:rPr lang="he-IL" dirty="0"/>
              <a:t>חייב במס?</a:t>
            </a:r>
          </a:p>
          <a:p>
            <a:pPr>
              <a:buFont typeface="Arial" pitchFamily="34" charset="0"/>
              <a:buChar char="•"/>
            </a:pPr>
            <a:r>
              <a:rPr lang="he-IL" dirty="0"/>
              <a:t>מקצועי </a:t>
            </a:r>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91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9E1114-45C2-4704-ADFB-022EF6BFB872}"/>
              </a:ext>
            </a:extLst>
          </p:cNvPr>
          <p:cNvSpPr>
            <a:spLocks noGrp="1"/>
          </p:cNvSpPr>
          <p:nvPr>
            <p:ph type="title"/>
          </p:nvPr>
        </p:nvSpPr>
        <p:spPr/>
        <p:txBody>
          <a:bodyPr/>
          <a:lstStyle/>
          <a:p>
            <a:endParaRPr lang="he-IL"/>
          </a:p>
        </p:txBody>
      </p:sp>
      <p:pic>
        <p:nvPicPr>
          <p:cNvPr id="5" name="מציין מיקום תוכן 4">
            <a:extLst>
              <a:ext uri="{FF2B5EF4-FFF2-40B4-BE49-F238E27FC236}">
                <a16:creationId xmlns:a16="http://schemas.microsoft.com/office/drawing/2014/main" id="{5FD795EA-A39B-48A8-AAE9-3672ED956499}"/>
              </a:ext>
            </a:extLst>
          </p:cNvPr>
          <p:cNvPicPr>
            <a:picLocks noGrp="1" noChangeAspect="1"/>
          </p:cNvPicPr>
          <p:nvPr>
            <p:ph sz="quarter" idx="1"/>
          </p:nvPr>
        </p:nvPicPr>
        <p:blipFill>
          <a:blip r:embed="rId2"/>
          <a:stretch>
            <a:fillRect/>
          </a:stretch>
        </p:blipFill>
        <p:spPr>
          <a:xfrm>
            <a:off x="548481" y="1712912"/>
            <a:ext cx="8010525" cy="4200525"/>
          </a:xfrm>
        </p:spPr>
      </p:pic>
    </p:spTree>
    <p:extLst>
      <p:ext uri="{BB962C8B-B14F-4D97-AF65-F5344CB8AC3E}">
        <p14:creationId xmlns:p14="http://schemas.microsoft.com/office/powerpoint/2010/main" val="2871114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D501C5-9C9B-4C80-823E-D1DDBAC165CA}"/>
              </a:ext>
            </a:extLst>
          </p:cNvPr>
          <p:cNvSpPr>
            <a:spLocks noGrp="1"/>
          </p:cNvSpPr>
          <p:nvPr>
            <p:ph type="title"/>
          </p:nvPr>
        </p:nvSpPr>
        <p:spPr/>
        <p:txBody>
          <a:bodyPr/>
          <a:lstStyle/>
          <a:p>
            <a:r>
              <a:rPr lang="he-IL" dirty="0"/>
              <a:t>אובדן כושר עבודה- פנסיית נכות </a:t>
            </a:r>
          </a:p>
        </p:txBody>
      </p:sp>
      <p:pic>
        <p:nvPicPr>
          <p:cNvPr id="5" name="מציין מיקום תוכן 4">
            <a:extLst>
              <a:ext uri="{FF2B5EF4-FFF2-40B4-BE49-F238E27FC236}">
                <a16:creationId xmlns:a16="http://schemas.microsoft.com/office/drawing/2014/main" id="{6CD3E27B-82FE-4255-B642-14506F948895}"/>
              </a:ext>
            </a:extLst>
          </p:cNvPr>
          <p:cNvPicPr>
            <a:picLocks noGrp="1" noChangeAspect="1"/>
          </p:cNvPicPr>
          <p:nvPr>
            <p:ph sz="quarter" idx="1"/>
          </p:nvPr>
        </p:nvPicPr>
        <p:blipFill>
          <a:blip r:embed="rId2"/>
          <a:stretch>
            <a:fillRect/>
          </a:stretch>
        </p:blipFill>
        <p:spPr>
          <a:xfrm>
            <a:off x="1320006" y="2613025"/>
            <a:ext cx="6467475" cy="2400300"/>
          </a:xfrm>
        </p:spPr>
      </p:pic>
    </p:spTree>
    <p:extLst>
      <p:ext uri="{BB962C8B-B14F-4D97-AF65-F5344CB8AC3E}">
        <p14:creationId xmlns:p14="http://schemas.microsoft.com/office/powerpoint/2010/main" val="16480617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2C1C3C-150B-4C84-A5E9-92C6D8F3F483}"/>
              </a:ext>
            </a:extLst>
          </p:cNvPr>
          <p:cNvSpPr>
            <a:spLocks noGrp="1"/>
          </p:cNvSpPr>
          <p:nvPr>
            <p:ph type="title"/>
          </p:nvPr>
        </p:nvSpPr>
        <p:spPr/>
        <p:txBody>
          <a:bodyPr/>
          <a:lstStyle/>
          <a:p>
            <a:r>
              <a:rPr lang="he-IL" dirty="0"/>
              <a:t>דוגמא</a:t>
            </a:r>
          </a:p>
        </p:txBody>
      </p:sp>
      <p:pic>
        <p:nvPicPr>
          <p:cNvPr id="5" name="מציין מיקום תוכן 4">
            <a:extLst>
              <a:ext uri="{FF2B5EF4-FFF2-40B4-BE49-F238E27FC236}">
                <a16:creationId xmlns:a16="http://schemas.microsoft.com/office/drawing/2014/main" id="{558C4C3C-F6B8-4DC9-B234-12B4B3B5A760}"/>
              </a:ext>
            </a:extLst>
          </p:cNvPr>
          <p:cNvPicPr>
            <a:picLocks noGrp="1" noChangeAspect="1"/>
          </p:cNvPicPr>
          <p:nvPr>
            <p:ph sz="quarter" idx="1"/>
          </p:nvPr>
        </p:nvPicPr>
        <p:blipFill>
          <a:blip r:embed="rId2"/>
          <a:stretch>
            <a:fillRect/>
          </a:stretch>
        </p:blipFill>
        <p:spPr>
          <a:xfrm>
            <a:off x="534194" y="1760537"/>
            <a:ext cx="8039100" cy="4105275"/>
          </a:xfrm>
        </p:spPr>
      </p:pic>
    </p:spTree>
    <p:extLst>
      <p:ext uri="{BB962C8B-B14F-4D97-AF65-F5344CB8AC3E}">
        <p14:creationId xmlns:p14="http://schemas.microsoft.com/office/powerpoint/2010/main" val="1715046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AD1A6A-B51D-47BC-846B-C83AC5774A18}"/>
              </a:ext>
            </a:extLst>
          </p:cNvPr>
          <p:cNvSpPr>
            <a:spLocks noGrp="1"/>
          </p:cNvSpPr>
          <p:nvPr>
            <p:ph type="title"/>
          </p:nvPr>
        </p:nvSpPr>
        <p:spPr/>
        <p:txBody>
          <a:bodyPr/>
          <a:lstStyle/>
          <a:p>
            <a:r>
              <a:rPr lang="he-IL" dirty="0"/>
              <a:t>כיסויים ביטוחיים בקרן הפנסיה </a:t>
            </a:r>
          </a:p>
        </p:txBody>
      </p:sp>
      <p:pic>
        <p:nvPicPr>
          <p:cNvPr id="5" name="מציין מיקום תוכן 4">
            <a:extLst>
              <a:ext uri="{FF2B5EF4-FFF2-40B4-BE49-F238E27FC236}">
                <a16:creationId xmlns:a16="http://schemas.microsoft.com/office/drawing/2014/main" id="{D752FBCF-8C05-4CD3-90F0-674FBA2196C7}"/>
              </a:ext>
            </a:extLst>
          </p:cNvPr>
          <p:cNvPicPr>
            <a:picLocks noGrp="1" noChangeAspect="1"/>
          </p:cNvPicPr>
          <p:nvPr>
            <p:ph sz="quarter" idx="1"/>
          </p:nvPr>
        </p:nvPicPr>
        <p:blipFill>
          <a:blip r:embed="rId2"/>
          <a:stretch>
            <a:fillRect/>
          </a:stretch>
        </p:blipFill>
        <p:spPr>
          <a:xfrm>
            <a:off x="619919" y="2141537"/>
            <a:ext cx="7867650" cy="3343275"/>
          </a:xfrm>
        </p:spPr>
      </p:pic>
    </p:spTree>
    <p:extLst>
      <p:ext uri="{BB962C8B-B14F-4D97-AF65-F5344CB8AC3E}">
        <p14:creationId xmlns:p14="http://schemas.microsoft.com/office/powerpoint/2010/main" val="38213680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F3988C-0B9A-446F-9DA3-8F1CD854EE4F}"/>
              </a:ext>
            </a:extLst>
          </p:cNvPr>
          <p:cNvSpPr>
            <a:spLocks noGrp="1"/>
          </p:cNvSpPr>
          <p:nvPr>
            <p:ph type="title"/>
          </p:nvPr>
        </p:nvSpPr>
        <p:spPr/>
        <p:txBody>
          <a:bodyPr/>
          <a:lstStyle/>
          <a:p>
            <a:r>
              <a:rPr lang="he-IL" dirty="0"/>
              <a:t>פרישה לגמלאות </a:t>
            </a:r>
          </a:p>
        </p:txBody>
      </p:sp>
      <p:sp>
        <p:nvSpPr>
          <p:cNvPr id="3" name="מציין מיקום תוכן 2">
            <a:extLst>
              <a:ext uri="{FF2B5EF4-FFF2-40B4-BE49-F238E27FC236}">
                <a16:creationId xmlns:a16="http://schemas.microsoft.com/office/drawing/2014/main" id="{CB123E77-ABB6-493D-BF9E-0E142FD942B0}"/>
              </a:ext>
            </a:extLst>
          </p:cNvPr>
          <p:cNvSpPr>
            <a:spLocks noGrp="1"/>
          </p:cNvSpPr>
          <p:nvPr>
            <p:ph sz="quarter" idx="1"/>
          </p:nvPr>
        </p:nvSpPr>
        <p:spPr/>
        <p:txBody>
          <a:bodyPr/>
          <a:lstStyle/>
          <a:p>
            <a:r>
              <a:rPr lang="he-IL" dirty="0"/>
              <a:t>מי מקבל את הכסף?</a:t>
            </a:r>
          </a:p>
          <a:p>
            <a:r>
              <a:rPr lang="he-IL" dirty="0"/>
              <a:t>לכמה זמן הוא יקבל?</a:t>
            </a:r>
          </a:p>
          <a:p>
            <a:r>
              <a:rPr lang="he-IL" dirty="0"/>
              <a:t>כמה הוא יקבל?</a:t>
            </a:r>
          </a:p>
          <a:p>
            <a:r>
              <a:rPr lang="he-IL" dirty="0"/>
              <a:t>באילו תנאים הוא יקבל ?</a:t>
            </a:r>
          </a:p>
          <a:p>
            <a:endParaRPr lang="he-IL" dirty="0"/>
          </a:p>
          <a:p>
            <a:endParaRPr lang="he-IL" dirty="0"/>
          </a:p>
        </p:txBody>
      </p:sp>
    </p:spTree>
    <p:extLst>
      <p:ext uri="{BB962C8B-B14F-4D97-AF65-F5344CB8AC3E}">
        <p14:creationId xmlns:p14="http://schemas.microsoft.com/office/powerpoint/2010/main" val="1911495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2984" y="438576"/>
            <a:ext cx="8534400" cy="987552"/>
          </a:xfrm>
        </p:spPr>
        <p:txBody>
          <a:bodyPr>
            <a:noAutofit/>
          </a:bodyPr>
          <a:lstStyle/>
          <a:p>
            <a:pPr algn="r"/>
            <a:br>
              <a:rPr lang="he-IL" sz="3200" b="1" dirty="0"/>
            </a:br>
            <a:r>
              <a:rPr lang="he-IL" sz="3200" b="1" dirty="0"/>
              <a:t>סיכון אריכות ימים - מתי פורשים ?</a:t>
            </a:r>
            <a:br>
              <a:rPr lang="he-IL" sz="3200" b="1" dirty="0"/>
            </a:br>
            <a:endParaRPr lang="he-IL" sz="3200" b="1" dirty="0"/>
          </a:p>
        </p:txBody>
      </p:sp>
      <p:sp>
        <p:nvSpPr>
          <p:cNvPr id="3" name="מציין מיקום תוכן 2"/>
          <p:cNvSpPr>
            <a:spLocks noGrp="1"/>
          </p:cNvSpPr>
          <p:nvPr>
            <p:ph sz="quarter" idx="1"/>
          </p:nvPr>
        </p:nvSpPr>
        <p:spPr/>
        <p:txBody>
          <a:bodyPr>
            <a:normAutofit/>
          </a:bodyPr>
          <a:lstStyle/>
          <a:p>
            <a:r>
              <a:rPr lang="he-IL" sz="2800" dirty="0">
                <a:solidFill>
                  <a:srgbClr val="0070C0"/>
                </a:solidFill>
              </a:rPr>
              <a:t>גיל פרישה- </a:t>
            </a:r>
            <a:r>
              <a:rPr lang="he-IL" sz="2800" dirty="0"/>
              <a:t>ע"פ החוק גיל הפרישה מעבודה הוא 67 לגברים ,</a:t>
            </a:r>
          </a:p>
          <a:p>
            <a:pPr marL="0" indent="0">
              <a:buNone/>
            </a:pPr>
            <a:r>
              <a:rPr lang="he-IL" sz="2800" dirty="0"/>
              <a:t>60-65 לנשים. גיל זה מתייחס לזכאות לקצבת זקנה של הביטוח הלאומי ולקבלת קצבה מקרנות הפנסיה כולל הוותיקות שבהסדר. בתוכניות הביטוח שנערכות ע"י חברות הביטוח – (ביטוח מנהלים)  גיל הפרישה הוא בהתאם לתנאי התוכנית.</a:t>
            </a:r>
          </a:p>
          <a:p>
            <a:endParaRPr lang="he-IL" sz="28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8468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אזרחי">
  <a:themeElements>
    <a:clrScheme name="אזרחי">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אזרחי">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אזרחי">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14885</TotalTime>
  <Words>10807</Words>
  <Application>Microsoft Office PowerPoint</Application>
  <PresentationFormat>‫הצגה על המסך (4:3)</PresentationFormat>
  <Paragraphs>1262</Paragraphs>
  <Slides>238</Slides>
  <Notes>0</Notes>
  <HiddenSlides>0</HiddenSlides>
  <MMClips>0</MMClips>
  <ScaleCrop>false</ScaleCrop>
  <HeadingPairs>
    <vt:vector size="6" baseType="variant">
      <vt:variant>
        <vt:lpstr>גופנים בשימוש</vt:lpstr>
      </vt:variant>
      <vt:variant>
        <vt:i4>11</vt:i4>
      </vt:variant>
      <vt:variant>
        <vt:lpstr>ערכת נושא</vt:lpstr>
      </vt:variant>
      <vt:variant>
        <vt:i4>3</vt:i4>
      </vt:variant>
      <vt:variant>
        <vt:lpstr>כותרות שקופיות</vt:lpstr>
      </vt:variant>
      <vt:variant>
        <vt:i4>238</vt:i4>
      </vt:variant>
    </vt:vector>
  </HeadingPairs>
  <TitlesOfParts>
    <vt:vector size="252" baseType="lpstr">
      <vt:lpstr>Arial</vt:lpstr>
      <vt:lpstr>Arial</vt:lpstr>
      <vt:lpstr>Arial Unicode MS</vt:lpstr>
      <vt:lpstr>Arimo</vt:lpstr>
      <vt:lpstr>Calibri</vt:lpstr>
      <vt:lpstr>Calibri Light</vt:lpstr>
      <vt:lpstr>Georgia</vt:lpstr>
      <vt:lpstr>Symbol</vt:lpstr>
      <vt:lpstr>Times New Roman</vt:lpstr>
      <vt:lpstr>Wingdings</vt:lpstr>
      <vt:lpstr>Wingdings 2</vt:lpstr>
      <vt:lpstr>אזרחי</vt:lpstr>
      <vt:lpstr>Office Theme</vt:lpstr>
      <vt:lpstr>1_ערכת נושא Office</vt:lpstr>
      <vt:lpstr>מצגת של PowerPoint‏</vt:lpstr>
      <vt:lpstr>מי אני ? </vt:lpstr>
      <vt:lpstr>מי אתם ?</vt:lpstr>
      <vt:lpstr>תפקיד חשב השכר בהיבט הפנסיוני  </vt:lpstr>
      <vt:lpstr>מה אתם רוצים לדעת ? </vt:lpstr>
      <vt:lpstr>לאן אנחנו רוצים להגיע? </vt:lpstr>
      <vt:lpstr>על מה נדבר היום....</vt:lpstr>
      <vt:lpstr>זירה – שחקנים בשוק ההון </vt:lpstr>
      <vt:lpstr>הבורסה אדומה</vt:lpstr>
      <vt:lpstr>מכשירי השקעה בשוק ההון </vt:lpstr>
      <vt:lpstr>שוק ההון בקורונה</vt:lpstr>
      <vt:lpstr>ואצלנו בקופות ...? </vt:lpstr>
      <vt:lpstr>נסיון לתזמן את השוק- כשלון </vt:lpstr>
      <vt:lpstr>מה הקשר בין צ'ילה לכסף שלנו ?</vt:lpstr>
      <vt:lpstr>חשיפה מספקת בשוק ההון מגדילה את היתרה </vt:lpstr>
      <vt:lpstr>ממשיכים ....</vt:lpstr>
      <vt:lpstr>הרבדים בחסכון העתידי של הציבור </vt:lpstr>
      <vt:lpstr>הרבדים בחסכון הציבור </vt:lpstr>
      <vt:lpstr>1. חסכון לכל ילד –ביטוח לאומי </vt:lpstr>
      <vt:lpstr>מה ההורים צריכים לעשות?</vt:lpstr>
      <vt:lpstr>מסלולי השקעה מקובלים </vt:lpstr>
      <vt:lpstr>2. קופת גמל להשקעה</vt:lpstr>
      <vt:lpstr>קופת גמל להשקעה – איך נולדה ?</vt:lpstr>
      <vt:lpstr>3. מוצרים תחליפיים לחסכון פרטי </vt:lpstr>
      <vt:lpstr>ממשיכים....</vt:lpstr>
      <vt:lpstr>הרבדים בחסכון הציבור </vt:lpstr>
      <vt:lpstr>מצגת של PowerPoint‏</vt:lpstr>
      <vt:lpstr>מצגת של PowerPoint‏</vt:lpstr>
      <vt:lpstr>מצגת של PowerPoint‏</vt:lpstr>
      <vt:lpstr>מצגת של PowerPoint‏</vt:lpstr>
      <vt:lpstr>האם מקזזים את ההכנסה מפנסיה?</vt:lpstr>
      <vt:lpstr>קצבאות – מדרגות (מומלץ להשתמש במחשבון)</vt:lpstr>
      <vt:lpstr>ממשיכים....</vt:lpstr>
      <vt:lpstr>צבע הכסף מושגי ייסוד </vt:lpstr>
      <vt:lpstr>מכשירי חסכון בישראל </vt:lpstr>
      <vt:lpstr>הרבדים בחסכון הציבור </vt:lpstr>
      <vt:lpstr>סוגים – מהו הרכב החיסכון הפנסיוני בישראל</vt:lpstr>
      <vt:lpstr>הגופים המוסדיים </vt:lpstr>
      <vt:lpstr>חסכונות וביטוח פנסיוני </vt:lpstr>
      <vt:lpstr>קרן השתלמות- מהי?</vt:lpstr>
      <vt:lpstr>קרן השתלמות – הטבות מס על הפקדות</vt:lpstr>
      <vt:lpstr>קרן השתלמות – חוק הפיקוח  </vt:lpstr>
      <vt:lpstr>סיכום כללי משיכה </vt:lpstr>
      <vt:lpstr>קרן השתלמות – כללי משיכה  </vt:lpstr>
      <vt:lpstr>קרן השתלמות – שמירת זכויות  </vt:lpstr>
      <vt:lpstr>עד כאן, חסכון לטווח קצר ובינוני </vt:lpstr>
      <vt:lpstr>חסכונות וביטוח פנסיוני </vt:lpstr>
      <vt:lpstr>קופת גמל – לסוגיהם </vt:lpstr>
      <vt:lpstr>קופת גמל אישית </vt:lpstr>
      <vt:lpstr>אישית לתגמולים , אישית לפיצויים </vt:lpstr>
      <vt:lpstr>קופה משלמת או לא ? </vt:lpstr>
      <vt:lpstr>כללי משיכה קופת גמל שכירה </vt:lpstr>
      <vt:lpstr>כללי משיכה - קופת גמל עצמאית </vt:lpstr>
      <vt:lpstr>קופת גמל – כללים למשיכה</vt:lpstr>
      <vt:lpstr>קופה מרכזית לפיצויים </vt:lpstr>
      <vt:lpstr>קופה מרכזית לפיצויים </vt:lpstr>
      <vt:lpstr>קופת גמל בניהול אישי </vt:lpstr>
      <vt:lpstr>תיקון 190 </vt:lpstr>
      <vt:lpstr>דוגמא</vt:lpstr>
      <vt:lpstr>למי זה מתאים ? </vt:lpstr>
      <vt:lpstr>       פנסיה – במבט קדימה</vt:lpstr>
      <vt:lpstr>פנסיה -למה צריך ?</vt:lpstr>
      <vt:lpstr>זה מה שחשבו על פנסיה בעבר </vt:lpstr>
      <vt:lpstr>כשאתה צעיר, המושג פנסיה בשבילך</vt:lpstr>
      <vt:lpstr>כשאתה לפני פנסיה......</vt:lpstr>
      <vt:lpstr>פנסיה על ציר הזמן </vt:lpstr>
      <vt:lpstr>מהו החסכון הפנסיוני המסורתי  ?</vt:lpstr>
      <vt:lpstr> חסכון לפנסיה בקרנות פנסיה </vt:lpstr>
      <vt:lpstr>פנסיה תקציבית </vt:lpstr>
      <vt:lpstr>פנסיה תקציבית: חישוב הקצבה</vt:lpstr>
      <vt:lpstr> חסכון לפנסיה בקרנות פנסיה </vt:lpstr>
      <vt:lpstr>החיסכון הפנסיוני בעבר - זכויות</vt:lpstr>
      <vt:lpstr>פנסיה ותיקה </vt:lpstr>
      <vt:lpstr>פנסיה ותיקה </vt:lpstr>
      <vt:lpstr>פנסיה ותיקה Vs פנסיה תקציבית</vt:lpstr>
      <vt:lpstr> חסכון לפנסיה בקרנות פנסיה </vt:lpstr>
      <vt:lpstr>פנסיה צוברת  – מהי </vt:lpstr>
      <vt:lpstr>החסכון הפנסיה היום – פנסיה צוברת </vt:lpstr>
      <vt:lpstr>תקנון קרן הפנסיה</vt:lpstr>
      <vt:lpstr>כיצד פועל מנגנון החסכון הפנסיוני ? </vt:lpstr>
      <vt:lpstr>סיכונים </vt:lpstr>
      <vt:lpstr>כיסויים ביטוחיים בקרן הפנסיה </vt:lpstr>
      <vt:lpstr>מסלולי הביטוח בקרן הפנסיה</vt:lpstr>
      <vt:lpstr>מה זה מנגנון איזון אקטוארי?</vt:lpstr>
      <vt:lpstr>ביטוח-ערבות הדדית בקרן הפנסיה </vt:lpstr>
      <vt:lpstr>פטירה חס וחלילה </vt:lpstr>
      <vt:lpstr>מי צריך ביטוח חיים ולמה ?</vt:lpstr>
      <vt:lpstr>איך מחשבים את פנסיית השארים?</vt:lpstr>
      <vt:lpstr>מיוחדים....</vt:lpstr>
      <vt:lpstr>רווק - כמה חוסכים בויתור? </vt:lpstr>
      <vt:lpstr>פעיל או לא פעיל </vt:lpstr>
      <vt:lpstr>כיסויים ביטוחיים בקרן הפנסיה </vt:lpstr>
      <vt:lpstr>אובדן כושר עבודה- ההבדלים בין הכיסויים השונים </vt:lpstr>
      <vt:lpstr>מצגת של PowerPoint‏</vt:lpstr>
      <vt:lpstr>אובדן כושר עבודה- פנסיית נכות </vt:lpstr>
      <vt:lpstr>דוגמא</vt:lpstr>
      <vt:lpstr>כיסויים ביטוחיים בקרן הפנסיה </vt:lpstr>
      <vt:lpstr>פרישה לגמלאות </vt:lpstr>
      <vt:lpstr> סיכון אריכות ימים - מתי פורשים ? </vt:lpstr>
      <vt:lpstr>איך מחשבים לי את הפנסיה ?</vt:lpstr>
      <vt:lpstr>כמה מילים על פנסיה ותוחלת חיים </vt:lpstr>
      <vt:lpstr>תוחלת חיים </vt:lpstr>
      <vt:lpstr>התקדמות תוחלת החיים </vt:lpstr>
      <vt:lpstr>בשנת 2025</vt:lpstr>
      <vt:lpstr>שנת 2050 – גיל 88 </vt:lpstr>
      <vt:lpstr>תדמיינו ....</vt:lpstr>
      <vt:lpstr>התפלגות האוכלוסייה </vt:lpstr>
      <vt:lpstr>איפה היינו ...</vt:lpstr>
      <vt:lpstr>לאין פנינו ?</vt:lpstr>
      <vt:lpstr>העתיד</vt:lpstr>
      <vt:lpstr>מי יעבוד בעולם ?</vt:lpstr>
      <vt:lpstr>מה יקרה אם גיל הפרישה יעלה?</vt:lpstr>
      <vt:lpstr>תשואה בקרן הפנסיה </vt:lpstr>
      <vt:lpstr>דוגמא לבחירת מסלולי פרישה- חוסך נשוי </vt:lpstr>
      <vt:lpstr>דמי ניהול </vt:lpstr>
      <vt:lpstr>חוק פנסיית חובה – שנת 2008</vt:lpstr>
      <vt:lpstr>הפרשות פנסיית חובה – מינימום  </vt:lpstr>
      <vt:lpstr>אחוזי הפקדה מקסימליים </vt:lpstr>
      <vt:lpstr>תיקון 16 וצו הרחבה על הגדלת הפקדות </vt:lpstr>
      <vt:lpstr>מי בוחר היכן לחסוך ? </vt:lpstr>
      <vt:lpstr>בחירת תנאים סוציאליים – חוק הפיקוח </vt:lpstr>
      <vt:lpstr>מה כדאי לי ??? </vt:lpstr>
      <vt:lpstr>באיזה מוצר פנסיוני יש להפקיד לעובד ?</vt:lpstr>
      <vt:lpstr>מה קורה במידה והעובד לא בוחר? </vt:lpstr>
      <vt:lpstr>מכרז קרנות הפנסיה </vt:lpstr>
      <vt:lpstr>מכרז קרנות הפנסיה – דמי ניהול </vt:lpstr>
      <vt:lpstr>תפקיד חשב השכר בהיבט הפנסיוני  </vt:lpstr>
      <vt:lpstr>ריבוי סוכנים – </vt:lpstr>
      <vt:lpstr>סוכן מתפעל מול סוכן מקצועי – </vt:lpstr>
      <vt:lpstr>מצגת של PowerPoint‏</vt:lpstr>
      <vt:lpstr>עד איזה גיל יש לבטח את העובדים?</vt:lpstr>
      <vt:lpstr>האם צריך להפקיד לברכה לפנסיה?</vt:lpstr>
      <vt:lpstr>האם העובד יכול לבחור במוצר ללא ביטוח ?</vt:lpstr>
      <vt:lpstr> אז איך נפרוש באושר ובעושר? </vt:lpstr>
      <vt:lpstr>בואו נדאג לפנסיה שלנו !</vt:lpstr>
      <vt:lpstr>ידע שווה כסף – טיפים פרקטיים! </vt:lpstr>
      <vt:lpstr>ידע שווה כסף -חלק 1</vt:lpstr>
      <vt:lpstr>ידע שווה כסף -חלק 2</vt:lpstr>
      <vt:lpstr>בגיל 67 מגיעים יוסי ודני אל החברה על מנת  לפדות את כספם</vt:lpstr>
      <vt:lpstr>בגיל 67 מגיעים יוסי ודני אל החברה על מנת  לפדות את כספם</vt:lpstr>
      <vt:lpstr>ידע שווה כסף – מקרה 3</vt:lpstr>
      <vt:lpstr>תחשבו על חסכונות לילדים שלכם </vt:lpstr>
      <vt:lpstr>ידע שווה כסף – חלק 4</vt:lpstr>
      <vt:lpstr>מצגת של PowerPoint‏</vt:lpstr>
      <vt:lpstr>איחוד קרנות הפנסיה </vt:lpstr>
      <vt:lpstr>הוזלת דמי ניהול – האמנם ?</vt:lpstr>
      <vt:lpstr>דוגמא </vt:lpstr>
      <vt:lpstr>שיעור התחלופה</vt:lpstr>
      <vt:lpstr>פנסיה לעצמאים –2017 </vt:lpstr>
      <vt:lpstr>פנסיה לעצמאים –2017 </vt:lpstr>
      <vt:lpstr>אחוזי הפקדה לפנסיית חובה </vt:lpstr>
      <vt:lpstr>מכתב התראה </vt:lpstr>
      <vt:lpstr>שכיר שהוא גם עצמאי – האם יש חובת הפקדה ?</vt:lpstr>
      <vt:lpstr>חובת הפקדה לעצמאים </vt:lpstr>
      <vt:lpstr>ביטוחי מנהלים </vt:lpstr>
      <vt:lpstr>מאפיינים כלליים של פוליסות ביטוחי מנהלים </vt:lpstr>
      <vt:lpstr>ביטוח מנהלים </vt:lpstr>
      <vt:lpstr>ביטוח מנהלים </vt:lpstr>
      <vt:lpstr>איך זה עובד ? </vt:lpstr>
      <vt:lpstr>מבנה השקעות בפוליסות ביטוח </vt:lpstr>
      <vt:lpstr>מקדם – מהו?</vt:lpstr>
      <vt:lpstr>מקדם מובטח – מהו?</vt:lpstr>
      <vt:lpstr>חישוב הקצבה בגיל הפרישה  </vt:lpstr>
      <vt:lpstr>פוליסות ביטוח : מקדמי המרה </vt:lpstr>
      <vt:lpstr>השוואה </vt:lpstr>
      <vt:lpstr>הגדלת הפקדות בביטוחי מנהלים </vt:lpstr>
      <vt:lpstr>דגשים להגדלת הפקדות במנהלים </vt:lpstr>
      <vt:lpstr>דוגמא- הגדלת הפקדות במנהלים </vt:lpstr>
      <vt:lpstr>דוגמא 2</vt:lpstr>
      <vt:lpstr>דוגמא 3 – שכר מפוצל </vt:lpstr>
      <vt:lpstr>תיקון 12</vt:lpstr>
      <vt:lpstr>ביטוחים-אובדן כושר עבודה</vt:lpstr>
      <vt:lpstr>אובדן כושר עבודה בביטוח מנהלים </vt:lpstr>
      <vt:lpstr>ריסק –  קרן פנסיה מול מנהלים </vt:lpstr>
      <vt:lpstr>סיכום מוצרים </vt:lpstr>
      <vt:lpstr>אז על מה כן מותר להמליץ ?</vt:lpstr>
      <vt:lpstr>חוק פיצויי פיטורין </vt:lpstr>
      <vt:lpstr>       שיעור הפיצויים </vt:lpstr>
      <vt:lpstr>מה גובה הפיצויים להם זכאי רונן ?</vt:lpstr>
      <vt:lpstr>חוק פיצויי פיטורין- סעיף 14</vt:lpstr>
      <vt:lpstr>מהו סעיף 14</vt:lpstr>
      <vt:lpstr>כללים מנחים </vt:lpstr>
      <vt:lpstr>סעיף 14- מה גובה הפיצויים להם זכאי רונן ? </vt:lpstr>
      <vt:lpstr>אחוזי הפקדה לפי צו הרחבה + סעיף 14</vt:lpstr>
      <vt:lpstr>סעיף 14 שאלות ותשובות </vt:lpstr>
      <vt:lpstr>אז מה על המעסיק לעשות...</vt:lpstr>
      <vt:lpstr>עובד סיים עבודה - מה עכשיו ?</vt:lpstr>
      <vt:lpstr>מה קורה עם סעיף14 אחרי שנת 2008 ?</vt:lpstr>
      <vt:lpstr>למי שייכים הרווחים שנצברו בתיק?</vt:lpstr>
      <vt:lpstr>ביטוח מנהלים עד 2004 – "פיצויים למס ופיצויים למעסיק"</vt:lpstr>
      <vt:lpstr>דוגמא</vt:lpstr>
      <vt:lpstr>תיקון 21 לחוק קופות הגמל </vt:lpstr>
      <vt:lpstr>התפטרות וזכאות להשלמה</vt:lpstr>
      <vt:lpstr>סיום עבודה </vt:lpstr>
      <vt:lpstr>טופס 161 </vt:lpstr>
      <vt:lpstr>סוגי 161 </vt:lpstr>
      <vt:lpstr>מצגת של PowerPoint‏</vt:lpstr>
      <vt:lpstr>חל"ת קורונה </vt:lpstr>
      <vt:lpstr>תנאים סוציאליים בתקופת החל"ת </vt:lpstr>
      <vt:lpstr>איך זה עובד? </vt:lpstr>
      <vt:lpstr>איך זה עובד? </vt:lpstr>
      <vt:lpstr>חשוב לדעת</vt:lpstr>
      <vt:lpstr>האתגרים של הגיל השלישי </vt:lpstr>
      <vt:lpstr>האתגרים של הגיל השלישי </vt:lpstr>
      <vt:lpstr>שיעור התחלופה</vt:lpstr>
      <vt:lpstr>ידע שווה כסף – מקרה 5</vt:lpstr>
      <vt:lpstr>מצגת של PowerPoint‏</vt:lpstr>
      <vt:lpstr>מצגת של PowerPoint‏</vt:lpstr>
      <vt:lpstr>מצגת של PowerPoint‏</vt:lpstr>
      <vt:lpstr>מצגת של PowerPoint‏</vt:lpstr>
      <vt:lpstr>פרישה מדומה </vt:lpstr>
      <vt:lpstr>קיבוע זכויות והענקת פטורים </vt:lpstr>
      <vt:lpstr>לשים את המפתחות- ירושה </vt:lpstr>
      <vt:lpstr>מהי ירושה ?</vt:lpstr>
      <vt:lpstr>מהי צוואה ?</vt:lpstr>
      <vt:lpstr>עריכת צוואה – "לא מתים מזה" </vt:lpstr>
      <vt:lpstr> באילו מקרים כדאי לערוך צוואה? </vt:lpstr>
      <vt:lpstr>היכן ניתן להחליט מי יקבל את כספינו ?</vt:lpstr>
      <vt:lpstr>מי מקבל מה? </vt:lpstr>
      <vt:lpstr>סדר היורשים – חוק הפרנטלות </vt:lpstr>
      <vt:lpstr>שלב ראשון בודקים:</vt:lpstr>
      <vt:lpstr>ניהול סיכונים נוספים  </vt:lpstr>
      <vt:lpstr>מצגת של PowerPoint‏</vt:lpstr>
      <vt:lpstr> הצורך במתכנן פיננסי </vt:lpstr>
      <vt:lpstr>מצגת של PowerPoint‏</vt:lpstr>
      <vt:lpstr>      נוסחה מנצחת לעושר</vt:lpstr>
      <vt:lpstr> תכנון פיננסי -הצצה לעתיד</vt:lpstr>
      <vt:lpstr>איך יראו החיים שלכם ? ככה?</vt:lpstr>
      <vt:lpstr>או ככה? </vt:lpstr>
      <vt:lpstr>מהו תכנון פיננסי ?</vt:lpstr>
      <vt:lpstr>מצגת של PowerPoint‏</vt:lpstr>
      <vt:lpstr>  יתרונות לתכנון פיננסי</vt:lpstr>
      <vt:lpstr>מצגת של PowerPoint‏</vt:lpstr>
      <vt:lpstr>מצגת של PowerPoint‏</vt:lpstr>
      <vt:lpstr>מצגת של PowerPoint‏</vt:lpstr>
      <vt:lpstr>מצגת של PowerPoint‏</vt:lpstr>
      <vt:lpstr> </vt:lpstr>
      <vt:lpstr>תודה על ההקשבה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Mirit</dc:creator>
  <cp:lastModifiedBy>מירית עמוסי</cp:lastModifiedBy>
  <cp:revision>221</cp:revision>
  <cp:lastPrinted>2015-07-07T10:05:31Z</cp:lastPrinted>
  <dcterms:created xsi:type="dcterms:W3CDTF">2011-03-09T18:59:49Z</dcterms:created>
  <dcterms:modified xsi:type="dcterms:W3CDTF">2022-11-20T12:08:13Z</dcterms:modified>
</cp:coreProperties>
</file>