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3" r:id="rId1"/>
  </p:sldMasterIdLst>
  <p:notesMasterIdLst>
    <p:notesMasterId r:id="rId33"/>
  </p:notesMasterIdLst>
  <p:sldIdLst>
    <p:sldId id="256" r:id="rId2"/>
    <p:sldId id="388" r:id="rId3"/>
    <p:sldId id="421" r:id="rId4"/>
    <p:sldId id="422" r:id="rId5"/>
    <p:sldId id="438" r:id="rId6"/>
    <p:sldId id="423" r:id="rId7"/>
    <p:sldId id="434" r:id="rId8"/>
    <p:sldId id="424" r:id="rId9"/>
    <p:sldId id="439" r:id="rId10"/>
    <p:sldId id="426" r:id="rId11"/>
    <p:sldId id="440" r:id="rId12"/>
    <p:sldId id="441" r:id="rId13"/>
    <p:sldId id="442" r:id="rId14"/>
    <p:sldId id="443" r:id="rId15"/>
    <p:sldId id="429" r:id="rId16"/>
    <p:sldId id="428" r:id="rId17"/>
    <p:sldId id="430" r:id="rId18"/>
    <p:sldId id="431" r:id="rId19"/>
    <p:sldId id="432" r:id="rId20"/>
    <p:sldId id="433" r:id="rId21"/>
    <p:sldId id="435" r:id="rId22"/>
    <p:sldId id="436" r:id="rId23"/>
    <p:sldId id="437" r:id="rId24"/>
    <p:sldId id="444" r:id="rId25"/>
    <p:sldId id="445" r:id="rId26"/>
    <p:sldId id="446" r:id="rId27"/>
    <p:sldId id="447" r:id="rId28"/>
    <p:sldId id="448" r:id="rId29"/>
    <p:sldId id="449" r:id="rId30"/>
    <p:sldId id="450" r:id="rId31"/>
    <p:sldId id="451" r:id="rId32"/>
  </p:sldIdLst>
  <p:sldSz cx="9144000" cy="6858000" type="screen4x3"/>
  <p:notesSz cx="6858000" cy="9144000"/>
  <p:defaultTextStyle>
    <a:defPPr>
      <a:defRPr lang="he-IL"/>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p:cViewPr>
        <p:scale>
          <a:sx n="120" d="100"/>
          <a:sy n="120" d="100"/>
        </p:scale>
        <p:origin x="-13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pPr>
              <a:defRPr/>
            </a:pPr>
            <a:fld id="{84F27EEC-3944-48D2-9472-A16DF130BD3A}" type="datetimeFigureOut">
              <a:rPr lang="he-IL"/>
              <a:pPr>
                <a:defRPr/>
              </a:pPr>
              <a:t>כ"א/אייר/תשפ"ב</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fld id="{A5C45857-E455-47E8-A237-45739EB33F2A}" type="slidenum">
              <a:rPr lang="he-IL"/>
              <a:pPr>
                <a:defRPr/>
              </a:pPr>
              <a:t>‹#›</a:t>
            </a:fld>
            <a:endParaRPr lang="he-IL"/>
          </a:p>
        </p:txBody>
      </p:sp>
    </p:spTree>
    <p:extLst>
      <p:ext uri="{BB962C8B-B14F-4D97-AF65-F5344CB8AC3E}">
        <p14:creationId xmlns:p14="http://schemas.microsoft.com/office/powerpoint/2010/main" val="407807407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he-IL"/>
              <a:t>לחץ כדי לערוך סגנון כותרת משנה של תבנית בסיס</a:t>
            </a:r>
            <a:endParaRPr lang="en-US" dirty="0"/>
          </a:p>
        </p:txBody>
      </p:sp>
      <p:sp>
        <p:nvSpPr>
          <p:cNvPr id="6" name="Date Placeholder 3"/>
          <p:cNvSpPr>
            <a:spLocks noGrp="1"/>
          </p:cNvSpPr>
          <p:nvPr>
            <p:ph type="dt" sz="half" idx="10"/>
          </p:nvPr>
        </p:nvSpPr>
        <p:spPr/>
        <p:txBody>
          <a:bodyPr/>
          <a:lstStyle>
            <a:lvl1pPr>
              <a:defRPr/>
            </a:lvl1pPr>
          </a:lstStyle>
          <a:p>
            <a:pPr>
              <a:defRPr/>
            </a:pPr>
            <a:fld id="{75C8393D-31FD-473F-8D97-961BFE4E0C30}" type="datetime8">
              <a:rPr lang="he-IL"/>
              <a:pPr>
                <a:defRPr/>
              </a:pPr>
              <a:t>22 מאי 22</a:t>
            </a:fld>
            <a:endParaRPr lang="he-IL"/>
          </a:p>
        </p:txBody>
      </p:sp>
      <p:sp>
        <p:nvSpPr>
          <p:cNvPr id="7" name="Footer Placeholder 4"/>
          <p:cNvSpPr>
            <a:spLocks noGrp="1"/>
          </p:cNvSpPr>
          <p:nvPr>
            <p:ph type="ftr" sz="quarter" idx="11"/>
          </p:nvPr>
        </p:nvSpPr>
        <p:spPr/>
        <p:txBody>
          <a:bodyPr/>
          <a:lstStyle>
            <a:lvl1pPr>
              <a:defRPr/>
            </a:lvl1pPr>
          </a:lstStyle>
          <a:p>
            <a:pPr>
              <a:defRPr/>
            </a:pPr>
            <a:endParaRPr lang="he-IL"/>
          </a:p>
        </p:txBody>
      </p:sp>
      <p:sp>
        <p:nvSpPr>
          <p:cNvPr id="8" name="Slide Number Placeholder 5"/>
          <p:cNvSpPr>
            <a:spLocks noGrp="1"/>
          </p:cNvSpPr>
          <p:nvPr>
            <p:ph type="sldNum" sz="quarter" idx="12"/>
          </p:nvPr>
        </p:nvSpPr>
        <p:spPr/>
        <p:txBody>
          <a:bodyPr/>
          <a:lstStyle>
            <a:lvl1pPr>
              <a:defRPr/>
            </a:lvl1pPr>
          </a:lstStyle>
          <a:p>
            <a:pPr>
              <a:defRPr/>
            </a:pPr>
            <a:fld id="{59EE58A0-FA28-4F16-8151-7082A02695A1}" type="slidenum">
              <a:rPr lang="he-IL" altLang="he-IL"/>
              <a:pPr>
                <a:defRPr/>
              </a:pPr>
              <a:t>‹#›</a:t>
            </a:fld>
            <a:endParaRPr lang="he-IL" altLang="he-IL"/>
          </a:p>
        </p:txBody>
      </p:sp>
    </p:spTree>
    <p:extLst>
      <p:ext uri="{BB962C8B-B14F-4D97-AF65-F5344CB8AC3E}">
        <p14:creationId xmlns:p14="http://schemas.microsoft.com/office/powerpoint/2010/main" val="11722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lvl1pPr>
              <a:defRPr/>
            </a:lvl1pPr>
          </a:lstStyle>
          <a:p>
            <a:pPr>
              <a:defRPr/>
            </a:pPr>
            <a:fld id="{54423FBE-D637-4C95-BC60-D4BEC89AD18B}" type="datetime8">
              <a:rPr lang="he-IL"/>
              <a:pPr>
                <a:defRPr/>
              </a:pPr>
              <a:t>22 מאי 22</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a:ln/>
        </p:spPr>
        <p:txBody>
          <a:bodyPr/>
          <a:lstStyle>
            <a:lvl1pPr>
              <a:defRPr/>
            </a:lvl1pPr>
          </a:lstStyle>
          <a:p>
            <a:pPr>
              <a:defRPr/>
            </a:pPr>
            <a:fld id="{3DBF5EA1-34B7-440E-9E4D-B3CE0845D4BE}" type="slidenum">
              <a:rPr lang="he-IL" altLang="he-IL"/>
              <a:pPr>
                <a:defRPr/>
              </a:pPr>
              <a:t>‹#›</a:t>
            </a:fld>
            <a:endParaRPr lang="he-IL" altLang="he-IL"/>
          </a:p>
        </p:txBody>
      </p:sp>
    </p:spTree>
    <p:extLst>
      <p:ext uri="{BB962C8B-B14F-4D97-AF65-F5344CB8AC3E}">
        <p14:creationId xmlns:p14="http://schemas.microsoft.com/office/powerpoint/2010/main" val="296525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lvl1pPr>
              <a:defRPr/>
            </a:lvl1pPr>
          </a:lstStyle>
          <a:p>
            <a:pPr>
              <a:defRPr/>
            </a:pPr>
            <a:fld id="{90FD448D-81FC-41B0-8F57-F87E324B9E66}" type="datetime8">
              <a:rPr lang="he-IL"/>
              <a:pPr>
                <a:defRPr/>
              </a:pPr>
              <a:t>22 מאי 22</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a:ln/>
        </p:spPr>
        <p:txBody>
          <a:bodyPr/>
          <a:lstStyle>
            <a:lvl1pPr>
              <a:defRPr/>
            </a:lvl1pPr>
          </a:lstStyle>
          <a:p>
            <a:pPr>
              <a:defRPr/>
            </a:pPr>
            <a:fld id="{09A5978A-DD41-4A6E-B708-10F1CD4F31BC}" type="slidenum">
              <a:rPr lang="he-IL" altLang="he-IL"/>
              <a:pPr>
                <a:defRPr/>
              </a:pPr>
              <a:t>‹#›</a:t>
            </a:fld>
            <a:endParaRPr lang="he-IL" altLang="he-IL"/>
          </a:p>
        </p:txBody>
      </p:sp>
    </p:spTree>
    <p:extLst>
      <p:ext uri="{BB962C8B-B14F-4D97-AF65-F5344CB8AC3E}">
        <p14:creationId xmlns:p14="http://schemas.microsoft.com/office/powerpoint/2010/main" val="4667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11F29029-56B2-459F-84DA-04239EEF32F6}" type="datetime8">
              <a:rPr lang="he-IL"/>
              <a:pPr>
                <a:defRPr/>
              </a:pPr>
              <a:t>22 מאי 22</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a:ln/>
        </p:spPr>
        <p:txBody>
          <a:bodyPr/>
          <a:lstStyle>
            <a:lvl1pPr>
              <a:defRPr/>
            </a:lvl1pPr>
          </a:lstStyle>
          <a:p>
            <a:pPr>
              <a:defRPr/>
            </a:pPr>
            <a:fld id="{D704CBC5-5919-4567-822B-E5C4B954A806}" type="slidenum">
              <a:rPr lang="he-IL" altLang="he-IL"/>
              <a:pPr>
                <a:defRPr/>
              </a:pPr>
              <a:t>‹#›</a:t>
            </a:fld>
            <a:endParaRPr lang="he-IL" altLang="he-IL"/>
          </a:p>
        </p:txBody>
      </p:sp>
    </p:spTree>
    <p:extLst>
      <p:ext uri="{BB962C8B-B14F-4D97-AF65-F5344CB8AC3E}">
        <p14:creationId xmlns:p14="http://schemas.microsoft.com/office/powerpoint/2010/main" val="305614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he-IL"/>
              <a:t>לחץ כדי לערוך סגנון כותרת של תבנית בסיס</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6" name="Date Placeholder 3"/>
          <p:cNvSpPr>
            <a:spLocks noGrp="1"/>
          </p:cNvSpPr>
          <p:nvPr>
            <p:ph type="dt" sz="half" idx="10"/>
          </p:nvPr>
        </p:nvSpPr>
        <p:spPr/>
        <p:txBody>
          <a:bodyPr/>
          <a:lstStyle>
            <a:lvl1pPr>
              <a:defRPr/>
            </a:lvl1pPr>
          </a:lstStyle>
          <a:p>
            <a:pPr>
              <a:defRPr/>
            </a:pPr>
            <a:fld id="{C459AEE4-B9C0-43E9-9C57-48BE4EE29C97}" type="datetime8">
              <a:rPr lang="he-IL"/>
              <a:pPr>
                <a:defRPr/>
              </a:pPr>
              <a:t>22 מאי 22</a:t>
            </a:fld>
            <a:endParaRPr lang="he-IL"/>
          </a:p>
        </p:txBody>
      </p:sp>
      <p:sp>
        <p:nvSpPr>
          <p:cNvPr id="7" name="Footer Placeholder 4"/>
          <p:cNvSpPr>
            <a:spLocks noGrp="1"/>
          </p:cNvSpPr>
          <p:nvPr>
            <p:ph type="ftr" sz="quarter" idx="11"/>
          </p:nvPr>
        </p:nvSpPr>
        <p:spPr/>
        <p:txBody>
          <a:bodyPr/>
          <a:lstStyle>
            <a:lvl1pPr>
              <a:defRPr/>
            </a:lvl1pPr>
          </a:lstStyle>
          <a:p>
            <a:pPr>
              <a:defRPr/>
            </a:pPr>
            <a:endParaRPr lang="he-IL"/>
          </a:p>
        </p:txBody>
      </p:sp>
      <p:sp>
        <p:nvSpPr>
          <p:cNvPr id="8" name="Slide Number Placeholder 5"/>
          <p:cNvSpPr>
            <a:spLocks noGrp="1"/>
          </p:cNvSpPr>
          <p:nvPr>
            <p:ph type="sldNum" sz="quarter" idx="12"/>
          </p:nvPr>
        </p:nvSpPr>
        <p:spPr/>
        <p:txBody>
          <a:bodyPr/>
          <a:lstStyle>
            <a:lvl1pPr>
              <a:defRPr/>
            </a:lvl1pPr>
          </a:lstStyle>
          <a:p>
            <a:pPr>
              <a:defRPr/>
            </a:pPr>
            <a:fld id="{D5091AA1-5D8A-4F03-869D-35EF6C12E65D}" type="slidenum">
              <a:rPr lang="he-IL" altLang="he-IL"/>
              <a:pPr>
                <a:defRPr/>
              </a:pPr>
              <a:t>‹#›</a:t>
            </a:fld>
            <a:endParaRPr lang="he-IL" altLang="he-IL"/>
          </a:p>
        </p:txBody>
      </p:sp>
    </p:spTree>
    <p:extLst>
      <p:ext uri="{BB962C8B-B14F-4D97-AF65-F5344CB8AC3E}">
        <p14:creationId xmlns:p14="http://schemas.microsoft.com/office/powerpoint/2010/main" val="331219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8" name="Title 7"/>
          <p:cNvSpPr>
            <a:spLocks noGrp="1"/>
          </p:cNvSpPr>
          <p:nvPr>
            <p:ph type="title"/>
          </p:nvPr>
        </p:nvSpPr>
        <p:spPr/>
        <p:txBody>
          <a:bodyPr/>
          <a:lstStyle/>
          <a:p>
            <a:r>
              <a:rPr lang="he-IL"/>
              <a:t>לחץ כדי לערוך סגנון כותרת של תבנית בסיס</a:t>
            </a:r>
            <a:endParaRPr lang="en-US"/>
          </a:p>
        </p:txBody>
      </p:sp>
      <p:sp>
        <p:nvSpPr>
          <p:cNvPr id="5" name="Date Placeholder 3"/>
          <p:cNvSpPr>
            <a:spLocks noGrp="1"/>
          </p:cNvSpPr>
          <p:nvPr>
            <p:ph type="dt" sz="half" idx="10"/>
          </p:nvPr>
        </p:nvSpPr>
        <p:spPr/>
        <p:txBody>
          <a:bodyPr/>
          <a:lstStyle>
            <a:lvl1pPr>
              <a:defRPr/>
            </a:lvl1pPr>
          </a:lstStyle>
          <a:p>
            <a:pPr>
              <a:defRPr/>
            </a:pPr>
            <a:fld id="{CFA3344D-01C9-48E4-AD25-FDFD66736C1C}" type="datetime8">
              <a:rPr lang="he-IL"/>
              <a:pPr>
                <a:defRPr/>
              </a:pPr>
              <a:t>22 מאי 22</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a:ln/>
        </p:spPr>
        <p:txBody>
          <a:bodyPr/>
          <a:lstStyle>
            <a:lvl1pPr>
              <a:defRPr/>
            </a:lvl1pPr>
          </a:lstStyle>
          <a:p>
            <a:pPr>
              <a:defRPr/>
            </a:pPr>
            <a:fld id="{597BD7C7-80E6-4E51-8FE6-153497F395D4}" type="slidenum">
              <a:rPr lang="he-IL" altLang="he-IL"/>
              <a:pPr>
                <a:defRPr/>
              </a:pPr>
              <a:t>‹#›</a:t>
            </a:fld>
            <a:endParaRPr lang="he-IL" altLang="he-IL"/>
          </a:p>
        </p:txBody>
      </p:sp>
    </p:spTree>
    <p:extLst>
      <p:ext uri="{BB962C8B-B14F-4D97-AF65-F5344CB8AC3E}">
        <p14:creationId xmlns:p14="http://schemas.microsoft.com/office/powerpoint/2010/main" val="287483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3"/>
          <p:cNvSpPr>
            <a:spLocks noGrp="1"/>
          </p:cNvSpPr>
          <p:nvPr>
            <p:ph type="dt" sz="half" idx="10"/>
          </p:nvPr>
        </p:nvSpPr>
        <p:spPr/>
        <p:txBody>
          <a:bodyPr/>
          <a:lstStyle>
            <a:lvl1pPr>
              <a:defRPr/>
            </a:lvl1pPr>
          </a:lstStyle>
          <a:p>
            <a:pPr>
              <a:defRPr/>
            </a:pPr>
            <a:fld id="{4A9CB40C-6049-4846-9755-2B1A8F044812}" type="datetime8">
              <a:rPr lang="he-IL"/>
              <a:pPr>
                <a:defRPr/>
              </a:pPr>
              <a:t>22 מאי 22</a:t>
            </a:fld>
            <a:endParaRPr lang="he-IL"/>
          </a:p>
        </p:txBody>
      </p:sp>
      <p:sp>
        <p:nvSpPr>
          <p:cNvPr id="8" name="Footer Placeholder 4"/>
          <p:cNvSpPr>
            <a:spLocks noGrp="1"/>
          </p:cNvSpPr>
          <p:nvPr>
            <p:ph type="ftr" sz="quarter" idx="11"/>
          </p:nvPr>
        </p:nvSpPr>
        <p:spPr/>
        <p:txBody>
          <a:bodyPr/>
          <a:lstStyle>
            <a:lvl1pPr>
              <a:defRPr/>
            </a:lvl1pPr>
          </a:lstStyle>
          <a:p>
            <a:pPr>
              <a:defRPr/>
            </a:pPr>
            <a:endParaRPr lang="he-IL"/>
          </a:p>
        </p:txBody>
      </p:sp>
      <p:sp>
        <p:nvSpPr>
          <p:cNvPr id="9" name="Slide Number Placeholder 5"/>
          <p:cNvSpPr>
            <a:spLocks noGrp="1"/>
          </p:cNvSpPr>
          <p:nvPr>
            <p:ph type="sldNum" sz="quarter" idx="12"/>
          </p:nvPr>
        </p:nvSpPr>
        <p:spPr>
          <a:ln/>
        </p:spPr>
        <p:txBody>
          <a:bodyPr/>
          <a:lstStyle>
            <a:lvl1pPr>
              <a:defRPr/>
            </a:lvl1pPr>
          </a:lstStyle>
          <a:p>
            <a:pPr>
              <a:defRPr/>
            </a:pPr>
            <a:fld id="{E4E8581F-D70E-4137-B1DC-2A14865D7433}" type="slidenum">
              <a:rPr lang="he-IL" altLang="he-IL"/>
              <a:pPr>
                <a:defRPr/>
              </a:pPr>
              <a:t>‹#›</a:t>
            </a:fld>
            <a:endParaRPr lang="he-IL" altLang="he-IL"/>
          </a:p>
        </p:txBody>
      </p:sp>
    </p:spTree>
    <p:extLst>
      <p:ext uri="{BB962C8B-B14F-4D97-AF65-F5344CB8AC3E}">
        <p14:creationId xmlns:p14="http://schemas.microsoft.com/office/powerpoint/2010/main" val="170554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3"/>
          <p:cNvSpPr>
            <a:spLocks noGrp="1"/>
          </p:cNvSpPr>
          <p:nvPr>
            <p:ph type="dt" sz="half" idx="10"/>
          </p:nvPr>
        </p:nvSpPr>
        <p:spPr/>
        <p:txBody>
          <a:bodyPr/>
          <a:lstStyle>
            <a:lvl1pPr>
              <a:defRPr/>
            </a:lvl1pPr>
          </a:lstStyle>
          <a:p>
            <a:pPr>
              <a:defRPr/>
            </a:pPr>
            <a:fld id="{80B1F5C6-C09E-47E4-B08B-C974EEA36505}" type="datetime8">
              <a:rPr lang="he-IL"/>
              <a:pPr>
                <a:defRPr/>
              </a:pPr>
              <a:t>22 מאי 22</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Slide Number Placeholder 5"/>
          <p:cNvSpPr>
            <a:spLocks noGrp="1"/>
          </p:cNvSpPr>
          <p:nvPr>
            <p:ph type="sldNum" sz="quarter" idx="12"/>
          </p:nvPr>
        </p:nvSpPr>
        <p:spPr>
          <a:ln/>
        </p:spPr>
        <p:txBody>
          <a:bodyPr/>
          <a:lstStyle>
            <a:lvl1pPr>
              <a:defRPr/>
            </a:lvl1pPr>
          </a:lstStyle>
          <a:p>
            <a:pPr>
              <a:defRPr/>
            </a:pPr>
            <a:fld id="{B3BD3D05-8026-4C16-8395-8D24254412BD}" type="slidenum">
              <a:rPr lang="he-IL" altLang="he-IL"/>
              <a:pPr>
                <a:defRPr/>
              </a:pPr>
              <a:t>‹#›</a:t>
            </a:fld>
            <a:endParaRPr lang="he-IL" altLang="he-IL"/>
          </a:p>
        </p:txBody>
      </p:sp>
    </p:spTree>
    <p:extLst>
      <p:ext uri="{BB962C8B-B14F-4D97-AF65-F5344CB8AC3E}">
        <p14:creationId xmlns:p14="http://schemas.microsoft.com/office/powerpoint/2010/main" val="258733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09EE94-8357-42BC-B2C7-58B9269F9A21}" type="datetime8">
              <a:rPr lang="he-IL"/>
              <a:pPr>
                <a:defRPr/>
              </a:pPr>
              <a:t>22 מאי 22</a:t>
            </a:fld>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a:ln/>
        </p:spPr>
        <p:txBody>
          <a:bodyPr/>
          <a:lstStyle>
            <a:lvl1pPr>
              <a:defRPr/>
            </a:lvl1pPr>
          </a:lstStyle>
          <a:p>
            <a:pPr>
              <a:defRPr/>
            </a:pPr>
            <a:fld id="{BA80FAB3-267A-4C91-A0F0-C21DE8906D77}" type="slidenum">
              <a:rPr lang="he-IL" altLang="he-IL"/>
              <a:pPr>
                <a:defRPr/>
              </a:pPr>
              <a:t>‹#›</a:t>
            </a:fld>
            <a:endParaRPr lang="he-IL" altLang="he-IL"/>
          </a:p>
        </p:txBody>
      </p:sp>
    </p:spTree>
    <p:extLst>
      <p:ext uri="{BB962C8B-B14F-4D97-AF65-F5344CB8AC3E}">
        <p14:creationId xmlns:p14="http://schemas.microsoft.com/office/powerpoint/2010/main" val="62789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he-IL"/>
              <a:t>לחץ כדי לערוך סגנון כותרת של תבנית בסיס</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7" name="Date Placeholder 4"/>
          <p:cNvSpPr>
            <a:spLocks noGrp="1"/>
          </p:cNvSpPr>
          <p:nvPr>
            <p:ph type="dt" sz="half" idx="10"/>
          </p:nvPr>
        </p:nvSpPr>
        <p:spPr/>
        <p:txBody>
          <a:bodyPr/>
          <a:lstStyle>
            <a:lvl1pPr>
              <a:defRPr/>
            </a:lvl1pPr>
          </a:lstStyle>
          <a:p>
            <a:pPr>
              <a:defRPr/>
            </a:pPr>
            <a:fld id="{CFBE73F1-919D-4458-B0C3-A5EA8E57026C}" type="datetime8">
              <a:rPr lang="he-IL"/>
              <a:pPr>
                <a:defRPr/>
              </a:pPr>
              <a:t>22 מאי 22</a:t>
            </a:fld>
            <a:endParaRPr lang="he-IL"/>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he-IL"/>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EEFD9359-7840-4E63-9532-630D91992148}" type="slidenum">
              <a:rPr lang="he-IL" altLang="he-IL"/>
              <a:pPr>
                <a:defRPr/>
              </a:pPr>
              <a:t>‹#›</a:t>
            </a:fld>
            <a:endParaRPr lang="he-IL" altLang="he-IL"/>
          </a:p>
        </p:txBody>
      </p:sp>
    </p:spTree>
    <p:extLst>
      <p:ext uri="{BB962C8B-B14F-4D97-AF65-F5344CB8AC3E}">
        <p14:creationId xmlns:p14="http://schemas.microsoft.com/office/powerpoint/2010/main" val="187850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he-IL" noProof="0"/>
              <a:t>לחץ על הסמל כדי להוסיף תמונה</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7" name="Date Placeholder 4"/>
          <p:cNvSpPr>
            <a:spLocks noGrp="1"/>
          </p:cNvSpPr>
          <p:nvPr>
            <p:ph type="dt" sz="half" idx="15"/>
          </p:nvPr>
        </p:nvSpPr>
        <p:spPr/>
        <p:txBody>
          <a:bodyPr/>
          <a:lstStyle>
            <a:lvl1pPr>
              <a:defRPr/>
            </a:lvl1pPr>
          </a:lstStyle>
          <a:p>
            <a:pPr>
              <a:defRPr/>
            </a:pPr>
            <a:fld id="{FEFD429E-CD70-4954-9C6F-0E22BB59DEDD}" type="datetime8">
              <a:rPr lang="he-IL"/>
              <a:pPr>
                <a:defRPr/>
              </a:pPr>
              <a:t>22 מאי 22</a:t>
            </a:fld>
            <a:endParaRPr lang="he-IL"/>
          </a:p>
        </p:txBody>
      </p:sp>
      <p:sp>
        <p:nvSpPr>
          <p:cNvPr id="8" name="Footer Placeholder 5"/>
          <p:cNvSpPr>
            <a:spLocks noGrp="1"/>
          </p:cNvSpPr>
          <p:nvPr>
            <p:ph type="ftr" sz="quarter" idx="16"/>
          </p:nvPr>
        </p:nvSpPr>
        <p:spPr/>
        <p:txBody>
          <a:bodyPr/>
          <a:lstStyle>
            <a:lvl1pPr>
              <a:defRPr/>
            </a:lvl1pPr>
          </a:lstStyle>
          <a:p>
            <a:pPr>
              <a:defRPr/>
            </a:pPr>
            <a:endParaRPr lang="he-IL"/>
          </a:p>
        </p:txBody>
      </p:sp>
      <p:sp>
        <p:nvSpPr>
          <p:cNvPr id="9" name="Slide Number Placeholder 6"/>
          <p:cNvSpPr>
            <a:spLocks noGrp="1"/>
          </p:cNvSpPr>
          <p:nvPr>
            <p:ph type="sldNum" sz="quarter" idx="17"/>
          </p:nvPr>
        </p:nvSpPr>
        <p:spPr/>
        <p:txBody>
          <a:bodyPr/>
          <a:lstStyle>
            <a:lvl1pPr>
              <a:defRPr/>
            </a:lvl1pPr>
          </a:lstStyle>
          <a:p>
            <a:pPr>
              <a:defRPr/>
            </a:pPr>
            <a:fld id="{56B96656-5F4B-4071-A0CE-FF4DC381CDDE}" type="slidenum">
              <a:rPr lang="he-IL" altLang="he-IL"/>
              <a:pPr>
                <a:defRPr/>
              </a:pPr>
              <a:t>‹#›</a:t>
            </a:fld>
            <a:endParaRPr lang="he-IL" altLang="he-IL"/>
          </a:p>
        </p:txBody>
      </p:sp>
    </p:spTree>
    <p:extLst>
      <p:ext uri="{BB962C8B-B14F-4D97-AF65-F5344CB8AC3E}">
        <p14:creationId xmlns:p14="http://schemas.microsoft.com/office/powerpoint/2010/main" val="85616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wrap="square" lIns="91440" tIns="45720" rIns="91440" bIns="45720" numCol="1" anchor="ctr" anchorCtr="0" compatLnSpc="1">
            <a:prstTxWarp prst="textNoShape">
              <a:avLst/>
            </a:prstTxWarp>
            <a:noAutofit/>
          </a:bodyPr>
          <a:lstStyle/>
          <a:p>
            <a:pPr lvl="0"/>
            <a:r>
              <a:rPr lang="he-IL" altLang="he-IL"/>
              <a:t>לחץ כדי לערוך סגנון כותרת של תבנית בסיס</a:t>
            </a:r>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fld id="{CE43D27B-2094-4A65-A8EE-24E4683C6CAF}" type="datetime8">
              <a:rPr lang="he-IL"/>
              <a:pPr>
                <a:defRPr/>
              </a:pPr>
              <a:t>22 מאי 22</a:t>
            </a:fld>
            <a:endParaRPr lang="he-IL"/>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he-IL"/>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pPr>
              <a:defRPr/>
            </a:pPr>
            <a:fld id="{8208D81A-CACB-4025-9DB8-4EE591A8273B}"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sldLayoutIdLst>
    <p:sldLayoutId id="2147484526" r:id="rId1"/>
    <p:sldLayoutId id="2147484519" r:id="rId2"/>
    <p:sldLayoutId id="2147484527" r:id="rId3"/>
    <p:sldLayoutId id="2147484520" r:id="rId4"/>
    <p:sldLayoutId id="2147484521" r:id="rId5"/>
    <p:sldLayoutId id="2147484522" r:id="rId6"/>
    <p:sldLayoutId id="2147484523" r:id="rId7"/>
    <p:sldLayoutId id="2147484528" r:id="rId8"/>
    <p:sldLayoutId id="2147484529" r:id="rId9"/>
    <p:sldLayoutId id="2147484524" r:id="rId10"/>
    <p:sldLayoutId id="2147484525" r:id="rId11"/>
  </p:sldLayoutIdLst>
  <p:hf hdr="0" ftr="0" dt="0"/>
  <p:txStyles>
    <p:titleStyle>
      <a:lvl1pPr algn="l" rtl="1" eaLnBrk="0" fontAlgn="base" hangingPunct="0">
        <a:spcBef>
          <a:spcPct val="0"/>
        </a:spcBef>
        <a:spcAft>
          <a:spcPct val="0"/>
        </a:spcAft>
        <a:defRPr sz="2800" kern="1200" cap="all">
          <a:solidFill>
            <a:schemeClr val="tx1"/>
          </a:solidFill>
          <a:latin typeface="+mj-lt"/>
          <a:ea typeface="+mj-ea"/>
          <a:cs typeface="+mj-cs"/>
        </a:defRPr>
      </a:lvl1pPr>
      <a:lvl2pPr algn="l" rtl="1" eaLnBrk="0" fontAlgn="base" hangingPunct="0">
        <a:spcBef>
          <a:spcPct val="0"/>
        </a:spcBef>
        <a:spcAft>
          <a:spcPct val="0"/>
        </a:spcAft>
        <a:defRPr sz="2800">
          <a:solidFill>
            <a:schemeClr val="tx1"/>
          </a:solidFill>
          <a:latin typeface="Franklin Gothic Medium" pitchFamily="34" charset="0"/>
          <a:cs typeface="Aharoni" pitchFamily="2" charset="-79"/>
        </a:defRPr>
      </a:lvl2pPr>
      <a:lvl3pPr algn="l" rtl="1" eaLnBrk="0" fontAlgn="base" hangingPunct="0">
        <a:spcBef>
          <a:spcPct val="0"/>
        </a:spcBef>
        <a:spcAft>
          <a:spcPct val="0"/>
        </a:spcAft>
        <a:defRPr sz="2800">
          <a:solidFill>
            <a:schemeClr val="tx1"/>
          </a:solidFill>
          <a:latin typeface="Franklin Gothic Medium" pitchFamily="34" charset="0"/>
          <a:cs typeface="Aharoni" pitchFamily="2" charset="-79"/>
        </a:defRPr>
      </a:lvl3pPr>
      <a:lvl4pPr algn="l" rtl="1" eaLnBrk="0" fontAlgn="base" hangingPunct="0">
        <a:spcBef>
          <a:spcPct val="0"/>
        </a:spcBef>
        <a:spcAft>
          <a:spcPct val="0"/>
        </a:spcAft>
        <a:defRPr sz="2800">
          <a:solidFill>
            <a:schemeClr val="tx1"/>
          </a:solidFill>
          <a:latin typeface="Franklin Gothic Medium" pitchFamily="34" charset="0"/>
          <a:cs typeface="Aharoni" pitchFamily="2" charset="-79"/>
        </a:defRPr>
      </a:lvl4pPr>
      <a:lvl5pPr algn="l" rtl="1" eaLnBrk="0" fontAlgn="base" hangingPunct="0">
        <a:spcBef>
          <a:spcPct val="0"/>
        </a:spcBef>
        <a:spcAft>
          <a:spcPct val="0"/>
        </a:spcAft>
        <a:defRPr sz="2800">
          <a:solidFill>
            <a:schemeClr val="tx1"/>
          </a:solidFill>
          <a:latin typeface="Franklin Gothic Medium" pitchFamily="34" charset="0"/>
          <a:cs typeface="Aharoni" pitchFamily="2" charset="-79"/>
        </a:defRPr>
      </a:lvl5pPr>
      <a:lvl6pPr marL="457200" algn="l" rtl="1" fontAlgn="base">
        <a:spcBef>
          <a:spcPct val="0"/>
        </a:spcBef>
        <a:spcAft>
          <a:spcPct val="0"/>
        </a:spcAft>
        <a:defRPr sz="2800">
          <a:solidFill>
            <a:schemeClr val="tx1"/>
          </a:solidFill>
          <a:latin typeface="Franklin Gothic Medium" pitchFamily="34" charset="0"/>
          <a:cs typeface="Aharoni" pitchFamily="2" charset="-79"/>
        </a:defRPr>
      </a:lvl6pPr>
      <a:lvl7pPr marL="914400" algn="l" rtl="1" fontAlgn="base">
        <a:spcBef>
          <a:spcPct val="0"/>
        </a:spcBef>
        <a:spcAft>
          <a:spcPct val="0"/>
        </a:spcAft>
        <a:defRPr sz="2800">
          <a:solidFill>
            <a:schemeClr val="tx1"/>
          </a:solidFill>
          <a:latin typeface="Franklin Gothic Medium" pitchFamily="34" charset="0"/>
          <a:cs typeface="Aharoni" pitchFamily="2" charset="-79"/>
        </a:defRPr>
      </a:lvl7pPr>
      <a:lvl8pPr marL="1371600" algn="l" rtl="1" fontAlgn="base">
        <a:spcBef>
          <a:spcPct val="0"/>
        </a:spcBef>
        <a:spcAft>
          <a:spcPct val="0"/>
        </a:spcAft>
        <a:defRPr sz="2800">
          <a:solidFill>
            <a:schemeClr val="tx1"/>
          </a:solidFill>
          <a:latin typeface="Franklin Gothic Medium" pitchFamily="34" charset="0"/>
          <a:cs typeface="Aharoni" pitchFamily="2" charset="-79"/>
        </a:defRPr>
      </a:lvl8pPr>
      <a:lvl9pPr marL="1828800" algn="l" rtl="1" fontAlgn="base">
        <a:spcBef>
          <a:spcPct val="0"/>
        </a:spcBef>
        <a:spcAft>
          <a:spcPct val="0"/>
        </a:spcAft>
        <a:defRPr sz="2800">
          <a:solidFill>
            <a:schemeClr val="tx1"/>
          </a:solidFill>
          <a:latin typeface="Franklin Gothic Medium" pitchFamily="34" charset="0"/>
          <a:cs typeface="Aharoni" pitchFamily="2" charset="-79"/>
        </a:defRPr>
      </a:lvl9pPr>
    </p:titleStyle>
    <p:bodyStyle>
      <a:lvl1pPr marL="342900" indent="-342900" algn="r" rtl="1" eaLnBrk="0" fontAlgn="base" hangingPunct="0">
        <a:spcBef>
          <a:spcPts val="800"/>
        </a:spcBef>
        <a:spcAft>
          <a:spcPct val="0"/>
        </a:spcAft>
        <a:buFont typeface="Arial" pitchFamily="34" charset="0"/>
        <a:buChar char="•"/>
        <a:defRPr sz="1600" b="1" kern="1200">
          <a:solidFill>
            <a:schemeClr val="tx1"/>
          </a:solidFill>
          <a:latin typeface="+mn-lt"/>
          <a:ea typeface="+mn-ea"/>
          <a:cs typeface="+mn-cs"/>
        </a:defRPr>
      </a:lvl1pPr>
      <a:lvl2pPr marL="173038" indent="-173038" algn="r" rtl="1"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r" rtl="1"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r" rtl="1"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r" rtl="1"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rot="19140000">
            <a:off x="817563" y="1730375"/>
            <a:ext cx="5648325" cy="1204913"/>
          </a:xfrm>
        </p:spPr>
        <p:txBody>
          <a:bodyPr rtlCol="0"/>
          <a:lstStyle/>
          <a:p>
            <a:pPr eaLnBrk="1" fontAlgn="auto" hangingPunct="1">
              <a:spcAft>
                <a:spcPts val="0"/>
              </a:spcAft>
              <a:defRPr/>
            </a:pPr>
            <a:endParaRPr lang="he-IL" dirty="0"/>
          </a:p>
        </p:txBody>
      </p:sp>
      <p:sp>
        <p:nvSpPr>
          <p:cNvPr id="3" name="כותרת משנה 2"/>
          <p:cNvSpPr>
            <a:spLocks noGrp="1"/>
          </p:cNvSpPr>
          <p:nvPr>
            <p:ph type="subTitle" idx="1"/>
          </p:nvPr>
        </p:nvSpPr>
        <p:spPr>
          <a:xfrm>
            <a:off x="2555875" y="2168525"/>
            <a:ext cx="7670800" cy="1260475"/>
          </a:xfrm>
        </p:spPr>
        <p:txBody>
          <a:bodyPr rtlCol="0">
            <a:noAutofit/>
          </a:bodyPr>
          <a:lstStyle/>
          <a:p>
            <a:pPr algn="ctr" eaLnBrk="1" fontAlgn="auto" hangingPunct="1">
              <a:spcAft>
                <a:spcPts val="0"/>
              </a:spcAft>
              <a:defRPr/>
            </a:pPr>
            <a:endParaRPr lang="he-IL" sz="4800" b="1">
              <a:cs typeface="+mn-cs"/>
            </a:endParaRPr>
          </a:p>
          <a:p>
            <a:pPr algn="ctr" eaLnBrk="1" fontAlgn="auto" hangingPunct="1">
              <a:spcAft>
                <a:spcPts val="0"/>
              </a:spcAft>
              <a:defRPr/>
            </a:pPr>
            <a:r>
              <a:rPr lang="he-IL" sz="3600" b="1">
                <a:solidFill>
                  <a:srgbClr val="002060"/>
                </a:solidFill>
                <a:latin typeface="Tahoma" pitchFamily="34" charset="0"/>
                <a:ea typeface="Tahoma" pitchFamily="34" charset="0"/>
                <a:cs typeface="Tahoma" pitchFamily="34" charset="0"/>
              </a:rPr>
              <a:t>יום עיון</a:t>
            </a:r>
          </a:p>
          <a:p>
            <a:pPr algn="ctr" eaLnBrk="1" fontAlgn="auto" hangingPunct="1">
              <a:spcAft>
                <a:spcPts val="0"/>
              </a:spcAft>
              <a:defRPr/>
            </a:pPr>
            <a:r>
              <a:rPr lang="he-IL" sz="3600" b="1">
                <a:solidFill>
                  <a:srgbClr val="002060"/>
                </a:solidFill>
                <a:latin typeface="Tahoma" pitchFamily="34" charset="0"/>
                <a:ea typeface="Tahoma" pitchFamily="34" charset="0"/>
                <a:cs typeface="Tahoma" pitchFamily="34" charset="0"/>
              </a:rPr>
              <a:t> חשב שכר בכיר</a:t>
            </a:r>
          </a:p>
          <a:p>
            <a:pPr algn="ctr" eaLnBrk="1" fontAlgn="auto" hangingPunct="1">
              <a:spcAft>
                <a:spcPts val="0"/>
              </a:spcAft>
              <a:defRPr/>
            </a:pPr>
            <a:r>
              <a:rPr lang="he-IL" sz="3600" b="1">
                <a:solidFill>
                  <a:srgbClr val="002060"/>
                </a:solidFill>
                <a:latin typeface="Tahoma" pitchFamily="34" charset="0"/>
                <a:ea typeface="Tahoma" pitchFamily="34" charset="0"/>
                <a:cs typeface="Tahoma" pitchFamily="34" charset="0"/>
              </a:rPr>
              <a:t>מס הכנסה</a:t>
            </a:r>
          </a:p>
          <a:p>
            <a:pPr algn="ctr" eaLnBrk="1" fontAlgn="auto" hangingPunct="1">
              <a:spcAft>
                <a:spcPts val="0"/>
              </a:spcAft>
              <a:defRPr/>
            </a:pPr>
            <a:r>
              <a:rPr lang="he-IL" sz="3600" b="1">
                <a:solidFill>
                  <a:srgbClr val="002060"/>
                </a:solidFill>
                <a:latin typeface="Tahoma" pitchFamily="34" charset="0"/>
                <a:ea typeface="Tahoma" pitchFamily="34" charset="0"/>
                <a:cs typeface="Tahoma" pitchFamily="34" charset="0"/>
              </a:rPr>
              <a:t>ערן שוקר –</a:t>
            </a:r>
            <a:r>
              <a:rPr lang="he-IL" sz="3600" b="1" err="1">
                <a:solidFill>
                  <a:srgbClr val="002060"/>
                </a:solidFill>
                <a:latin typeface="Tahoma" pitchFamily="34" charset="0"/>
                <a:ea typeface="Tahoma" pitchFamily="34" charset="0"/>
                <a:cs typeface="Tahoma" pitchFamily="34" charset="0"/>
              </a:rPr>
              <a:t> יו</a:t>
            </a:r>
            <a:r>
              <a:rPr lang="he-IL" sz="3600" b="1">
                <a:solidFill>
                  <a:srgbClr val="002060"/>
                </a:solidFill>
                <a:latin typeface="Tahoma" pitchFamily="34" charset="0"/>
                <a:ea typeface="Tahoma" pitchFamily="34" charset="0"/>
                <a:cs typeface="Tahoma" pitchFamily="34" charset="0"/>
              </a:rPr>
              <a:t>עץ מס</a:t>
            </a:r>
          </a:p>
          <a:p>
            <a:pPr algn="ctr" eaLnBrk="1" fontAlgn="auto" hangingPunct="1">
              <a:spcAft>
                <a:spcPts val="0"/>
              </a:spcAft>
              <a:defRPr/>
            </a:pPr>
            <a:endParaRPr lang="he-IL" sz="4400" b="1">
              <a:solidFill>
                <a:srgbClr val="002060"/>
              </a:solidFill>
              <a:cs typeface="+mn-cs"/>
            </a:endParaRPr>
          </a:p>
        </p:txBody>
      </p:sp>
      <p:pic>
        <p:nvPicPr>
          <p:cNvPr id="6148" name="תמונה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625" y="93663"/>
            <a:ext cx="2519363"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תמונה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3860800"/>
            <a:ext cx="2097087"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0"/>
            <a:ext cx="34036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E99E0014-4DA1-4487-ACCA-5810AC5481D9}" type="slidenum">
              <a:rPr lang="he-IL" altLang="he-IL" smtClean="0">
                <a:solidFill>
                  <a:srgbClr val="FFFFFF"/>
                </a:solidFill>
              </a:rPr>
              <a:pPr/>
              <a:t>1</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7521575" cy="831850"/>
          </a:xfrm>
        </p:spPr>
        <p:txBody>
          <a:bodyPr rtlCol="0">
            <a:normAutofit/>
          </a:bodyPr>
          <a:lstStyle/>
          <a:p>
            <a:pPr algn="ctr" eaLnBrk="1" fontAlgn="auto" hangingPunct="1">
              <a:spcAft>
                <a:spcPts val="0"/>
              </a:spcAft>
              <a:defRPr/>
            </a:pPr>
            <a:r>
              <a:rPr lang="he-IL" sz="1600" b="1" u="sng" dirty="0" smtClean="0">
                <a:solidFill>
                  <a:schemeClr val="accent3">
                    <a:lumMod val="50000"/>
                  </a:schemeClr>
                </a:solidFill>
                <a:latin typeface="Tahoma" pitchFamily="34" charset="0"/>
                <a:ea typeface="Tahoma" pitchFamily="34" charset="0"/>
                <a:cs typeface="Tahoma" pitchFamily="34" charset="0"/>
              </a:rPr>
              <a:t>תקנות מס הכנסה (קביעת שיעור ריבית), התשמ"ה-1985</a:t>
            </a:r>
            <a:endParaRPr lang="en-US" sz="1600" b="1" u="sng" dirty="0" smtClean="0">
              <a:solidFill>
                <a:schemeClr val="accent3">
                  <a:lumMod val="50000"/>
                </a:schemeClr>
              </a:solidFill>
              <a:latin typeface="Tahoma" pitchFamily="34" charset="0"/>
              <a:ea typeface="Tahoma" pitchFamily="34" charset="0"/>
              <a:cs typeface="Tahoma" pitchFamily="34" charset="0"/>
            </a:endParaRPr>
          </a:p>
        </p:txBody>
      </p:sp>
      <p:sp>
        <p:nvSpPr>
          <p:cNvPr id="41987" name="מציין מיקום תוכן 2"/>
          <p:cNvSpPr>
            <a:spLocks noGrp="1"/>
          </p:cNvSpPr>
          <p:nvPr>
            <p:ph idx="1"/>
          </p:nvPr>
        </p:nvSpPr>
        <p:spPr>
          <a:xfrm>
            <a:off x="642938" y="1500188"/>
            <a:ext cx="7521575" cy="3744912"/>
          </a:xfrm>
        </p:spPr>
        <p:txBody>
          <a:bodyPr/>
          <a:lstStyle/>
          <a:p>
            <a:pPr marL="0" algn="just">
              <a:lnSpc>
                <a:spcPct val="150000"/>
              </a:lnSpc>
              <a:buFont typeface="Arial" pitchFamily="34" charset="0"/>
              <a:buNone/>
              <a:defRPr/>
            </a:pPr>
            <a:r>
              <a:rPr lang="he-IL" dirty="0">
                <a:latin typeface="Tahoma" pitchFamily="34" charset="0"/>
                <a:ea typeface="Tahoma" pitchFamily="34" charset="0"/>
                <a:cs typeface="Tahoma" pitchFamily="34" charset="0"/>
              </a:rPr>
              <a:t>שיעור הריבית לשנת המס 2022 המתייחס ליתרות הלוואות שעולות </a:t>
            </a:r>
            <a:endParaRPr lang="he-IL" dirty="0" smtClean="0">
              <a:latin typeface="Tahoma" pitchFamily="34" charset="0"/>
              <a:ea typeface="Tahoma" pitchFamily="34" charset="0"/>
              <a:cs typeface="Tahoma" pitchFamily="34" charset="0"/>
            </a:endParaRPr>
          </a:p>
          <a:p>
            <a:pPr marL="0" algn="just">
              <a:lnSpc>
                <a:spcPct val="150000"/>
              </a:lnSpc>
              <a:buFont typeface="Arial" pitchFamily="34" charset="0"/>
              <a:buNone/>
              <a:defRPr/>
            </a:pPr>
            <a:r>
              <a:rPr lang="he-IL" dirty="0" smtClean="0">
                <a:latin typeface="Tahoma" pitchFamily="34" charset="0"/>
                <a:ea typeface="Tahoma" pitchFamily="34" charset="0"/>
                <a:cs typeface="Tahoma" pitchFamily="34" charset="0"/>
              </a:rPr>
              <a:t>על </a:t>
            </a:r>
            <a:r>
              <a:rPr lang="he-IL" dirty="0">
                <a:latin typeface="Tahoma" pitchFamily="34" charset="0"/>
                <a:ea typeface="Tahoma" pitchFamily="34" charset="0"/>
                <a:cs typeface="Tahoma" pitchFamily="34" charset="0"/>
              </a:rPr>
              <a:t>התקרה הקבועה הינו 3.23%. </a:t>
            </a:r>
          </a:p>
          <a:p>
            <a:pPr algn="just" eaLnBrk="1" hangingPunct="1">
              <a:buFont typeface="Arial" pitchFamily="34" charset="0"/>
              <a:buNone/>
              <a:defRPr/>
            </a:pPr>
            <a:endParaRPr lang="he-IL" altLang="en-US" dirty="0">
              <a:solidFill>
                <a:srgbClr val="191919"/>
              </a:solidFill>
              <a:latin typeface="Open Sans Hebrew"/>
            </a:endParaRPr>
          </a:p>
        </p:txBody>
      </p:sp>
      <p:sp>
        <p:nvSpPr>
          <p:cNvPr id="15364"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F5C7C2B2-E4B7-4CA0-B39C-4BA5856D754C}" type="slidenum">
              <a:rPr lang="he-IL" altLang="he-IL" smtClean="0">
                <a:solidFill>
                  <a:srgbClr val="FFFFFF"/>
                </a:solidFill>
              </a:rPr>
              <a:pPr/>
              <a:t>10</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זקיפת שווי הטבה בגין ימי גיבוש לעובדים</a:t>
            </a:r>
            <a:endParaRPr lang="he-IL" sz="2400" b="1" u="sng" dirty="0" smtClean="0">
              <a:solidFill>
                <a:schemeClr val="accent3">
                  <a:lumMod val="50000"/>
                </a:schemeClr>
              </a:solidFill>
              <a:latin typeface="Tahoma" pitchFamily="34" charset="0"/>
              <a:ea typeface="Tahoma" pitchFamily="34" charset="0"/>
              <a:cs typeface="Tahoma" pitchFamily="34" charset="0"/>
            </a:endParaRPr>
          </a:p>
        </p:txBody>
      </p:sp>
      <p:sp>
        <p:nvSpPr>
          <p:cNvPr id="16387" name="מציין מיקום תוכן 2"/>
          <p:cNvSpPr>
            <a:spLocks noGrp="1"/>
          </p:cNvSpPr>
          <p:nvPr>
            <p:ph idx="1"/>
          </p:nvPr>
        </p:nvSpPr>
        <p:spPr>
          <a:xfrm>
            <a:off x="857250" y="1285875"/>
            <a:ext cx="7521575" cy="3579813"/>
          </a:xfrm>
        </p:spPr>
        <p:txBody>
          <a:bodyPr/>
          <a:lstStyle/>
          <a:p>
            <a:pPr marL="0" indent="0">
              <a:lnSpc>
                <a:spcPct val="150000"/>
              </a:lnSpc>
              <a:buFont typeface="Wingdings 3" pitchFamily="18" charset="2"/>
              <a:buNone/>
            </a:pPr>
            <a:r>
              <a:rPr lang="he-IL" altLang="he-IL" sz="1200" smtClean="0">
                <a:latin typeface="Tahoma" pitchFamily="34" charset="0"/>
                <a:cs typeface="Tahoma" pitchFamily="34" charset="0"/>
              </a:rPr>
              <a:t>השאלה מה דינו של אירוע גיבוש שעורך ומממן המעסיק, לעניין זקיפת שווי הטבה לעובד,</a:t>
            </a:r>
          </a:p>
          <a:p>
            <a:pPr marL="0" indent="0">
              <a:lnSpc>
                <a:spcPct val="150000"/>
              </a:lnSpc>
              <a:buFont typeface="Wingdings 3" pitchFamily="18" charset="2"/>
              <a:buNone/>
            </a:pPr>
            <a:r>
              <a:rPr lang="he-IL" altLang="he-IL" sz="1200" smtClean="0">
                <a:latin typeface="Tahoma" pitchFamily="34" charset="0"/>
                <a:cs typeface="Tahoma" pitchFamily="34" charset="0"/>
              </a:rPr>
              <a:t>עלתה במספר מקרים בהם נתבקשנו להבהיר את עמדתנו בנוגע לנושא זה.</a:t>
            </a:r>
          </a:p>
          <a:p>
            <a:pPr marL="0" indent="0">
              <a:lnSpc>
                <a:spcPct val="150000"/>
              </a:lnSpc>
              <a:buFont typeface="Wingdings 3" pitchFamily="18" charset="2"/>
              <a:buNone/>
            </a:pPr>
            <a:endParaRPr lang="he-IL" altLang="he-IL" sz="1400" b="0" smtClean="0">
              <a:latin typeface="Tahoma" pitchFamily="34" charset="0"/>
              <a:cs typeface="Tahoma" pitchFamily="34" charset="0"/>
            </a:endParaRPr>
          </a:p>
          <a:p>
            <a:pPr marL="0" indent="0">
              <a:lnSpc>
                <a:spcPct val="150000"/>
              </a:lnSpc>
              <a:buFont typeface="Wingdings 3" pitchFamily="18" charset="2"/>
              <a:buNone/>
            </a:pPr>
            <a:r>
              <a:rPr lang="he-IL" altLang="he-IL" sz="1200" smtClean="0">
                <a:latin typeface="Tahoma" pitchFamily="34" charset="0"/>
                <a:cs typeface="Tahoma" pitchFamily="34" charset="0"/>
              </a:rPr>
              <a:t>ככלל, במקרים בהם "טובת המעסיק" גוברת על "טובת העובד", אין לזקוף שווי לעובד</a:t>
            </a:r>
          </a:p>
          <a:p>
            <a:pPr marL="0" indent="0">
              <a:lnSpc>
                <a:spcPct val="150000"/>
              </a:lnSpc>
              <a:buFont typeface="Wingdings 3" pitchFamily="18" charset="2"/>
              <a:buNone/>
            </a:pPr>
            <a:r>
              <a:rPr lang="he-IL" altLang="he-IL" sz="1200" smtClean="0">
                <a:latin typeface="Tahoma" pitchFamily="34" charset="0"/>
                <a:cs typeface="Tahoma" pitchFamily="34" charset="0"/>
              </a:rPr>
              <a:t>המשתתף בפעילות.</a:t>
            </a:r>
          </a:p>
          <a:p>
            <a:pPr marL="0" indent="0">
              <a:lnSpc>
                <a:spcPct val="150000"/>
              </a:lnSpc>
              <a:buFont typeface="Wingdings 3" pitchFamily="18" charset="2"/>
              <a:buNone/>
            </a:pPr>
            <a:r>
              <a:rPr lang="he-IL" altLang="he-IL" sz="1200" smtClean="0">
                <a:latin typeface="Tahoma" pitchFamily="34" charset="0"/>
                <a:cs typeface="Tahoma" pitchFamily="34" charset="0"/>
              </a:rPr>
              <a:t>הנחיה זו נועדה לאפיין את המקרים בהם ניתן לראות בפעילות גיבוש לעובדים, כפעילות</a:t>
            </a:r>
          </a:p>
          <a:p>
            <a:pPr marL="0" indent="0">
              <a:lnSpc>
                <a:spcPct val="150000"/>
              </a:lnSpc>
              <a:buFont typeface="Wingdings 3" pitchFamily="18" charset="2"/>
              <a:buNone/>
            </a:pPr>
            <a:r>
              <a:rPr lang="he-IL" altLang="he-IL" sz="1200" smtClean="0">
                <a:latin typeface="Tahoma" pitchFamily="34" charset="0"/>
                <a:cs typeface="Tahoma" pitchFamily="34" charset="0"/>
              </a:rPr>
              <a:t>שבה טובת המעסיק גוברת על טובת העובד.</a:t>
            </a:r>
          </a:p>
          <a:p>
            <a:pPr marL="0" indent="0">
              <a:buFont typeface="Wingdings 3" pitchFamily="18" charset="2"/>
              <a:buNone/>
            </a:pPr>
            <a:endParaRPr lang="he-IL" altLang="he-IL" smtClean="0"/>
          </a:p>
        </p:txBody>
      </p:sp>
      <p:sp>
        <p:nvSpPr>
          <p:cNvPr id="16388"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B4A844A6-29D9-4253-8987-E7AAC50106C5}" type="slidenum">
              <a:rPr lang="he-IL" altLang="he-IL" smtClean="0">
                <a:solidFill>
                  <a:srgbClr val="FFFFFF"/>
                </a:solidFill>
              </a:rPr>
              <a:pPr/>
              <a:t>11</a:t>
            </a:fld>
            <a:endParaRPr lang="he-IL" altLang="he-IL" smtClean="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זקיפת שווי הטבה בגין ימי גיבוש לעובדים</a:t>
            </a:r>
            <a:endParaRPr lang="he-IL" sz="2400" dirty="0"/>
          </a:p>
        </p:txBody>
      </p:sp>
      <p:sp>
        <p:nvSpPr>
          <p:cNvPr id="17411" name="מציין מיקום תוכן 2"/>
          <p:cNvSpPr>
            <a:spLocks noGrp="1"/>
          </p:cNvSpPr>
          <p:nvPr>
            <p:ph idx="1"/>
          </p:nvPr>
        </p:nvSpPr>
        <p:spPr>
          <a:xfrm>
            <a:off x="500063" y="1285875"/>
            <a:ext cx="8001000" cy="3579813"/>
          </a:xfrm>
        </p:spPr>
        <p:txBody>
          <a:bodyPr/>
          <a:lstStyle/>
          <a:p>
            <a:pPr>
              <a:lnSpc>
                <a:spcPct val="150000"/>
              </a:lnSpc>
              <a:buFont typeface="Arial" pitchFamily="34" charset="0"/>
              <a:buNone/>
            </a:pPr>
            <a:r>
              <a:rPr lang="he-IL" altLang="he-IL" sz="1400" smtClean="0">
                <a:latin typeface="Tahoma" pitchFamily="34" charset="0"/>
                <a:cs typeface="Tahoma" pitchFamily="34" charset="0"/>
              </a:rPr>
              <a:t>במקרים בהם מתקיימים כל התנאים שלהלן, ניתן לראות באירוע ככזה שבו טובת המעביד</a:t>
            </a:r>
          </a:p>
          <a:p>
            <a:pPr>
              <a:lnSpc>
                <a:spcPct val="150000"/>
              </a:lnSpc>
              <a:buFont typeface="Arial" pitchFamily="34" charset="0"/>
              <a:buNone/>
            </a:pPr>
            <a:r>
              <a:rPr lang="he-IL" altLang="he-IL" sz="1400" smtClean="0">
                <a:latin typeface="Tahoma" pitchFamily="34" charset="0"/>
                <a:cs typeface="Tahoma" pitchFamily="34" charset="0"/>
              </a:rPr>
              <a:t>גוברת על טובת העובד, ולכן, אין צורך לזקוף שווי לעובדים:</a:t>
            </a:r>
            <a:r>
              <a:rPr lang="en-US" altLang="he-IL" sz="1400" smtClean="0">
                <a:latin typeface="Tahoma" pitchFamily="34" charset="0"/>
                <a:cs typeface="Tahoma" pitchFamily="34" charset="0"/>
              </a:rPr>
              <a:t/>
            </a:r>
            <a:br>
              <a:rPr lang="en-US" altLang="he-IL" sz="1400" smtClean="0">
                <a:latin typeface="Tahoma" pitchFamily="34" charset="0"/>
                <a:cs typeface="Tahoma" pitchFamily="34" charset="0"/>
              </a:rPr>
            </a:br>
            <a:endParaRPr lang="he-IL" altLang="he-IL" sz="1400" smtClean="0">
              <a:latin typeface="Tahoma" pitchFamily="34" charset="0"/>
              <a:cs typeface="Tahoma" pitchFamily="34" charset="0"/>
            </a:endParaRPr>
          </a:p>
          <a:p>
            <a:pPr>
              <a:lnSpc>
                <a:spcPct val="150000"/>
              </a:lnSpc>
              <a:buFont typeface="Arial" pitchFamily="34" charset="0"/>
              <a:buNone/>
            </a:pPr>
            <a:r>
              <a:rPr lang="he-IL" altLang="he-IL" sz="1400" smtClean="0">
                <a:latin typeface="Tahoma" pitchFamily="34" charset="0"/>
                <a:cs typeface="Tahoma" pitchFamily="34" charset="0"/>
              </a:rPr>
              <a:t>א. </a:t>
            </a:r>
            <a:r>
              <a:rPr lang="he-IL" altLang="he-IL" sz="1400" b="0" smtClean="0">
                <a:latin typeface="Tahoma" pitchFamily="34" charset="0"/>
                <a:cs typeface="Tahoma" pitchFamily="34" charset="0"/>
              </a:rPr>
              <a:t>צרכי העבודה מצדיקים עריכת אירוע גיבוש לעובדים, כגון: מקומות עבודה בעלי מספר רב</a:t>
            </a:r>
          </a:p>
          <a:p>
            <a:pPr>
              <a:lnSpc>
                <a:spcPct val="150000"/>
              </a:lnSpc>
              <a:buFont typeface="Arial" pitchFamily="34" charset="0"/>
              <a:buNone/>
            </a:pPr>
            <a:r>
              <a:rPr lang="he-IL" altLang="he-IL" sz="1400" b="0" smtClean="0">
                <a:latin typeface="Tahoma" pitchFamily="34" charset="0"/>
                <a:cs typeface="Tahoma" pitchFamily="34" charset="0"/>
              </a:rPr>
              <a:t>    של עובדים, נדרשת עבודת צוות וכיוצ"ב.</a:t>
            </a:r>
          </a:p>
          <a:p>
            <a:pPr>
              <a:lnSpc>
                <a:spcPct val="150000"/>
              </a:lnSpc>
              <a:buFont typeface="Arial" pitchFamily="34" charset="0"/>
              <a:buNone/>
            </a:pPr>
            <a:r>
              <a:rPr lang="he-IL" altLang="he-IL" sz="1400" smtClean="0">
                <a:latin typeface="Tahoma" pitchFamily="34" charset="0"/>
                <a:cs typeface="Tahoma" pitchFamily="34" charset="0"/>
              </a:rPr>
              <a:t>ב. </a:t>
            </a:r>
            <a:r>
              <a:rPr lang="he-IL" altLang="he-IL" sz="1400" b="0" smtClean="0">
                <a:latin typeface="Tahoma" pitchFamily="34" charset="0"/>
                <a:cs typeface="Tahoma" pitchFamily="34" charset="0"/>
              </a:rPr>
              <a:t>ההחלטה על קיום האירוע היא של המעסיק והעובדים הרלוונטיים מוזמנים לאירוע.</a:t>
            </a:r>
          </a:p>
          <a:p>
            <a:pPr>
              <a:lnSpc>
                <a:spcPct val="150000"/>
              </a:lnSpc>
              <a:buFont typeface="Arial" pitchFamily="34" charset="0"/>
              <a:buNone/>
            </a:pPr>
            <a:r>
              <a:rPr lang="he-IL" altLang="he-IL" sz="1400" smtClean="0">
                <a:latin typeface="Tahoma" pitchFamily="34" charset="0"/>
                <a:cs typeface="Tahoma" pitchFamily="34" charset="0"/>
              </a:rPr>
              <a:t>ג. </a:t>
            </a:r>
            <a:r>
              <a:rPr lang="he-IL" altLang="he-IL" sz="1400" b="0" smtClean="0">
                <a:latin typeface="Tahoma" pitchFamily="34" charset="0"/>
                <a:cs typeface="Tahoma" pitchFamily="34" charset="0"/>
              </a:rPr>
              <a:t>ימי הגיבוש נחשבים ימי עבודה ומשולם שכר מלא בגינם.</a:t>
            </a:r>
          </a:p>
          <a:p>
            <a:pPr>
              <a:lnSpc>
                <a:spcPct val="150000"/>
              </a:lnSpc>
              <a:buFont typeface="Arial" pitchFamily="34" charset="0"/>
              <a:buNone/>
            </a:pPr>
            <a:r>
              <a:rPr lang="he-IL" altLang="he-IL" sz="1400" smtClean="0">
                <a:latin typeface="Tahoma" pitchFamily="34" charset="0"/>
                <a:cs typeface="Tahoma" pitchFamily="34" charset="0"/>
              </a:rPr>
              <a:t>ד. </a:t>
            </a:r>
            <a:r>
              <a:rPr lang="he-IL" altLang="he-IL" sz="1400" b="0" smtClean="0">
                <a:latin typeface="Tahoma" pitchFamily="34" charset="0"/>
                <a:cs typeface="Tahoma" pitchFamily="34" charset="0"/>
              </a:rPr>
              <a:t>העובדים לא זכאים לצרף בת/בן זוג לאירוע הגיבוש או לחלק ממנו לרבות כל קרוב,</a:t>
            </a:r>
          </a:p>
          <a:p>
            <a:pPr>
              <a:buFont typeface="Arial" pitchFamily="34" charset="0"/>
              <a:buNone/>
            </a:pPr>
            <a:endParaRPr lang="he-IL" altLang="he-IL" smtClean="0"/>
          </a:p>
        </p:txBody>
      </p:sp>
      <p:sp>
        <p:nvSpPr>
          <p:cNvPr id="17412"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80A880D1-FE53-43C5-B727-070B05500D89}" type="slidenum">
              <a:rPr lang="he-IL" altLang="he-IL" smtClean="0">
                <a:solidFill>
                  <a:srgbClr val="FFFFFF"/>
                </a:solidFill>
              </a:rPr>
              <a:pPr/>
              <a:t>12</a:t>
            </a:fld>
            <a:endParaRPr lang="he-IL" altLang="he-IL" smtClean="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7250" y="500063"/>
            <a:ext cx="7521575" cy="549275"/>
          </a:xfrm>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זקיפת שווי הטבה בגין ימי גיבוש לעובדים</a:t>
            </a:r>
            <a:endParaRPr lang="he-IL" sz="2400" dirty="0"/>
          </a:p>
        </p:txBody>
      </p:sp>
      <p:sp>
        <p:nvSpPr>
          <p:cNvPr id="18435" name="מציין מיקום תוכן 2"/>
          <p:cNvSpPr>
            <a:spLocks noGrp="1"/>
          </p:cNvSpPr>
          <p:nvPr>
            <p:ph idx="1"/>
          </p:nvPr>
        </p:nvSpPr>
        <p:spPr>
          <a:xfrm>
            <a:off x="857250" y="1571625"/>
            <a:ext cx="7521575" cy="3579813"/>
          </a:xfrm>
        </p:spPr>
        <p:txBody>
          <a:bodyPr/>
          <a:lstStyle/>
          <a:p>
            <a:pPr>
              <a:lnSpc>
                <a:spcPct val="150000"/>
              </a:lnSpc>
              <a:buFont typeface="Arial" pitchFamily="34" charset="0"/>
              <a:buNone/>
            </a:pPr>
            <a:r>
              <a:rPr lang="he-IL" altLang="he-IL" sz="1400" smtClean="0">
                <a:latin typeface="Tahoma" pitchFamily="34" charset="0"/>
                <a:cs typeface="Tahoma" pitchFamily="34" charset="0"/>
              </a:rPr>
              <a:t> ה. </a:t>
            </a:r>
            <a:r>
              <a:rPr lang="he-IL" altLang="he-IL" sz="1400" b="0" smtClean="0">
                <a:latin typeface="Tahoma" pitchFamily="34" charset="0"/>
                <a:cs typeface="Tahoma" pitchFamily="34" charset="0"/>
              </a:rPr>
              <a:t>פעילות הגיבוש נערכת רק במהלך שבוע העבודה. במידה וחלק מהפעילות נערכת בסוף</a:t>
            </a:r>
          </a:p>
          <a:p>
            <a:pPr>
              <a:lnSpc>
                <a:spcPct val="150000"/>
              </a:lnSpc>
              <a:buFont typeface="Arial" pitchFamily="34" charset="0"/>
              <a:buNone/>
            </a:pPr>
            <a:r>
              <a:rPr lang="he-IL" altLang="he-IL" sz="1400" b="0" smtClean="0">
                <a:latin typeface="Tahoma" pitchFamily="34" charset="0"/>
                <a:cs typeface="Tahoma" pitchFamily="34" charset="0"/>
              </a:rPr>
              <a:t>     שבוע ו/או במהלך חופשות, יש לזקוף שווי מלא על כל הפעילות.</a:t>
            </a:r>
          </a:p>
          <a:p>
            <a:pPr>
              <a:lnSpc>
                <a:spcPct val="150000"/>
              </a:lnSpc>
              <a:buFont typeface="Arial" pitchFamily="34" charset="0"/>
              <a:buNone/>
            </a:pPr>
            <a:r>
              <a:rPr lang="he-IL" altLang="he-IL" sz="1400" smtClean="0">
                <a:latin typeface="Tahoma" pitchFamily="34" charset="0"/>
                <a:cs typeface="Tahoma" pitchFamily="34" charset="0"/>
              </a:rPr>
              <a:t> ו. </a:t>
            </a:r>
            <a:r>
              <a:rPr lang="he-IL" altLang="he-IL" sz="1400" b="0" smtClean="0">
                <a:latin typeface="Tahoma" pitchFamily="34" charset="0"/>
                <a:cs typeface="Tahoma" pitchFamily="34" charset="0"/>
              </a:rPr>
              <a:t>לו"ז הפעילות נקבע או מאושר על ידי המעסיק.</a:t>
            </a:r>
          </a:p>
          <a:p>
            <a:pPr>
              <a:lnSpc>
                <a:spcPct val="150000"/>
              </a:lnSpc>
              <a:buFont typeface="Arial" pitchFamily="34" charset="0"/>
              <a:buNone/>
            </a:pPr>
            <a:r>
              <a:rPr lang="he-IL" altLang="he-IL" sz="1400" smtClean="0">
                <a:latin typeface="Tahoma" pitchFamily="34" charset="0"/>
                <a:cs typeface="Tahoma" pitchFamily="34" charset="0"/>
              </a:rPr>
              <a:t> ז. </a:t>
            </a:r>
            <a:r>
              <a:rPr lang="he-IL" altLang="he-IL" sz="1400" b="0" smtClean="0">
                <a:latin typeface="Tahoma" pitchFamily="34" charset="0"/>
                <a:cs typeface="Tahoma" pitchFamily="34" charset="0"/>
              </a:rPr>
              <a:t>הפעילות נערכת בישראל.</a:t>
            </a:r>
          </a:p>
          <a:p>
            <a:pPr>
              <a:lnSpc>
                <a:spcPct val="150000"/>
              </a:lnSpc>
              <a:buFont typeface="Arial" pitchFamily="34" charset="0"/>
              <a:buNone/>
            </a:pPr>
            <a:r>
              <a:rPr lang="he-IL" altLang="he-IL" sz="1400" smtClean="0">
                <a:latin typeface="Tahoma" pitchFamily="34" charset="0"/>
                <a:cs typeface="Tahoma" pitchFamily="34" charset="0"/>
              </a:rPr>
              <a:t>ח. </a:t>
            </a:r>
            <a:r>
              <a:rPr lang="he-IL" altLang="he-IL" sz="1400" b="0" smtClean="0">
                <a:latin typeface="Tahoma" pitchFamily="34" charset="0"/>
                <a:cs typeface="Tahoma" pitchFamily="34" charset="0"/>
              </a:rPr>
              <a:t>מטרת הפעילות הינה לצורך שיפור העבודה והממשקים בין העובדים. כמו כן, הפעילות</a:t>
            </a:r>
          </a:p>
          <a:p>
            <a:pPr>
              <a:lnSpc>
                <a:spcPct val="150000"/>
              </a:lnSpc>
              <a:buFont typeface="Arial" pitchFamily="34" charset="0"/>
              <a:buNone/>
            </a:pPr>
            <a:r>
              <a:rPr lang="he-IL" altLang="he-IL" sz="1400" b="0" smtClean="0">
                <a:latin typeface="Tahoma" pitchFamily="34" charset="0"/>
                <a:cs typeface="Tahoma" pitchFamily="34" charset="0"/>
              </a:rPr>
              <a:t>     חייבת לכלול הרצאה מקצועית או פעילות העשרה.</a:t>
            </a:r>
          </a:p>
          <a:p>
            <a:pPr>
              <a:buFont typeface="Arial" pitchFamily="34" charset="0"/>
              <a:buNone/>
            </a:pPr>
            <a:endParaRPr lang="he-IL" altLang="he-IL" smtClean="0"/>
          </a:p>
        </p:txBody>
      </p:sp>
      <p:sp>
        <p:nvSpPr>
          <p:cNvPr id="18436"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5F3704B4-B25D-4078-A79D-85748E5DFBFC}" type="slidenum">
              <a:rPr lang="he-IL" altLang="he-IL" smtClean="0">
                <a:solidFill>
                  <a:srgbClr val="FFFFFF"/>
                </a:solidFill>
              </a:rPr>
              <a:pPr/>
              <a:t>13</a:t>
            </a:fld>
            <a:endParaRPr lang="he-IL" altLang="he-IL" smtClean="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b="1" u="sng" dirty="0" smtClean="0">
                <a:solidFill>
                  <a:schemeClr val="accent3">
                    <a:lumMod val="50000"/>
                  </a:schemeClr>
                </a:solidFill>
                <a:latin typeface="Tahoma" pitchFamily="34" charset="0"/>
                <a:ea typeface="Tahoma" pitchFamily="34" charset="0"/>
                <a:cs typeface="Tahoma" pitchFamily="34" charset="0"/>
              </a:rPr>
              <a:t>זקיפת שווי הטבה בגין ימי גיבוש לעובדים</a:t>
            </a:r>
            <a:endParaRPr lang="he-IL" dirty="0"/>
          </a:p>
        </p:txBody>
      </p:sp>
      <p:sp>
        <p:nvSpPr>
          <p:cNvPr id="3" name="מציין מיקום תוכן 2"/>
          <p:cNvSpPr>
            <a:spLocks noGrp="1"/>
          </p:cNvSpPr>
          <p:nvPr>
            <p:ph idx="1"/>
          </p:nvPr>
        </p:nvSpPr>
        <p:spPr>
          <a:xfrm>
            <a:off x="785813" y="1428750"/>
            <a:ext cx="7521575" cy="3579813"/>
          </a:xfrm>
        </p:spPr>
        <p:txBody>
          <a:bodyPr/>
          <a:lstStyle/>
          <a:p>
            <a:pPr marL="0" indent="0">
              <a:lnSpc>
                <a:spcPct val="150000"/>
              </a:lnSpc>
              <a:buFont typeface="Wingdings 3" pitchFamily="18" charset="2"/>
              <a:buNone/>
              <a:defRPr/>
            </a:pPr>
            <a:r>
              <a:rPr lang="he-IL" sz="1400" dirty="0" smtClean="0">
                <a:latin typeface="Tahoma" pitchFamily="34" charset="0"/>
                <a:ea typeface="Tahoma" pitchFamily="34" charset="0"/>
                <a:cs typeface="Tahoma" pitchFamily="34" charset="0"/>
              </a:rPr>
              <a:t>על המעסיק לשמור מסמכים מאמתים לקיום הכללים לעיל:</a:t>
            </a:r>
          </a:p>
          <a:p>
            <a:pPr>
              <a:lnSpc>
                <a:spcPct val="150000"/>
              </a:lnSpc>
              <a:buFont typeface="Arial" pitchFamily="34" charset="0"/>
              <a:buNone/>
              <a:defRPr/>
            </a:pPr>
            <a:r>
              <a:rPr lang="he-IL" sz="1400" b="0" dirty="0" smtClean="0">
                <a:latin typeface="Tahoma" pitchFamily="34" charset="0"/>
                <a:ea typeface="Tahoma" pitchFamily="34" charset="0"/>
                <a:cs typeface="Tahoma" pitchFamily="34" charset="0"/>
              </a:rPr>
              <a:t>העלויות בהן עמד המעסיק הינן סבירות ביחס לפעילות ומטרתה. </a:t>
            </a:r>
          </a:p>
          <a:p>
            <a:pPr>
              <a:lnSpc>
                <a:spcPct val="150000"/>
              </a:lnSpc>
              <a:buFont typeface="Arial" pitchFamily="34" charset="0"/>
              <a:buNone/>
              <a:defRPr/>
            </a:pPr>
            <a:r>
              <a:rPr lang="he-IL" sz="1400" b="0" dirty="0" smtClean="0">
                <a:latin typeface="Tahoma" pitchFamily="34" charset="0"/>
                <a:ea typeface="Tahoma" pitchFamily="34" charset="0"/>
                <a:cs typeface="Tahoma" pitchFamily="34" charset="0"/>
              </a:rPr>
              <a:t>לעניין זה, עלויות העומדות בהוראות </a:t>
            </a:r>
            <a:r>
              <a:rPr lang="he-IL" sz="1400" b="0" dirty="0" err="1" smtClean="0">
                <a:latin typeface="Tahoma" pitchFamily="34" charset="0"/>
                <a:ea typeface="Tahoma" pitchFamily="34" charset="0"/>
                <a:cs typeface="Tahoma" pitchFamily="34" charset="0"/>
              </a:rPr>
              <a:t>תכ"מ</a:t>
            </a:r>
            <a:r>
              <a:rPr lang="he-IL" sz="1400" b="0" dirty="0" smtClean="0">
                <a:latin typeface="Tahoma" pitchFamily="34" charset="0"/>
                <a:ea typeface="Tahoma" pitchFamily="34" charset="0"/>
                <a:cs typeface="Tahoma" pitchFamily="34" charset="0"/>
              </a:rPr>
              <a:t>, הינן עלויות סבירות נכון להיום </a:t>
            </a:r>
            <a:r>
              <a:rPr lang="he-IL" sz="1400" b="0" dirty="0" err="1" smtClean="0">
                <a:latin typeface="Tahoma" pitchFamily="34" charset="0"/>
                <a:ea typeface="Tahoma" pitchFamily="34" charset="0"/>
                <a:cs typeface="Tahoma" pitchFamily="34" charset="0"/>
              </a:rPr>
              <a:t>– 4</a:t>
            </a:r>
            <a:r>
              <a:rPr lang="he-IL" sz="1400" b="0" dirty="0" smtClean="0">
                <a:latin typeface="Tahoma" pitchFamily="34" charset="0"/>
                <a:ea typeface="Tahoma" pitchFamily="34" charset="0"/>
                <a:cs typeface="Tahoma" pitchFamily="34" charset="0"/>
              </a:rPr>
              <a:t>00 ₪ </a:t>
            </a:r>
          </a:p>
          <a:p>
            <a:pPr>
              <a:lnSpc>
                <a:spcPct val="150000"/>
              </a:lnSpc>
              <a:buFont typeface="Arial" pitchFamily="34" charset="0"/>
              <a:buNone/>
              <a:defRPr/>
            </a:pPr>
            <a:r>
              <a:rPr lang="he-IL" sz="1400" b="0" dirty="0" smtClean="0">
                <a:latin typeface="Tahoma" pitchFamily="34" charset="0"/>
                <a:ea typeface="Tahoma" pitchFamily="34" charset="0"/>
                <a:cs typeface="Tahoma" pitchFamily="34" charset="0"/>
              </a:rPr>
              <a:t>לפעילות של יום שלם ללא לינה או 700 </a:t>
            </a:r>
            <a:r>
              <a:rPr lang="he-IL" sz="1400" b="0" dirty="0" err="1" smtClean="0">
                <a:latin typeface="Tahoma" pitchFamily="34" charset="0"/>
                <a:ea typeface="Tahoma" pitchFamily="34" charset="0"/>
                <a:cs typeface="Tahoma" pitchFamily="34" charset="0"/>
              </a:rPr>
              <a:t>₪ ל</a:t>
            </a:r>
            <a:r>
              <a:rPr lang="he-IL" sz="1400" b="0" dirty="0" smtClean="0">
                <a:latin typeface="Tahoma" pitchFamily="34" charset="0"/>
                <a:ea typeface="Tahoma" pitchFamily="34" charset="0"/>
                <a:cs typeface="Tahoma" pitchFamily="34" charset="0"/>
              </a:rPr>
              <a:t>יום לפעילות הכוללת לינה.</a:t>
            </a:r>
          </a:p>
          <a:p>
            <a:pPr>
              <a:lnSpc>
                <a:spcPct val="150000"/>
              </a:lnSpc>
              <a:buFont typeface="Arial" pitchFamily="34" charset="0"/>
              <a:buNone/>
              <a:defRPr/>
            </a:pPr>
            <a:endParaRPr lang="he-IL" sz="1400" b="0" dirty="0" smtClean="0">
              <a:latin typeface="Tahoma" pitchFamily="34" charset="0"/>
              <a:ea typeface="Tahoma" pitchFamily="34" charset="0"/>
              <a:cs typeface="Tahoma" pitchFamily="34" charset="0"/>
            </a:endParaRPr>
          </a:p>
          <a:p>
            <a:pPr>
              <a:lnSpc>
                <a:spcPct val="150000"/>
              </a:lnSpc>
              <a:buFont typeface="Arial" pitchFamily="34" charset="0"/>
              <a:buNone/>
              <a:defRPr/>
            </a:pPr>
            <a:r>
              <a:rPr lang="he-IL" sz="1400" b="0" dirty="0" smtClean="0">
                <a:latin typeface="Tahoma" pitchFamily="34" charset="0"/>
                <a:ea typeface="Tahoma" pitchFamily="34" charset="0"/>
                <a:cs typeface="Tahoma" pitchFamily="34" charset="0"/>
              </a:rPr>
              <a:t>***</a:t>
            </a:r>
            <a:r>
              <a:rPr lang="he-IL" sz="1400" dirty="0" smtClean="0">
                <a:latin typeface="Tahoma" pitchFamily="34" charset="0"/>
                <a:ea typeface="Tahoma" pitchFamily="34" charset="0"/>
                <a:cs typeface="Tahoma" pitchFamily="34" charset="0"/>
              </a:rPr>
              <a:t>בכל מקרה שאינו עומד בכללים אלו, יש לזקוף שווי הטבה.</a:t>
            </a:r>
          </a:p>
          <a:p>
            <a:pPr>
              <a:buFont typeface="Arial" pitchFamily="34" charset="0"/>
              <a:buNone/>
              <a:defRPr/>
            </a:pPr>
            <a:endParaRPr lang="he-IL" dirty="0"/>
          </a:p>
        </p:txBody>
      </p:sp>
      <p:sp>
        <p:nvSpPr>
          <p:cNvPr id="19460"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F908EBAF-1C03-42EC-B859-6744D8B3B903}" type="slidenum">
              <a:rPr lang="he-IL" altLang="he-IL" smtClean="0">
                <a:solidFill>
                  <a:srgbClr val="FFFFFF"/>
                </a:solidFill>
              </a:rPr>
              <a:pPr/>
              <a:t>14</a:t>
            </a:fld>
            <a:endParaRPr lang="he-IL" altLang="he-IL" smtClean="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ביטול היטל על העסקת עובדים זרים</a:t>
            </a:r>
          </a:p>
        </p:txBody>
      </p:sp>
      <p:sp>
        <p:nvSpPr>
          <p:cNvPr id="20483" name="מציין מיקום תוכן 2"/>
          <p:cNvSpPr>
            <a:spLocks noGrp="1"/>
          </p:cNvSpPr>
          <p:nvPr>
            <p:ph idx="1"/>
          </p:nvPr>
        </p:nvSpPr>
        <p:spPr>
          <a:xfrm>
            <a:off x="785813" y="1357313"/>
            <a:ext cx="7521575" cy="3579812"/>
          </a:xfrm>
        </p:spPr>
        <p:txBody>
          <a:bodyPr/>
          <a:lstStyle/>
          <a:p>
            <a:pPr>
              <a:lnSpc>
                <a:spcPct val="150000"/>
              </a:lnSpc>
              <a:buFont typeface="Arial" pitchFamily="34" charset="0"/>
              <a:buNone/>
            </a:pPr>
            <a:r>
              <a:rPr lang="he-IL" altLang="he-IL" b="0" smtClean="0">
                <a:latin typeface="Tahoma" pitchFamily="34" charset="0"/>
                <a:cs typeface="Tahoma" pitchFamily="34" charset="0"/>
              </a:rPr>
              <a:t>מעסיקים של עובדים זרים נדרשו לשלם היטל של 15% - 20%  תלוי בענף </a:t>
            </a:r>
          </a:p>
          <a:p>
            <a:pPr>
              <a:lnSpc>
                <a:spcPct val="150000"/>
              </a:lnSpc>
              <a:buFont typeface="Arial" pitchFamily="34" charset="0"/>
              <a:buNone/>
            </a:pPr>
            <a:r>
              <a:rPr lang="he-IL" altLang="he-IL" b="0" smtClean="0">
                <a:latin typeface="Tahoma" pitchFamily="34" charset="0"/>
                <a:cs typeface="Tahoma" pitchFamily="34" charset="0"/>
              </a:rPr>
              <a:t>שבו מועסק העובד.</a:t>
            </a:r>
          </a:p>
          <a:p>
            <a:pPr>
              <a:lnSpc>
                <a:spcPct val="150000"/>
              </a:lnSpc>
              <a:buFont typeface="Arial" pitchFamily="34" charset="0"/>
              <a:buNone/>
            </a:pPr>
            <a:r>
              <a:rPr lang="he-IL" altLang="he-IL" b="0" smtClean="0">
                <a:latin typeface="Tahoma" pitchFamily="34" charset="0"/>
                <a:cs typeface="Tahoma" pitchFamily="34" charset="0"/>
              </a:rPr>
              <a:t>בשנת 2022 בוטל ההיטל, מה שהקל מאוד על בעלי העסקים. </a:t>
            </a:r>
          </a:p>
          <a:p>
            <a:pPr>
              <a:lnSpc>
                <a:spcPct val="150000"/>
              </a:lnSpc>
              <a:buFont typeface="Arial" pitchFamily="34" charset="0"/>
              <a:buNone/>
            </a:pPr>
            <a:r>
              <a:rPr lang="he-IL" altLang="he-IL" b="0" smtClean="0">
                <a:latin typeface="Tahoma" pitchFamily="34" charset="0"/>
                <a:cs typeface="Tahoma" pitchFamily="34" charset="0"/>
              </a:rPr>
              <a:t>ביטול ההיטל תקף גם לפליטים ומהגרי עבודה בלתי חוקיים.</a:t>
            </a:r>
          </a:p>
        </p:txBody>
      </p:sp>
      <p:sp>
        <p:nvSpPr>
          <p:cNvPr id="20484"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FD6B2231-30DB-4892-BBA4-F271007170E4}" type="slidenum">
              <a:rPr lang="he-IL" altLang="he-IL" smtClean="0">
                <a:solidFill>
                  <a:srgbClr val="FFFFFF"/>
                </a:solidFill>
              </a:rPr>
              <a:pPr/>
              <a:t>15</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7521575" cy="831850"/>
          </a:xfrm>
        </p:spPr>
        <p:txBody>
          <a:bodyPr rtlCol="0">
            <a:normAutofit/>
          </a:bodyPr>
          <a:lstStyle/>
          <a:p>
            <a:pPr algn="ctr" eaLnBrk="1" fontAlgn="auto" hangingPunct="1">
              <a:spcAft>
                <a:spcPts val="0"/>
              </a:spcAft>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שינויים בטופס 126 למס הכנסה</a:t>
            </a:r>
            <a:endParaRPr lang="en-US" altLang="he-IL" sz="2400" b="1" u="sng" dirty="0" smtClean="0">
              <a:solidFill>
                <a:schemeClr val="accent3">
                  <a:lumMod val="50000"/>
                </a:schemeClr>
              </a:solidFill>
              <a:latin typeface="Tahoma" pitchFamily="34" charset="0"/>
              <a:ea typeface="Tahoma" pitchFamily="34" charset="0"/>
              <a:cs typeface="Tahoma" pitchFamily="34" charset="0"/>
            </a:endParaRPr>
          </a:p>
        </p:txBody>
      </p:sp>
      <p:sp>
        <p:nvSpPr>
          <p:cNvPr id="21507" name="מציין מיקום תוכן 2"/>
          <p:cNvSpPr>
            <a:spLocks noGrp="1"/>
          </p:cNvSpPr>
          <p:nvPr>
            <p:ph idx="1"/>
          </p:nvPr>
        </p:nvSpPr>
        <p:spPr>
          <a:xfrm>
            <a:off x="642938" y="1268413"/>
            <a:ext cx="7929562" cy="4105275"/>
          </a:xfrm>
        </p:spPr>
        <p:txBody>
          <a:bodyPr/>
          <a:lstStyle/>
          <a:p>
            <a:pPr marL="0" algn="just" eaLnBrk="1" hangingPunct="1">
              <a:buFont typeface="Arial" pitchFamily="34" charset="0"/>
              <a:buNone/>
            </a:pPr>
            <a:endParaRPr lang="he-IL" altLang="en-US" b="0" i="1" smtClean="0">
              <a:solidFill>
                <a:srgbClr val="191919"/>
              </a:solidFill>
              <a:latin typeface="Open Sans Hebrew"/>
            </a:endParaRPr>
          </a:p>
          <a:p>
            <a:pPr marL="0" eaLnBrk="1" hangingPunct="1">
              <a:lnSpc>
                <a:spcPct val="150000"/>
              </a:lnSpc>
              <a:buFont typeface="Arial" pitchFamily="34" charset="0"/>
              <a:buNone/>
            </a:pPr>
            <a:r>
              <a:rPr lang="he-IL" altLang="he-IL" smtClean="0">
                <a:latin typeface="Tahoma" pitchFamily="34" charset="0"/>
                <a:cs typeface="Tahoma" pitchFamily="34" charset="0"/>
              </a:rPr>
              <a:t>משנת 2021 יש צורך לציין בטופס 126 את קוד הענף לעובדים זרים שהעיסוק  שלהם הוא: </a:t>
            </a:r>
          </a:p>
          <a:p>
            <a:pPr marL="0" algn="just" eaLnBrk="1" hangingPunct="1">
              <a:lnSpc>
                <a:spcPct val="150000"/>
              </a:lnSpc>
            </a:pPr>
            <a:r>
              <a:rPr lang="he-IL" altLang="he-IL" b="0" smtClean="0">
                <a:latin typeface="Tahoma" pitchFamily="34" charset="0"/>
                <a:cs typeface="Tahoma" pitchFamily="34" charset="0"/>
              </a:rPr>
              <a:t>ספורטאי חוץ</a:t>
            </a:r>
          </a:p>
          <a:p>
            <a:pPr marL="0" algn="just" eaLnBrk="1" hangingPunct="1">
              <a:lnSpc>
                <a:spcPct val="150000"/>
              </a:lnSpc>
            </a:pPr>
            <a:r>
              <a:rPr lang="he-IL" altLang="he-IL" b="0" smtClean="0">
                <a:latin typeface="Tahoma" pitchFamily="34" charset="0"/>
                <a:cs typeface="Tahoma" pitchFamily="34" charset="0"/>
              </a:rPr>
              <a:t>עיתונאי חוץ</a:t>
            </a:r>
          </a:p>
          <a:p>
            <a:pPr marL="0" algn="just" eaLnBrk="1" hangingPunct="1">
              <a:buFont typeface="Arial" pitchFamily="34" charset="0"/>
              <a:buNone/>
            </a:pPr>
            <a:endParaRPr lang="he-IL" altLang="en-US" smtClean="0">
              <a:solidFill>
                <a:srgbClr val="191919"/>
              </a:solidFill>
              <a:latin typeface="Open Sans Hebrew"/>
            </a:endParaRPr>
          </a:p>
          <a:p>
            <a:pPr marL="0" algn="just" eaLnBrk="1" hangingPunct="1">
              <a:buFont typeface="Arial" pitchFamily="34" charset="0"/>
              <a:buNone/>
            </a:pPr>
            <a:endParaRPr lang="he-IL" altLang="en-US" b="0" smtClean="0">
              <a:solidFill>
                <a:srgbClr val="191919"/>
              </a:solidFill>
              <a:latin typeface="Open Sans Hebrew"/>
            </a:endParaRPr>
          </a:p>
        </p:txBody>
      </p:sp>
      <p:sp>
        <p:nvSpPr>
          <p:cNvPr id="21508"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0CB0F5BF-5120-47A1-A36E-CF636B911323}" type="slidenum">
              <a:rPr lang="he-IL" altLang="he-IL" smtClean="0">
                <a:solidFill>
                  <a:srgbClr val="FFFFFF"/>
                </a:solidFill>
              </a:rPr>
              <a:pPr/>
              <a:t>16</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42938" y="428625"/>
            <a:ext cx="8072437" cy="549275"/>
          </a:xfrm>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נקודות זיכוי להורים עם ילדים בעלי צרכים מיוחדים</a:t>
            </a:r>
          </a:p>
        </p:txBody>
      </p:sp>
      <p:sp>
        <p:nvSpPr>
          <p:cNvPr id="22531" name="מציין מיקום תוכן 2"/>
          <p:cNvSpPr>
            <a:spLocks noGrp="1"/>
          </p:cNvSpPr>
          <p:nvPr>
            <p:ph idx="1"/>
          </p:nvPr>
        </p:nvSpPr>
        <p:spPr/>
        <p:txBody>
          <a:bodyPr/>
          <a:lstStyle/>
          <a:p>
            <a:pPr>
              <a:buFont typeface="Arial" pitchFamily="34" charset="0"/>
              <a:buNone/>
            </a:pPr>
            <a:endParaRPr lang="he-IL" altLang="he-IL" sz="1200" smtClean="0"/>
          </a:p>
          <a:p>
            <a:pPr>
              <a:lnSpc>
                <a:spcPct val="150000"/>
              </a:lnSpc>
              <a:buFont typeface="Arial" pitchFamily="34" charset="0"/>
              <a:buNone/>
            </a:pPr>
            <a:r>
              <a:rPr lang="he-IL" altLang="he-IL" b="0" smtClean="0">
                <a:latin typeface="Tahoma" pitchFamily="34" charset="0"/>
                <a:cs typeface="Tahoma" pitchFamily="34" charset="0"/>
              </a:rPr>
              <a:t>הורים לילדים עם צרכים מיוחדים זכאים לקבל על כך </a:t>
            </a:r>
            <a:r>
              <a:rPr lang="he-IL" altLang="he-IL" smtClean="0">
                <a:latin typeface="Tahoma" pitchFamily="34" charset="0"/>
                <a:cs typeface="Tahoma" pitchFamily="34" charset="0"/>
              </a:rPr>
              <a:t>2 נקודות זיכוי </a:t>
            </a:r>
            <a:r>
              <a:rPr lang="he-IL" altLang="he-IL" b="0" smtClean="0">
                <a:latin typeface="Tahoma" pitchFamily="34" charset="0"/>
                <a:cs typeface="Tahoma" pitchFamily="34" charset="0"/>
              </a:rPr>
              <a:t>לפי סעיף </a:t>
            </a:r>
          </a:p>
          <a:p>
            <a:pPr>
              <a:lnSpc>
                <a:spcPct val="150000"/>
              </a:lnSpc>
              <a:buFont typeface="Arial" pitchFamily="34" charset="0"/>
              <a:buNone/>
            </a:pPr>
            <a:r>
              <a:rPr lang="he-IL" altLang="he-IL" b="0" smtClean="0">
                <a:latin typeface="Tahoma" pitchFamily="34" charset="0"/>
                <a:cs typeface="Tahoma" pitchFamily="34" charset="0"/>
              </a:rPr>
              <a:t>45(א) לפקודת מס הכנסה. בכדי לקבל את נקודות הזיכוי, ההורים היו צריכים </a:t>
            </a:r>
          </a:p>
          <a:p>
            <a:pPr>
              <a:lnSpc>
                <a:spcPct val="150000"/>
              </a:lnSpc>
              <a:buFont typeface="Arial" pitchFamily="34" charset="0"/>
              <a:buNone/>
            </a:pPr>
            <a:r>
              <a:rPr lang="he-IL" altLang="he-IL" b="0" smtClean="0">
                <a:latin typeface="Tahoma" pitchFamily="34" charset="0"/>
                <a:cs typeface="Tahoma" pitchFamily="34" charset="0"/>
              </a:rPr>
              <a:t>להציג את ההחלטות של ועדת אפיון וזכאות או ועדת השמה אשר קבעו כי ילדיהם </a:t>
            </a:r>
          </a:p>
          <a:p>
            <a:pPr>
              <a:lnSpc>
                <a:spcPct val="150000"/>
              </a:lnSpc>
              <a:buFont typeface="Arial" pitchFamily="34" charset="0"/>
              <a:buNone/>
            </a:pPr>
            <a:r>
              <a:rPr lang="he-IL" altLang="he-IL" b="0" smtClean="0">
                <a:latin typeface="Tahoma" pitchFamily="34" charset="0"/>
                <a:cs typeface="Tahoma" pitchFamily="34" charset="0"/>
              </a:rPr>
              <a:t>זקוקים למסגרת של חינוך מיוחד. כעת, חל שיתוף פעולה בין רשות המיסים </a:t>
            </a:r>
          </a:p>
          <a:p>
            <a:pPr>
              <a:lnSpc>
                <a:spcPct val="150000"/>
              </a:lnSpc>
              <a:buFont typeface="Arial" pitchFamily="34" charset="0"/>
              <a:buNone/>
            </a:pPr>
            <a:r>
              <a:rPr lang="he-IL" altLang="he-IL" b="0" smtClean="0">
                <a:latin typeface="Tahoma" pitchFamily="34" charset="0"/>
                <a:cs typeface="Tahoma" pitchFamily="34" charset="0"/>
              </a:rPr>
              <a:t>ומשרד החינוך. העברת הטפסים מועברת ביניהם באופן מקוון. בעקבות כך, חל</a:t>
            </a:r>
          </a:p>
          <a:p>
            <a:pPr>
              <a:lnSpc>
                <a:spcPct val="150000"/>
              </a:lnSpc>
              <a:buFont typeface="Arial" pitchFamily="34" charset="0"/>
              <a:buNone/>
            </a:pPr>
            <a:r>
              <a:rPr lang="he-IL" altLang="he-IL" b="0" smtClean="0">
                <a:latin typeface="Tahoma" pitchFamily="34" charset="0"/>
                <a:cs typeface="Tahoma" pitchFamily="34" charset="0"/>
              </a:rPr>
              <a:t> שינוי וההורים לא יידרשו להציג את החלטות הועדה מהרשות המקומית. דבר זה </a:t>
            </a:r>
          </a:p>
          <a:p>
            <a:pPr>
              <a:lnSpc>
                <a:spcPct val="150000"/>
              </a:lnSpc>
              <a:buFont typeface="Arial" pitchFamily="34" charset="0"/>
              <a:buNone/>
            </a:pPr>
            <a:r>
              <a:rPr lang="he-IL" altLang="he-IL" b="0" smtClean="0">
                <a:latin typeface="Tahoma" pitchFamily="34" charset="0"/>
                <a:cs typeface="Tahoma" pitchFamily="34" charset="0"/>
              </a:rPr>
              <a:t>יאפשר להורים לקבל החזר מס בקלות ובמהירות.</a:t>
            </a:r>
          </a:p>
          <a:p>
            <a:pPr>
              <a:buFont typeface="Arial" pitchFamily="34" charset="0"/>
              <a:buNone/>
            </a:pPr>
            <a:endParaRPr lang="he-IL" altLang="he-IL" sz="1200" smtClean="0"/>
          </a:p>
        </p:txBody>
      </p:sp>
      <p:sp>
        <p:nvSpPr>
          <p:cNvPr id="22532"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877A2BDB-92E2-42EA-ADD0-F1F18A2BF39F}" type="slidenum">
              <a:rPr lang="he-IL" altLang="he-IL" smtClean="0">
                <a:solidFill>
                  <a:srgbClr val="FFFFFF"/>
                </a:solidFill>
              </a:rPr>
              <a:pPr/>
              <a:t>17</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7250" y="285750"/>
            <a:ext cx="7521575" cy="549275"/>
          </a:xfrm>
        </p:spPr>
        <p:txBody>
          <a:bodyPr/>
          <a:lstStyle/>
          <a:p>
            <a:pPr algn="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טופס 101</a:t>
            </a:r>
          </a:p>
        </p:txBody>
      </p:sp>
      <p:sp>
        <p:nvSpPr>
          <p:cNvPr id="23555" name="מציין מיקום תוכן 2"/>
          <p:cNvSpPr>
            <a:spLocks noGrp="1"/>
          </p:cNvSpPr>
          <p:nvPr>
            <p:ph idx="1"/>
          </p:nvPr>
        </p:nvSpPr>
        <p:spPr>
          <a:xfrm>
            <a:off x="928688" y="1214438"/>
            <a:ext cx="7521575" cy="3579812"/>
          </a:xfrm>
        </p:spPr>
        <p:txBody>
          <a:bodyPr/>
          <a:lstStyle/>
          <a:p>
            <a:pPr>
              <a:buFont typeface="Arial" pitchFamily="34" charset="0"/>
              <a:buNone/>
            </a:pPr>
            <a:r>
              <a:rPr lang="he-IL" altLang="he-IL" smtClean="0">
                <a:latin typeface="Tahoma" pitchFamily="34" charset="0"/>
                <a:cs typeface="Tahoma" pitchFamily="34" charset="0"/>
              </a:rPr>
              <a:t>בשנת 2022 חלו מספר שינויים בטופס 101.</a:t>
            </a:r>
            <a:r>
              <a:rPr lang="en-US" altLang="he-IL" smtClean="0">
                <a:latin typeface="Tahoma" pitchFamily="34" charset="0"/>
                <a:cs typeface="Tahoma" pitchFamily="34" charset="0"/>
              </a:rPr>
              <a:t/>
            </a:r>
            <a:br>
              <a:rPr lang="en-US" altLang="he-IL" smtClean="0">
                <a:latin typeface="Tahoma" pitchFamily="34" charset="0"/>
                <a:cs typeface="Tahoma" pitchFamily="34" charset="0"/>
              </a:rPr>
            </a:br>
            <a:endParaRPr lang="he-IL" altLang="he-IL" smtClean="0">
              <a:latin typeface="Tahoma" pitchFamily="34" charset="0"/>
              <a:cs typeface="Tahoma" pitchFamily="34" charset="0"/>
            </a:endParaRPr>
          </a:p>
          <a:p>
            <a:pPr>
              <a:buFont typeface="Arial" pitchFamily="34" charset="0"/>
              <a:buAutoNum type="arabicPeriod"/>
            </a:pPr>
            <a:r>
              <a:rPr lang="he-IL" altLang="he-IL" b="0" smtClean="0">
                <a:latin typeface="Tahoma" pitchFamily="34" charset="0"/>
                <a:cs typeface="Tahoma" pitchFamily="34" charset="0"/>
              </a:rPr>
              <a:t>הסבר מורחב בסעיף ה של מהי הכנסה נוספת.</a:t>
            </a:r>
          </a:p>
          <a:p>
            <a:pPr>
              <a:buFont typeface="Arial" pitchFamily="34" charset="0"/>
              <a:buAutoNum type="arabicPeriod"/>
            </a:pPr>
            <a:r>
              <a:rPr lang="he-IL" altLang="he-IL" b="0" smtClean="0">
                <a:latin typeface="Tahoma" pitchFamily="34" charset="0"/>
                <a:cs typeface="Tahoma" pitchFamily="34" charset="0"/>
              </a:rPr>
              <a:t>אין יותר אפשרות לסמן הכנסה ממקור אחר. </a:t>
            </a:r>
          </a:p>
          <a:p>
            <a:pPr>
              <a:buFont typeface="Arial" pitchFamily="34" charset="0"/>
              <a:buAutoNum type="arabicPeriod"/>
            </a:pPr>
            <a:endParaRPr lang="he-IL" altLang="he-IL" smtClean="0"/>
          </a:p>
          <a:p>
            <a:pPr>
              <a:buFont typeface="Arial" pitchFamily="34" charset="0"/>
              <a:buAutoNum type="arabicPeriod"/>
            </a:pPr>
            <a:endParaRPr lang="he-IL" altLang="he-IL" smtClean="0"/>
          </a:p>
          <a:p>
            <a:pPr>
              <a:buFont typeface="Arial" pitchFamily="34" charset="0"/>
              <a:buAutoNum type="arabicPeriod"/>
            </a:pPr>
            <a:endParaRPr lang="he-IL" altLang="he-IL" smtClean="0"/>
          </a:p>
          <a:p>
            <a:pPr>
              <a:buFont typeface="Arial" pitchFamily="34" charset="0"/>
              <a:buAutoNum type="arabicPeriod"/>
            </a:pPr>
            <a:endParaRPr lang="he-IL" altLang="he-IL" smtClean="0"/>
          </a:p>
          <a:p>
            <a:pPr>
              <a:buFont typeface="Arial" pitchFamily="34" charset="0"/>
              <a:buAutoNum type="arabicPeriod"/>
            </a:pPr>
            <a:endParaRPr lang="he-IL" altLang="he-IL" smtClean="0"/>
          </a:p>
          <a:p>
            <a:pPr>
              <a:buFont typeface="Arial" pitchFamily="34" charset="0"/>
              <a:buAutoNum type="arabicPeriod"/>
            </a:pPr>
            <a:endParaRPr lang="he-IL" altLang="he-IL" smtClean="0"/>
          </a:p>
          <a:p>
            <a:pPr>
              <a:buFont typeface="Arial" pitchFamily="34" charset="0"/>
              <a:buAutoNum type="arabicPeriod"/>
            </a:pPr>
            <a:r>
              <a:rPr lang="he-IL" altLang="he-IL" b="0" smtClean="0">
                <a:latin typeface="Tahoma" pitchFamily="34" charset="0"/>
                <a:cs typeface="Tahoma" pitchFamily="34" charset="0"/>
              </a:rPr>
              <a:t>בגב הטופס, בסעיף 6 מדייקים יותר בסוגי הקצבה שעליהם יש לדווח.</a:t>
            </a:r>
          </a:p>
        </p:txBody>
      </p:sp>
      <p:pic>
        <p:nvPicPr>
          <p:cNvPr id="23556" name="תמונה 4"/>
          <p:cNvPicPr>
            <a:picLocks noChangeAspect="1" noChangeArrowheads="1"/>
          </p:cNvPicPr>
          <p:nvPr/>
        </p:nvPicPr>
        <p:blipFill>
          <a:blip r:embed="rId2">
            <a:extLst>
              <a:ext uri="{28A0092B-C50C-407E-A947-70E740481C1C}">
                <a14:useLocalDpi xmlns:a14="http://schemas.microsoft.com/office/drawing/2010/main" val="0"/>
              </a:ext>
            </a:extLst>
          </a:blip>
          <a:srcRect l="31622" t="36481" r="33340" b="35146"/>
          <a:stretch>
            <a:fillRect/>
          </a:stretch>
        </p:blipFill>
        <p:spPr bwMode="auto">
          <a:xfrm>
            <a:off x="3714750" y="2571750"/>
            <a:ext cx="44640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27E36951-17CE-4C44-BE1D-C0F625221460}" type="slidenum">
              <a:rPr lang="he-IL" altLang="he-IL" smtClean="0">
                <a:solidFill>
                  <a:srgbClr val="FFFFFF"/>
                </a:solidFill>
              </a:rPr>
              <a:pPr/>
              <a:t>18</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הטבת מס לתושבי עוטף עזה </a:t>
            </a:r>
          </a:p>
        </p:txBody>
      </p:sp>
      <p:sp>
        <p:nvSpPr>
          <p:cNvPr id="24579" name="מציין מיקום תוכן 2"/>
          <p:cNvSpPr>
            <a:spLocks noGrp="1"/>
          </p:cNvSpPr>
          <p:nvPr>
            <p:ph idx="1"/>
          </p:nvPr>
        </p:nvSpPr>
        <p:spPr>
          <a:xfrm>
            <a:off x="1071563" y="1214438"/>
            <a:ext cx="7521575" cy="3579812"/>
          </a:xfrm>
        </p:spPr>
        <p:txBody>
          <a:bodyPr/>
          <a:lstStyle/>
          <a:p>
            <a:pPr>
              <a:lnSpc>
                <a:spcPct val="150000"/>
              </a:lnSpc>
              <a:buFont typeface="Arial" pitchFamily="34" charset="0"/>
              <a:buNone/>
            </a:pPr>
            <a:r>
              <a:rPr lang="he-IL" altLang="he-IL" sz="1400" smtClean="0">
                <a:latin typeface="Tahoma" pitchFamily="34" charset="0"/>
                <a:cs typeface="Tahoma" pitchFamily="34" charset="0"/>
              </a:rPr>
              <a:t>הטבת המס לכלל תושבי עוטף עזה תוארך בארבע שנים נוספות</a:t>
            </a:r>
            <a:r>
              <a:rPr lang="he-IL" altLang="he-IL" sz="1400" b="0" smtClean="0">
                <a:latin typeface="Tahoma" pitchFamily="34" charset="0"/>
                <a:cs typeface="Tahoma" pitchFamily="34" charset="0"/>
              </a:rPr>
              <a:t>.</a:t>
            </a:r>
          </a:p>
          <a:p>
            <a:pPr>
              <a:lnSpc>
                <a:spcPct val="150000"/>
              </a:lnSpc>
              <a:buFont typeface="Arial" pitchFamily="34" charset="0"/>
              <a:buNone/>
            </a:pPr>
            <a:r>
              <a:rPr lang="he-IL" altLang="he-IL" sz="1400" b="0" smtClean="0">
                <a:latin typeface="Tahoma" pitchFamily="34" charset="0"/>
                <a:cs typeface="Tahoma" pitchFamily="34" charset="0"/>
              </a:rPr>
              <a:t>כל מי שהיה תושב בקו עימות דרומי במשך כל שנת המס, זכאי לזיכוי ממס בשיעור של 20% </a:t>
            </a:r>
          </a:p>
          <a:p>
            <a:pPr>
              <a:lnSpc>
                <a:spcPct val="150000"/>
              </a:lnSpc>
              <a:buFont typeface="Arial" pitchFamily="34" charset="0"/>
              <a:buNone/>
            </a:pPr>
            <a:r>
              <a:rPr lang="he-IL" altLang="he-IL" sz="1400" b="0" smtClean="0">
                <a:latin typeface="Tahoma" pitchFamily="34" charset="0"/>
                <a:cs typeface="Tahoma" pitchFamily="34" charset="0"/>
              </a:rPr>
              <a:t>מהכנסתו החייבת מיגיעה אישית, עד לתקרה של 241,080 ₪. </a:t>
            </a:r>
          </a:p>
          <a:p>
            <a:pPr>
              <a:lnSpc>
                <a:spcPct val="150000"/>
              </a:lnSpc>
              <a:buFont typeface="Arial" pitchFamily="34" charset="0"/>
              <a:buNone/>
            </a:pPr>
            <a:r>
              <a:rPr lang="he-IL" altLang="he-IL" sz="1400" b="0" smtClean="0">
                <a:latin typeface="Tahoma" pitchFamily="34" charset="0"/>
                <a:cs typeface="Tahoma" pitchFamily="34" charset="0"/>
              </a:rPr>
              <a:t>שר האוצר קבע כי כל מי ששוכן עד 7 ק"מ מגדר המערכת המקיפה את עזה ויישובים נוספים </a:t>
            </a:r>
          </a:p>
          <a:p>
            <a:pPr>
              <a:lnSpc>
                <a:spcPct val="150000"/>
              </a:lnSpc>
              <a:buFont typeface="Arial" pitchFamily="34" charset="0"/>
              <a:buNone/>
            </a:pPr>
            <a:r>
              <a:rPr lang="he-IL" altLang="he-IL" sz="1400" b="0" smtClean="0">
                <a:latin typeface="Tahoma" pitchFamily="34" charset="0"/>
                <a:cs typeface="Tahoma" pitchFamily="34" charset="0"/>
              </a:rPr>
              <a:t>שמתקיימים בהם אותם שיקולים ביטחוניים ייחשבו כתושבי "קו עימות דרומי".</a:t>
            </a:r>
          </a:p>
          <a:p>
            <a:pPr>
              <a:lnSpc>
                <a:spcPct val="150000"/>
              </a:lnSpc>
              <a:buFont typeface="Arial" pitchFamily="34" charset="0"/>
              <a:buNone/>
            </a:pPr>
            <a:r>
              <a:rPr lang="he-IL" altLang="he-IL" sz="1400" b="0" smtClean="0">
                <a:latin typeface="Tahoma" pitchFamily="34" charset="0"/>
                <a:cs typeface="Tahoma" pitchFamily="34" charset="0"/>
              </a:rPr>
              <a:t> ההטבה תינתן לעובד על ידי הצגת אישור למעסיק מהמועצה המקומית על מגורים בישוב</a:t>
            </a:r>
          </a:p>
          <a:p>
            <a:pPr>
              <a:lnSpc>
                <a:spcPct val="150000"/>
              </a:lnSpc>
              <a:buFont typeface="Arial" pitchFamily="34" charset="0"/>
              <a:buNone/>
            </a:pPr>
            <a:r>
              <a:rPr lang="he-IL" altLang="he-IL" sz="1400" b="0" smtClean="0">
                <a:latin typeface="Tahoma" pitchFamily="34" charset="0"/>
                <a:cs typeface="Tahoma" pitchFamily="34" charset="0"/>
              </a:rPr>
              <a:t> מזכה.</a:t>
            </a:r>
          </a:p>
        </p:txBody>
      </p:sp>
      <p:sp>
        <p:nvSpPr>
          <p:cNvPr id="24580"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F4FD0BDC-661F-4932-8A1C-ABB51BFC4286}" type="slidenum">
              <a:rPr lang="he-IL" altLang="he-IL" smtClean="0">
                <a:solidFill>
                  <a:srgbClr val="FFFFFF"/>
                </a:solidFill>
              </a:rPr>
              <a:pPr/>
              <a:t>19</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marL="342900" indent="-342900" algn="r">
              <a:spcBef>
                <a:spcPts val="800"/>
              </a:spcBef>
              <a:buFont typeface="Arial" panose="020B0604020202020204" pitchFamily="34" charset="0"/>
              <a:buNone/>
              <a:defRPr/>
            </a:pPr>
            <a:r>
              <a:rPr lang="he-IL" sz="1800" b="1" dirty="0">
                <a:latin typeface="Tahoma" pitchFamily="34" charset="0"/>
                <a:ea typeface="Tahoma" pitchFamily="34" charset="0"/>
                <a:cs typeface="Tahoma" pitchFamily="34" charset="0"/>
              </a:rPr>
              <a:t>עדכוני חקיקה- פטור נכה עיוור לפי סעיף 9 (5) (א) ו9 (5) (א1)</a:t>
            </a:r>
          </a:p>
        </p:txBody>
      </p:sp>
      <p:sp>
        <p:nvSpPr>
          <p:cNvPr id="7171" name="מציין מיקום תוכן 2"/>
          <p:cNvSpPr>
            <a:spLocks noGrp="1"/>
          </p:cNvSpPr>
          <p:nvPr>
            <p:ph idx="1"/>
          </p:nvPr>
        </p:nvSpPr>
        <p:spPr>
          <a:xfrm>
            <a:off x="1143000" y="1143000"/>
            <a:ext cx="7521575" cy="4608513"/>
          </a:xfrm>
        </p:spPr>
        <p:txBody>
          <a:bodyPr/>
          <a:lstStyle/>
          <a:p>
            <a:pPr>
              <a:lnSpc>
                <a:spcPct val="150000"/>
              </a:lnSpc>
              <a:buFont typeface="Arial" pitchFamily="34" charset="0"/>
              <a:buNone/>
            </a:pPr>
            <a:r>
              <a:rPr lang="he-IL" altLang="he-IL" b="0" smtClean="0">
                <a:latin typeface="Tahoma" pitchFamily="34" charset="0"/>
                <a:cs typeface="Tahoma" pitchFamily="34" charset="0"/>
              </a:rPr>
              <a:t>בתאריך 15.11.2021 התבצע תיקון בסעיף 9(5) לפקודת מס הכנסה ונקבעו 2 תקרות הכנסה. הן מיוחסות אך ורק לנכות שתוקפה 365 ימים.</a:t>
            </a:r>
          </a:p>
          <a:p>
            <a:pPr>
              <a:lnSpc>
                <a:spcPct val="150000"/>
              </a:lnSpc>
              <a:buFont typeface="Arial" pitchFamily="34" charset="0"/>
              <a:buNone/>
            </a:pPr>
            <a:r>
              <a:rPr lang="he-IL" altLang="he-IL" b="0" smtClean="0">
                <a:latin typeface="Tahoma" pitchFamily="34" charset="0"/>
                <a:cs typeface="Tahoma" pitchFamily="34" charset="0"/>
              </a:rPr>
              <a:t>מי שזכאי לתגמול חודשי בהתאם לחוק הנכים או לחוק התגמולים לנפגעי פעולות האיבה – תינתן לו התקרה 628,800 ₪.</a:t>
            </a:r>
            <a:r>
              <a:rPr lang="en-US" altLang="he-IL" b="0" smtClean="0">
                <a:latin typeface="Tahoma" pitchFamily="34" charset="0"/>
                <a:cs typeface="Tahoma" pitchFamily="34" charset="0"/>
              </a:rPr>
              <a:t/>
            </a:r>
            <a:br>
              <a:rPr lang="en-US" altLang="he-IL" b="0" smtClean="0">
                <a:latin typeface="Tahoma" pitchFamily="34" charset="0"/>
                <a:cs typeface="Tahoma" pitchFamily="34" charset="0"/>
              </a:rPr>
            </a:br>
            <a:r>
              <a:rPr lang="he-IL" altLang="he-IL" b="0" smtClean="0">
                <a:latin typeface="Tahoma" pitchFamily="34" charset="0"/>
                <a:cs typeface="Tahoma" pitchFamily="34" charset="0"/>
              </a:rPr>
              <a:t>בנוסף לכך, נוספה פסקת משנה הקובעת תקרת פטור בסכום של 409,200 ₪ בשנת 2022 בשת הכנסה חייבת מיגיעה אישית של אדם עיוור או נכה.</a:t>
            </a:r>
          </a:p>
          <a:p>
            <a:pPr>
              <a:lnSpc>
                <a:spcPct val="150000"/>
              </a:lnSpc>
              <a:buFont typeface="Arial" pitchFamily="34" charset="0"/>
              <a:buNone/>
            </a:pPr>
            <a:endParaRPr lang="he-IL" altLang="he-IL" b="0" smtClean="0">
              <a:latin typeface="Tahoma" pitchFamily="34" charset="0"/>
              <a:cs typeface="Tahoma" pitchFamily="34" charset="0"/>
            </a:endParaRPr>
          </a:p>
          <a:p>
            <a:pPr>
              <a:lnSpc>
                <a:spcPct val="150000"/>
              </a:lnSpc>
            </a:pPr>
            <a:r>
              <a:rPr lang="he-IL" altLang="he-IL" b="0" smtClean="0">
                <a:latin typeface="Tahoma" pitchFamily="34" charset="0"/>
                <a:cs typeface="Tahoma" pitchFamily="34" charset="0"/>
              </a:rPr>
              <a:t>כלל העובדים אשר מוגדרים נכים או עיוורים 100% בעלי פטור מלא עודכנו בתקרה של 9(5) (א1).</a:t>
            </a:r>
          </a:p>
          <a:p>
            <a:endParaRPr lang="he-IL" altLang="he-IL" smtClean="0"/>
          </a:p>
        </p:txBody>
      </p:sp>
      <p:sp>
        <p:nvSpPr>
          <p:cNvPr id="7172"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35D675DD-4F2F-4832-BA0C-555935725421}" type="slidenum">
              <a:rPr lang="he-IL" altLang="he-IL" smtClean="0">
                <a:solidFill>
                  <a:srgbClr val="FFFFFF"/>
                </a:solidFill>
              </a:rPr>
              <a:pPr/>
              <a:t>2</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הפקדות לקופת גמל בזמן שמירת הריון ולידה </a:t>
            </a:r>
          </a:p>
        </p:txBody>
      </p:sp>
      <p:sp>
        <p:nvSpPr>
          <p:cNvPr id="25603" name="מציין מיקום תוכן 2"/>
          <p:cNvSpPr>
            <a:spLocks noGrp="1"/>
          </p:cNvSpPr>
          <p:nvPr>
            <p:ph idx="1"/>
          </p:nvPr>
        </p:nvSpPr>
        <p:spPr>
          <a:xfrm>
            <a:off x="1071563" y="1285875"/>
            <a:ext cx="7521575" cy="3579813"/>
          </a:xfrm>
        </p:spPr>
        <p:txBody>
          <a:bodyPr/>
          <a:lstStyle/>
          <a:p>
            <a:pPr>
              <a:buFont typeface="Arial" pitchFamily="34" charset="0"/>
              <a:buNone/>
            </a:pPr>
            <a:r>
              <a:rPr lang="he-IL" altLang="he-IL" sz="1200" b="0" smtClean="0">
                <a:latin typeface="Tahoma" pitchFamily="34" charset="0"/>
                <a:cs typeface="Tahoma" pitchFamily="34" charset="0"/>
              </a:rPr>
              <a:t>בתאריך 9.11.2021 פרסמה רשות המיסים הבהרה לגבי הפקדות לקופת גמל לנשים שנמצאות בזמן שמירת</a:t>
            </a:r>
          </a:p>
          <a:p>
            <a:pPr>
              <a:buFont typeface="Arial" pitchFamily="34" charset="0"/>
              <a:buNone/>
            </a:pPr>
            <a:r>
              <a:rPr lang="he-IL" altLang="he-IL" sz="1200" b="0" smtClean="0">
                <a:latin typeface="Tahoma" pitchFamily="34" charset="0"/>
                <a:cs typeface="Tahoma" pitchFamily="34" charset="0"/>
              </a:rPr>
              <a:t>הריון ותקופת לידה. כל התקופה שבה ביטוח לאומי משלם לאישה את דמי הלידה ואת גמלת שמירת ההיריון,</a:t>
            </a:r>
          </a:p>
          <a:p>
            <a:pPr>
              <a:buFont typeface="Arial" pitchFamily="34" charset="0"/>
              <a:buNone/>
            </a:pPr>
            <a:r>
              <a:rPr lang="he-IL" altLang="he-IL" sz="1200" b="0" smtClean="0">
                <a:latin typeface="Tahoma" pitchFamily="34" charset="0"/>
                <a:cs typeface="Tahoma" pitchFamily="34" charset="0"/>
              </a:rPr>
              <a:t>המעסיק חייב להמשיך להפריש לעובדת . כמובן שכל זה יתבצע לאחר שהעובדת מעבירה למעסיק אישור</a:t>
            </a:r>
          </a:p>
          <a:p>
            <a:pPr>
              <a:buFont typeface="Arial" pitchFamily="34" charset="0"/>
              <a:buNone/>
            </a:pPr>
            <a:r>
              <a:rPr lang="he-IL" altLang="he-IL" sz="1200" b="0" smtClean="0">
                <a:latin typeface="Tahoma" pitchFamily="34" charset="0"/>
                <a:cs typeface="Tahoma" pitchFamily="34" charset="0"/>
              </a:rPr>
              <a:t>מביטוח לאומי על תקופת הזכאות.</a:t>
            </a:r>
          </a:p>
          <a:p>
            <a:pPr>
              <a:buFont typeface="Arial" pitchFamily="34" charset="0"/>
              <a:buNone/>
            </a:pPr>
            <a:r>
              <a:rPr lang="he-IL" altLang="he-IL" sz="1200" b="0" smtClean="0">
                <a:latin typeface="Tahoma" pitchFamily="34" charset="0"/>
                <a:cs typeface="Tahoma" pitchFamily="34" charset="0"/>
              </a:rPr>
              <a:t>כמו כן, במידה והעובדת מועסקת ביותר ממקום עבודה אחד , גם על המעסיק המשני להמשיך להפריש לקופת</a:t>
            </a:r>
          </a:p>
          <a:p>
            <a:pPr>
              <a:buFont typeface="Arial" pitchFamily="34" charset="0"/>
              <a:buNone/>
            </a:pPr>
            <a:r>
              <a:rPr lang="he-IL" altLang="he-IL" sz="1200" b="0" smtClean="0">
                <a:latin typeface="Tahoma" pitchFamily="34" charset="0"/>
                <a:cs typeface="Tahoma" pitchFamily="34" charset="0"/>
              </a:rPr>
              <a:t>הגמל כאילו ממשיכה לקבל משכורת. יש להתחשב בתקרת ההכנסה שנקבעה באישור תיאום המס בזמן</a:t>
            </a:r>
          </a:p>
          <a:p>
            <a:pPr>
              <a:buFont typeface="Arial" pitchFamily="34" charset="0"/>
              <a:buNone/>
            </a:pPr>
            <a:r>
              <a:rPr lang="he-IL" altLang="he-IL" sz="1200" b="0" smtClean="0">
                <a:latin typeface="Tahoma" pitchFamily="34" charset="0"/>
                <a:cs typeface="Tahoma" pitchFamily="34" charset="0"/>
              </a:rPr>
              <a:t>הפקת הכספים לקופת הגמל ולקרן השתלמות. </a:t>
            </a:r>
          </a:p>
          <a:p>
            <a:pPr>
              <a:buFont typeface="Arial" pitchFamily="34" charset="0"/>
              <a:buNone/>
            </a:pPr>
            <a:r>
              <a:rPr lang="he-IL" altLang="he-IL" sz="1200" b="0" smtClean="0">
                <a:latin typeface="Tahoma" pitchFamily="34" charset="0"/>
                <a:cs typeface="Tahoma" pitchFamily="34" charset="0"/>
              </a:rPr>
              <a:t>מעסיק אשר מפקיד לקופת גמל בהתאם לחוק עבודת נשים, יציין בטופס 106 את פירוט השכר המבוטח</a:t>
            </a:r>
          </a:p>
          <a:p>
            <a:pPr>
              <a:buFont typeface="Arial" pitchFamily="34" charset="0"/>
              <a:buNone/>
            </a:pPr>
            <a:r>
              <a:rPr lang="he-IL" altLang="he-IL" sz="1200" b="0" smtClean="0">
                <a:latin typeface="Tahoma" pitchFamily="34" charset="0"/>
                <a:cs typeface="Tahoma" pitchFamily="34" charset="0"/>
              </a:rPr>
              <a:t>בהתאם לחוק. </a:t>
            </a:r>
          </a:p>
          <a:p>
            <a:pPr>
              <a:buFont typeface="Arial" pitchFamily="34" charset="0"/>
              <a:buNone/>
            </a:pPr>
            <a:r>
              <a:rPr lang="he-IL" altLang="he-IL" sz="1200" b="0" smtClean="0">
                <a:latin typeface="Tahoma" pitchFamily="34" charset="0"/>
                <a:cs typeface="Tahoma" pitchFamily="34" charset="0"/>
              </a:rPr>
              <a:t>בטופס 106, תדווח בשורות נפרדות משכורת ששולמה בפועל שבגינה הופקדו כספים לקופת גמל וקרן</a:t>
            </a:r>
          </a:p>
          <a:p>
            <a:pPr>
              <a:buFont typeface="Arial" pitchFamily="34" charset="0"/>
              <a:buNone/>
            </a:pPr>
            <a:r>
              <a:rPr lang="he-IL" altLang="he-IL" sz="1200" b="0" smtClean="0">
                <a:latin typeface="Tahoma" pitchFamily="34" charset="0"/>
                <a:cs typeface="Tahoma" pitchFamily="34" charset="0"/>
              </a:rPr>
              <a:t>השתלמות , לבהין משכורת חוק עבודת נשים שבגינה הופקדו כספים לקופת גמל וקרן השתלמות.</a:t>
            </a:r>
          </a:p>
        </p:txBody>
      </p:sp>
      <p:sp>
        <p:nvSpPr>
          <p:cNvPr id="25604"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D441D58B-3DF4-45D3-9ECD-1517B85B4937}" type="slidenum">
              <a:rPr lang="he-IL" altLang="he-IL" smtClean="0">
                <a:solidFill>
                  <a:srgbClr val="FFFFFF"/>
                </a:solidFill>
              </a:rPr>
              <a:pPr/>
              <a:t>20</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הארכת תוקף האישורים לתאומי מס </a:t>
            </a:r>
          </a:p>
        </p:txBody>
      </p:sp>
      <p:sp>
        <p:nvSpPr>
          <p:cNvPr id="26627" name="מציין מיקום תוכן 2"/>
          <p:cNvSpPr>
            <a:spLocks noGrp="1"/>
          </p:cNvSpPr>
          <p:nvPr>
            <p:ph idx="1"/>
          </p:nvPr>
        </p:nvSpPr>
        <p:spPr>
          <a:xfrm>
            <a:off x="857250" y="1214438"/>
            <a:ext cx="7521575" cy="3579812"/>
          </a:xfrm>
        </p:spPr>
        <p:txBody>
          <a:bodyPr/>
          <a:lstStyle/>
          <a:p>
            <a:pPr>
              <a:lnSpc>
                <a:spcPct val="150000"/>
              </a:lnSpc>
              <a:buFont typeface="Arial" pitchFamily="34" charset="0"/>
              <a:buNone/>
            </a:pPr>
            <a:r>
              <a:rPr lang="he-IL" altLang="he-IL" b="0" smtClean="0">
                <a:latin typeface="Tahoma" pitchFamily="34" charset="0"/>
                <a:cs typeface="Tahoma" pitchFamily="34" charset="0"/>
              </a:rPr>
              <a:t>רשות המיסים האריכה את תוקף אישורי המס אשר מסתיים עם תום שנת 2021 ,</a:t>
            </a:r>
          </a:p>
          <a:p>
            <a:pPr>
              <a:lnSpc>
                <a:spcPct val="150000"/>
              </a:lnSpc>
              <a:buFont typeface="Arial" pitchFamily="34" charset="0"/>
              <a:buNone/>
            </a:pPr>
            <a:r>
              <a:rPr lang="he-IL" altLang="he-IL" b="0" smtClean="0">
                <a:latin typeface="Tahoma" pitchFamily="34" charset="0"/>
                <a:cs typeface="Tahoma" pitchFamily="34" charset="0"/>
              </a:rPr>
              <a:t>עד למועד תשלום משכורת פברואר 2022 ,ולא יאוחר מיום 13 במרץ 2022. </a:t>
            </a:r>
          </a:p>
        </p:txBody>
      </p:sp>
      <p:sp>
        <p:nvSpPr>
          <p:cNvPr id="26628"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B0BC113B-6753-4F7E-A332-A5B2EE80B51D}" type="slidenum">
              <a:rPr lang="he-IL" altLang="he-IL" smtClean="0">
                <a:solidFill>
                  <a:srgbClr val="FFFFFF"/>
                </a:solidFill>
              </a:rPr>
              <a:pPr/>
              <a:t>21</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7893050" cy="549275"/>
          </a:xfrm>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עדכון ההפחתה בשווי השימוש ברכב חשמלי</a:t>
            </a:r>
          </a:p>
        </p:txBody>
      </p:sp>
      <p:sp>
        <p:nvSpPr>
          <p:cNvPr id="27651" name="מציין מיקום תוכן 2"/>
          <p:cNvSpPr>
            <a:spLocks noGrp="1"/>
          </p:cNvSpPr>
          <p:nvPr>
            <p:ph idx="1"/>
          </p:nvPr>
        </p:nvSpPr>
        <p:spPr>
          <a:xfrm>
            <a:off x="1000125" y="1428750"/>
            <a:ext cx="7521575" cy="3579813"/>
          </a:xfrm>
        </p:spPr>
        <p:txBody>
          <a:bodyPr/>
          <a:lstStyle/>
          <a:p>
            <a:pPr>
              <a:lnSpc>
                <a:spcPct val="150000"/>
              </a:lnSpc>
              <a:buFont typeface="Arial" pitchFamily="34" charset="0"/>
              <a:buNone/>
            </a:pPr>
            <a:r>
              <a:rPr lang="he-IL" altLang="he-IL" sz="1400" smtClean="0">
                <a:latin typeface="Tahoma" pitchFamily="34" charset="0"/>
                <a:cs typeface="Tahoma" pitchFamily="34" charset="0"/>
              </a:rPr>
              <a:t>עדכון ההפחתה בשווי השימוש ברכב חשמלי בשנים תקף לשנים2022-2025.</a:t>
            </a:r>
          </a:p>
          <a:p>
            <a:pPr>
              <a:lnSpc>
                <a:spcPct val="150000"/>
              </a:lnSpc>
            </a:pPr>
            <a:r>
              <a:rPr lang="he-IL" altLang="he-IL" sz="1400" b="0" smtClean="0">
                <a:latin typeface="Tahoma" pitchFamily="34" charset="0"/>
                <a:cs typeface="Tahoma" pitchFamily="34" charset="0"/>
              </a:rPr>
              <a:t>שווי השימוש בכלי רכב בעל הנעה היברידית ימשיך לעמוד על 500 ₪</a:t>
            </a:r>
          </a:p>
          <a:p>
            <a:pPr>
              <a:lnSpc>
                <a:spcPct val="150000"/>
              </a:lnSpc>
            </a:pPr>
            <a:r>
              <a:rPr lang="he-IL" altLang="he-IL" sz="1400" b="0" smtClean="0">
                <a:latin typeface="Tahoma" pitchFamily="34" charset="0"/>
                <a:cs typeface="Tahoma" pitchFamily="34" charset="0"/>
              </a:rPr>
              <a:t>שווי השימוש בכלי רכב בעל הנעת פלאג אין ימשיך לעמוד על 1,000 ₪</a:t>
            </a:r>
          </a:p>
          <a:p>
            <a:pPr>
              <a:lnSpc>
                <a:spcPct val="150000"/>
              </a:lnSpc>
            </a:pPr>
            <a:r>
              <a:rPr lang="he-IL" altLang="he-IL" sz="1400" b="0" smtClean="0">
                <a:latin typeface="Tahoma" pitchFamily="34" charset="0"/>
                <a:cs typeface="Tahoma" pitchFamily="34" charset="0"/>
              </a:rPr>
              <a:t>שווי השימוש בכלי רכב בעל הנעה חשמלית יעמוד על 1,200 ₪ לעומת 1,000 ₪ שהיה לפני כן. </a:t>
            </a:r>
          </a:p>
          <a:p>
            <a:pPr>
              <a:buFont typeface="Arial" pitchFamily="34" charset="0"/>
              <a:buNone/>
            </a:pPr>
            <a:endParaRPr lang="he-IL" altLang="he-IL" smtClean="0"/>
          </a:p>
        </p:txBody>
      </p:sp>
      <p:sp>
        <p:nvSpPr>
          <p:cNvPr id="27652"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B15E4B5A-F3D2-4DDE-A966-E3D8CEE7F9AF}" type="slidenum">
              <a:rPr lang="he-IL" altLang="he-IL" smtClean="0">
                <a:solidFill>
                  <a:srgbClr val="FFFFFF"/>
                </a:solidFill>
              </a:rPr>
              <a:pPr/>
              <a:t>22</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85750" y="365125"/>
            <a:ext cx="8501063" cy="549275"/>
          </a:xfrm>
        </p:spPr>
        <p:txBody>
          <a:bodyPr/>
          <a:lstStyle/>
          <a:p>
            <a:pPr algn="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עדכון שער המרה רבעוני בטבלת ארצות עובדים בחו"ל</a:t>
            </a:r>
          </a:p>
        </p:txBody>
      </p:sp>
      <p:sp>
        <p:nvSpPr>
          <p:cNvPr id="28675" name="מציין מיקום תוכן 2"/>
          <p:cNvSpPr>
            <a:spLocks noGrp="1"/>
          </p:cNvSpPr>
          <p:nvPr>
            <p:ph idx="1"/>
          </p:nvPr>
        </p:nvSpPr>
        <p:spPr/>
        <p:txBody>
          <a:bodyPr/>
          <a:lstStyle/>
          <a:p>
            <a:pPr>
              <a:buFont typeface="Arial" pitchFamily="34" charset="0"/>
              <a:buNone/>
            </a:pPr>
            <a:r>
              <a:rPr lang="he-IL" altLang="he-IL" b="0" smtClean="0">
                <a:latin typeface="Tahoma" pitchFamily="34" charset="0"/>
                <a:cs typeface="Tahoma" pitchFamily="34" charset="0"/>
              </a:rPr>
              <a:t>עובד בעל הכנסה מעבודה בחוץ לארץ ששולמה לו משכורת במטבע חוץ שאינו</a:t>
            </a:r>
          </a:p>
          <a:p>
            <a:pPr>
              <a:buFont typeface="Arial" pitchFamily="34" charset="0"/>
              <a:buNone/>
            </a:pPr>
            <a:r>
              <a:rPr lang="he-IL" altLang="he-IL" b="0" smtClean="0">
                <a:latin typeface="Tahoma" pitchFamily="34" charset="0"/>
                <a:cs typeface="Tahoma" pitchFamily="34" charset="0"/>
              </a:rPr>
              <a:t>דולר, תחושב ההכנסה שלו לצורך הניכוי לפי יחס השערים שבין שער אותו מטבע</a:t>
            </a:r>
          </a:p>
          <a:p>
            <a:pPr>
              <a:buFont typeface="Arial" pitchFamily="34" charset="0"/>
              <a:buNone/>
            </a:pPr>
            <a:r>
              <a:rPr lang="he-IL" altLang="he-IL" b="0" smtClean="0">
                <a:latin typeface="Tahoma" pitchFamily="34" charset="0"/>
                <a:cs typeface="Tahoma" pitchFamily="34" charset="0"/>
              </a:rPr>
              <a:t>לשער הדולר (בהתאם למה שפרסם בנק ישראל ליום האחרון של חודש התיאום</a:t>
            </a:r>
          </a:p>
          <a:p>
            <a:pPr>
              <a:buFont typeface="Arial" pitchFamily="34" charset="0"/>
              <a:buNone/>
            </a:pPr>
            <a:r>
              <a:rPr lang="he-IL" altLang="he-IL" b="0" smtClean="0">
                <a:latin typeface="Tahoma" pitchFamily="34" charset="0"/>
                <a:cs typeface="Tahoma" pitchFamily="34" charset="0"/>
              </a:rPr>
              <a:t>שקדם לחודש שבגינו שולמה לו המשכורת). </a:t>
            </a:r>
          </a:p>
          <a:p>
            <a:pPr>
              <a:buFont typeface="Arial" pitchFamily="34" charset="0"/>
              <a:buNone/>
            </a:pPr>
            <a:r>
              <a:rPr lang="he-IL" altLang="he-IL" b="0" smtClean="0">
                <a:latin typeface="Tahoma" pitchFamily="34" charset="0"/>
                <a:cs typeface="Tahoma" pitchFamily="34" charset="0"/>
              </a:rPr>
              <a:t>"חודש תיאום" - כל אחד מחודשים אלה: ינואר, אפריל, יולי ואוקטובר</a:t>
            </a:r>
          </a:p>
          <a:p>
            <a:pPr>
              <a:buFont typeface="Arial" pitchFamily="34" charset="0"/>
              <a:buNone/>
            </a:pPr>
            <a:endParaRPr lang="he-IL" altLang="he-IL" smtClean="0"/>
          </a:p>
          <a:p>
            <a:pPr>
              <a:buFont typeface="Arial" pitchFamily="34" charset="0"/>
              <a:buNone/>
            </a:pPr>
            <a:endParaRPr lang="he-IL" altLang="he-IL" smtClean="0"/>
          </a:p>
        </p:txBody>
      </p:sp>
      <p:pic>
        <p:nvPicPr>
          <p:cNvPr id="28676" name="תמונה 4"/>
          <p:cNvPicPr>
            <a:picLocks noChangeAspect="1" noChangeArrowheads="1"/>
          </p:cNvPicPr>
          <p:nvPr/>
        </p:nvPicPr>
        <p:blipFill>
          <a:blip r:embed="rId2">
            <a:extLst>
              <a:ext uri="{28A0092B-C50C-407E-A947-70E740481C1C}">
                <a14:useLocalDpi xmlns:a14="http://schemas.microsoft.com/office/drawing/2010/main" val="0"/>
              </a:ext>
            </a:extLst>
          </a:blip>
          <a:srcRect l="36612" t="57561" r="31888" b="21021"/>
          <a:stretch>
            <a:fillRect/>
          </a:stretch>
        </p:blipFill>
        <p:spPr bwMode="auto">
          <a:xfrm>
            <a:off x="3643313" y="2857500"/>
            <a:ext cx="439261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207B1680-3F9D-4A81-8A65-9CA468A066CC}" type="slidenum">
              <a:rPr lang="he-IL" altLang="he-IL" smtClean="0">
                <a:solidFill>
                  <a:srgbClr val="FFFFFF"/>
                </a:solidFill>
              </a:rPr>
              <a:pPr/>
              <a:t>23</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עדכון </a:t>
            </a:r>
            <a:r>
              <a:rPr lang="he-IL" altLang="he-IL" sz="2400" b="1" u="sng" dirty="0" err="1" smtClean="0">
                <a:solidFill>
                  <a:schemeClr val="accent3">
                    <a:lumMod val="50000"/>
                  </a:schemeClr>
                </a:solidFill>
                <a:latin typeface="Tahoma" pitchFamily="34" charset="0"/>
                <a:ea typeface="Tahoma" pitchFamily="34" charset="0"/>
                <a:cs typeface="Tahoma" pitchFamily="34" charset="0"/>
              </a:rPr>
              <a:t>נק' </a:t>
            </a:r>
            <a:r>
              <a:rPr lang="he-IL" altLang="he-IL" sz="2400" b="1" u="sng" dirty="0" smtClean="0">
                <a:solidFill>
                  <a:schemeClr val="accent3">
                    <a:lumMod val="50000"/>
                  </a:schemeClr>
                </a:solidFill>
                <a:latin typeface="Tahoma" pitchFamily="34" charset="0"/>
                <a:ea typeface="Tahoma" pitchFamily="34" charset="0"/>
                <a:cs typeface="Tahoma" pitchFamily="34" charset="0"/>
              </a:rPr>
              <a:t>זיכוי להורים לילדים מגיל 6 עד 12</a:t>
            </a:r>
          </a:p>
        </p:txBody>
      </p:sp>
      <p:sp>
        <p:nvSpPr>
          <p:cNvPr id="29699" name="מציין מיקום תוכן 2"/>
          <p:cNvSpPr>
            <a:spLocks noGrp="1"/>
          </p:cNvSpPr>
          <p:nvPr>
            <p:ph idx="1"/>
          </p:nvPr>
        </p:nvSpPr>
        <p:spPr>
          <a:xfrm>
            <a:off x="928688" y="1285875"/>
            <a:ext cx="7521575" cy="3579813"/>
          </a:xfrm>
        </p:spPr>
        <p:txBody>
          <a:bodyPr/>
          <a:lstStyle/>
          <a:p>
            <a:pPr>
              <a:buFont typeface="Arial" pitchFamily="34" charset="0"/>
              <a:buNone/>
            </a:pPr>
            <a:r>
              <a:rPr lang="he-IL" altLang="he-IL" sz="1400" u="sng" dirty="0" smtClean="0">
                <a:latin typeface="Tahoma" pitchFamily="34" charset="0"/>
                <a:cs typeface="Tahoma" pitchFamily="34" charset="0"/>
              </a:rPr>
              <a:t>מתי החוק נכנס לתוקף?</a:t>
            </a:r>
            <a:r>
              <a:rPr lang="he-IL" altLang="he-IL" sz="1400" b="0" dirty="0" smtClean="0">
                <a:latin typeface="Tahoma" pitchFamily="34" charset="0"/>
                <a:cs typeface="Tahoma" pitchFamily="34" charset="0"/>
              </a:rPr>
              <a:t/>
            </a:r>
            <a:br>
              <a:rPr lang="he-IL" altLang="he-IL" sz="1400" b="0" dirty="0" smtClean="0">
                <a:latin typeface="Tahoma" pitchFamily="34" charset="0"/>
                <a:cs typeface="Tahoma" pitchFamily="34" charset="0"/>
              </a:rPr>
            </a:br>
            <a:r>
              <a:rPr lang="he-IL" altLang="he-IL" sz="1400" b="0" dirty="0" smtClean="0">
                <a:latin typeface="Tahoma" pitchFamily="34" charset="0"/>
                <a:cs typeface="Tahoma" pitchFamily="34" charset="0"/>
              </a:rPr>
              <a:t>החוק נכנס לתוקף החל משכר 05/2022 רטרואקטיבית מתחילת השנה (1.1.2022). </a:t>
            </a:r>
            <a:r>
              <a:rPr lang="en-US" altLang="he-IL" sz="1400" b="0" dirty="0" smtClean="0">
                <a:latin typeface="Tahoma" pitchFamily="34" charset="0"/>
                <a:cs typeface="Tahoma" pitchFamily="34" charset="0"/>
              </a:rPr>
              <a:t/>
            </a:r>
            <a:br>
              <a:rPr lang="en-US" altLang="he-IL" sz="1400" b="0" dirty="0" smtClean="0">
                <a:latin typeface="Tahoma" pitchFamily="34" charset="0"/>
                <a:cs typeface="Tahoma" pitchFamily="34" charset="0"/>
              </a:rPr>
            </a:br>
            <a:r>
              <a:rPr lang="he-IL" altLang="he-IL" sz="1400" b="0" dirty="0" smtClean="0">
                <a:latin typeface="Tahoma" pitchFamily="34" charset="0"/>
                <a:cs typeface="Tahoma" pitchFamily="34" charset="0"/>
              </a:rPr>
              <a:t>החוק אינו הוראת שעה שתעמוד בתוקפה עד ליום 31.12.2022. </a:t>
            </a:r>
            <a:r>
              <a:rPr lang="en-US" altLang="he-IL" sz="1400" b="0" dirty="0" smtClean="0">
                <a:latin typeface="Tahoma" pitchFamily="34" charset="0"/>
                <a:cs typeface="Tahoma" pitchFamily="34" charset="0"/>
              </a:rPr>
              <a:t/>
            </a:r>
            <a:br>
              <a:rPr lang="en-US" altLang="he-IL" sz="1400" b="0" dirty="0" smtClean="0">
                <a:latin typeface="Tahoma" pitchFamily="34" charset="0"/>
                <a:cs typeface="Tahoma" pitchFamily="34" charset="0"/>
              </a:rPr>
            </a:br>
            <a:r>
              <a:rPr lang="he-IL" altLang="he-IL" sz="1400" b="0" dirty="0" smtClean="0">
                <a:latin typeface="Tahoma" pitchFamily="34" charset="0"/>
                <a:cs typeface="Tahoma" pitchFamily="34" charset="0"/>
              </a:rPr>
              <a:t>בפועל כל שנה הכנסת צריכה לאשר את המשך תוקף החוק.</a:t>
            </a:r>
            <a:br>
              <a:rPr lang="he-IL" altLang="he-IL" sz="1400" b="0" dirty="0" smtClean="0">
                <a:latin typeface="Tahoma" pitchFamily="34" charset="0"/>
                <a:cs typeface="Tahoma" pitchFamily="34" charset="0"/>
              </a:rPr>
            </a:br>
            <a:r>
              <a:rPr lang="en-US" altLang="he-IL" sz="1400" b="0" dirty="0" smtClean="0">
                <a:latin typeface="Tahoma" pitchFamily="34" charset="0"/>
                <a:cs typeface="Tahoma" pitchFamily="34" charset="0"/>
              </a:rPr>
              <a:t/>
            </a:r>
            <a:br>
              <a:rPr lang="en-US" altLang="he-IL" sz="1400" b="0" dirty="0" smtClean="0">
                <a:latin typeface="Tahoma" pitchFamily="34" charset="0"/>
                <a:cs typeface="Tahoma" pitchFamily="34" charset="0"/>
              </a:rPr>
            </a:br>
            <a:endParaRPr lang="he-IL" altLang="he-IL" sz="1400" b="0" dirty="0" smtClean="0">
              <a:latin typeface="Tahoma" pitchFamily="34" charset="0"/>
              <a:cs typeface="Tahoma" pitchFamily="34" charset="0"/>
            </a:endParaRPr>
          </a:p>
          <a:p>
            <a:pPr>
              <a:buFont typeface="Arial" pitchFamily="34" charset="0"/>
              <a:buNone/>
            </a:pPr>
            <a:r>
              <a:rPr lang="he-IL" altLang="he-IL" sz="1400" u="sng" dirty="0" smtClean="0">
                <a:latin typeface="Tahoma" pitchFamily="34" charset="0"/>
                <a:cs typeface="Tahoma" pitchFamily="34" charset="0"/>
              </a:rPr>
              <a:t>איך ממשים את </a:t>
            </a:r>
            <a:r>
              <a:rPr lang="he-IL" altLang="he-IL" sz="1400" u="sng" dirty="0" err="1" smtClean="0">
                <a:latin typeface="Tahoma" pitchFamily="34" charset="0"/>
                <a:cs typeface="Tahoma" pitchFamily="34" charset="0"/>
              </a:rPr>
              <a:t>הנק</a:t>
            </a:r>
            <a:r>
              <a:rPr lang="he-IL" altLang="he-IL" sz="1400" u="sng" dirty="0" smtClean="0">
                <a:latin typeface="Tahoma" pitchFamily="34" charset="0"/>
                <a:cs typeface="Tahoma" pitchFamily="34" charset="0"/>
              </a:rPr>
              <a:t>' זיכוי הנוספת?</a:t>
            </a:r>
            <a:endParaRPr lang="he-IL" altLang="he-IL" sz="1400" b="0" dirty="0" smtClean="0">
              <a:latin typeface="Tahoma" pitchFamily="34" charset="0"/>
              <a:cs typeface="Tahoma" pitchFamily="34" charset="0"/>
            </a:endParaRPr>
          </a:p>
          <a:p>
            <a:pPr>
              <a:buFont typeface="Arial" pitchFamily="34" charset="0"/>
              <a:buNone/>
            </a:pPr>
            <a:r>
              <a:rPr lang="he-IL" altLang="he-IL" sz="1400" b="0" dirty="0" smtClean="0">
                <a:latin typeface="Tahoma" pitchFamily="34" charset="0"/>
                <a:cs typeface="Tahoma" pitchFamily="34" charset="0"/>
              </a:rPr>
              <a:t>      מי שעובד במקום עבודה אחד אינו צריך לבצע כל פעולה וההטבה תינתן בשכרו לאחר שמערכות השכר יעודכנו בשינוי.</a:t>
            </a:r>
            <a:br>
              <a:rPr lang="he-IL" altLang="he-IL" sz="1400" b="0" dirty="0" smtClean="0">
                <a:latin typeface="Tahoma" pitchFamily="34" charset="0"/>
                <a:cs typeface="Tahoma" pitchFamily="34" charset="0"/>
              </a:rPr>
            </a:br>
            <a:r>
              <a:rPr lang="he-IL" altLang="he-IL" sz="1400" b="0" dirty="0" smtClean="0">
                <a:latin typeface="Tahoma" pitchFamily="34" charset="0"/>
                <a:cs typeface="Tahoma" pitchFamily="34" charset="0"/>
              </a:rPr>
              <a:t>אזרחים שערכו תיאום מס וההטבה אמורה להשפיע על חישוב המס שלהם, יקבלו בזמן הקרוב הודעה על עדכון תיאום המס. את האישורים המתוקנים יוכלו העובדים למצוא באזור האישי באתר רשות המסים, או להמתין להגעתם בדואר.</a:t>
            </a:r>
            <a:r>
              <a:rPr lang="he-IL" altLang="he-IL" b="0" dirty="0" smtClean="0"/>
              <a:t/>
            </a:r>
            <a:br>
              <a:rPr lang="he-IL" altLang="he-IL" b="0" dirty="0" smtClean="0"/>
            </a:br>
            <a:r>
              <a:rPr lang="he-IL" altLang="he-IL" b="0" dirty="0" smtClean="0"/>
              <a:t/>
            </a:r>
            <a:br>
              <a:rPr lang="he-IL" altLang="he-IL" b="0" dirty="0" smtClean="0"/>
            </a:br>
            <a:endParaRPr lang="he-IL" altLang="he-IL" b="0" dirty="0" smtClean="0"/>
          </a:p>
          <a:p>
            <a:pPr>
              <a:buFont typeface="Arial" pitchFamily="34" charset="0"/>
              <a:buNone/>
            </a:pPr>
            <a:r>
              <a:rPr lang="he-IL" altLang="he-IL" b="0" dirty="0" smtClean="0"/>
              <a:t>      </a:t>
            </a:r>
          </a:p>
          <a:p>
            <a:endParaRPr lang="he-IL" altLang="he-IL" dirty="0" smtClean="0"/>
          </a:p>
        </p:txBody>
      </p:sp>
      <p:sp>
        <p:nvSpPr>
          <p:cNvPr id="29700"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EAA618F8-ACC6-4DEB-BDE9-E8C555C61B16}" type="slidenum">
              <a:rPr lang="he-IL" altLang="he-IL" smtClean="0">
                <a:solidFill>
                  <a:srgbClr val="FFFFFF"/>
                </a:solidFill>
              </a:rPr>
              <a:pPr/>
              <a:t>24</a:t>
            </a:fld>
            <a:endParaRPr lang="he-IL" altLang="he-IL" smtClean="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85813" y="428625"/>
            <a:ext cx="7521575" cy="549275"/>
          </a:xfrm>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עדכון </a:t>
            </a:r>
            <a:r>
              <a:rPr lang="he-IL" altLang="he-IL" sz="2400" b="1" u="sng" dirty="0" err="1" smtClean="0">
                <a:solidFill>
                  <a:schemeClr val="accent3">
                    <a:lumMod val="50000"/>
                  </a:schemeClr>
                </a:solidFill>
                <a:latin typeface="Tahoma" pitchFamily="34" charset="0"/>
                <a:ea typeface="Tahoma" pitchFamily="34" charset="0"/>
                <a:cs typeface="Tahoma" pitchFamily="34" charset="0"/>
              </a:rPr>
              <a:t>נק' </a:t>
            </a:r>
            <a:r>
              <a:rPr lang="he-IL" altLang="he-IL" sz="2400" b="1" u="sng" dirty="0" smtClean="0">
                <a:solidFill>
                  <a:schemeClr val="accent3">
                    <a:lumMod val="50000"/>
                  </a:schemeClr>
                </a:solidFill>
                <a:latin typeface="Tahoma" pitchFamily="34" charset="0"/>
                <a:ea typeface="Tahoma" pitchFamily="34" charset="0"/>
                <a:cs typeface="Tahoma" pitchFamily="34" charset="0"/>
              </a:rPr>
              <a:t>זיכוי להורים לילדים מגיל 6 עד 12</a:t>
            </a:r>
            <a:endParaRPr lang="he-IL" sz="2400" dirty="0"/>
          </a:p>
        </p:txBody>
      </p:sp>
      <p:sp>
        <p:nvSpPr>
          <p:cNvPr id="30723" name="מציין מיקום תוכן 2"/>
          <p:cNvSpPr>
            <a:spLocks noGrp="1"/>
          </p:cNvSpPr>
          <p:nvPr>
            <p:ph idx="1"/>
          </p:nvPr>
        </p:nvSpPr>
        <p:spPr>
          <a:xfrm>
            <a:off x="857250" y="1285875"/>
            <a:ext cx="7521575" cy="3579813"/>
          </a:xfrm>
        </p:spPr>
        <p:txBody>
          <a:bodyPr/>
          <a:lstStyle/>
          <a:p>
            <a:endParaRPr lang="he-IL" altLang="he-IL" dirty="0" smtClean="0"/>
          </a:p>
          <a:p>
            <a:pPr>
              <a:buFont typeface="Arial" pitchFamily="34" charset="0"/>
              <a:buNone/>
            </a:pPr>
            <a:r>
              <a:rPr lang="he-IL" altLang="he-IL" sz="1400" b="0" dirty="0" smtClean="0">
                <a:latin typeface="Tahoma" pitchFamily="34" charset="0"/>
                <a:cs typeface="Tahoma" pitchFamily="34" charset="0"/>
              </a:rPr>
              <a:t>      </a:t>
            </a:r>
            <a:r>
              <a:rPr lang="he-IL" altLang="he-IL" sz="1400" u="sng" dirty="0" smtClean="0">
                <a:latin typeface="Tahoma" pitchFamily="34" charset="0"/>
                <a:cs typeface="Tahoma" pitchFamily="34" charset="0"/>
              </a:rPr>
              <a:t>איך ממשים את </a:t>
            </a:r>
            <a:r>
              <a:rPr lang="he-IL" altLang="he-IL" sz="1400" u="sng" dirty="0" err="1" smtClean="0">
                <a:latin typeface="Tahoma" pitchFamily="34" charset="0"/>
                <a:cs typeface="Tahoma" pitchFamily="34" charset="0"/>
              </a:rPr>
              <a:t>הנק</a:t>
            </a:r>
            <a:r>
              <a:rPr lang="he-IL" altLang="he-IL" sz="1400" u="sng" dirty="0" smtClean="0">
                <a:latin typeface="Tahoma" pitchFamily="34" charset="0"/>
                <a:cs typeface="Tahoma" pitchFamily="34" charset="0"/>
              </a:rPr>
              <a:t>' זיכוי הנוספת?</a:t>
            </a:r>
            <a:endParaRPr lang="he-IL" altLang="he-IL" sz="1400" b="0" dirty="0" smtClean="0">
              <a:latin typeface="Tahoma" pitchFamily="34" charset="0"/>
              <a:cs typeface="Tahoma" pitchFamily="34" charset="0"/>
            </a:endParaRPr>
          </a:p>
          <a:p>
            <a:pPr>
              <a:buFont typeface="Arial" pitchFamily="34" charset="0"/>
              <a:buNone/>
            </a:pPr>
            <a:r>
              <a:rPr lang="he-IL" altLang="he-IL" sz="1400" b="0" dirty="0" smtClean="0">
                <a:latin typeface="Tahoma" pitchFamily="34" charset="0"/>
                <a:cs typeface="Tahoma" pitchFamily="34" charset="0"/>
              </a:rPr>
              <a:t>      עצמאים, וכל שאר החייבים בהגשת דוחות שנתיים למס הכנסה, ייהנו מההטבה כחלק מחישוב המס השנתי לאחר הגשת הדוח.</a:t>
            </a:r>
            <a:br>
              <a:rPr lang="he-IL" altLang="he-IL" sz="1400" b="0" dirty="0" smtClean="0">
                <a:latin typeface="Tahoma" pitchFamily="34" charset="0"/>
                <a:cs typeface="Tahoma" pitchFamily="34" charset="0"/>
              </a:rPr>
            </a:br>
            <a:r>
              <a:rPr lang="he-IL" altLang="he-IL" sz="1400" b="0" dirty="0" smtClean="0">
                <a:latin typeface="Tahoma" pitchFamily="34" charset="0"/>
                <a:cs typeface="Tahoma" pitchFamily="34" charset="0"/>
              </a:rPr>
              <a:t/>
            </a:r>
            <a:br>
              <a:rPr lang="he-IL" altLang="he-IL" sz="1400" b="0" dirty="0" smtClean="0">
                <a:latin typeface="Tahoma" pitchFamily="34" charset="0"/>
                <a:cs typeface="Tahoma" pitchFamily="34" charset="0"/>
              </a:rPr>
            </a:br>
            <a:endParaRPr lang="he-IL" altLang="he-IL" sz="1400" b="0" dirty="0" smtClean="0">
              <a:latin typeface="Tahoma" pitchFamily="34" charset="0"/>
              <a:cs typeface="Tahoma" pitchFamily="34" charset="0"/>
            </a:endParaRPr>
          </a:p>
          <a:p>
            <a:pPr>
              <a:buFont typeface="Arial" pitchFamily="34" charset="0"/>
              <a:buNone/>
            </a:pPr>
            <a:r>
              <a:rPr lang="he-IL" altLang="he-IL" sz="1400" dirty="0" smtClean="0">
                <a:latin typeface="Tahoma" pitchFamily="34" charset="0"/>
                <a:cs typeface="Tahoma" pitchFamily="34" charset="0"/>
              </a:rPr>
              <a:t>      חשוב </a:t>
            </a:r>
            <a:r>
              <a:rPr lang="he-IL" altLang="he-IL" sz="1400" b="0" dirty="0" smtClean="0">
                <a:latin typeface="Tahoma" pitchFamily="34" charset="0"/>
                <a:cs typeface="Tahoma" pitchFamily="34" charset="0"/>
              </a:rPr>
              <a:t>לוודא מול כל הגברים שיש להם ילדים בגילאים המזכים 6-12 שילדים הנ"ל מעודכנים להם בתוכנת שכר.</a:t>
            </a:r>
          </a:p>
          <a:p>
            <a:endParaRPr lang="he-IL" altLang="he-IL" dirty="0" smtClean="0"/>
          </a:p>
        </p:txBody>
      </p:sp>
      <p:sp>
        <p:nvSpPr>
          <p:cNvPr id="30724"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F0905529-F32E-4DB2-B72F-D66C614EA26A}" type="slidenum">
              <a:rPr lang="he-IL" altLang="he-IL" smtClean="0">
                <a:solidFill>
                  <a:srgbClr val="FFFFFF"/>
                </a:solidFill>
              </a:rPr>
              <a:pPr/>
              <a:t>25</a:t>
            </a:fld>
            <a:endParaRPr lang="he-IL" altLang="he-IL" smtClean="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7250" y="500063"/>
            <a:ext cx="7521575" cy="549275"/>
          </a:xfrm>
        </p:spPr>
        <p:txBody>
          <a:bodyPr/>
          <a:lstStyle/>
          <a:p>
            <a:pPr algn="ctr">
              <a:defRPr/>
            </a:pPr>
            <a:r>
              <a:rPr lang="he-IL" altLang="he-IL" sz="2400" b="1" u="sng" dirty="0" smtClean="0">
                <a:solidFill>
                  <a:schemeClr val="accent3">
                    <a:lumMod val="50000"/>
                  </a:schemeClr>
                </a:solidFill>
                <a:latin typeface="Tahoma" pitchFamily="34" charset="0"/>
                <a:ea typeface="Tahoma" pitchFamily="34" charset="0"/>
                <a:cs typeface="Tahoma" pitchFamily="34" charset="0"/>
              </a:rPr>
              <a:t>עדכון </a:t>
            </a:r>
            <a:r>
              <a:rPr lang="he-IL" altLang="he-IL" sz="2400" b="1" u="sng" dirty="0" err="1" smtClean="0">
                <a:solidFill>
                  <a:schemeClr val="accent3">
                    <a:lumMod val="50000"/>
                  </a:schemeClr>
                </a:solidFill>
                <a:latin typeface="Tahoma" pitchFamily="34" charset="0"/>
                <a:ea typeface="Tahoma" pitchFamily="34" charset="0"/>
                <a:cs typeface="Tahoma" pitchFamily="34" charset="0"/>
              </a:rPr>
              <a:t>נק' </a:t>
            </a:r>
            <a:r>
              <a:rPr lang="he-IL" altLang="he-IL" sz="2400" b="1" u="sng" dirty="0" smtClean="0">
                <a:solidFill>
                  <a:schemeClr val="accent3">
                    <a:lumMod val="50000"/>
                  </a:schemeClr>
                </a:solidFill>
                <a:latin typeface="Tahoma" pitchFamily="34" charset="0"/>
                <a:ea typeface="Tahoma" pitchFamily="34" charset="0"/>
                <a:cs typeface="Tahoma" pitchFamily="34" charset="0"/>
              </a:rPr>
              <a:t>זיכוי להורים לילדים מגיל 6 עד 12</a:t>
            </a:r>
            <a:endParaRPr lang="he-IL" sz="2400" dirty="0"/>
          </a:p>
        </p:txBody>
      </p:sp>
      <p:sp>
        <p:nvSpPr>
          <p:cNvPr id="31747" name="מציין מיקום תוכן 2"/>
          <p:cNvSpPr>
            <a:spLocks noGrp="1"/>
          </p:cNvSpPr>
          <p:nvPr>
            <p:ph idx="1"/>
          </p:nvPr>
        </p:nvSpPr>
        <p:spPr>
          <a:xfrm>
            <a:off x="928688" y="1357313"/>
            <a:ext cx="7521575" cy="3579812"/>
          </a:xfrm>
        </p:spPr>
        <p:txBody>
          <a:bodyPr/>
          <a:lstStyle/>
          <a:p>
            <a:pPr>
              <a:buFont typeface="Arial" pitchFamily="34" charset="0"/>
              <a:buNone/>
            </a:pPr>
            <a:r>
              <a:rPr lang="he-IL" altLang="he-IL" sz="1400" u="sng" smtClean="0">
                <a:latin typeface="Tahoma" pitchFamily="34" charset="0"/>
                <a:cs typeface="Tahoma" pitchFamily="34" charset="0"/>
              </a:rPr>
              <a:t>איך יראה התלוש הקרוב?</a:t>
            </a:r>
            <a:endParaRPr lang="he-IL" altLang="he-IL" sz="1400" b="0" smtClean="0">
              <a:latin typeface="Tahoma" pitchFamily="34" charset="0"/>
              <a:cs typeface="Tahoma" pitchFamily="34" charset="0"/>
            </a:endParaRPr>
          </a:p>
          <a:p>
            <a:pPr>
              <a:buFont typeface="Arial" pitchFamily="34" charset="0"/>
              <a:buNone/>
            </a:pPr>
            <a:r>
              <a:rPr lang="he-IL" altLang="he-IL" sz="1400" b="0" smtClean="0">
                <a:latin typeface="Tahoma" pitchFamily="34" charset="0"/>
                <a:cs typeface="Tahoma" pitchFamily="34" charset="0"/>
              </a:rPr>
              <a:t>      בתלוש המשכורת של שכר חודש מאי יחושבו גובה ההחזר רטרואקטיבית לחודשים הקודמים.</a:t>
            </a:r>
          </a:p>
          <a:p>
            <a:pPr>
              <a:buFont typeface="Arial" pitchFamily="34" charset="0"/>
              <a:buNone/>
            </a:pPr>
            <a:r>
              <a:rPr lang="he-IL" altLang="he-IL" sz="1400" b="0" smtClean="0">
                <a:latin typeface="Tahoma" pitchFamily="34" charset="0"/>
                <a:cs typeface="Tahoma" pitchFamily="34" charset="0"/>
              </a:rPr>
              <a:t>      מי שימצא זכאי להחזר שהוא יותר מסכום המיסים שהוא משלם בחודש מאי- יזכה להחזר למשכורת של ההפרש. כלומר- סכום הנטו צפוי להיות גדול יותר מהסכום ברוטו במשכורת.</a:t>
            </a:r>
          </a:p>
          <a:p>
            <a:pPr>
              <a:buFont typeface="Arial" pitchFamily="34" charset="0"/>
              <a:buNone/>
            </a:pPr>
            <a:r>
              <a:rPr lang="he-IL" altLang="he-IL" sz="1400" b="0" smtClean="0">
                <a:latin typeface="Tahoma" pitchFamily="34" charset="0"/>
                <a:cs typeface="Tahoma" pitchFamily="34" charset="0"/>
              </a:rPr>
              <a:t>      חישובי המס לחודשים הקודמים יתוקנו, ובתלוש המשכורת המעודכן יינתנו הפרשי המס.</a:t>
            </a:r>
          </a:p>
          <a:p>
            <a:pPr>
              <a:buFont typeface="Arial" pitchFamily="34" charset="0"/>
              <a:buNone/>
            </a:pPr>
            <a:r>
              <a:rPr lang="he-IL" altLang="he-IL" sz="1400" b="0" smtClean="0">
                <a:latin typeface="Tahoma" pitchFamily="34" charset="0"/>
                <a:cs typeface="Tahoma" pitchFamily="34" charset="0"/>
              </a:rPr>
              <a:t/>
            </a:r>
            <a:br>
              <a:rPr lang="he-IL" altLang="he-IL" sz="1400" b="0" smtClean="0">
                <a:latin typeface="Tahoma" pitchFamily="34" charset="0"/>
                <a:cs typeface="Tahoma" pitchFamily="34" charset="0"/>
              </a:rPr>
            </a:br>
            <a:endParaRPr lang="he-IL" altLang="he-IL" sz="1400" b="0" smtClean="0">
              <a:latin typeface="Tahoma" pitchFamily="34" charset="0"/>
              <a:cs typeface="Tahoma" pitchFamily="34" charset="0"/>
            </a:endParaRPr>
          </a:p>
          <a:p>
            <a:pPr>
              <a:buFont typeface="Arial" pitchFamily="34" charset="0"/>
              <a:buNone/>
            </a:pPr>
            <a:r>
              <a:rPr lang="he-IL" altLang="he-IL" sz="1400" smtClean="0">
                <a:latin typeface="Tahoma" pitchFamily="34" charset="0"/>
                <a:cs typeface="Tahoma" pitchFamily="34" charset="0"/>
              </a:rPr>
              <a:t>      חשוב</a:t>
            </a:r>
            <a:r>
              <a:rPr lang="he-IL" altLang="he-IL" sz="1400" b="0" smtClean="0">
                <a:latin typeface="Tahoma" pitchFamily="34" charset="0"/>
                <a:cs typeface="Tahoma" pitchFamily="34" charset="0"/>
              </a:rPr>
              <a:t>  מי שעבד בתחילת השנה אצל מעסיק אחר והפסיק לעבוד אצלו, יוכל לממש ההטבה בדרך של הגשת "בקשה להחזר מס" שתוגש בשנת 2023 ותתייחס לכל הכנסות העובד בשנת 2022</a:t>
            </a:r>
          </a:p>
          <a:p>
            <a:endParaRPr lang="he-IL" altLang="he-IL" smtClean="0"/>
          </a:p>
        </p:txBody>
      </p:sp>
      <p:sp>
        <p:nvSpPr>
          <p:cNvPr id="31748"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28553DE6-E2B6-418F-9C1F-A22FFAB4134E}" type="slidenum">
              <a:rPr lang="he-IL" altLang="he-IL" smtClean="0">
                <a:solidFill>
                  <a:srgbClr val="FFFFFF"/>
                </a:solidFill>
              </a:rPr>
              <a:pPr/>
              <a:t>26</a:t>
            </a:fld>
            <a:endParaRPr lang="he-IL" altLang="he-IL" smtClean="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pPr>
              <a:defRPr/>
            </a:pPr>
            <a:fld id="{BA80FAB3-267A-4C91-A0F0-C21DE8906D77}" type="slidenum">
              <a:rPr lang="he-IL" altLang="he-IL" smtClean="0"/>
              <a:pPr>
                <a:defRPr/>
              </a:pPr>
              <a:t>27</a:t>
            </a:fld>
            <a:endParaRPr lang="he-IL" altLang="he-IL"/>
          </a:p>
        </p:txBody>
      </p:sp>
      <p:sp>
        <p:nvSpPr>
          <p:cNvPr id="3" name="מלבן 2"/>
          <p:cNvSpPr/>
          <p:nvPr/>
        </p:nvSpPr>
        <p:spPr>
          <a:xfrm>
            <a:off x="467544" y="503417"/>
            <a:ext cx="8064896" cy="3752374"/>
          </a:xfrm>
          <a:prstGeom prst="rect">
            <a:avLst/>
          </a:prstGeom>
        </p:spPr>
        <p:txBody>
          <a:bodyPr wrap="square">
            <a:spAutoFit/>
          </a:bodyPr>
          <a:lstStyle/>
          <a:p>
            <a:pPr algn="r" rtl="1">
              <a:lnSpc>
                <a:spcPct val="115000"/>
              </a:lnSpc>
              <a:spcAft>
                <a:spcPts val="1000"/>
              </a:spcAft>
            </a:pPr>
            <a:r>
              <a:rPr lang="he-IL" sz="1600" dirty="0" smtClean="0">
                <a:effectLst/>
                <a:latin typeface="Calibri"/>
                <a:ea typeface="Calibri"/>
                <a:cs typeface="Arial"/>
              </a:rPr>
              <a:t> </a:t>
            </a:r>
            <a:r>
              <a:rPr lang="he-IL" sz="1600" b="1" u="sng" dirty="0" smtClean="0">
                <a:effectLst/>
                <a:latin typeface="Tahoma" panose="020B0604030504040204" pitchFamily="34" charset="0"/>
                <a:ea typeface="Tahoma" panose="020B0604030504040204" pitchFamily="34" charset="0"/>
                <a:cs typeface="Tahoma" panose="020B0604030504040204" pitchFamily="34" charset="0"/>
              </a:rPr>
              <a:t>חוק שכר שווה לעובדת ולעובד, תשנ"ו-1996</a:t>
            </a:r>
            <a:endParaRPr lang="en-US" sz="1600" dirty="0" smtClean="0">
              <a:effectLst/>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mj-cs"/>
              <a:buAutoNum type="hebrew2Minus"/>
              <a:tabLst>
                <a:tab pos="4572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 עפ"י הוראות החוק ,עובדות ועובדים אשר מועסקים אצל מעסיק זהה</a:t>
            </a:r>
            <a:r>
              <a:rPr lang="en-US" sz="1400" dirty="0" smtClean="0">
                <a:effectLst/>
                <a:latin typeface="Tahoma" panose="020B0604030504040204" pitchFamily="34" charset="0"/>
                <a:ea typeface="Tahoma" panose="020B0604030504040204" pitchFamily="34" charset="0"/>
                <a:cs typeface="Tahoma" panose="020B0604030504040204" pitchFamily="34" charset="0"/>
              </a:rPr>
              <a:t>, </a:t>
            </a:r>
            <a:r>
              <a:rPr lang="he-IL" sz="1400" b="1" dirty="0" smtClean="0">
                <a:effectLst/>
                <a:latin typeface="Tahoma" panose="020B0604030504040204" pitchFamily="34" charset="0"/>
                <a:ea typeface="Tahoma" panose="020B0604030504040204" pitchFamily="34" charset="0"/>
                <a:cs typeface="Tahoma" panose="020B0604030504040204" pitchFamily="34" charset="0"/>
              </a:rPr>
              <a:t>זכאים לשכר שווה בעד אותה עבודה. עבודה תהא עבודה שווה במידה ועומדת באחד מהקריטריונים הבאים:</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742950" lvl="1" indent="-285750" algn="r" rtl="1">
              <a:lnSpc>
                <a:spcPct val="115000"/>
              </a:lnSpc>
              <a:spcAft>
                <a:spcPts val="1000"/>
              </a:spcAft>
              <a:buSzPts val="1000"/>
              <a:buFont typeface="Symbol"/>
              <a:buChar char=""/>
              <a:tabLst>
                <a:tab pos="914400" algn="l"/>
              </a:tabLst>
            </a:pPr>
            <a:r>
              <a:rPr lang="en-US" sz="1400" dirty="0" smtClean="0">
                <a:effectLst/>
                <a:latin typeface="Tahoma" panose="020B0604030504040204" pitchFamily="34" charset="0"/>
                <a:ea typeface="Tahoma" panose="020B0604030504040204" pitchFamily="34" charset="0"/>
                <a:cs typeface="Tahoma" panose="020B0604030504040204" pitchFamily="34" charset="0"/>
              </a:rPr>
              <a:t> </a:t>
            </a:r>
            <a:r>
              <a:rPr lang="he-IL" sz="1400" dirty="0" smtClean="0">
                <a:effectLst/>
                <a:latin typeface="Tahoma" panose="020B0604030504040204" pitchFamily="34" charset="0"/>
                <a:ea typeface="Tahoma" panose="020B0604030504040204" pitchFamily="34" charset="0"/>
                <a:cs typeface="Tahoma" panose="020B0604030504040204" pitchFamily="34" charset="0"/>
              </a:rPr>
              <a:t>עיקרו של התפקיד המבוצע ע"י העובדת והעובד הינו שווה.</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742950" lvl="1" indent="-285750" algn="r" rtl="1">
              <a:lnSpc>
                <a:spcPct val="115000"/>
              </a:lnSpc>
              <a:spcAft>
                <a:spcPts val="1000"/>
              </a:spcAft>
              <a:buSzPts val="1000"/>
              <a:buFont typeface="Symbol"/>
              <a:buChar char=""/>
              <a:tabLst>
                <a:tab pos="9144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עבודה אשר זהה מבחינת ערכה לעבודה אחרת, הן מבחינת המיומנות, הכישורים, המאמץ הנדרש, האחריות והן מבחינת כל התנאים החיצוניים והסביבתיים.</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mj-cs"/>
              <a:buAutoNum type="hebrew2Minus"/>
              <a:tabLst>
                <a:tab pos="4572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בנוסף, קיימת החובה לשוויון בכל הנוגע לגמולים אחרים ונוספים אשר ניתנים ע"י המעסיק לעובד במסגרת עבודתו</a:t>
            </a:r>
            <a:r>
              <a:rPr lang="en-US" sz="1400" dirty="0" smtClean="0">
                <a:effectLst/>
                <a:latin typeface="Tahoma" panose="020B0604030504040204" pitchFamily="34" charset="0"/>
                <a:ea typeface="Tahoma" panose="020B0604030504040204" pitchFamily="34" charset="0"/>
                <a:cs typeface="Tahoma" panose="020B0604030504040204" pitchFamily="34" charset="0"/>
              </a:rPr>
              <a:t>.</a:t>
            </a:r>
          </a:p>
          <a:p>
            <a:pPr marL="742950" lvl="1" indent="-285750" algn="r" rtl="1">
              <a:lnSpc>
                <a:spcPct val="115000"/>
              </a:lnSpc>
              <a:spcAft>
                <a:spcPts val="1000"/>
              </a:spcAft>
              <a:buSzPts val="1000"/>
              <a:buFont typeface="Symbol"/>
              <a:buChar char=""/>
              <a:tabLst>
                <a:tab pos="9144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גמולים אחרים הם:  כל תוספת, טובת הנאה, קצובה, מענק, תנאים נלווים, תשלום לכיסוי הוצאות, תשלומים בשל החזקת רכב, שימוש בטלפון, מכסת שעות נוספות, רכישת ספרות מקצועית, ביגוד, שימוש ברכב, או כל תגמול אחר בכסף או בשווה כסף, במישרין או בעקיפין, וגם אם אינם שכר עבודה</a:t>
            </a:r>
            <a:r>
              <a:rPr lang="en-US" sz="1400" dirty="0" smtClean="0">
                <a:effectLst/>
                <a:latin typeface="Tahoma" panose="020B0604030504040204" pitchFamily="34" charset="0"/>
                <a:ea typeface="Tahoma" panose="020B0604030504040204" pitchFamily="34" charset="0"/>
                <a:cs typeface="Tahoma" panose="020B0604030504040204" pitchFamily="34" charset="0"/>
              </a:rPr>
              <a:t>.</a:t>
            </a:r>
            <a:endParaRPr lang="he-IL"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453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pPr>
              <a:defRPr/>
            </a:pPr>
            <a:fld id="{BA80FAB3-267A-4C91-A0F0-C21DE8906D77}" type="slidenum">
              <a:rPr lang="he-IL" altLang="he-IL" smtClean="0"/>
              <a:pPr>
                <a:defRPr/>
              </a:pPr>
              <a:t>28</a:t>
            </a:fld>
            <a:endParaRPr lang="he-IL" altLang="he-IL"/>
          </a:p>
        </p:txBody>
      </p:sp>
      <p:sp>
        <p:nvSpPr>
          <p:cNvPr id="3" name="מלבן 2"/>
          <p:cNvSpPr/>
          <p:nvPr/>
        </p:nvSpPr>
        <p:spPr>
          <a:xfrm>
            <a:off x="827584" y="404664"/>
            <a:ext cx="7488832" cy="4672626"/>
          </a:xfrm>
          <a:prstGeom prst="rect">
            <a:avLst/>
          </a:prstGeom>
        </p:spPr>
        <p:txBody>
          <a:bodyPr wrap="square">
            <a:spAutoFit/>
          </a:bodyPr>
          <a:lstStyle/>
          <a:p>
            <a:pPr marL="342900" lvl="0" indent="-342900" algn="r" rtl="1">
              <a:lnSpc>
                <a:spcPct val="115000"/>
              </a:lnSpc>
              <a:spcAft>
                <a:spcPts val="1000"/>
              </a:spcAft>
              <a:buSzPts val="1000"/>
              <a:buFont typeface="+mj-cs"/>
              <a:buAutoNum type="hebrew2Minus"/>
              <a:tabLst>
                <a:tab pos="4572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עפ"י סעיף 6 (א) לחוק, ישנן נסיבות אשר יכולות להצדיק באופן ענייני את הפרשי השכר שקיימים בין עובדים במידה והמעסיק הוכיח כי הן נובעות ממהות/ אופי העבודה, תפוקת/איכות העבודה, וותק, השכלה, הכשרתו של עובד ומיקומו הגיאוגרפי של מקום העבודה.</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mj-cs"/>
              <a:buAutoNum type="hebrew2Minus"/>
              <a:tabLst>
                <a:tab pos="4572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לאור פסיקה של בית הדין הארצי לעבודה, חל איסור על מעסיק לקבוע שכר שונה ונמוך לעובדת ולעובד אשר מבצעים עבודה זהה, על אף אם  העובדת ביקשה שכר נמוך יותר מזה שדרש עובד לאותה משרה.</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mj-cs"/>
              <a:buAutoNum type="hebrew2Minus"/>
              <a:tabLst>
                <a:tab pos="4572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בתביעה המוגשת לפי חוק זה, יש צורך להוכיח כי קיים פער בשכר בין עובדת לעובד אשר מבצעים את אותו תפקיד ומשרה אצל המעסיק, וכי לא מתקיימת אף אחת מהנסיבות אשר יכולות להצדיק באופן ענייני פער זה בהתאם לנסיבות המנויות בסעיף 6 (א) לחוק.</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mj-cs"/>
              <a:buAutoNum type="hebrew2Minus"/>
              <a:tabLst>
                <a:tab pos="457200" algn="l"/>
              </a:tabLst>
            </a:pPr>
            <a:r>
              <a:rPr lang="he-IL" sz="1400" dirty="0" smtClean="0">
                <a:effectLst/>
                <a:latin typeface="Tahoma" panose="020B0604030504040204" pitchFamily="34" charset="0"/>
                <a:ea typeface="Tahoma" panose="020B0604030504040204" pitchFamily="34" charset="0"/>
                <a:cs typeface="Tahoma" panose="020B0604030504040204" pitchFamily="34" charset="0"/>
              </a:rPr>
              <a:t>חשוב לציין כי הוכחת תביעה מכוח חוק זה אינה מזכה את העובדת באופן אוטומטי בפיצוי ללא הוכחת נזק . ברם, כאשר מוכח כי קיים פער בשכר בין עובדת לעובד אשר מבצעים עבודה זהה, בניגוד להוראות חוק זה, נטל ההוכחה יהא על המעסיק להראות כי מתקיימת אחת מהנסיבות המנויות בחוק, ולא כי הפער קיים עקב מינה של העובדת.</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457200" algn="r" rtl="1">
              <a:lnSpc>
                <a:spcPct val="115000"/>
              </a:lnSpc>
              <a:spcAft>
                <a:spcPts val="1000"/>
              </a:spcAft>
            </a:pPr>
            <a:r>
              <a:rPr lang="en-US" sz="1400" dirty="0" smtClean="0">
                <a:effectLst/>
                <a:latin typeface="Tahoma" panose="020B0604030504040204" pitchFamily="34" charset="0"/>
                <a:ea typeface="Tahoma" panose="020B0604030504040204" pitchFamily="34" charset="0"/>
                <a:cs typeface="Tahoma" panose="020B0604030504040204" pitchFamily="34" charset="0"/>
              </a:rPr>
              <a:t> </a:t>
            </a:r>
          </a:p>
          <a:p>
            <a:pPr algn="r" rtl="1">
              <a:lnSpc>
                <a:spcPct val="115000"/>
              </a:lnSpc>
              <a:spcAft>
                <a:spcPts val="1000"/>
              </a:spcAft>
            </a:pPr>
            <a:r>
              <a:rPr lang="he-IL" sz="1400" b="1" dirty="0" smtClean="0">
                <a:effectLst/>
                <a:latin typeface="Tahoma" panose="020B0604030504040204" pitchFamily="34" charset="0"/>
                <a:ea typeface="Tahoma" panose="020B0604030504040204" pitchFamily="34" charset="0"/>
                <a:cs typeface="Tahoma" panose="020B0604030504040204" pitchFamily="34" charset="0"/>
              </a:rPr>
              <a:t>*הזכאות מכוח חוק זה הינה עבור כלל ציבור העובדות והעובדים</a:t>
            </a:r>
            <a:r>
              <a:rPr lang="en-US" sz="1400" b="1" dirty="0" smtClean="0">
                <a:effectLst/>
                <a:latin typeface="Tahoma" panose="020B0604030504040204" pitchFamily="34" charset="0"/>
                <a:ea typeface="Tahoma" panose="020B0604030504040204" pitchFamily="34" charset="0"/>
                <a:cs typeface="Tahoma" panose="020B0604030504040204" pitchFamily="34" charset="0"/>
              </a:rPr>
              <a:t>.</a:t>
            </a: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9794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pPr>
              <a:defRPr/>
            </a:pPr>
            <a:fld id="{BA80FAB3-267A-4C91-A0F0-C21DE8906D77}" type="slidenum">
              <a:rPr lang="he-IL" altLang="he-IL" smtClean="0"/>
              <a:pPr>
                <a:defRPr/>
              </a:pPr>
              <a:t>29</a:t>
            </a:fld>
            <a:endParaRPr lang="he-IL" altLang="he-IL"/>
          </a:p>
        </p:txBody>
      </p:sp>
      <p:sp>
        <p:nvSpPr>
          <p:cNvPr id="3" name="מלבן 2"/>
          <p:cNvSpPr/>
          <p:nvPr/>
        </p:nvSpPr>
        <p:spPr>
          <a:xfrm>
            <a:off x="899592" y="476672"/>
            <a:ext cx="7272808" cy="3954416"/>
          </a:xfrm>
          <a:prstGeom prst="rect">
            <a:avLst/>
          </a:prstGeom>
        </p:spPr>
        <p:txBody>
          <a:bodyPr wrap="square">
            <a:spAutoFit/>
          </a:bodyPr>
          <a:lstStyle/>
          <a:p>
            <a:pPr algn="r" rtl="1">
              <a:lnSpc>
                <a:spcPct val="115000"/>
              </a:lnSpc>
              <a:spcAft>
                <a:spcPts val="1000"/>
              </a:spcAft>
            </a:pPr>
            <a:r>
              <a:rPr lang="he-IL" sz="1600" b="1" u="sng" dirty="0" smtClean="0">
                <a:effectLst/>
                <a:latin typeface="Tahoma" panose="020B0604030504040204" pitchFamily="34" charset="0"/>
                <a:ea typeface="Tahoma" panose="020B0604030504040204" pitchFamily="34" charset="0"/>
                <a:cs typeface="Tahoma" panose="020B0604030504040204" pitchFamily="34" charset="0"/>
              </a:rPr>
              <a:t>חובת מעסיקים לפרסם מידע בדבר פערי השכר בין גברים ונשים   </a:t>
            </a:r>
            <a:endParaRPr lang="en-US" sz="1600" dirty="0" smtClean="0">
              <a:effectLst/>
              <a:latin typeface="Tahoma" panose="020B0604030504040204" pitchFamily="34" charset="0"/>
              <a:ea typeface="Tahoma" panose="020B0604030504040204" pitchFamily="34" charset="0"/>
              <a:cs typeface="Tahoma" panose="020B0604030504040204" pitchFamily="34" charset="0"/>
            </a:endParaRPr>
          </a:p>
          <a:p>
            <a:pPr algn="r" rtl="1">
              <a:lnSpc>
                <a:spcPct val="115000"/>
              </a:lnSpc>
              <a:spcAft>
                <a:spcPts val="100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על כל גוף פרטי והן ציבורי אשר מעסיק תחת כנפיו מעל ל-518 עובדים ,אשר מוטלת עליו חובה לפי החוק לדווח על שכר העובדים, להפיק ולפרסם מדי שנה שני דוחות אשר יפרטו את פערי השכר בין גברים לנשים במקום עבודתם</a:t>
            </a:r>
            <a:r>
              <a:rPr lang="en-US" sz="1400" dirty="0" smtClean="0">
                <a:effectLst/>
                <a:latin typeface="Tahoma" panose="020B0604030504040204" pitchFamily="34" charset="0"/>
                <a:ea typeface="Tahoma" panose="020B0604030504040204" pitchFamily="34" charset="0"/>
                <a:cs typeface="Tahoma" panose="020B0604030504040204" pitchFamily="34" charset="0"/>
              </a:rPr>
              <a:t>.</a:t>
            </a:r>
          </a:p>
          <a:p>
            <a:pPr marL="342900" lvl="0" indent="-342900" algn="r" rtl="1">
              <a:lnSpc>
                <a:spcPct val="115000"/>
              </a:lnSpc>
              <a:spcAft>
                <a:spcPts val="0"/>
              </a:spcAft>
              <a:buSzPts val="1000"/>
              <a:buFont typeface="+mj-lt"/>
              <a:buAutoNum type="arabicPeriod"/>
              <a:tabLst>
                <a:tab pos="457200" algn="l"/>
              </a:tabLst>
            </a:pPr>
            <a:r>
              <a:rPr lang="he-IL" sz="1400" b="1" u="sng" dirty="0" smtClean="0">
                <a:effectLst/>
                <a:latin typeface="Tahoma" panose="020B0604030504040204" pitchFamily="34" charset="0"/>
                <a:ea typeface="Tahoma" panose="020B0604030504040204" pitchFamily="34" charset="0"/>
                <a:cs typeface="Tahoma" panose="020B0604030504040204" pitchFamily="34" charset="0"/>
              </a:rPr>
              <a:t>הדו"ח הראשון</a:t>
            </a:r>
            <a:r>
              <a:rPr lang="he-IL" sz="1400" dirty="0" smtClean="0">
                <a:effectLst/>
                <a:latin typeface="Tahoma" panose="020B0604030504040204" pitchFamily="34" charset="0"/>
                <a:ea typeface="Tahoma" panose="020B0604030504040204" pitchFamily="34" charset="0"/>
                <a:cs typeface="Tahoma" panose="020B0604030504040204" pitchFamily="34" charset="0"/>
              </a:rPr>
              <a:t>- על הדוח הראשון אשר הינו דוח פנימי לכלול את הפרטים הבאים:</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742950" lvl="1" indent="-285750" algn="r" rtl="1">
              <a:lnSpc>
                <a:spcPct val="115000"/>
              </a:lnSpc>
              <a:spcAft>
                <a:spcPts val="0"/>
              </a:spcAft>
              <a:buFont typeface="+mj-cs"/>
              <a:buAutoNum type="hebrew2Minus"/>
            </a:pPr>
            <a:r>
              <a:rPr lang="he-IL" sz="1400" dirty="0" smtClean="0">
                <a:effectLst/>
                <a:latin typeface="Tahoma" panose="020B0604030504040204" pitchFamily="34" charset="0"/>
                <a:ea typeface="Tahoma" panose="020B0604030504040204" pitchFamily="34" charset="0"/>
                <a:cs typeface="Tahoma" panose="020B0604030504040204" pitchFamily="34" charset="0"/>
              </a:rPr>
              <a:t>פירוט השכר הממוצע של העובדים והעובדות .</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742950" lvl="1" indent="-285750" algn="r" rtl="1">
              <a:lnSpc>
                <a:spcPct val="115000"/>
              </a:lnSpc>
              <a:spcAft>
                <a:spcPts val="0"/>
              </a:spcAft>
              <a:buFont typeface="+mj-cs"/>
              <a:buAutoNum type="hebrew2Minus"/>
            </a:pPr>
            <a:r>
              <a:rPr lang="he-IL" sz="1400" dirty="0" smtClean="0">
                <a:effectLst/>
                <a:latin typeface="Tahoma" panose="020B0604030504040204" pitchFamily="34" charset="0"/>
                <a:ea typeface="Tahoma" panose="020B0604030504040204" pitchFamily="34" charset="0"/>
                <a:cs typeface="Tahoma" panose="020B0604030504040204" pitchFamily="34" charset="0"/>
              </a:rPr>
              <a:t>הפילוח יבוצע לפי סוגי עובדים, סוגי משרה וסוגי דירוגים. </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marL="914400" algn="r" rtl="1">
              <a:lnSpc>
                <a:spcPct val="115000"/>
              </a:lnSpc>
              <a:spcAft>
                <a:spcPts val="1000"/>
              </a:spcAft>
            </a:pPr>
            <a:r>
              <a:rPr lang="en-US" sz="1400" dirty="0" smtClean="0">
                <a:effectLst/>
                <a:latin typeface="Tahoma" panose="020B0604030504040204" pitchFamily="34" charset="0"/>
                <a:ea typeface="Tahoma" panose="020B0604030504040204" pitchFamily="34" charset="0"/>
                <a:cs typeface="Tahoma" panose="020B0604030504040204" pitchFamily="34" charset="0"/>
              </a:rPr>
              <a:t> </a:t>
            </a:r>
          </a:p>
          <a:p>
            <a:pPr algn="r" rtl="1">
              <a:lnSpc>
                <a:spcPct val="115000"/>
              </a:lnSpc>
              <a:spcAft>
                <a:spcPts val="100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בנוסף, על  המעסיק לפרט בדוח הנ"ל את פערי השכר הממוצע בין הגברים לנשים באחוזים בהתאם לכל קבוצת עובדים</a:t>
            </a:r>
            <a:r>
              <a:rPr lang="en-US" sz="1400" dirty="0" smtClean="0">
                <a:effectLst/>
                <a:latin typeface="Tahoma" panose="020B0604030504040204" pitchFamily="34" charset="0"/>
                <a:ea typeface="Tahoma" panose="020B0604030504040204" pitchFamily="34" charset="0"/>
                <a:cs typeface="Tahoma" panose="020B0604030504040204" pitchFamily="34" charset="0"/>
              </a:rPr>
              <a:t>.</a:t>
            </a:r>
          </a:p>
          <a:p>
            <a:pPr algn="r" rtl="1">
              <a:lnSpc>
                <a:spcPct val="115000"/>
              </a:lnSpc>
              <a:spcAft>
                <a:spcPts val="1000"/>
              </a:spcAft>
            </a:pPr>
            <a:r>
              <a:rPr lang="he-IL" sz="1400" b="1" dirty="0" smtClean="0">
                <a:effectLst/>
                <a:highlight>
                  <a:srgbClr val="FFFF00"/>
                </a:highlight>
                <a:latin typeface="Tahoma" panose="020B0604030504040204" pitchFamily="34" charset="0"/>
                <a:ea typeface="Tahoma" panose="020B0604030504040204" pitchFamily="34" charset="0"/>
                <a:cs typeface="Tahoma" panose="020B0604030504040204" pitchFamily="34" charset="0"/>
              </a:rPr>
              <a:t>הדו"ח הראשון יפורסם לא יאוחר מיום 01.06.2022</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algn="r" rtl="1">
              <a:lnSpc>
                <a:spcPct val="115000"/>
              </a:lnSpc>
              <a:spcAft>
                <a:spcPts val="100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*על המעסיק למסור לכל  אחד מעובדיו בכל שנה מידע לגבי הקבוצה אליה הוא שייך עפ"י הדוח הפנימי, על המידע לכלול את פערי השכר גם באחוזים באותה קבוצה לה הוא שייך.</a:t>
            </a: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495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7250" y="214313"/>
            <a:ext cx="7521575" cy="735012"/>
          </a:xfrm>
        </p:spPr>
        <p:txBody>
          <a:bodyPr rtlCol="0">
            <a:normAutofit/>
          </a:bodyPr>
          <a:lstStyle/>
          <a:p>
            <a:pPr algn="ctr" eaLnBrk="1" fontAlgn="auto" hangingPunct="1">
              <a:spcAft>
                <a:spcPts val="0"/>
              </a:spcAft>
              <a:defRPr/>
            </a:pPr>
            <a:r>
              <a:rPr lang="he-IL" sz="1800" b="1" u="sng" dirty="0">
                <a:solidFill>
                  <a:schemeClr val="accent3">
                    <a:lumMod val="50000"/>
                  </a:schemeClr>
                </a:solidFill>
                <a:latin typeface="Tahoma" pitchFamily="34" charset="0"/>
                <a:ea typeface="Tahoma" pitchFamily="34" charset="0"/>
                <a:cs typeface="Tahoma" pitchFamily="34" charset="0"/>
              </a:rPr>
              <a:t>שיעורי המס לשנת 2022 שעודכנו לפי שיעור עלית המדד 2.40%</a:t>
            </a:r>
            <a:endParaRPr lang="en-US" sz="1800" b="1" u="sng" dirty="0">
              <a:solidFill>
                <a:schemeClr val="accent3">
                  <a:lumMod val="50000"/>
                </a:schemeClr>
              </a:solidFill>
              <a:latin typeface="Tahoma" pitchFamily="34" charset="0"/>
              <a:ea typeface="Tahoma" pitchFamily="34" charset="0"/>
              <a:cs typeface="Tahoma" pitchFamily="34" charset="0"/>
            </a:endParaRPr>
          </a:p>
        </p:txBody>
      </p:sp>
      <p:sp>
        <p:nvSpPr>
          <p:cNvPr id="8195" name="מציין מיקום תוכן 2"/>
          <p:cNvSpPr>
            <a:spLocks noGrp="1"/>
          </p:cNvSpPr>
          <p:nvPr>
            <p:ph idx="1"/>
          </p:nvPr>
        </p:nvSpPr>
        <p:spPr>
          <a:xfrm>
            <a:off x="928688" y="1071563"/>
            <a:ext cx="7521575" cy="4537075"/>
          </a:xfrm>
        </p:spPr>
        <p:txBody>
          <a:bodyPr/>
          <a:lstStyle/>
          <a:p>
            <a:pPr eaLnBrk="1" hangingPunct="1">
              <a:lnSpc>
                <a:spcPct val="150000"/>
              </a:lnSpc>
              <a:buFont typeface="Arial" pitchFamily="34" charset="0"/>
              <a:buNone/>
            </a:pPr>
            <a:r>
              <a:rPr lang="he-IL" altLang="he-IL" sz="1200" smtClean="0">
                <a:solidFill>
                  <a:srgbClr val="FF0000"/>
                </a:solidFill>
                <a:latin typeface="Tahoma" pitchFamily="34" charset="0"/>
                <a:cs typeface="Tahoma" pitchFamily="34" charset="0"/>
              </a:rPr>
              <a:t>מדרגות המס על הכנסות מיגיעה אישית ב - ₪</a:t>
            </a:r>
          </a:p>
          <a:p>
            <a:pPr eaLnBrk="1" hangingPunct="1">
              <a:lnSpc>
                <a:spcPct val="150000"/>
              </a:lnSpc>
              <a:buFont typeface="Arial" pitchFamily="34" charset="0"/>
              <a:buNone/>
            </a:pPr>
            <a:endParaRPr lang="he-IL" altLang="he-IL" sz="1200" smtClean="0">
              <a:solidFill>
                <a:srgbClr val="FF0000"/>
              </a:solidFill>
              <a:latin typeface="Tahoma" pitchFamily="34" charset="0"/>
              <a:cs typeface="Tahoma" pitchFamily="34" charset="0"/>
            </a:endParaRPr>
          </a:p>
          <a:p>
            <a:pPr eaLnBrk="1" hangingPunct="1">
              <a:lnSpc>
                <a:spcPct val="150000"/>
              </a:lnSpc>
              <a:buFont typeface="Arial" pitchFamily="34" charset="0"/>
              <a:buNone/>
            </a:pPr>
            <a:r>
              <a:rPr lang="he-IL" altLang="en-US" sz="1200" u="sng" smtClean="0">
                <a:latin typeface="Tahoma" pitchFamily="34" charset="0"/>
                <a:cs typeface="Tahoma" pitchFamily="34" charset="0"/>
              </a:rPr>
              <a:t>הכנסה חודשית</a:t>
            </a:r>
            <a:r>
              <a:rPr lang="he-IL" altLang="en-US" sz="1200" smtClean="0">
                <a:latin typeface="Tahoma" pitchFamily="34" charset="0"/>
                <a:cs typeface="Tahoma" pitchFamily="34" charset="0"/>
              </a:rPr>
              <a:t>                            </a:t>
            </a:r>
            <a:r>
              <a:rPr lang="he-IL" altLang="en-US" sz="1200" u="sng" smtClean="0">
                <a:latin typeface="Tahoma" pitchFamily="34" charset="0"/>
                <a:cs typeface="Tahoma" pitchFamily="34" charset="0"/>
              </a:rPr>
              <a:t>שיעור המס</a:t>
            </a:r>
            <a:r>
              <a:rPr lang="he-IL" altLang="en-US" sz="1200" smtClean="0">
                <a:latin typeface="Tahoma" pitchFamily="34" charset="0"/>
                <a:cs typeface="Tahoma" pitchFamily="34" charset="0"/>
              </a:rPr>
              <a:t>             </a:t>
            </a:r>
            <a:r>
              <a:rPr lang="he-IL" altLang="en-US" sz="1200" u="sng" smtClean="0">
                <a:latin typeface="Tahoma" pitchFamily="34" charset="0"/>
                <a:cs typeface="Tahoma" pitchFamily="34" charset="0"/>
              </a:rPr>
              <a:t> הכנסה שנתית</a:t>
            </a:r>
            <a:r>
              <a:rPr lang="he-IL" altLang="en-US" sz="1200" smtClean="0">
                <a:latin typeface="Tahoma" pitchFamily="34" charset="0"/>
                <a:cs typeface="Tahoma" pitchFamily="34" charset="0"/>
              </a:rPr>
              <a:t>                                </a:t>
            </a:r>
            <a:r>
              <a:rPr lang="he-IL" altLang="en-US" sz="1200" u="sng" smtClean="0">
                <a:latin typeface="Tahoma" pitchFamily="34" charset="0"/>
                <a:cs typeface="Tahoma" pitchFamily="34" charset="0"/>
              </a:rPr>
              <a:t>שיעור המס</a:t>
            </a:r>
          </a:p>
          <a:p>
            <a:pPr eaLnBrk="1" hangingPunct="1">
              <a:lnSpc>
                <a:spcPct val="150000"/>
              </a:lnSpc>
              <a:buFont typeface="Arial" pitchFamily="34" charset="0"/>
              <a:buNone/>
            </a:pPr>
            <a:r>
              <a:rPr lang="he-IL" altLang="en-US" sz="1200" b="0" smtClean="0">
                <a:latin typeface="Tahoma" pitchFamily="34" charset="0"/>
                <a:cs typeface="Tahoma" pitchFamily="34" charset="0"/>
              </a:rPr>
              <a:t>עד 6,450 ₪                                   10%                           עד 77,400                                       10%</a:t>
            </a:r>
          </a:p>
          <a:p>
            <a:pPr eaLnBrk="1" hangingPunct="1">
              <a:lnSpc>
                <a:spcPct val="150000"/>
              </a:lnSpc>
              <a:buFont typeface="Arial" pitchFamily="34" charset="0"/>
              <a:buNone/>
            </a:pPr>
            <a:r>
              <a:rPr lang="he-IL" altLang="en-US" sz="1200" b="0" smtClean="0">
                <a:latin typeface="Tahoma" pitchFamily="34" charset="0"/>
                <a:cs typeface="Tahoma" pitchFamily="34" charset="0"/>
              </a:rPr>
              <a:t>מ6,451 עד 9,240                            14%                   מ77,401 עד 110,880                                14%</a:t>
            </a:r>
          </a:p>
          <a:p>
            <a:pPr eaLnBrk="1" hangingPunct="1">
              <a:lnSpc>
                <a:spcPct val="150000"/>
              </a:lnSpc>
              <a:buFont typeface="Arial" pitchFamily="34" charset="0"/>
              <a:buNone/>
            </a:pPr>
            <a:r>
              <a:rPr lang="he-IL" altLang="en-US" sz="1200" b="0" smtClean="0">
                <a:latin typeface="Tahoma" pitchFamily="34" charset="0"/>
                <a:cs typeface="Tahoma" pitchFamily="34" charset="0"/>
              </a:rPr>
              <a:t>מ9,241 עד 14,840                          20%                   מ110,881 עד 178,080                               20%</a:t>
            </a:r>
          </a:p>
          <a:p>
            <a:pPr eaLnBrk="1" hangingPunct="1">
              <a:lnSpc>
                <a:spcPct val="150000"/>
              </a:lnSpc>
              <a:buFont typeface="Arial" pitchFamily="34" charset="0"/>
              <a:buNone/>
            </a:pPr>
            <a:r>
              <a:rPr lang="he-IL" altLang="en-US" sz="1200" b="0" smtClean="0">
                <a:latin typeface="Tahoma" pitchFamily="34" charset="0"/>
                <a:cs typeface="Tahoma" pitchFamily="34" charset="0"/>
              </a:rPr>
              <a:t>מ14,841 עד 20,620                        31%                   מ178,081 עד 247,440                               31%</a:t>
            </a:r>
          </a:p>
          <a:p>
            <a:pPr eaLnBrk="1" hangingPunct="1">
              <a:lnSpc>
                <a:spcPct val="150000"/>
              </a:lnSpc>
              <a:buFont typeface="Arial" pitchFamily="34" charset="0"/>
              <a:buNone/>
            </a:pPr>
            <a:r>
              <a:rPr lang="he-IL" altLang="en-US" sz="1200" b="0" smtClean="0">
                <a:latin typeface="Tahoma" pitchFamily="34" charset="0"/>
                <a:cs typeface="Tahoma" pitchFamily="34" charset="0"/>
              </a:rPr>
              <a:t>מ20,621 עד 42,910                        35%                   מ247,441 עד 514,920                               35%</a:t>
            </a:r>
          </a:p>
          <a:p>
            <a:pPr eaLnBrk="1" hangingPunct="1">
              <a:lnSpc>
                <a:spcPct val="150000"/>
              </a:lnSpc>
              <a:buFont typeface="Arial" pitchFamily="34" charset="0"/>
              <a:buNone/>
            </a:pPr>
            <a:r>
              <a:rPr lang="he-IL" altLang="en-US" sz="1200" b="0" smtClean="0">
                <a:latin typeface="Tahoma" pitchFamily="34" charset="0"/>
                <a:cs typeface="Tahoma" pitchFamily="34" charset="0"/>
              </a:rPr>
              <a:t>מכל שקל נוסף                              47%                      מכל שקל נוסף                                      47%</a:t>
            </a:r>
          </a:p>
        </p:txBody>
      </p:sp>
      <p:sp>
        <p:nvSpPr>
          <p:cNvPr id="8196"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1E6897A5-79E2-483F-9C76-F56A82B4C699}" type="slidenum">
              <a:rPr lang="he-IL" altLang="he-IL" smtClean="0">
                <a:solidFill>
                  <a:srgbClr val="FFFFFF"/>
                </a:solidFill>
              </a:rPr>
              <a:pPr/>
              <a:t>3</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pPr>
              <a:defRPr/>
            </a:pPr>
            <a:fld id="{BA80FAB3-267A-4C91-A0F0-C21DE8906D77}" type="slidenum">
              <a:rPr lang="he-IL" altLang="he-IL" smtClean="0"/>
              <a:pPr>
                <a:defRPr/>
              </a:pPr>
              <a:t>30</a:t>
            </a:fld>
            <a:endParaRPr lang="he-IL" altLang="he-IL"/>
          </a:p>
        </p:txBody>
      </p:sp>
      <p:sp>
        <p:nvSpPr>
          <p:cNvPr id="3" name="מלבן 2"/>
          <p:cNvSpPr/>
          <p:nvPr/>
        </p:nvSpPr>
        <p:spPr>
          <a:xfrm>
            <a:off x="611560" y="548680"/>
            <a:ext cx="7776864" cy="3425105"/>
          </a:xfrm>
          <a:prstGeom prst="rect">
            <a:avLst/>
          </a:prstGeom>
        </p:spPr>
        <p:txBody>
          <a:bodyPr wrap="square">
            <a:spAutoFit/>
          </a:bodyPr>
          <a:lstStyle/>
          <a:p>
            <a:pPr lvl="0" algn="r" rtl="1">
              <a:lnSpc>
                <a:spcPct val="115000"/>
              </a:lnSpc>
              <a:spcAft>
                <a:spcPts val="1000"/>
              </a:spcAft>
              <a:buSzPts val="1000"/>
              <a:tabLst>
                <a:tab pos="457200" algn="l"/>
              </a:tabLst>
            </a:pPr>
            <a:r>
              <a:rPr lang="he-IL" sz="1400" b="1" u="sng" dirty="0" smtClean="0">
                <a:effectLst/>
                <a:latin typeface="Tahoma" panose="020B0604030504040204" pitchFamily="34" charset="0"/>
                <a:ea typeface="Tahoma" panose="020B0604030504040204" pitchFamily="34" charset="0"/>
                <a:cs typeface="Tahoma" panose="020B0604030504040204" pitchFamily="34" charset="0"/>
              </a:rPr>
              <a:t>הדו"ח השני</a:t>
            </a:r>
            <a:r>
              <a:rPr lang="en-US" sz="1400" b="1" dirty="0" smtClean="0">
                <a:effectLst/>
                <a:latin typeface="Tahoma" panose="020B0604030504040204" pitchFamily="34" charset="0"/>
                <a:ea typeface="Tahoma" panose="020B0604030504040204" pitchFamily="34" charset="0"/>
                <a:cs typeface="Tahoma" panose="020B0604030504040204" pitchFamily="34" charset="0"/>
              </a:rPr>
              <a:t>-</a:t>
            </a:r>
            <a:r>
              <a:rPr lang="en-US" sz="1400" dirty="0" smtClean="0">
                <a:effectLst/>
                <a:latin typeface="Tahoma" panose="020B0604030504040204" pitchFamily="34" charset="0"/>
                <a:ea typeface="Tahoma" panose="020B0604030504040204" pitchFamily="34" charset="0"/>
                <a:cs typeface="Tahoma" panose="020B0604030504040204" pitchFamily="34" charset="0"/>
              </a:rPr>
              <a:t> </a:t>
            </a:r>
            <a:r>
              <a:rPr lang="he-IL" sz="1400" dirty="0" smtClean="0">
                <a:effectLst/>
                <a:latin typeface="Tahoma" panose="020B0604030504040204" pitchFamily="34" charset="0"/>
                <a:ea typeface="Tahoma" panose="020B0604030504040204" pitchFamily="34" charset="0"/>
                <a:cs typeface="Tahoma" panose="020B0604030504040204" pitchFamily="34" charset="0"/>
              </a:rPr>
              <a:t>הינו דוח פומבי</a:t>
            </a:r>
            <a:r>
              <a:rPr lang="en-US" sz="1400" dirty="0" smtClean="0">
                <a:effectLst/>
                <a:latin typeface="Tahoma" panose="020B0604030504040204" pitchFamily="34" charset="0"/>
                <a:ea typeface="Tahoma" panose="020B0604030504040204" pitchFamily="34" charset="0"/>
                <a:cs typeface="Tahoma" panose="020B0604030504040204" pitchFamily="34" charset="0"/>
              </a:rPr>
              <a:t>, </a:t>
            </a:r>
            <a:r>
              <a:rPr lang="he-IL" sz="1400" dirty="0" smtClean="0">
                <a:effectLst/>
                <a:latin typeface="Tahoma" panose="020B0604030504040204" pitchFamily="34" charset="0"/>
                <a:ea typeface="Tahoma" panose="020B0604030504040204" pitchFamily="34" charset="0"/>
                <a:cs typeface="Tahoma" panose="020B0604030504040204" pitchFamily="34" charset="0"/>
              </a:rPr>
              <a:t>אשר מבוסס על נתוני הדוח הפנימי, ועליו להיות מפורסם לציבור פעם בשנה. בנוסף במידה וישנו אתר אינטרנט לחברה גם שם עליו להתפרסם. הנתונים אשר יופיעו בדוח זה הינם, פערי השכר הממוצע באחוזים של העובדים אשר מועסקים אצל המעסיק וזאת תוך שמירה על פרטיותם של העובדים.</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algn="r" rtl="1">
              <a:lnSpc>
                <a:spcPct val="115000"/>
              </a:lnSpc>
              <a:spcAft>
                <a:spcPts val="100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הדיווח הינו </a:t>
            </a:r>
            <a:r>
              <a:rPr lang="he-IL" sz="1400" dirty="0" err="1" smtClean="0">
                <a:effectLst/>
                <a:latin typeface="Tahoma" panose="020B0604030504040204" pitchFamily="34" charset="0"/>
                <a:ea typeface="Tahoma" panose="020B0604030504040204" pitchFamily="34" charset="0"/>
                <a:cs typeface="Tahoma" panose="020B0604030504040204" pitchFamily="34" charset="0"/>
              </a:rPr>
              <a:t>קלנדארי</a:t>
            </a:r>
            <a:r>
              <a:rPr lang="he-IL" sz="1400" dirty="0" smtClean="0">
                <a:effectLst/>
                <a:latin typeface="Tahoma" panose="020B0604030504040204" pitchFamily="34" charset="0"/>
                <a:ea typeface="Tahoma" panose="020B0604030504040204" pitchFamily="34" charset="0"/>
                <a:cs typeface="Tahoma" panose="020B0604030504040204" pitchFamily="34" charset="0"/>
              </a:rPr>
              <a:t> מחודש ינואר ועד  דצמבר, והדוחות מתייחסים ומתבססים על שנה קודמת ולא הנוכחית. </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algn="r" rtl="1">
              <a:lnSpc>
                <a:spcPct val="115000"/>
              </a:lnSpc>
              <a:spcAft>
                <a:spcPts val="100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העובדים אשר יכללו בדוחות הינם כלל העובדים אשר הועסקו אצל המעסיק וכי התקיימו ביניהם יחסי עובד מעסיק עד ליום 31.12 בשנה עליה מבוצע הדיווח. עוד יצוין כי יש לכלול עובדים אשר שוהים בחל"ת והן עובדים אשר עבדו רק בחלק מהשנה עליה מתבצע הדיווח. </a:t>
            </a:r>
            <a:endParaRPr lang="en-US" sz="1400" dirty="0" smtClean="0">
              <a:effectLst/>
              <a:latin typeface="Tahoma" panose="020B0604030504040204" pitchFamily="34" charset="0"/>
              <a:ea typeface="Tahoma" panose="020B0604030504040204" pitchFamily="34" charset="0"/>
              <a:cs typeface="Tahoma" panose="020B0604030504040204" pitchFamily="34" charset="0"/>
            </a:endParaRPr>
          </a:p>
          <a:p>
            <a:pPr algn="r" rtl="1">
              <a:lnSpc>
                <a:spcPct val="115000"/>
              </a:lnSpc>
              <a:spcAft>
                <a:spcPts val="1000"/>
              </a:spcAft>
            </a:pPr>
            <a:r>
              <a:rPr lang="he-IL" sz="1400" dirty="0" smtClean="0">
                <a:effectLst/>
                <a:latin typeface="Tahoma" panose="020B0604030504040204" pitchFamily="34" charset="0"/>
                <a:ea typeface="Tahoma" panose="020B0604030504040204" pitchFamily="34" charset="0"/>
                <a:cs typeface="Tahoma" panose="020B0604030504040204" pitchFamily="34" charset="0"/>
              </a:rPr>
              <a:t>בנוסף, לא חלה חובה לכלול בדוחות את עובדי הקבלן במידה וקיימים, ברם, במידה ומעסיק מעוניין לצרפם לדוח עליו לציין באופן וולונטרי את פערי השכר שקיימים ביחד לעובדי הקבלן אך עליו להציגם כקבוצה נפרדת בדוח.</a:t>
            </a: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599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pPr>
              <a:defRPr/>
            </a:pPr>
            <a:fld id="{BA80FAB3-267A-4C91-A0F0-C21DE8906D77}" type="slidenum">
              <a:rPr lang="he-IL" altLang="he-IL" smtClean="0"/>
              <a:pPr>
                <a:defRPr/>
              </a:pPr>
              <a:t>31</a:t>
            </a:fld>
            <a:endParaRPr lang="he-IL" altLang="he-IL"/>
          </a:p>
        </p:txBody>
      </p:sp>
      <p:sp>
        <p:nvSpPr>
          <p:cNvPr id="3" name="מלבן 2"/>
          <p:cNvSpPr/>
          <p:nvPr/>
        </p:nvSpPr>
        <p:spPr>
          <a:xfrm>
            <a:off x="467544" y="332656"/>
            <a:ext cx="8280920" cy="4516108"/>
          </a:xfrm>
          <a:prstGeom prst="rect">
            <a:avLst/>
          </a:prstGeom>
        </p:spPr>
        <p:txBody>
          <a:bodyPr wrap="square">
            <a:spAutoFit/>
          </a:bodyPr>
          <a:lstStyle/>
          <a:p>
            <a:pPr algn="r" rtl="1">
              <a:lnSpc>
                <a:spcPct val="115000"/>
              </a:lnSpc>
              <a:spcAft>
                <a:spcPts val="1000"/>
              </a:spcAft>
            </a:pPr>
            <a:r>
              <a:rPr lang="he-IL" sz="1200" b="1" u="sng" dirty="0">
                <a:latin typeface="Tahoma" panose="020B0604030504040204" pitchFamily="34" charset="0"/>
                <a:ea typeface="Tahoma" panose="020B0604030504040204" pitchFamily="34" charset="0"/>
                <a:cs typeface="Tahoma" panose="020B0604030504040204" pitchFamily="34" charset="0"/>
              </a:rPr>
              <a:t>רכיבי השכר אשר נכללים בדוחות</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Symbol"/>
              <a:buChar char=""/>
              <a:tabLst>
                <a:tab pos="457200" algn="l"/>
              </a:tabLst>
            </a:pPr>
            <a:r>
              <a:rPr lang="en-US" sz="1200" dirty="0">
                <a:latin typeface="Tahoma" panose="020B0604030504040204" pitchFamily="34" charset="0"/>
                <a:ea typeface="Tahoma" panose="020B0604030504040204" pitchFamily="34" charset="0"/>
                <a:cs typeface="Tahoma" panose="020B0604030504040204" pitchFamily="34" charset="0"/>
              </a:rPr>
              <a:t> </a:t>
            </a:r>
            <a:r>
              <a:rPr lang="he-IL" sz="1200" dirty="0">
                <a:latin typeface="Tahoma" panose="020B0604030504040204" pitchFamily="34" charset="0"/>
                <a:ea typeface="Tahoma" panose="020B0604030504040204" pitchFamily="34" charset="0"/>
                <a:cs typeface="Tahoma" panose="020B0604030504040204" pitchFamily="34" charset="0"/>
              </a:rPr>
              <a:t>השכר המוצג בדוחות מתייחס </a:t>
            </a:r>
            <a:r>
              <a:rPr lang="he-IL" sz="1200" b="1" u="sng" dirty="0">
                <a:latin typeface="Tahoma" panose="020B0604030504040204" pitchFamily="34" charset="0"/>
                <a:ea typeface="Tahoma" panose="020B0604030504040204" pitchFamily="34" charset="0"/>
                <a:cs typeface="Tahoma" panose="020B0604030504040204" pitchFamily="34" charset="0"/>
              </a:rPr>
              <a:t>לשכר ברוטו למס</a:t>
            </a:r>
            <a:r>
              <a:rPr lang="en-US" sz="1200" dirty="0">
                <a:latin typeface="Tahoma" panose="020B0604030504040204" pitchFamily="34" charset="0"/>
                <a:ea typeface="Tahoma" panose="020B0604030504040204" pitchFamily="34" charset="0"/>
                <a:cs typeface="Tahoma" panose="020B0604030504040204" pitchFamily="34" charset="0"/>
              </a:rPr>
              <a:t> </a:t>
            </a:r>
            <a:r>
              <a:rPr lang="he-IL" sz="1200" dirty="0">
                <a:latin typeface="Tahoma" panose="020B0604030504040204" pitchFamily="34" charset="0"/>
                <a:ea typeface="Tahoma" panose="020B0604030504040204" pitchFamily="34" charset="0"/>
                <a:cs typeface="Tahoma" panose="020B0604030504040204" pitchFamily="34" charset="0"/>
              </a:rPr>
              <a:t>והוא יכלול את נתוני שכרם של העובדים אשר עבדו בשנה אליה מתייחס הדוח, השנה הקודמת (</a:t>
            </a:r>
            <a:r>
              <a:rPr lang="he-IL" sz="1200" dirty="0" err="1">
                <a:latin typeface="Tahoma" panose="020B0604030504040204" pitchFamily="34" charset="0"/>
                <a:ea typeface="Tahoma" panose="020B0604030504040204" pitchFamily="34" charset="0"/>
                <a:cs typeface="Tahoma" panose="020B0604030504040204" pitchFamily="34" charset="0"/>
              </a:rPr>
              <a:t>קלנדארית</a:t>
            </a:r>
            <a:r>
              <a:rPr lang="he-IL" sz="1200" dirty="0">
                <a:latin typeface="Tahoma" panose="020B0604030504040204" pitchFamily="34" charset="0"/>
                <a:ea typeface="Tahoma" panose="020B0604030504040204" pitchFamily="34" charset="0"/>
                <a:cs typeface="Tahoma" panose="020B0604030504040204" pitchFamily="34" charset="0"/>
              </a:rPr>
              <a:t>)</a:t>
            </a:r>
            <a:r>
              <a:rPr lang="en-US" sz="1200" dirty="0">
                <a:latin typeface="Tahoma" panose="020B0604030504040204" pitchFamily="34" charset="0"/>
                <a:ea typeface="Tahoma" panose="020B0604030504040204" pitchFamily="34" charset="0"/>
                <a:cs typeface="Tahoma" panose="020B0604030504040204" pitchFamily="34" charset="0"/>
              </a:rPr>
              <a:t>.</a:t>
            </a:r>
          </a:p>
          <a:p>
            <a:pPr marL="342900" lvl="0" indent="-342900" algn="r" rtl="1">
              <a:lnSpc>
                <a:spcPct val="115000"/>
              </a:lnSpc>
              <a:spcAft>
                <a:spcPts val="1000"/>
              </a:spcAft>
              <a:buSzPts val="1000"/>
              <a:buFont typeface="Symbol"/>
              <a:buChar char=""/>
              <a:tabLst>
                <a:tab pos="457200" algn="l"/>
              </a:tabLst>
            </a:pPr>
            <a:r>
              <a:rPr lang="he-IL" sz="1200" dirty="0">
                <a:latin typeface="Tahoma" panose="020B0604030504040204" pitchFamily="34" charset="0"/>
                <a:ea typeface="Tahoma" panose="020B0604030504040204" pitchFamily="34" charset="0"/>
                <a:cs typeface="Tahoma" panose="020B0604030504040204" pitchFamily="34" charset="0"/>
              </a:rPr>
              <a:t>הרכיבים שיש לכלול בדוחות הינם: השתכרות או ריווח מעבודה, כל תוספת, טובת הנאה, קצובה, מענק, תנאים נלווים, תשלום לכיסוי הוצאות, תשלומים בשל החזקת רכב, שימוש בטלפון, שעות נוספות, רכישת ספרות מקצועית, ביגוד, שימוש ברכב, או כל תגמול אחר בכסף או בשווה כסף, במישרין או בעקיפין, והכל אף אם אינם שכר עבודה</a:t>
            </a:r>
            <a:r>
              <a:rPr lang="en-US" sz="1200" dirty="0">
                <a:latin typeface="Tahoma" panose="020B0604030504040204" pitchFamily="34" charset="0"/>
                <a:ea typeface="Tahoma" panose="020B0604030504040204" pitchFamily="34" charset="0"/>
                <a:cs typeface="Tahoma" panose="020B0604030504040204" pitchFamily="34" charset="0"/>
              </a:rPr>
              <a:t>.</a:t>
            </a:r>
          </a:p>
          <a:p>
            <a:pPr marL="342900" lvl="0" indent="-342900" algn="r" rtl="1">
              <a:lnSpc>
                <a:spcPct val="115000"/>
              </a:lnSpc>
              <a:spcAft>
                <a:spcPts val="1000"/>
              </a:spcAft>
              <a:buSzPts val="1000"/>
              <a:buFont typeface="Symbol"/>
              <a:buChar char=""/>
              <a:tabLst>
                <a:tab pos="457200" algn="l"/>
              </a:tabLst>
            </a:pPr>
            <a:r>
              <a:rPr lang="he-IL" sz="1200" dirty="0">
                <a:latin typeface="Tahoma" panose="020B0604030504040204" pitchFamily="34" charset="0"/>
                <a:ea typeface="Tahoma" panose="020B0604030504040204" pitchFamily="34" charset="0"/>
                <a:cs typeface="Tahoma" panose="020B0604030504040204" pitchFamily="34" charset="0"/>
              </a:rPr>
              <a:t>רכיבי השכר הנכללים בדוח הינם כלל רכיבי השכר , כולל גמול אחר/נוסף וזאת משום שעפ"י פקודת מס הכנסה והתקנות הינם חייבים במס.</a:t>
            </a:r>
            <a:endParaRPr lang="en-US" sz="1200" dirty="0">
              <a:latin typeface="Tahoma" panose="020B0604030504040204" pitchFamily="34" charset="0"/>
              <a:ea typeface="Tahoma" panose="020B0604030504040204" pitchFamily="34" charset="0"/>
              <a:cs typeface="Tahoma" panose="020B0604030504040204" pitchFamily="34" charset="0"/>
            </a:endParaRPr>
          </a:p>
          <a:p>
            <a:pPr marL="342900" lvl="0" indent="-342900" algn="r" rtl="1">
              <a:lnSpc>
                <a:spcPct val="115000"/>
              </a:lnSpc>
              <a:spcAft>
                <a:spcPts val="1000"/>
              </a:spcAft>
              <a:buSzPts val="1000"/>
              <a:buFont typeface="Symbol"/>
              <a:buChar char=""/>
              <a:tabLst>
                <a:tab pos="457200" algn="l"/>
              </a:tabLst>
            </a:pPr>
            <a:r>
              <a:rPr lang="he-IL" sz="1200" dirty="0">
                <a:latin typeface="Tahoma" panose="020B0604030504040204" pitchFamily="34" charset="0"/>
                <a:ea typeface="Tahoma" panose="020B0604030504040204" pitchFamily="34" charset="0"/>
                <a:cs typeface="Tahoma" panose="020B0604030504040204" pitchFamily="34" charset="0"/>
              </a:rPr>
              <a:t>רכיבי השכר הנכללים בדוח הינם לפי שווי מס ולא לפי עלות מעסיק</a:t>
            </a:r>
            <a:r>
              <a:rPr lang="en-US" sz="1200" dirty="0" smtClean="0">
                <a:latin typeface="Tahoma" panose="020B0604030504040204" pitchFamily="34" charset="0"/>
                <a:ea typeface="Tahoma" panose="020B0604030504040204" pitchFamily="34" charset="0"/>
                <a:cs typeface="Tahoma" panose="020B0604030504040204" pitchFamily="34" charset="0"/>
              </a:rPr>
              <a:t>.</a:t>
            </a:r>
          </a:p>
          <a:p>
            <a:pPr lvl="0" algn="r" rtl="1">
              <a:lnSpc>
                <a:spcPct val="115000"/>
              </a:lnSpc>
              <a:spcAft>
                <a:spcPts val="1000"/>
              </a:spcAft>
              <a:buSzPts val="1000"/>
              <a:tabLst>
                <a:tab pos="457200" algn="l"/>
              </a:tabLst>
            </a:pPr>
            <a:r>
              <a:rPr lang="he-IL" sz="1200" dirty="0">
                <a:latin typeface="Tahoma" panose="020B0604030504040204" pitchFamily="34" charset="0"/>
                <a:ea typeface="Tahoma" panose="020B0604030504040204" pitchFamily="34" charset="0"/>
                <a:cs typeface="Tahoma" panose="020B0604030504040204" pitchFamily="34" charset="0"/>
              </a:rPr>
              <a:t> </a:t>
            </a:r>
            <a:r>
              <a:rPr lang="he-IL" sz="1200" b="1" u="sng" dirty="0" smtClean="0">
                <a:latin typeface="Tahoma" panose="020B0604030504040204" pitchFamily="34" charset="0"/>
                <a:ea typeface="Tahoma" panose="020B0604030504040204" pitchFamily="34" charset="0"/>
                <a:cs typeface="Tahoma" panose="020B0604030504040204" pitchFamily="34" charset="0"/>
              </a:rPr>
              <a:t> </a:t>
            </a:r>
            <a:r>
              <a:rPr lang="he-IL" sz="1200" b="1" u="sng" dirty="0">
                <a:latin typeface="Tahoma" panose="020B0604030504040204" pitchFamily="34" charset="0"/>
                <a:ea typeface="Tahoma" panose="020B0604030504040204" pitchFamily="34" charset="0"/>
                <a:cs typeface="Tahoma" panose="020B0604030504040204" pitchFamily="34" charset="0"/>
              </a:rPr>
              <a:t>הצגת השכר בדוחות</a:t>
            </a:r>
            <a:endParaRPr lang="en-US" sz="1200" dirty="0">
              <a:latin typeface="Tahoma" panose="020B0604030504040204" pitchFamily="34" charset="0"/>
              <a:ea typeface="Tahoma" panose="020B0604030504040204" pitchFamily="34" charset="0"/>
              <a:cs typeface="Tahoma" panose="020B0604030504040204" pitchFamily="34" charset="0"/>
            </a:endParaRPr>
          </a:p>
          <a:p>
            <a:pPr lvl="0" algn="r" rtl="1">
              <a:lnSpc>
                <a:spcPct val="115000"/>
              </a:lnSpc>
              <a:spcAft>
                <a:spcPts val="0"/>
              </a:spcAft>
              <a:buSzPts val="1000"/>
              <a:tabLst>
                <a:tab pos="457200" algn="l"/>
              </a:tabLst>
            </a:pPr>
            <a:r>
              <a:rPr lang="he-IL" sz="1200" dirty="0">
                <a:latin typeface="Tahoma" panose="020B0604030504040204" pitchFamily="34" charset="0"/>
                <a:ea typeface="Tahoma" panose="020B0604030504040204" pitchFamily="34" charset="0"/>
                <a:cs typeface="Tahoma" panose="020B0604030504040204" pitchFamily="34" charset="0"/>
              </a:rPr>
              <a:t>המלצת הנציבות היא להציג את השכר בשלוש קבוצות:</a:t>
            </a:r>
            <a:endParaRPr lang="en-US" sz="1200" dirty="0">
              <a:latin typeface="Tahoma" panose="020B0604030504040204" pitchFamily="34" charset="0"/>
              <a:ea typeface="Tahoma" panose="020B0604030504040204" pitchFamily="34" charset="0"/>
              <a:cs typeface="Tahoma" panose="020B0604030504040204" pitchFamily="34" charset="0"/>
            </a:endParaRPr>
          </a:p>
          <a:p>
            <a:pPr marL="457200" algn="r" rtl="1">
              <a:lnSpc>
                <a:spcPct val="115000"/>
              </a:lnSpc>
              <a:spcAft>
                <a:spcPts val="0"/>
              </a:spcAft>
            </a:pPr>
            <a:r>
              <a:rPr lang="en-US" sz="1200" dirty="0">
                <a:latin typeface="Tahoma" panose="020B0604030504040204" pitchFamily="34" charset="0"/>
                <a:ea typeface="Tahoma" panose="020B0604030504040204" pitchFamily="34" charset="0"/>
                <a:cs typeface="Tahoma" panose="020B0604030504040204" pitchFamily="34" charset="0"/>
              </a:rPr>
              <a:t> </a:t>
            </a:r>
          </a:p>
          <a:p>
            <a:pPr marL="742950" lvl="1" indent="-285750" algn="r" rtl="1">
              <a:lnSpc>
                <a:spcPct val="115000"/>
              </a:lnSpc>
              <a:spcAft>
                <a:spcPts val="1000"/>
              </a:spcAft>
              <a:buSzPts val="1000"/>
              <a:buFont typeface="+mj-lt"/>
              <a:buAutoNum type="arabicPeriod"/>
              <a:tabLst>
                <a:tab pos="914400" algn="l"/>
              </a:tabLst>
            </a:pPr>
            <a:r>
              <a:rPr lang="he-IL" sz="1200" dirty="0">
                <a:latin typeface="Tahoma" panose="020B0604030504040204" pitchFamily="34" charset="0"/>
                <a:ea typeface="Tahoma" panose="020B0604030504040204" pitchFamily="34" charset="0"/>
                <a:cs typeface="Tahoma" panose="020B0604030504040204" pitchFamily="34" charset="0"/>
              </a:rPr>
              <a:t>שכר קובע , שהוא השכר הקובע לפיצויי פיטורים</a:t>
            </a:r>
            <a:r>
              <a:rPr lang="en-US" sz="1200" dirty="0">
                <a:latin typeface="Tahoma" panose="020B0604030504040204" pitchFamily="34" charset="0"/>
                <a:ea typeface="Tahoma" panose="020B0604030504040204" pitchFamily="34" charset="0"/>
                <a:cs typeface="Tahoma" panose="020B0604030504040204" pitchFamily="34" charset="0"/>
              </a:rPr>
              <a:t>.</a:t>
            </a:r>
          </a:p>
          <a:p>
            <a:pPr marL="742950" lvl="1" indent="-285750" algn="r" rtl="1">
              <a:lnSpc>
                <a:spcPct val="115000"/>
              </a:lnSpc>
              <a:spcAft>
                <a:spcPts val="1000"/>
              </a:spcAft>
              <a:buSzPts val="1000"/>
              <a:buFont typeface="+mj-lt"/>
              <a:buAutoNum type="arabicPeriod"/>
              <a:tabLst>
                <a:tab pos="914400" algn="l"/>
              </a:tabLst>
            </a:pPr>
            <a:r>
              <a:rPr lang="he-IL" sz="1200" dirty="0">
                <a:latin typeface="Tahoma" panose="020B0604030504040204" pitchFamily="34" charset="0"/>
                <a:ea typeface="Tahoma" panose="020B0604030504040204" pitchFamily="34" charset="0"/>
                <a:cs typeface="Tahoma" panose="020B0604030504040204" pitchFamily="34" charset="0"/>
              </a:rPr>
              <a:t>שכר ברוטו למס הכנסה.</a:t>
            </a:r>
            <a:endParaRPr lang="en-US" sz="1200" dirty="0">
              <a:latin typeface="Tahoma" panose="020B0604030504040204" pitchFamily="34" charset="0"/>
              <a:ea typeface="Tahoma" panose="020B0604030504040204" pitchFamily="34" charset="0"/>
              <a:cs typeface="Tahoma" panose="020B0604030504040204" pitchFamily="34" charset="0"/>
            </a:endParaRPr>
          </a:p>
          <a:p>
            <a:pPr marL="742950" lvl="1" indent="-285750" algn="r" rtl="1">
              <a:lnSpc>
                <a:spcPct val="115000"/>
              </a:lnSpc>
              <a:spcAft>
                <a:spcPts val="1000"/>
              </a:spcAft>
              <a:buSzPts val="1000"/>
              <a:buFont typeface="+mj-lt"/>
              <a:buAutoNum type="arabicPeriod"/>
              <a:tabLst>
                <a:tab pos="914400" algn="l"/>
              </a:tabLst>
            </a:pPr>
            <a:r>
              <a:rPr lang="he-IL" sz="1200" dirty="0">
                <a:latin typeface="Tahoma" panose="020B0604030504040204" pitchFamily="34" charset="0"/>
                <a:ea typeface="Tahoma" panose="020B0604030504040204" pitchFamily="34" charset="0"/>
                <a:cs typeface="Tahoma" panose="020B0604030504040204" pitchFamily="34" charset="0"/>
              </a:rPr>
              <a:t>השכר ברוטו + הפקדות מעסיק -  הפקדות המעסיק לקופות גמל ,פנסיה, ביטוח מנהלים, אובדן כושר עבודה קרן השתלמות.</a:t>
            </a:r>
            <a:endParaRPr lang="en-US" sz="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3653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sz="1800" b="1" u="sng" dirty="0">
                <a:solidFill>
                  <a:schemeClr val="accent3">
                    <a:lumMod val="50000"/>
                  </a:schemeClr>
                </a:solidFill>
                <a:latin typeface="Tahoma" pitchFamily="34" charset="0"/>
                <a:ea typeface="Tahoma" pitchFamily="34" charset="0"/>
                <a:cs typeface="Tahoma" pitchFamily="34" charset="0"/>
              </a:rPr>
              <a:t>שיעורי המס לשנת 2022 שעודכנו לפי שיעור עלית המדד 2.40%</a:t>
            </a:r>
          </a:p>
        </p:txBody>
      </p:sp>
      <p:sp>
        <p:nvSpPr>
          <p:cNvPr id="9219" name="מציין מיקום תוכן 2"/>
          <p:cNvSpPr>
            <a:spLocks noGrp="1"/>
          </p:cNvSpPr>
          <p:nvPr>
            <p:ph idx="1"/>
          </p:nvPr>
        </p:nvSpPr>
        <p:spPr>
          <a:xfrm>
            <a:off x="857250" y="1357313"/>
            <a:ext cx="7521575" cy="4344987"/>
          </a:xfrm>
        </p:spPr>
        <p:txBody>
          <a:bodyPr/>
          <a:lstStyle/>
          <a:p>
            <a:pPr>
              <a:lnSpc>
                <a:spcPct val="150000"/>
              </a:lnSpc>
              <a:buFont typeface="Arial" pitchFamily="34" charset="0"/>
              <a:buNone/>
            </a:pPr>
            <a:r>
              <a:rPr lang="he-IL" altLang="he-IL" sz="1400" smtClean="0">
                <a:solidFill>
                  <a:srgbClr val="FF0000"/>
                </a:solidFill>
                <a:latin typeface="Tahoma" pitchFamily="34" charset="0"/>
                <a:cs typeface="Tahoma" pitchFamily="34" charset="0"/>
              </a:rPr>
              <a:t>מדרגות המס על הכנסות שאינן מיגיעה אישית ב - ₪</a:t>
            </a:r>
            <a:r>
              <a:rPr lang="en-US" altLang="he-IL" sz="1400" smtClean="0">
                <a:solidFill>
                  <a:srgbClr val="FF0000"/>
                </a:solidFill>
                <a:latin typeface="Tahoma" pitchFamily="34" charset="0"/>
                <a:cs typeface="Tahoma" pitchFamily="34" charset="0"/>
              </a:rPr>
              <a:t/>
            </a:r>
            <a:br>
              <a:rPr lang="en-US" altLang="he-IL" sz="1400" smtClean="0">
                <a:solidFill>
                  <a:srgbClr val="FF0000"/>
                </a:solidFill>
                <a:latin typeface="Tahoma" pitchFamily="34" charset="0"/>
                <a:cs typeface="Tahoma" pitchFamily="34" charset="0"/>
              </a:rPr>
            </a:br>
            <a:endParaRPr lang="he-IL" altLang="he-IL" sz="1400" smtClean="0">
              <a:solidFill>
                <a:srgbClr val="FF0000"/>
              </a:solidFill>
              <a:latin typeface="Tahoma" pitchFamily="34" charset="0"/>
              <a:cs typeface="Tahoma" pitchFamily="34" charset="0"/>
            </a:endParaRPr>
          </a:p>
          <a:p>
            <a:pPr>
              <a:lnSpc>
                <a:spcPct val="150000"/>
              </a:lnSpc>
              <a:buFont typeface="Arial" pitchFamily="34" charset="0"/>
              <a:buNone/>
            </a:pPr>
            <a:r>
              <a:rPr lang="he-IL" altLang="he-IL" sz="1200" smtClean="0">
                <a:latin typeface="Tahoma" pitchFamily="34" charset="0"/>
                <a:cs typeface="Tahoma" pitchFamily="34" charset="0"/>
              </a:rPr>
              <a:t>   </a:t>
            </a:r>
            <a:r>
              <a:rPr lang="he-IL" altLang="he-IL" sz="1200" u="sng" smtClean="0">
                <a:latin typeface="Tahoma" pitchFamily="34" charset="0"/>
                <a:cs typeface="Tahoma" pitchFamily="34" charset="0"/>
              </a:rPr>
              <a:t>הכנסה חודשית</a:t>
            </a:r>
            <a:r>
              <a:rPr lang="he-IL" altLang="he-IL" sz="1200" smtClean="0">
                <a:latin typeface="Tahoma" pitchFamily="34" charset="0"/>
                <a:cs typeface="Tahoma" pitchFamily="34" charset="0"/>
              </a:rPr>
              <a:t>                    </a:t>
            </a:r>
            <a:r>
              <a:rPr lang="he-IL" altLang="he-IL" sz="1200" u="sng" smtClean="0">
                <a:latin typeface="Tahoma" pitchFamily="34" charset="0"/>
                <a:cs typeface="Tahoma" pitchFamily="34" charset="0"/>
              </a:rPr>
              <a:t>שיעור המס</a:t>
            </a:r>
            <a:r>
              <a:rPr lang="he-IL" altLang="he-IL" sz="1200" smtClean="0">
                <a:latin typeface="Tahoma" pitchFamily="34" charset="0"/>
                <a:cs typeface="Tahoma" pitchFamily="34" charset="0"/>
              </a:rPr>
              <a:t>          </a:t>
            </a:r>
            <a:r>
              <a:rPr lang="he-IL" altLang="he-IL" sz="1200" u="sng" smtClean="0">
                <a:latin typeface="Tahoma" pitchFamily="34" charset="0"/>
                <a:cs typeface="Tahoma" pitchFamily="34" charset="0"/>
              </a:rPr>
              <a:t>הכנסה שנתית</a:t>
            </a:r>
            <a:r>
              <a:rPr lang="he-IL" altLang="he-IL" sz="1200" smtClean="0">
                <a:latin typeface="Tahoma" pitchFamily="34" charset="0"/>
                <a:cs typeface="Tahoma" pitchFamily="34" charset="0"/>
              </a:rPr>
              <a:t>                        </a:t>
            </a:r>
            <a:r>
              <a:rPr lang="he-IL" altLang="he-IL" sz="1200" u="sng" smtClean="0">
                <a:latin typeface="Tahoma" pitchFamily="34" charset="0"/>
                <a:cs typeface="Tahoma" pitchFamily="34" charset="0"/>
              </a:rPr>
              <a:t>שיעור המס</a:t>
            </a:r>
          </a:p>
          <a:p>
            <a:pPr>
              <a:lnSpc>
                <a:spcPct val="150000"/>
              </a:lnSpc>
              <a:buFont typeface="Arial" pitchFamily="34" charset="0"/>
              <a:buNone/>
            </a:pPr>
            <a:r>
              <a:rPr lang="he-IL" altLang="he-IL" sz="1200" smtClean="0">
                <a:latin typeface="Tahoma" pitchFamily="34" charset="0"/>
                <a:cs typeface="Tahoma" pitchFamily="34" charset="0"/>
              </a:rPr>
              <a:t>       </a:t>
            </a:r>
            <a:r>
              <a:rPr lang="he-IL" altLang="he-IL" sz="1200" b="0" smtClean="0">
                <a:latin typeface="Tahoma" pitchFamily="34" charset="0"/>
                <a:cs typeface="Tahoma" pitchFamily="34" charset="0"/>
              </a:rPr>
              <a:t>עד 20,620                            31%                   עד 247,440                                31%</a:t>
            </a:r>
          </a:p>
          <a:p>
            <a:pPr>
              <a:lnSpc>
                <a:spcPct val="150000"/>
              </a:lnSpc>
              <a:buFont typeface="Arial" pitchFamily="34" charset="0"/>
              <a:buNone/>
            </a:pPr>
            <a:r>
              <a:rPr lang="he-IL" altLang="he-IL" sz="1200" b="0" smtClean="0">
                <a:latin typeface="Tahoma" pitchFamily="34" charset="0"/>
                <a:cs typeface="Tahoma" pitchFamily="34" charset="0"/>
              </a:rPr>
              <a:t> מ20,621 עד 42,910                     35%            מ247,441 עד 514,920                        35%</a:t>
            </a:r>
          </a:p>
          <a:p>
            <a:pPr>
              <a:lnSpc>
                <a:spcPct val="150000"/>
              </a:lnSpc>
              <a:buFont typeface="Arial" pitchFamily="34" charset="0"/>
              <a:buNone/>
            </a:pPr>
            <a:r>
              <a:rPr lang="he-IL" altLang="he-IL" sz="1200" b="0" smtClean="0">
                <a:latin typeface="Tahoma" pitchFamily="34" charset="0"/>
                <a:cs typeface="Tahoma" pitchFamily="34" charset="0"/>
              </a:rPr>
              <a:t>   מכל שקל נוסף                        47%                מכל שקל נוסף                              47%</a:t>
            </a:r>
            <a:endParaRPr lang="he-IL" altLang="he-IL" b="0" smtClean="0">
              <a:latin typeface="Tahoma" pitchFamily="34" charset="0"/>
              <a:cs typeface="Tahoma" pitchFamily="34" charset="0"/>
            </a:endParaRPr>
          </a:p>
        </p:txBody>
      </p:sp>
      <p:sp>
        <p:nvSpPr>
          <p:cNvPr id="9220"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FC4FB7FA-068C-49D0-A884-3A5FE781604B}" type="slidenum">
              <a:rPr lang="he-IL" altLang="he-IL" smtClean="0">
                <a:solidFill>
                  <a:srgbClr val="FFFFFF"/>
                </a:solidFill>
              </a:rPr>
              <a:pPr/>
              <a:t>4</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7893050" cy="549275"/>
          </a:xfrm>
        </p:spPr>
        <p:txBody>
          <a:bodyPr/>
          <a:lstStyle/>
          <a:p>
            <a:pPr algn="ctr">
              <a:defRPr/>
            </a:pPr>
            <a:r>
              <a:rPr lang="he-IL" sz="1800" b="1" u="sng" dirty="0" smtClean="0">
                <a:solidFill>
                  <a:schemeClr val="accent3">
                    <a:lumMod val="50000"/>
                  </a:schemeClr>
                </a:solidFill>
                <a:latin typeface="Tahoma" pitchFamily="34" charset="0"/>
                <a:ea typeface="Tahoma" pitchFamily="34" charset="0"/>
                <a:cs typeface="Tahoma" pitchFamily="34" charset="0"/>
              </a:rPr>
              <a:t>שיעורי המס לשנת 2022 שעודכנו לפי שיעור עלית המדד 2.40%</a:t>
            </a:r>
            <a:endParaRPr lang="he-IL" sz="1800" b="1" dirty="0"/>
          </a:p>
        </p:txBody>
      </p:sp>
      <p:sp>
        <p:nvSpPr>
          <p:cNvPr id="10243" name="מציין מיקום תוכן 2"/>
          <p:cNvSpPr>
            <a:spLocks noGrp="1"/>
          </p:cNvSpPr>
          <p:nvPr>
            <p:ph idx="1"/>
          </p:nvPr>
        </p:nvSpPr>
        <p:spPr>
          <a:xfrm>
            <a:off x="857250" y="1143000"/>
            <a:ext cx="7521575" cy="3579813"/>
          </a:xfrm>
        </p:spPr>
        <p:txBody>
          <a:bodyPr/>
          <a:lstStyle/>
          <a:p>
            <a:pPr>
              <a:lnSpc>
                <a:spcPct val="150000"/>
              </a:lnSpc>
              <a:buFont typeface="Arial" pitchFamily="34" charset="0"/>
              <a:buNone/>
            </a:pPr>
            <a:r>
              <a:rPr lang="he-IL" altLang="he-IL" sz="1400" smtClean="0">
                <a:solidFill>
                  <a:srgbClr val="FF0000"/>
                </a:solidFill>
                <a:latin typeface="Tahoma" pitchFamily="34" charset="0"/>
                <a:cs typeface="Tahoma" pitchFamily="34" charset="0"/>
              </a:rPr>
              <a:t>מדרגות המס על הכנסות מיגיעה אישית ב - ₪ (עובד יומי)</a:t>
            </a:r>
            <a:r>
              <a:rPr lang="en-US" altLang="he-IL" sz="1400" smtClean="0">
                <a:solidFill>
                  <a:srgbClr val="FF0000"/>
                </a:solidFill>
                <a:latin typeface="Tahoma" pitchFamily="34" charset="0"/>
                <a:cs typeface="Tahoma" pitchFamily="34" charset="0"/>
              </a:rPr>
              <a:t/>
            </a:r>
            <a:br>
              <a:rPr lang="en-US" altLang="he-IL" sz="1400" smtClean="0">
                <a:solidFill>
                  <a:srgbClr val="FF0000"/>
                </a:solidFill>
                <a:latin typeface="Tahoma" pitchFamily="34" charset="0"/>
                <a:cs typeface="Tahoma" pitchFamily="34" charset="0"/>
              </a:rPr>
            </a:br>
            <a:endParaRPr lang="he-IL" altLang="he-IL" sz="1400" smtClean="0">
              <a:solidFill>
                <a:srgbClr val="FF0000"/>
              </a:solidFill>
              <a:latin typeface="Tahoma" pitchFamily="34" charset="0"/>
              <a:cs typeface="Tahoma" pitchFamily="34" charset="0"/>
            </a:endParaRPr>
          </a:p>
          <a:p>
            <a:pPr>
              <a:lnSpc>
                <a:spcPct val="150000"/>
              </a:lnSpc>
              <a:buFont typeface="Arial" pitchFamily="34" charset="0"/>
              <a:buNone/>
            </a:pPr>
            <a:r>
              <a:rPr lang="he-IL" altLang="he-IL" sz="1200" smtClean="0">
                <a:latin typeface="Tahoma" pitchFamily="34" charset="0"/>
                <a:cs typeface="Tahoma" pitchFamily="34" charset="0"/>
              </a:rPr>
              <a:t>                                 </a:t>
            </a:r>
            <a:r>
              <a:rPr lang="he-IL" altLang="he-IL" sz="1200" u="sng" smtClean="0">
                <a:latin typeface="Tahoma" pitchFamily="34" charset="0"/>
                <a:cs typeface="Tahoma" pitchFamily="34" charset="0"/>
              </a:rPr>
              <a:t>הכנסה יומית</a:t>
            </a:r>
            <a:r>
              <a:rPr lang="he-IL" altLang="he-IL" sz="1200" smtClean="0">
                <a:latin typeface="Tahoma" pitchFamily="34" charset="0"/>
                <a:cs typeface="Tahoma" pitchFamily="34" charset="0"/>
              </a:rPr>
              <a:t>                                            </a:t>
            </a:r>
            <a:r>
              <a:rPr lang="he-IL" altLang="he-IL" sz="1200" u="sng" smtClean="0">
                <a:latin typeface="Tahoma" pitchFamily="34" charset="0"/>
                <a:cs typeface="Tahoma" pitchFamily="34" charset="0"/>
              </a:rPr>
              <a:t>שיעור המס</a:t>
            </a:r>
          </a:p>
          <a:p>
            <a:pPr>
              <a:lnSpc>
                <a:spcPct val="150000"/>
              </a:lnSpc>
              <a:buFont typeface="Arial" pitchFamily="34" charset="0"/>
              <a:buNone/>
            </a:pPr>
            <a:r>
              <a:rPr lang="he-IL" altLang="he-IL" sz="1200" b="0" smtClean="0">
                <a:latin typeface="Tahoma" pitchFamily="34" charset="0"/>
                <a:cs typeface="Tahoma" pitchFamily="34" charset="0"/>
              </a:rPr>
              <a:t>                                    עד 258                                                   10%</a:t>
            </a:r>
          </a:p>
          <a:p>
            <a:pPr>
              <a:lnSpc>
                <a:spcPct val="150000"/>
              </a:lnSpc>
              <a:buFont typeface="Arial" pitchFamily="34" charset="0"/>
              <a:buNone/>
            </a:pPr>
            <a:r>
              <a:rPr lang="he-IL" altLang="he-IL" sz="1200" b="0" smtClean="0">
                <a:latin typeface="Tahoma" pitchFamily="34" charset="0"/>
                <a:cs typeface="Tahoma" pitchFamily="34" charset="0"/>
              </a:rPr>
              <a:t>                           מ258.01 עד 369.60                                           14%</a:t>
            </a:r>
          </a:p>
          <a:p>
            <a:pPr>
              <a:lnSpc>
                <a:spcPct val="150000"/>
              </a:lnSpc>
              <a:buFont typeface="Arial" pitchFamily="34" charset="0"/>
              <a:buNone/>
            </a:pPr>
            <a:r>
              <a:rPr lang="he-IL" altLang="he-IL" sz="1200" b="0" smtClean="0">
                <a:latin typeface="Tahoma" pitchFamily="34" charset="0"/>
                <a:cs typeface="Tahoma" pitchFamily="34" charset="0"/>
              </a:rPr>
              <a:t>                           מ369.61 עד 593.60                                           20%</a:t>
            </a:r>
          </a:p>
          <a:p>
            <a:pPr>
              <a:lnSpc>
                <a:spcPct val="150000"/>
              </a:lnSpc>
              <a:buFont typeface="Arial" pitchFamily="34" charset="0"/>
              <a:buNone/>
            </a:pPr>
            <a:r>
              <a:rPr lang="he-IL" altLang="he-IL" sz="1200" b="0" smtClean="0">
                <a:latin typeface="Tahoma" pitchFamily="34" charset="0"/>
                <a:cs typeface="Tahoma" pitchFamily="34" charset="0"/>
              </a:rPr>
              <a:t>                           מ593.61 עד 824.80                                           31%</a:t>
            </a:r>
          </a:p>
          <a:p>
            <a:pPr>
              <a:lnSpc>
                <a:spcPct val="150000"/>
              </a:lnSpc>
              <a:buFont typeface="Arial" pitchFamily="34" charset="0"/>
              <a:buNone/>
            </a:pPr>
            <a:r>
              <a:rPr lang="he-IL" altLang="he-IL" sz="1200" b="0" smtClean="0">
                <a:latin typeface="Tahoma" pitchFamily="34" charset="0"/>
                <a:cs typeface="Tahoma" pitchFamily="34" charset="0"/>
              </a:rPr>
              <a:t>                          מ824.81 עד 1716.40                                          35%</a:t>
            </a:r>
          </a:p>
          <a:p>
            <a:pPr>
              <a:lnSpc>
                <a:spcPct val="150000"/>
              </a:lnSpc>
              <a:buFont typeface="Arial" pitchFamily="34" charset="0"/>
              <a:buNone/>
            </a:pPr>
            <a:r>
              <a:rPr lang="he-IL" altLang="he-IL" sz="1200" b="0" smtClean="0">
                <a:latin typeface="Tahoma" pitchFamily="34" charset="0"/>
                <a:cs typeface="Tahoma" pitchFamily="34" charset="0"/>
              </a:rPr>
              <a:t>                            מכל שקל נוסף                                               47%</a:t>
            </a:r>
          </a:p>
        </p:txBody>
      </p:sp>
      <p:sp>
        <p:nvSpPr>
          <p:cNvPr id="10244"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41CA3035-ECC4-410A-9731-5B09DB56CC14}" type="slidenum">
              <a:rPr lang="he-IL" altLang="he-IL" smtClean="0">
                <a:solidFill>
                  <a:srgbClr val="FFFFFF"/>
                </a:solidFill>
              </a:rPr>
              <a:pPr/>
              <a:t>5</a:t>
            </a:fld>
            <a:endParaRPr lang="he-IL" altLang="he-IL" smtClean="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2325" y="365125"/>
            <a:ext cx="7521575" cy="831850"/>
          </a:xfrm>
        </p:spPr>
        <p:txBody>
          <a:bodyPr rtlCol="0">
            <a:normAutofit/>
          </a:bodyPr>
          <a:lstStyle/>
          <a:p>
            <a:pPr algn="ctr" eaLnBrk="1" fontAlgn="auto" hangingPunct="1">
              <a:spcAft>
                <a:spcPts val="0"/>
              </a:spcAft>
              <a:defRPr/>
            </a:pPr>
            <a:r>
              <a:rPr lang="he-IL" sz="2000" b="1" u="sng" dirty="0" smtClean="0">
                <a:solidFill>
                  <a:schemeClr val="accent3">
                    <a:lumMod val="50000"/>
                  </a:schemeClr>
                </a:solidFill>
                <a:latin typeface="Tahoma" pitchFamily="34" charset="0"/>
                <a:ea typeface="Tahoma" pitchFamily="34" charset="0"/>
                <a:cs typeface="Tahoma" pitchFamily="34" charset="0"/>
              </a:rPr>
              <a:t>מס נוסף על הכנסות גבוהות</a:t>
            </a:r>
            <a:endParaRPr lang="en-US" sz="2000" b="1" u="sng" dirty="0" smtClean="0">
              <a:solidFill>
                <a:schemeClr val="accent3">
                  <a:lumMod val="50000"/>
                </a:schemeClr>
              </a:solidFill>
              <a:latin typeface="Tahoma" pitchFamily="34" charset="0"/>
              <a:ea typeface="Tahoma" pitchFamily="34" charset="0"/>
              <a:cs typeface="Tahoma" pitchFamily="34" charset="0"/>
            </a:endParaRPr>
          </a:p>
        </p:txBody>
      </p:sp>
      <p:sp>
        <p:nvSpPr>
          <p:cNvPr id="11267" name="מציין מיקום תוכן 2"/>
          <p:cNvSpPr>
            <a:spLocks noGrp="1"/>
          </p:cNvSpPr>
          <p:nvPr>
            <p:ph idx="1"/>
          </p:nvPr>
        </p:nvSpPr>
        <p:spPr>
          <a:xfrm>
            <a:off x="642938" y="1428750"/>
            <a:ext cx="7659687" cy="3214688"/>
          </a:xfrm>
        </p:spPr>
        <p:txBody>
          <a:bodyPr/>
          <a:lstStyle/>
          <a:p>
            <a:pPr eaLnBrk="1" hangingPunct="1">
              <a:lnSpc>
                <a:spcPct val="150000"/>
              </a:lnSpc>
              <a:buFont typeface="Arial" pitchFamily="34" charset="0"/>
              <a:buNone/>
            </a:pPr>
            <a:r>
              <a:rPr lang="he-IL" altLang="he-IL" sz="1400" b="0" smtClean="0">
                <a:latin typeface="Tahoma" pitchFamily="34" charset="0"/>
                <a:cs typeface="Tahoma" pitchFamily="34" charset="0"/>
              </a:rPr>
              <a:t>על פי סעיף 121 ב לפקודה, אדם שההכנסה החייבת שלו גבוהה מ663,240 ₪ </a:t>
            </a:r>
          </a:p>
          <a:p>
            <a:pPr eaLnBrk="1" hangingPunct="1">
              <a:lnSpc>
                <a:spcPct val="150000"/>
              </a:lnSpc>
              <a:buFont typeface="Arial" pitchFamily="34" charset="0"/>
              <a:buNone/>
            </a:pPr>
            <a:r>
              <a:rPr lang="he-IL" altLang="he-IL" sz="1400" b="0" smtClean="0">
                <a:latin typeface="Tahoma" pitchFamily="34" charset="0"/>
                <a:cs typeface="Tahoma" pitchFamily="34" charset="0"/>
              </a:rPr>
              <a:t>(יותר מ55,270 ש"ח לחודש), יהיה חייב במס נוסף של 3%.</a:t>
            </a:r>
          </a:p>
          <a:p>
            <a:pPr eaLnBrk="1" hangingPunct="1">
              <a:lnSpc>
                <a:spcPct val="150000"/>
              </a:lnSpc>
              <a:buFont typeface="Arial" pitchFamily="34" charset="0"/>
              <a:buNone/>
            </a:pPr>
            <a:endParaRPr lang="he-IL" altLang="he-IL" sz="1400" b="0" smtClean="0">
              <a:latin typeface="Tahoma" pitchFamily="34" charset="0"/>
              <a:cs typeface="Tahoma" pitchFamily="34" charset="0"/>
            </a:endParaRPr>
          </a:p>
          <a:p>
            <a:pPr eaLnBrk="1" hangingPunct="1">
              <a:lnSpc>
                <a:spcPct val="150000"/>
              </a:lnSpc>
              <a:buFont typeface="Arial" pitchFamily="34" charset="0"/>
              <a:buNone/>
            </a:pPr>
            <a:r>
              <a:rPr lang="he-IL" altLang="he-IL" sz="1400" b="0" smtClean="0">
                <a:latin typeface="Tahoma" pitchFamily="34" charset="0"/>
                <a:cs typeface="Tahoma" pitchFamily="34" charset="0"/>
              </a:rPr>
              <a:t>כמו כן, מעסיק אשר משלם משכורת גבוהה מ55,270 ₪ לחודש וגבוהה מ663,240 ₪ לשנה ,</a:t>
            </a:r>
          </a:p>
          <a:p>
            <a:pPr eaLnBrk="1" hangingPunct="1">
              <a:lnSpc>
                <a:spcPct val="150000"/>
              </a:lnSpc>
              <a:buFont typeface="Arial" pitchFamily="34" charset="0"/>
              <a:buNone/>
            </a:pPr>
            <a:r>
              <a:rPr lang="he-IL" altLang="he-IL" sz="1400" b="0" smtClean="0">
                <a:latin typeface="Tahoma" pitchFamily="34" charset="0"/>
                <a:cs typeface="Tahoma" pitchFamily="34" charset="0"/>
              </a:rPr>
              <a:t>ינכה מס  בשיעור של 3%.</a:t>
            </a:r>
          </a:p>
          <a:p>
            <a:pPr eaLnBrk="1" hangingPunct="1">
              <a:buFont typeface="Arial" pitchFamily="34" charset="0"/>
              <a:buNone/>
            </a:pPr>
            <a:endParaRPr lang="he-IL" altLang="he-IL" sz="1400" smtClean="0"/>
          </a:p>
        </p:txBody>
      </p:sp>
      <p:sp>
        <p:nvSpPr>
          <p:cNvPr id="11268"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9EDD0C1D-9491-4B1A-B3A7-D5D57D906373}" type="slidenum">
              <a:rPr lang="he-IL" altLang="he-IL" smtClean="0">
                <a:solidFill>
                  <a:srgbClr val="FFFFFF"/>
                </a:solidFill>
              </a:rPr>
              <a:pPr/>
              <a:t>6</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defRPr/>
            </a:pPr>
            <a:r>
              <a:rPr lang="he-IL" sz="2000" b="1" u="sng" dirty="0" smtClean="0">
                <a:solidFill>
                  <a:schemeClr val="accent3">
                    <a:lumMod val="50000"/>
                  </a:schemeClr>
                </a:solidFill>
                <a:latin typeface="Tahoma" pitchFamily="34" charset="0"/>
                <a:ea typeface="Tahoma" pitchFamily="34" charset="0"/>
                <a:cs typeface="Tahoma" pitchFamily="34" charset="0"/>
              </a:rPr>
              <a:t>מערך הניכויים לשנת 2022</a:t>
            </a:r>
          </a:p>
        </p:txBody>
      </p:sp>
      <p:sp>
        <p:nvSpPr>
          <p:cNvPr id="3" name="מציין מיקום תוכן 2"/>
          <p:cNvSpPr>
            <a:spLocks noGrp="1"/>
          </p:cNvSpPr>
          <p:nvPr>
            <p:ph idx="1"/>
          </p:nvPr>
        </p:nvSpPr>
        <p:spPr>
          <a:xfrm>
            <a:off x="785813" y="1285875"/>
            <a:ext cx="7521575" cy="3579813"/>
          </a:xfrm>
        </p:spPr>
        <p:txBody>
          <a:bodyPr/>
          <a:lstStyle/>
          <a:p>
            <a:pPr>
              <a:lnSpc>
                <a:spcPct val="150000"/>
              </a:lnSpc>
              <a:buFont typeface="Arial" pitchFamily="34" charset="0"/>
              <a:buAutoNum type="arabicPeriod"/>
              <a:defRPr/>
            </a:pPr>
            <a:r>
              <a:rPr lang="he-IL" b="0" dirty="0">
                <a:latin typeface="Tahoma" pitchFamily="34" charset="0"/>
                <a:ea typeface="Tahoma" pitchFamily="34" charset="0"/>
                <a:cs typeface="Tahoma" pitchFamily="34" charset="0"/>
              </a:rPr>
              <a:t>ערך נקודת זיכוי גדל </a:t>
            </a:r>
            <a:r>
              <a:rPr lang="he-IL" dirty="0" smtClean="0">
                <a:latin typeface="Tahoma" pitchFamily="34" charset="0"/>
                <a:ea typeface="Tahoma" pitchFamily="34" charset="0"/>
                <a:cs typeface="Tahoma" pitchFamily="34" charset="0"/>
              </a:rPr>
              <a:t>מ</a:t>
            </a:r>
            <a:r>
              <a:rPr lang="he-IL" b="0" dirty="0" smtClean="0">
                <a:latin typeface="Tahoma" pitchFamily="34" charset="0"/>
                <a:ea typeface="Tahoma" pitchFamily="34" charset="0"/>
                <a:cs typeface="Tahoma" pitchFamily="34" charset="0"/>
              </a:rPr>
              <a:t> - 218 </a:t>
            </a:r>
            <a:r>
              <a:rPr lang="he-IL" b="0" dirty="0" err="1">
                <a:latin typeface="Tahoma" pitchFamily="34" charset="0"/>
                <a:ea typeface="Tahoma" pitchFamily="34" charset="0"/>
                <a:cs typeface="Tahoma" pitchFamily="34" charset="0"/>
              </a:rPr>
              <a:t>₪ </a:t>
            </a:r>
            <a:r>
              <a:rPr lang="he-IL" b="0" dirty="0" err="1" smtClean="0">
                <a:latin typeface="Tahoma" pitchFamily="34" charset="0"/>
                <a:ea typeface="Tahoma" pitchFamily="34" charset="0"/>
                <a:cs typeface="Tahoma" pitchFamily="34" charset="0"/>
              </a:rPr>
              <a:t> </a:t>
            </a:r>
            <a:r>
              <a:rPr lang="he-IL" dirty="0" smtClean="0">
                <a:latin typeface="Tahoma" pitchFamily="34" charset="0"/>
                <a:ea typeface="Tahoma" pitchFamily="34" charset="0"/>
                <a:cs typeface="Tahoma" pitchFamily="34" charset="0"/>
              </a:rPr>
              <a:t>ל</a:t>
            </a:r>
            <a:r>
              <a:rPr lang="he-IL" b="0" dirty="0" smtClean="0">
                <a:latin typeface="Tahoma" pitchFamily="34" charset="0"/>
                <a:ea typeface="Tahoma" pitchFamily="34" charset="0"/>
                <a:cs typeface="Tahoma" pitchFamily="34" charset="0"/>
              </a:rPr>
              <a:t> - 223 </a:t>
            </a:r>
            <a:r>
              <a:rPr lang="he-IL" b="0" dirty="0">
                <a:latin typeface="Tahoma" pitchFamily="34" charset="0"/>
                <a:ea typeface="Tahoma" pitchFamily="34" charset="0"/>
                <a:cs typeface="Tahoma" pitchFamily="34" charset="0"/>
              </a:rPr>
              <a:t>₪</a:t>
            </a:r>
            <a:r>
              <a:rPr lang="he-IL" b="0" dirty="0" smtClean="0">
                <a:latin typeface="Tahoma" pitchFamily="34" charset="0"/>
                <a:ea typeface="Tahoma" pitchFamily="34" charset="0"/>
                <a:cs typeface="Tahoma" pitchFamily="34" charset="0"/>
              </a:rPr>
              <a:t>.</a:t>
            </a:r>
            <a:r>
              <a:rPr lang="en-US" b="0" dirty="0" smtClean="0">
                <a:latin typeface="Tahoma" pitchFamily="34" charset="0"/>
                <a:ea typeface="Tahoma" pitchFamily="34" charset="0"/>
                <a:cs typeface="Tahoma" pitchFamily="34" charset="0"/>
              </a:rPr>
              <a:t/>
            </a:r>
            <a:br>
              <a:rPr lang="en-US" b="0" dirty="0" smtClean="0">
                <a:latin typeface="Tahoma" pitchFamily="34" charset="0"/>
                <a:ea typeface="Tahoma" pitchFamily="34" charset="0"/>
                <a:cs typeface="Tahoma" pitchFamily="34" charset="0"/>
              </a:rPr>
            </a:br>
            <a:endParaRPr lang="he-IL" b="0" dirty="0">
              <a:latin typeface="Tahoma" pitchFamily="34" charset="0"/>
              <a:ea typeface="Tahoma" pitchFamily="34" charset="0"/>
              <a:cs typeface="Tahoma" pitchFamily="34" charset="0"/>
            </a:endParaRPr>
          </a:p>
          <a:p>
            <a:pPr>
              <a:lnSpc>
                <a:spcPct val="150000"/>
              </a:lnSpc>
              <a:buFont typeface="Arial" pitchFamily="34" charset="0"/>
              <a:buAutoNum type="arabicPeriod"/>
              <a:defRPr/>
            </a:pPr>
            <a:r>
              <a:rPr lang="he-IL" b="0" dirty="0">
                <a:latin typeface="Tahoma" pitchFamily="34" charset="0"/>
                <a:ea typeface="Tahoma" pitchFamily="34" charset="0"/>
                <a:cs typeface="Tahoma" pitchFamily="34" charset="0"/>
              </a:rPr>
              <a:t>עובדי משמרות בתעשייה יהיו זכאיים לזיכוי ממס הכנסה עד ליום 31.12.22</a:t>
            </a:r>
            <a:r>
              <a:rPr lang="he-IL" b="0" dirty="0" smtClean="0">
                <a:latin typeface="Tahoma" pitchFamily="34" charset="0"/>
                <a:ea typeface="Tahoma" pitchFamily="34" charset="0"/>
                <a:cs typeface="Tahoma" pitchFamily="34" charset="0"/>
              </a:rPr>
              <a:t>.</a:t>
            </a:r>
            <a:r>
              <a:rPr lang="en-US" b="0" dirty="0" smtClean="0">
                <a:latin typeface="Tahoma" pitchFamily="34" charset="0"/>
                <a:ea typeface="Tahoma" pitchFamily="34" charset="0"/>
                <a:cs typeface="Tahoma" pitchFamily="34" charset="0"/>
              </a:rPr>
              <a:t/>
            </a:r>
            <a:br>
              <a:rPr lang="en-US" b="0" dirty="0" smtClean="0">
                <a:latin typeface="Tahoma" pitchFamily="34" charset="0"/>
                <a:ea typeface="Tahoma" pitchFamily="34" charset="0"/>
                <a:cs typeface="Tahoma" pitchFamily="34" charset="0"/>
              </a:rPr>
            </a:br>
            <a:endParaRPr lang="he-IL" b="0" dirty="0">
              <a:latin typeface="Tahoma" pitchFamily="34" charset="0"/>
              <a:ea typeface="Tahoma" pitchFamily="34" charset="0"/>
              <a:cs typeface="Tahoma" pitchFamily="34" charset="0"/>
            </a:endParaRPr>
          </a:p>
          <a:p>
            <a:pPr>
              <a:lnSpc>
                <a:spcPct val="150000"/>
              </a:lnSpc>
              <a:buFont typeface="Arial" pitchFamily="34" charset="0"/>
              <a:buAutoNum type="arabicPeriod"/>
              <a:defRPr/>
            </a:pPr>
            <a:r>
              <a:rPr lang="he-IL" b="0" dirty="0">
                <a:latin typeface="Tahoma" pitchFamily="34" charset="0"/>
                <a:ea typeface="Tahoma" pitchFamily="34" charset="0"/>
                <a:cs typeface="Tahoma" pitchFamily="34" charset="0"/>
              </a:rPr>
              <a:t>רשות המיסים פרסמה כמדי שנה את רשימת  הישובים המוטבים המזכים בהנחה ואת גובה הזיכוי בכל יישוב . </a:t>
            </a:r>
            <a:r>
              <a:rPr lang="en-US" b="0" dirty="0" smtClean="0">
                <a:latin typeface="Tahoma" pitchFamily="34" charset="0"/>
                <a:ea typeface="Tahoma" pitchFamily="34" charset="0"/>
                <a:cs typeface="Tahoma" pitchFamily="34" charset="0"/>
              </a:rPr>
              <a:t/>
            </a:r>
            <a:br>
              <a:rPr lang="en-US" b="0" dirty="0" smtClean="0">
                <a:latin typeface="Tahoma" pitchFamily="34" charset="0"/>
                <a:ea typeface="Tahoma" pitchFamily="34" charset="0"/>
                <a:cs typeface="Tahoma" pitchFamily="34" charset="0"/>
              </a:rPr>
            </a:br>
            <a:r>
              <a:rPr lang="he-IL" b="0" dirty="0" smtClean="0">
                <a:latin typeface="Tahoma" pitchFamily="34" charset="0"/>
                <a:ea typeface="Tahoma" pitchFamily="34" charset="0"/>
                <a:cs typeface="Tahoma" pitchFamily="34" charset="0"/>
              </a:rPr>
              <a:t>בשנת </a:t>
            </a:r>
            <a:r>
              <a:rPr lang="he-IL" b="0" dirty="0">
                <a:latin typeface="Tahoma" pitchFamily="34" charset="0"/>
                <a:ea typeface="Tahoma" pitchFamily="34" charset="0"/>
                <a:cs typeface="Tahoma" pitchFamily="34" charset="0"/>
              </a:rPr>
              <a:t>2022 </a:t>
            </a:r>
            <a:r>
              <a:rPr lang="he-IL" dirty="0">
                <a:latin typeface="Tahoma" pitchFamily="34" charset="0"/>
                <a:ea typeface="Tahoma" pitchFamily="34" charset="0"/>
                <a:cs typeface="Tahoma" pitchFamily="34" charset="0"/>
              </a:rPr>
              <a:t>בוטלה ההטבה </a:t>
            </a:r>
            <a:r>
              <a:rPr lang="he-IL" b="0" dirty="0">
                <a:latin typeface="Tahoma" pitchFamily="34" charset="0"/>
                <a:ea typeface="Tahoma" pitchFamily="34" charset="0"/>
                <a:cs typeface="Tahoma" pitchFamily="34" charset="0"/>
              </a:rPr>
              <a:t>לישובים: </a:t>
            </a:r>
            <a:r>
              <a:rPr lang="he-IL" dirty="0">
                <a:latin typeface="Tahoma" pitchFamily="34" charset="0"/>
                <a:ea typeface="Tahoma" pitchFamily="34" charset="0"/>
                <a:cs typeface="Tahoma" pitchFamily="34" charset="0"/>
              </a:rPr>
              <a:t>דורות, ברור חיל ומבקיעים</a:t>
            </a:r>
            <a:r>
              <a:rPr lang="he-IL" b="0" dirty="0">
                <a:latin typeface="Tahoma" pitchFamily="34" charset="0"/>
                <a:ea typeface="Tahoma" pitchFamily="34" charset="0"/>
                <a:cs typeface="Tahoma" pitchFamily="34" charset="0"/>
              </a:rPr>
              <a:t>.</a:t>
            </a:r>
          </a:p>
          <a:p>
            <a:pPr marL="0" indent="0">
              <a:buFont typeface="Arial" pitchFamily="34" charset="0"/>
              <a:buNone/>
              <a:defRPr/>
            </a:pPr>
            <a:endParaRPr lang="he-IL" dirty="0"/>
          </a:p>
        </p:txBody>
      </p:sp>
      <p:sp>
        <p:nvSpPr>
          <p:cNvPr id="12292"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B442C49A-BD08-456E-98B9-38DBF5B4B452}" type="slidenum">
              <a:rPr lang="he-IL" altLang="he-IL" smtClean="0">
                <a:solidFill>
                  <a:srgbClr val="FFFFFF"/>
                </a:solidFill>
              </a:rPr>
              <a:pPr/>
              <a:t>7</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4313" y="365125"/>
            <a:ext cx="8786812" cy="735013"/>
          </a:xfrm>
        </p:spPr>
        <p:txBody>
          <a:bodyPr rtlCol="0">
            <a:normAutofit/>
          </a:bodyPr>
          <a:lstStyle/>
          <a:p>
            <a:pPr algn="ctr" eaLnBrk="1" fontAlgn="auto" hangingPunct="1">
              <a:spcAft>
                <a:spcPts val="0"/>
              </a:spcAft>
              <a:defRPr/>
            </a:pPr>
            <a:r>
              <a:rPr lang="he-IL" sz="1600" b="1" u="sng" dirty="0" smtClean="0">
                <a:solidFill>
                  <a:schemeClr val="accent3">
                    <a:lumMod val="50000"/>
                  </a:schemeClr>
                </a:solidFill>
                <a:latin typeface="Tahoma" pitchFamily="34" charset="0"/>
                <a:ea typeface="Tahoma" pitchFamily="34" charset="0"/>
                <a:cs typeface="Tahoma" pitchFamily="34" charset="0"/>
              </a:rPr>
              <a:t>נקודות זיכוי ליחיד שסיים לימודים לתואר אקדמי או לתעודת מקצוע סעיפים 40ג ו-40ד</a:t>
            </a:r>
            <a:endParaRPr lang="en-US" sz="1600" b="1" u="sng" dirty="0" smtClean="0">
              <a:solidFill>
                <a:schemeClr val="accent3">
                  <a:lumMod val="50000"/>
                </a:schemeClr>
              </a:solidFill>
              <a:latin typeface="Tahoma" pitchFamily="34" charset="0"/>
              <a:ea typeface="Tahoma" pitchFamily="34" charset="0"/>
              <a:cs typeface="Tahoma" pitchFamily="34" charset="0"/>
            </a:endParaRPr>
          </a:p>
        </p:txBody>
      </p:sp>
      <p:sp>
        <p:nvSpPr>
          <p:cNvPr id="13315" name="מציין מיקום תוכן 2"/>
          <p:cNvSpPr>
            <a:spLocks noGrp="1"/>
          </p:cNvSpPr>
          <p:nvPr>
            <p:ph idx="1"/>
          </p:nvPr>
        </p:nvSpPr>
        <p:spPr>
          <a:xfrm>
            <a:off x="642938" y="1500188"/>
            <a:ext cx="8001000" cy="3959225"/>
          </a:xfrm>
        </p:spPr>
        <p:txBody>
          <a:bodyPr/>
          <a:lstStyle/>
          <a:p>
            <a:pPr eaLnBrk="1" hangingPunct="1">
              <a:lnSpc>
                <a:spcPct val="150000"/>
              </a:lnSpc>
              <a:buFont typeface="Arial" pitchFamily="34" charset="0"/>
              <a:buNone/>
            </a:pPr>
            <a:r>
              <a:rPr lang="he-IL" altLang="en-US" sz="1200" smtClean="0">
                <a:solidFill>
                  <a:srgbClr val="FF0000"/>
                </a:solidFill>
                <a:latin typeface="Tahoma" pitchFamily="34" charset="0"/>
                <a:cs typeface="Tahoma" pitchFamily="34" charset="0"/>
              </a:rPr>
              <a:t>סטודנטים שיסיימו את הלימודים עד סוף שנת 2022, ימשיכו לקבל נקודות זיכוי בהתאם להוראת השעה:</a:t>
            </a:r>
            <a:r>
              <a:rPr lang="en-US" altLang="en-US" sz="1200" smtClean="0">
                <a:solidFill>
                  <a:srgbClr val="FF0000"/>
                </a:solidFill>
                <a:latin typeface="Tahoma" pitchFamily="34" charset="0"/>
                <a:cs typeface="Tahoma" pitchFamily="34" charset="0"/>
              </a:rPr>
              <a:t/>
            </a:r>
            <a:br>
              <a:rPr lang="en-US" altLang="en-US" sz="1200" smtClean="0">
                <a:solidFill>
                  <a:srgbClr val="FF0000"/>
                </a:solidFill>
                <a:latin typeface="Tahoma" pitchFamily="34" charset="0"/>
                <a:cs typeface="Tahoma" pitchFamily="34" charset="0"/>
              </a:rPr>
            </a:br>
            <a:endParaRPr lang="he-IL" altLang="en-US" sz="1200" smtClean="0">
              <a:solidFill>
                <a:srgbClr val="FF0000"/>
              </a:solidFill>
              <a:latin typeface="Tahoma" pitchFamily="34" charset="0"/>
              <a:cs typeface="Tahoma" pitchFamily="34" charset="0"/>
            </a:endParaRPr>
          </a:p>
          <a:p>
            <a:pPr eaLnBrk="1" hangingPunct="1">
              <a:lnSpc>
                <a:spcPct val="150000"/>
              </a:lnSpc>
            </a:pPr>
            <a:r>
              <a:rPr lang="he-IL" altLang="en-US" sz="1200" b="0" smtClean="0">
                <a:latin typeface="Tahoma" pitchFamily="34" charset="0"/>
                <a:cs typeface="Tahoma" pitchFamily="34" charset="0"/>
              </a:rPr>
              <a:t>סטודנט שסיים תואר ראשון יהיה זכאי לנקודת זיכוי אחת בשנת המס שלאחר שנת סיום התואר או שנה לאחר מכן, בהתאם לבחירתו.</a:t>
            </a:r>
          </a:p>
          <a:p>
            <a:pPr eaLnBrk="1" hangingPunct="1">
              <a:lnSpc>
                <a:spcPct val="150000"/>
              </a:lnSpc>
            </a:pPr>
            <a:r>
              <a:rPr lang="he-IL" altLang="en-US" sz="1200" b="0" smtClean="0">
                <a:latin typeface="Tahoma" pitchFamily="34" charset="0"/>
                <a:cs typeface="Tahoma" pitchFamily="34" charset="0"/>
              </a:rPr>
              <a:t>סטודנט שסיים תואר שני, יהיה זכאי לחצי נקודת זיכוי בשנת המס שלאחר שנת סיום התואר או שנה אחריה, בהתאם לבחירתו.</a:t>
            </a:r>
          </a:p>
          <a:p>
            <a:pPr eaLnBrk="1" hangingPunct="1">
              <a:lnSpc>
                <a:spcPct val="150000"/>
              </a:lnSpc>
            </a:pPr>
            <a:r>
              <a:rPr lang="he-IL" altLang="en-US" sz="1200" b="0" smtClean="0">
                <a:latin typeface="Tahoma" pitchFamily="34" charset="0"/>
                <a:cs typeface="Tahoma" pitchFamily="34" charset="0"/>
              </a:rPr>
              <a:t>מקצועות אשר דורשים התמחות, יוכל הסטודנט לבחור אם להשתמש בנקודת הזיכוי, או במחצית נקודת הזיכוי (תואר ראשון/שני) בשנת המס שלאחר שנת סיום ההתמחות. (בתנאי שיחל את ההתמחות בשנת המס שלאחר שנת המס בה סיים את לימודיו).</a:t>
            </a:r>
          </a:p>
          <a:p>
            <a:pPr eaLnBrk="1" hangingPunct="1"/>
            <a:endParaRPr lang="en-US" altLang="en-US" smtClean="0">
              <a:cs typeface="Arial" pitchFamily="34" charset="0"/>
            </a:endParaRPr>
          </a:p>
        </p:txBody>
      </p:sp>
      <p:sp>
        <p:nvSpPr>
          <p:cNvPr id="13316" name="מציין מיקום של מספר שקופית 2"/>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520900A2-3474-4845-B369-B43A46550DE2}" type="slidenum">
              <a:rPr lang="he-IL" altLang="he-IL" smtClean="0">
                <a:solidFill>
                  <a:srgbClr val="FFFFFF"/>
                </a:solidFill>
              </a:rPr>
              <a:pPr/>
              <a:t>8</a:t>
            </a:fld>
            <a:endParaRPr lang="he-IL" altLang="he-IL" smtClean="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2875" y="365125"/>
            <a:ext cx="8786813" cy="549275"/>
          </a:xfrm>
        </p:spPr>
        <p:txBody>
          <a:bodyPr/>
          <a:lstStyle/>
          <a:p>
            <a:pPr algn="ctr">
              <a:defRPr/>
            </a:pPr>
            <a:r>
              <a:rPr lang="he-IL" sz="1600" b="1" u="sng" dirty="0" smtClean="0">
                <a:solidFill>
                  <a:schemeClr val="accent3">
                    <a:lumMod val="50000"/>
                  </a:schemeClr>
                </a:solidFill>
                <a:latin typeface="Tahoma" pitchFamily="34" charset="0"/>
                <a:ea typeface="Tahoma" pitchFamily="34" charset="0"/>
                <a:cs typeface="Tahoma" pitchFamily="34" charset="0"/>
              </a:rPr>
              <a:t>נקודות זיכוי ליחיד שסיים לימודים לתואר אקדמי או לתעודת מקצוע סעיפים 40ג ו-40ד</a:t>
            </a:r>
            <a:endParaRPr lang="he-IL" sz="1600" dirty="0"/>
          </a:p>
        </p:txBody>
      </p:sp>
      <p:sp>
        <p:nvSpPr>
          <p:cNvPr id="14339" name="מציין מיקום תוכן 2"/>
          <p:cNvSpPr>
            <a:spLocks noGrp="1"/>
          </p:cNvSpPr>
          <p:nvPr>
            <p:ph idx="1"/>
          </p:nvPr>
        </p:nvSpPr>
        <p:spPr>
          <a:xfrm>
            <a:off x="428625" y="1428750"/>
            <a:ext cx="8358188" cy="3579813"/>
          </a:xfrm>
        </p:spPr>
        <p:txBody>
          <a:bodyPr/>
          <a:lstStyle/>
          <a:p>
            <a:pPr>
              <a:buFont typeface="Arial" pitchFamily="34" charset="0"/>
              <a:buNone/>
            </a:pPr>
            <a:r>
              <a:rPr lang="he-IL" altLang="en-US" sz="1200" smtClean="0">
                <a:solidFill>
                  <a:srgbClr val="FF0000"/>
                </a:solidFill>
                <a:latin typeface="Tahoma" pitchFamily="34" charset="0"/>
                <a:cs typeface="Tahoma" pitchFamily="34" charset="0"/>
              </a:rPr>
              <a:t>סטודנטים שיסיימו את הלימודים עד סוף שנת 2022, ימשיכו לקבל נקודות זיכוי בהתאם להוראת השעה:</a:t>
            </a:r>
          </a:p>
          <a:p>
            <a:pPr>
              <a:buFont typeface="Arial" pitchFamily="34" charset="0"/>
              <a:buNone/>
            </a:pPr>
            <a:endParaRPr lang="he-IL" altLang="en-US" sz="1200" smtClean="0">
              <a:solidFill>
                <a:srgbClr val="FF0000"/>
              </a:solidFill>
              <a:latin typeface="Tahoma" pitchFamily="34" charset="0"/>
              <a:cs typeface="Tahoma" pitchFamily="34" charset="0"/>
            </a:endParaRPr>
          </a:p>
          <a:p>
            <a:pPr eaLnBrk="1" hangingPunct="1">
              <a:lnSpc>
                <a:spcPct val="150000"/>
              </a:lnSpc>
            </a:pPr>
            <a:r>
              <a:rPr lang="he-IL" altLang="en-US" sz="1200" b="0" smtClean="0">
                <a:latin typeface="Tahoma" pitchFamily="34" charset="0"/>
                <a:cs typeface="Tahoma" pitchFamily="34" charset="0"/>
              </a:rPr>
              <a:t>מי שסיים תואר שלישי לרפואה יהיה זכאי לנקודת זיכוי אחת בשנת המס שלאחר סיום התואר או שנה לאחר מכן, בהתאם לבחירתו. ובנוסף לכך, יהיה זכאי לחצי נקודת זיכוי בשנת המס לאחר שהשתמש בנקודת זיכוי.</a:t>
            </a:r>
          </a:p>
          <a:p>
            <a:pPr eaLnBrk="1" hangingPunct="1">
              <a:lnSpc>
                <a:spcPct val="150000"/>
              </a:lnSpc>
            </a:pPr>
            <a:r>
              <a:rPr lang="he-IL" altLang="en-US" sz="1200" b="0" smtClean="0">
                <a:latin typeface="Tahoma" pitchFamily="34" charset="0"/>
                <a:cs typeface="Tahoma" pitchFamily="34" charset="0"/>
              </a:rPr>
              <a:t>מי שסיים תואר אקדמי שלישי במסלול ישיר יהיה זכאי לנקודת זיכוי אחת בשנת המס שלאחר שנת סיום התואר הראשון או בשנת המס לאחריה, ולמחצית נקודת זיכוי בשנת המס שלאחר שנת סיום התואר השלישי או שנה מאוחר יותר. </a:t>
            </a:r>
          </a:p>
          <a:p>
            <a:pPr eaLnBrk="1" hangingPunct="1">
              <a:lnSpc>
                <a:spcPct val="150000"/>
              </a:lnSpc>
            </a:pPr>
            <a:r>
              <a:rPr lang="he-IL" altLang="en-US" sz="1200" b="0" smtClean="0">
                <a:latin typeface="Tahoma" pitchFamily="34" charset="0"/>
                <a:cs typeface="Tahoma" pitchFamily="34" charset="0"/>
              </a:rPr>
              <a:t>מי שסיים לימודי מקצוע וזכאי לתעודת מקצוע, יהי זכאי לנקודת זיכוי אחת בשנת המס שלאחר שנת סיום לימודיו או שנה לאחר מכן, כפי שיבחר. </a:t>
            </a:r>
          </a:p>
          <a:p>
            <a:pPr>
              <a:buFont typeface="Arial" pitchFamily="34" charset="0"/>
              <a:buNone/>
            </a:pPr>
            <a:endParaRPr lang="he-IL" altLang="en-US" sz="1200" smtClean="0">
              <a:solidFill>
                <a:srgbClr val="FF0000"/>
              </a:solidFill>
              <a:latin typeface="Tahoma" pitchFamily="34" charset="0"/>
              <a:cs typeface="Tahoma" pitchFamily="34" charset="0"/>
            </a:endParaRPr>
          </a:p>
          <a:p>
            <a:pPr>
              <a:buFont typeface="Arial" pitchFamily="34" charset="0"/>
              <a:buNone/>
            </a:pPr>
            <a:endParaRPr lang="he-IL" altLang="en-US" sz="1200" smtClean="0">
              <a:solidFill>
                <a:srgbClr val="FF0000"/>
              </a:solidFill>
              <a:latin typeface="Tahoma" pitchFamily="34" charset="0"/>
              <a:cs typeface="Tahoma" pitchFamily="34" charset="0"/>
            </a:endParaRPr>
          </a:p>
          <a:p>
            <a:pPr>
              <a:buFont typeface="Arial" pitchFamily="34" charset="0"/>
              <a:buNone/>
            </a:pPr>
            <a:endParaRPr lang="he-IL" altLang="en-US" sz="1200" smtClean="0">
              <a:solidFill>
                <a:srgbClr val="FF0000"/>
              </a:solidFill>
              <a:latin typeface="Tahoma" pitchFamily="34" charset="0"/>
              <a:cs typeface="Tahoma" pitchFamily="34" charset="0"/>
            </a:endParaRPr>
          </a:p>
          <a:p>
            <a:pPr>
              <a:buFont typeface="Arial" pitchFamily="34" charset="0"/>
              <a:buNone/>
            </a:pPr>
            <a:endParaRPr lang="he-IL" altLang="he-IL" smtClean="0"/>
          </a:p>
        </p:txBody>
      </p:sp>
      <p:sp>
        <p:nvSpPr>
          <p:cNvPr id="14340" name="מציין מיקום של מספר שקופית 3"/>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fld id="{DF15FB63-209A-4065-BC00-8D5F27B14D16}" type="slidenum">
              <a:rPr lang="he-IL" altLang="he-IL" smtClean="0">
                <a:solidFill>
                  <a:srgbClr val="FFFFFF"/>
                </a:solidFill>
              </a:rPr>
              <a:pPr/>
              <a:t>9</a:t>
            </a:fld>
            <a:endParaRPr lang="he-IL" altLang="he-IL" smtClean="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זוויות">
  <a:themeElements>
    <a:clrScheme name="זוויות">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זוויות">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וויות">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19712</TotalTime>
  <Words>1949</Words>
  <Application>Microsoft Office PowerPoint</Application>
  <PresentationFormat>‫הצגה על המסך (4:3)</PresentationFormat>
  <Paragraphs>239</Paragraphs>
  <Slides>31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31</vt:i4>
      </vt:variant>
    </vt:vector>
  </HeadingPairs>
  <TitlesOfParts>
    <vt:vector size="32" baseType="lpstr">
      <vt:lpstr>זוויות</vt:lpstr>
      <vt:lpstr>מצגת של PowerPoint</vt:lpstr>
      <vt:lpstr>עדכוני חקיקה- פטור נכה עיוור לפי סעיף 9 (5) (א) ו9 (5) (א1)</vt:lpstr>
      <vt:lpstr>שיעורי המס לשנת 2022 שעודכנו לפי שיעור עלית המדד 2.40%</vt:lpstr>
      <vt:lpstr>שיעורי המס לשנת 2022 שעודכנו לפי שיעור עלית המדד 2.40%</vt:lpstr>
      <vt:lpstr>שיעורי המס לשנת 2022 שעודכנו לפי שיעור עלית המדד 2.40%</vt:lpstr>
      <vt:lpstr>מס נוסף על הכנסות גבוהות</vt:lpstr>
      <vt:lpstr>מערך הניכויים לשנת 2022</vt:lpstr>
      <vt:lpstr>נקודות זיכוי ליחיד שסיים לימודים לתואר אקדמי או לתעודת מקצוע סעיפים 40ג ו-40ד</vt:lpstr>
      <vt:lpstr>נקודות זיכוי ליחיד שסיים לימודים לתואר אקדמי או לתעודת מקצוע סעיפים 40ג ו-40ד</vt:lpstr>
      <vt:lpstr>תקנות מס הכנסה (קביעת שיעור ריבית), התשמ"ה-1985</vt:lpstr>
      <vt:lpstr>זקיפת שווי הטבה בגין ימי גיבוש לעובדים</vt:lpstr>
      <vt:lpstr>זקיפת שווי הטבה בגין ימי גיבוש לעובדים</vt:lpstr>
      <vt:lpstr>זקיפת שווי הטבה בגין ימי גיבוש לעובדים</vt:lpstr>
      <vt:lpstr>זקיפת שווי הטבה בגין ימי גיבוש לעובדים</vt:lpstr>
      <vt:lpstr>ביטול היטל על העסקת עובדים זרים</vt:lpstr>
      <vt:lpstr>שינויים בטופס 126 למס הכנסה</vt:lpstr>
      <vt:lpstr>נקודות זיכוי להורים עם ילדים בעלי צרכים מיוחדים</vt:lpstr>
      <vt:lpstr>טופס 101</vt:lpstr>
      <vt:lpstr>הטבת מס לתושבי עוטף עזה </vt:lpstr>
      <vt:lpstr>הפקדות לקופת גמל בזמן שמירת הריון ולידה </vt:lpstr>
      <vt:lpstr>הארכת תוקף האישורים לתאומי מס </vt:lpstr>
      <vt:lpstr>עדכון ההפחתה בשווי השימוש ברכב חשמלי</vt:lpstr>
      <vt:lpstr>עדכון שער המרה רבעוני בטבלת ארצות עובדים בחו"ל</vt:lpstr>
      <vt:lpstr>עדכון נק' זיכוי להורים לילדים מגיל 6 עד 12</vt:lpstr>
      <vt:lpstr>עדכון נק' זיכוי להורים לילדים מגיל 6 עד 12</vt:lpstr>
      <vt:lpstr>עדכון נק' זיכוי להורים לילדים מגיל 6 עד 12</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1025</cp:revision>
  <dcterms:created xsi:type="dcterms:W3CDTF">2019-06-16T13:12:26Z</dcterms:created>
  <dcterms:modified xsi:type="dcterms:W3CDTF">2022-05-22T11:30:23Z</dcterms:modified>
</cp:coreProperties>
</file>