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23" r:id="rId1"/>
  </p:sldMasterIdLst>
  <p:sldIdLst>
    <p:sldId id="256" r:id="rId2"/>
    <p:sldId id="259" r:id="rId3"/>
    <p:sldId id="260" r:id="rId4"/>
    <p:sldId id="258" r:id="rId5"/>
    <p:sldId id="376" r:id="rId6"/>
    <p:sldId id="262" r:id="rId7"/>
    <p:sldId id="378" r:id="rId8"/>
    <p:sldId id="263" r:id="rId9"/>
    <p:sldId id="261" r:id="rId10"/>
    <p:sldId id="264" r:id="rId11"/>
    <p:sldId id="265" r:id="rId12"/>
    <p:sldId id="266" r:id="rId13"/>
    <p:sldId id="379" r:id="rId14"/>
    <p:sldId id="268" r:id="rId15"/>
    <p:sldId id="267" r:id="rId16"/>
    <p:sldId id="270" r:id="rId17"/>
    <p:sldId id="271" r:id="rId18"/>
    <p:sldId id="269" r:id="rId19"/>
    <p:sldId id="272" r:id="rId20"/>
    <p:sldId id="281" r:id="rId21"/>
    <p:sldId id="380" r:id="rId22"/>
    <p:sldId id="283" r:id="rId23"/>
    <p:sldId id="284" r:id="rId24"/>
    <p:sldId id="285" r:id="rId25"/>
    <p:sldId id="286" r:id="rId26"/>
    <p:sldId id="287" r:id="rId27"/>
    <p:sldId id="288" r:id="rId28"/>
    <p:sldId id="290" r:id="rId29"/>
    <p:sldId id="291" r:id="rId30"/>
    <p:sldId id="292" r:id="rId31"/>
    <p:sldId id="301" r:id="rId32"/>
    <p:sldId id="296" r:id="rId33"/>
    <p:sldId id="297" r:id="rId34"/>
    <p:sldId id="294" r:id="rId35"/>
    <p:sldId id="295" r:id="rId36"/>
    <p:sldId id="299" r:id="rId37"/>
    <p:sldId id="298" r:id="rId38"/>
    <p:sldId id="302" r:id="rId39"/>
    <p:sldId id="303" r:id="rId40"/>
    <p:sldId id="305" r:id="rId41"/>
    <p:sldId id="309" r:id="rId42"/>
    <p:sldId id="312" r:id="rId43"/>
    <p:sldId id="310" r:id="rId44"/>
    <p:sldId id="313" r:id="rId45"/>
    <p:sldId id="311" r:id="rId46"/>
    <p:sldId id="314" r:id="rId47"/>
    <p:sldId id="381" r:id="rId48"/>
    <p:sldId id="382" r:id="rId49"/>
    <p:sldId id="315" r:id="rId50"/>
    <p:sldId id="316" r:id="rId51"/>
    <p:sldId id="385" r:id="rId52"/>
    <p:sldId id="329" r:id="rId53"/>
    <p:sldId id="383" r:id="rId54"/>
    <p:sldId id="386" r:id="rId55"/>
    <p:sldId id="384" r:id="rId56"/>
    <p:sldId id="387" r:id="rId57"/>
    <p:sldId id="388" r:id="rId58"/>
    <p:sldId id="318" r:id="rId59"/>
    <p:sldId id="389" r:id="rId60"/>
    <p:sldId id="374" r:id="rId61"/>
    <p:sldId id="319" r:id="rId62"/>
    <p:sldId id="375" r:id="rId63"/>
    <p:sldId id="320" r:id="rId64"/>
    <p:sldId id="322" r:id="rId65"/>
    <p:sldId id="390" r:id="rId66"/>
    <p:sldId id="391" r:id="rId67"/>
    <p:sldId id="392" r:id="rId68"/>
    <p:sldId id="393" r:id="rId69"/>
    <p:sldId id="394" r:id="rId70"/>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p:cViewPr varScale="1">
        <p:scale>
          <a:sx n="112" d="100"/>
          <a:sy n="112" d="100"/>
        </p:scale>
        <p:origin x="16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A710C510-B064-495F-B59E-750071437DF4}"/>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a:extLst>
              <a:ext uri="{FF2B5EF4-FFF2-40B4-BE49-F238E27FC236}">
                <a16:creationId xmlns:a16="http://schemas.microsoft.com/office/drawing/2014/main" id="{380E14C2-7DA8-4AD3-A4B4-5488278692D9}"/>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he-IL"/>
              <a:t>לחץ כדי לערוך סגנון כותרת משנה של תבנית בסיס</a:t>
            </a:r>
            <a:endParaRPr lang="en-US" dirty="0"/>
          </a:p>
        </p:txBody>
      </p:sp>
      <p:sp>
        <p:nvSpPr>
          <p:cNvPr id="6" name="Date Placeholder 3">
            <a:extLst>
              <a:ext uri="{FF2B5EF4-FFF2-40B4-BE49-F238E27FC236}">
                <a16:creationId xmlns:a16="http://schemas.microsoft.com/office/drawing/2014/main" id="{1F8AFF2C-65A9-4C0D-8736-B42142B10227}"/>
              </a:ext>
            </a:extLst>
          </p:cNvPr>
          <p:cNvSpPr>
            <a:spLocks noGrp="1"/>
          </p:cNvSpPr>
          <p:nvPr>
            <p:ph type="dt" sz="half" idx="10"/>
          </p:nvPr>
        </p:nvSpPr>
        <p:spPr/>
        <p:txBody>
          <a:bodyPr/>
          <a:lstStyle>
            <a:lvl1pPr>
              <a:defRPr/>
            </a:lvl1pPr>
          </a:lstStyle>
          <a:p>
            <a:pPr>
              <a:defRPr/>
            </a:pPr>
            <a:fld id="{4A0F9CF9-BB52-4721-B55C-492E7C65D773}" type="datetimeFigureOut">
              <a:rPr lang="he-IL"/>
              <a:pPr>
                <a:defRPr/>
              </a:pPr>
              <a:t>י'/אדר ב/תשפ"ב</a:t>
            </a:fld>
            <a:endParaRPr lang="he-IL"/>
          </a:p>
        </p:txBody>
      </p:sp>
      <p:sp>
        <p:nvSpPr>
          <p:cNvPr id="7" name="Footer Placeholder 4">
            <a:extLst>
              <a:ext uri="{FF2B5EF4-FFF2-40B4-BE49-F238E27FC236}">
                <a16:creationId xmlns:a16="http://schemas.microsoft.com/office/drawing/2014/main" id="{3AC168E6-ED26-42EF-B4DD-44A935FE6C1D}"/>
              </a:ext>
            </a:extLst>
          </p:cNvPr>
          <p:cNvSpPr>
            <a:spLocks noGrp="1"/>
          </p:cNvSpPr>
          <p:nvPr>
            <p:ph type="ftr" sz="quarter" idx="11"/>
          </p:nvPr>
        </p:nvSpPr>
        <p:spPr/>
        <p:txBody>
          <a:bodyPr/>
          <a:lstStyle>
            <a:lvl1pPr>
              <a:defRPr/>
            </a:lvl1pPr>
          </a:lstStyle>
          <a:p>
            <a:pPr>
              <a:defRPr/>
            </a:pPr>
            <a:endParaRPr lang="he-IL"/>
          </a:p>
        </p:txBody>
      </p:sp>
      <p:sp>
        <p:nvSpPr>
          <p:cNvPr id="8" name="Slide Number Placeholder 5">
            <a:extLst>
              <a:ext uri="{FF2B5EF4-FFF2-40B4-BE49-F238E27FC236}">
                <a16:creationId xmlns:a16="http://schemas.microsoft.com/office/drawing/2014/main" id="{17E3F0E1-9DE1-41B7-B7E0-235E2DBF123D}"/>
              </a:ext>
            </a:extLst>
          </p:cNvPr>
          <p:cNvSpPr>
            <a:spLocks noGrp="1"/>
          </p:cNvSpPr>
          <p:nvPr>
            <p:ph type="sldNum" sz="quarter" idx="12"/>
          </p:nvPr>
        </p:nvSpPr>
        <p:spPr/>
        <p:txBody>
          <a:bodyPr/>
          <a:lstStyle>
            <a:lvl1pPr>
              <a:defRPr/>
            </a:lvl1pPr>
          </a:lstStyle>
          <a:p>
            <a:pPr>
              <a:defRPr/>
            </a:pPr>
            <a:fld id="{C01C1934-521E-4EE9-85C6-9C8BBE544CA6}" type="slidenum">
              <a:rPr lang="he-IL" altLang="he-IL"/>
              <a:pPr>
                <a:defRPr/>
              </a:pPr>
              <a:t>‹#›</a:t>
            </a:fld>
            <a:endParaRPr lang="he-IL" altLang="he-IL"/>
          </a:p>
        </p:txBody>
      </p:sp>
    </p:spTree>
    <p:extLst>
      <p:ext uri="{BB962C8B-B14F-4D97-AF65-F5344CB8AC3E}">
        <p14:creationId xmlns:p14="http://schemas.microsoft.com/office/powerpoint/2010/main" val="213994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a:extLst>
              <a:ext uri="{FF2B5EF4-FFF2-40B4-BE49-F238E27FC236}">
                <a16:creationId xmlns:a16="http://schemas.microsoft.com/office/drawing/2014/main" id="{03728EC8-616B-47FD-AA31-C4955B65B430}"/>
              </a:ext>
            </a:extLst>
          </p:cNvPr>
          <p:cNvSpPr>
            <a:spLocks noGrp="1"/>
          </p:cNvSpPr>
          <p:nvPr>
            <p:ph type="dt" sz="half" idx="10"/>
          </p:nvPr>
        </p:nvSpPr>
        <p:spPr/>
        <p:txBody>
          <a:bodyPr/>
          <a:lstStyle>
            <a:lvl1pPr>
              <a:defRPr/>
            </a:lvl1pPr>
          </a:lstStyle>
          <a:p>
            <a:pPr>
              <a:defRPr/>
            </a:pPr>
            <a:fld id="{9900A5AE-643F-4903-8B81-51C112DEF705}" type="datetimeFigureOut">
              <a:rPr lang="he-IL"/>
              <a:pPr>
                <a:defRPr/>
              </a:pPr>
              <a:t>י'/אדר ב/תשפ"ב</a:t>
            </a:fld>
            <a:endParaRPr lang="he-IL"/>
          </a:p>
        </p:txBody>
      </p:sp>
      <p:sp>
        <p:nvSpPr>
          <p:cNvPr id="5" name="Footer Placeholder 4">
            <a:extLst>
              <a:ext uri="{FF2B5EF4-FFF2-40B4-BE49-F238E27FC236}">
                <a16:creationId xmlns:a16="http://schemas.microsoft.com/office/drawing/2014/main" id="{1F2F7421-E702-4BC1-8148-5E1D4CB0B313}"/>
              </a:ext>
            </a:extLst>
          </p:cNvPr>
          <p:cNvSpPr>
            <a:spLocks noGrp="1"/>
          </p:cNvSpPr>
          <p:nvPr>
            <p:ph type="ftr" sz="quarter" idx="11"/>
          </p:nvPr>
        </p:nvSpPr>
        <p:spPr/>
        <p:txBody>
          <a:bodyPr/>
          <a:lstStyle>
            <a:lvl1pPr>
              <a:defRPr/>
            </a:lvl1pPr>
          </a:lstStyle>
          <a:p>
            <a:pPr>
              <a:defRPr/>
            </a:pPr>
            <a:endParaRPr lang="he-IL"/>
          </a:p>
        </p:txBody>
      </p:sp>
      <p:sp>
        <p:nvSpPr>
          <p:cNvPr id="6" name="Slide Number Placeholder 5">
            <a:extLst>
              <a:ext uri="{FF2B5EF4-FFF2-40B4-BE49-F238E27FC236}">
                <a16:creationId xmlns:a16="http://schemas.microsoft.com/office/drawing/2014/main" id="{155BB099-A6B6-481E-93D8-F18250C2D5F9}"/>
              </a:ext>
            </a:extLst>
          </p:cNvPr>
          <p:cNvSpPr>
            <a:spLocks noGrp="1"/>
          </p:cNvSpPr>
          <p:nvPr>
            <p:ph type="sldNum" sz="quarter" idx="12"/>
          </p:nvPr>
        </p:nvSpPr>
        <p:spPr>
          <a:ln/>
        </p:spPr>
        <p:txBody>
          <a:bodyPr/>
          <a:lstStyle>
            <a:lvl1pPr>
              <a:defRPr/>
            </a:lvl1pPr>
          </a:lstStyle>
          <a:p>
            <a:pPr>
              <a:defRPr/>
            </a:pPr>
            <a:fld id="{CB8D3425-49EB-4DBD-B3BF-63715AAD0299}" type="slidenum">
              <a:rPr lang="he-IL" altLang="he-IL"/>
              <a:pPr>
                <a:defRPr/>
              </a:pPr>
              <a:t>‹#›</a:t>
            </a:fld>
            <a:endParaRPr lang="he-IL" altLang="he-IL"/>
          </a:p>
        </p:txBody>
      </p:sp>
    </p:spTree>
    <p:extLst>
      <p:ext uri="{BB962C8B-B14F-4D97-AF65-F5344CB8AC3E}">
        <p14:creationId xmlns:p14="http://schemas.microsoft.com/office/powerpoint/2010/main" val="390386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a:extLst>
              <a:ext uri="{FF2B5EF4-FFF2-40B4-BE49-F238E27FC236}">
                <a16:creationId xmlns:a16="http://schemas.microsoft.com/office/drawing/2014/main" id="{51683971-9D89-40E8-AD21-9B053E899206}"/>
              </a:ext>
            </a:extLst>
          </p:cNvPr>
          <p:cNvSpPr>
            <a:spLocks noGrp="1"/>
          </p:cNvSpPr>
          <p:nvPr>
            <p:ph type="dt" sz="half" idx="10"/>
          </p:nvPr>
        </p:nvSpPr>
        <p:spPr/>
        <p:txBody>
          <a:bodyPr/>
          <a:lstStyle>
            <a:lvl1pPr>
              <a:defRPr/>
            </a:lvl1pPr>
          </a:lstStyle>
          <a:p>
            <a:pPr>
              <a:defRPr/>
            </a:pPr>
            <a:fld id="{D87290DE-EDF4-4517-BC6B-BE178F80C028}" type="datetimeFigureOut">
              <a:rPr lang="he-IL"/>
              <a:pPr>
                <a:defRPr/>
              </a:pPr>
              <a:t>י'/אדר ב/תשפ"ב</a:t>
            </a:fld>
            <a:endParaRPr lang="he-IL"/>
          </a:p>
        </p:txBody>
      </p:sp>
      <p:sp>
        <p:nvSpPr>
          <p:cNvPr id="5" name="Footer Placeholder 4">
            <a:extLst>
              <a:ext uri="{FF2B5EF4-FFF2-40B4-BE49-F238E27FC236}">
                <a16:creationId xmlns:a16="http://schemas.microsoft.com/office/drawing/2014/main" id="{4F4F1EEA-A345-4E1F-B80D-D139445198CF}"/>
              </a:ext>
            </a:extLst>
          </p:cNvPr>
          <p:cNvSpPr>
            <a:spLocks noGrp="1"/>
          </p:cNvSpPr>
          <p:nvPr>
            <p:ph type="ftr" sz="quarter" idx="11"/>
          </p:nvPr>
        </p:nvSpPr>
        <p:spPr/>
        <p:txBody>
          <a:bodyPr/>
          <a:lstStyle>
            <a:lvl1pPr>
              <a:defRPr/>
            </a:lvl1pPr>
          </a:lstStyle>
          <a:p>
            <a:pPr>
              <a:defRPr/>
            </a:pPr>
            <a:endParaRPr lang="he-IL"/>
          </a:p>
        </p:txBody>
      </p:sp>
      <p:sp>
        <p:nvSpPr>
          <p:cNvPr id="6" name="Slide Number Placeholder 5">
            <a:extLst>
              <a:ext uri="{FF2B5EF4-FFF2-40B4-BE49-F238E27FC236}">
                <a16:creationId xmlns:a16="http://schemas.microsoft.com/office/drawing/2014/main" id="{6E3F85DA-BA4D-42F1-B18F-B0BBDA738FAB}"/>
              </a:ext>
            </a:extLst>
          </p:cNvPr>
          <p:cNvSpPr>
            <a:spLocks noGrp="1"/>
          </p:cNvSpPr>
          <p:nvPr>
            <p:ph type="sldNum" sz="quarter" idx="12"/>
          </p:nvPr>
        </p:nvSpPr>
        <p:spPr>
          <a:ln/>
        </p:spPr>
        <p:txBody>
          <a:bodyPr/>
          <a:lstStyle>
            <a:lvl1pPr>
              <a:defRPr/>
            </a:lvl1pPr>
          </a:lstStyle>
          <a:p>
            <a:pPr>
              <a:defRPr/>
            </a:pPr>
            <a:fld id="{30F375AF-985C-4B6A-BCD9-8C546D1F29F1}" type="slidenum">
              <a:rPr lang="he-IL" altLang="he-IL"/>
              <a:pPr>
                <a:defRPr/>
              </a:pPr>
              <a:t>‹#›</a:t>
            </a:fld>
            <a:endParaRPr lang="he-IL" altLang="he-IL"/>
          </a:p>
        </p:txBody>
      </p:sp>
    </p:spTree>
    <p:extLst>
      <p:ext uri="{BB962C8B-B14F-4D97-AF65-F5344CB8AC3E}">
        <p14:creationId xmlns:p14="http://schemas.microsoft.com/office/powerpoint/2010/main" val="9616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96B091EE-D6A5-4A1C-B128-4EDA51F495AA}"/>
              </a:ext>
            </a:extLst>
          </p:cNvPr>
          <p:cNvSpPr>
            <a:spLocks noGrp="1"/>
          </p:cNvSpPr>
          <p:nvPr>
            <p:ph type="dt" sz="half" idx="10"/>
          </p:nvPr>
        </p:nvSpPr>
        <p:spPr/>
        <p:txBody>
          <a:bodyPr/>
          <a:lstStyle>
            <a:lvl1pPr>
              <a:defRPr/>
            </a:lvl1pPr>
          </a:lstStyle>
          <a:p>
            <a:pPr>
              <a:defRPr/>
            </a:pPr>
            <a:fld id="{2A4E4164-A49F-4E0F-A030-E5F24F2F552C}" type="datetimeFigureOut">
              <a:rPr lang="he-IL"/>
              <a:pPr>
                <a:defRPr/>
              </a:pPr>
              <a:t>י'/אדר ב/תשפ"ב</a:t>
            </a:fld>
            <a:endParaRPr lang="he-IL"/>
          </a:p>
        </p:txBody>
      </p:sp>
      <p:sp>
        <p:nvSpPr>
          <p:cNvPr id="5" name="Footer Placeholder 4">
            <a:extLst>
              <a:ext uri="{FF2B5EF4-FFF2-40B4-BE49-F238E27FC236}">
                <a16:creationId xmlns:a16="http://schemas.microsoft.com/office/drawing/2014/main" id="{DA8AFDCB-7324-412B-8E7F-E0F1AA3046FC}"/>
              </a:ext>
            </a:extLst>
          </p:cNvPr>
          <p:cNvSpPr>
            <a:spLocks noGrp="1"/>
          </p:cNvSpPr>
          <p:nvPr>
            <p:ph type="ftr" sz="quarter" idx="11"/>
          </p:nvPr>
        </p:nvSpPr>
        <p:spPr/>
        <p:txBody>
          <a:bodyPr/>
          <a:lstStyle>
            <a:lvl1pPr>
              <a:defRPr/>
            </a:lvl1pPr>
          </a:lstStyle>
          <a:p>
            <a:pPr>
              <a:defRPr/>
            </a:pPr>
            <a:endParaRPr lang="he-IL"/>
          </a:p>
        </p:txBody>
      </p:sp>
      <p:sp>
        <p:nvSpPr>
          <p:cNvPr id="6" name="Slide Number Placeholder 5">
            <a:extLst>
              <a:ext uri="{FF2B5EF4-FFF2-40B4-BE49-F238E27FC236}">
                <a16:creationId xmlns:a16="http://schemas.microsoft.com/office/drawing/2014/main" id="{41AD6E86-7236-4052-B09D-19767CA225BF}"/>
              </a:ext>
            </a:extLst>
          </p:cNvPr>
          <p:cNvSpPr>
            <a:spLocks noGrp="1"/>
          </p:cNvSpPr>
          <p:nvPr>
            <p:ph type="sldNum" sz="quarter" idx="12"/>
          </p:nvPr>
        </p:nvSpPr>
        <p:spPr>
          <a:ln/>
        </p:spPr>
        <p:txBody>
          <a:bodyPr/>
          <a:lstStyle>
            <a:lvl1pPr>
              <a:defRPr/>
            </a:lvl1pPr>
          </a:lstStyle>
          <a:p>
            <a:pPr>
              <a:defRPr/>
            </a:pPr>
            <a:fld id="{5FF04221-5DC3-443E-AD7C-271DBB1B0547}" type="slidenum">
              <a:rPr lang="he-IL" altLang="he-IL"/>
              <a:pPr>
                <a:defRPr/>
              </a:pPr>
              <a:t>‹#›</a:t>
            </a:fld>
            <a:endParaRPr lang="he-IL" altLang="he-IL"/>
          </a:p>
        </p:txBody>
      </p:sp>
    </p:spTree>
    <p:extLst>
      <p:ext uri="{BB962C8B-B14F-4D97-AF65-F5344CB8AC3E}">
        <p14:creationId xmlns:p14="http://schemas.microsoft.com/office/powerpoint/2010/main" val="322857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9889974-C971-458D-A35F-81D525914687}"/>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6">
            <a:extLst>
              <a:ext uri="{FF2B5EF4-FFF2-40B4-BE49-F238E27FC236}">
                <a16:creationId xmlns:a16="http://schemas.microsoft.com/office/drawing/2014/main" id="{3A8C51D8-34E0-48D8-BEDF-5CD8B3A01E0F}"/>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he-IL"/>
              <a:t>לחץ כדי לערוך סגנון כותרת של תבנית בסיס</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6" name="Date Placeholder 3">
            <a:extLst>
              <a:ext uri="{FF2B5EF4-FFF2-40B4-BE49-F238E27FC236}">
                <a16:creationId xmlns:a16="http://schemas.microsoft.com/office/drawing/2014/main" id="{ED778BB4-8F06-4B46-AA36-DE0511781FDE}"/>
              </a:ext>
            </a:extLst>
          </p:cNvPr>
          <p:cNvSpPr>
            <a:spLocks noGrp="1"/>
          </p:cNvSpPr>
          <p:nvPr>
            <p:ph type="dt" sz="half" idx="10"/>
          </p:nvPr>
        </p:nvSpPr>
        <p:spPr/>
        <p:txBody>
          <a:bodyPr/>
          <a:lstStyle>
            <a:lvl1pPr>
              <a:defRPr/>
            </a:lvl1pPr>
          </a:lstStyle>
          <a:p>
            <a:pPr>
              <a:defRPr/>
            </a:pPr>
            <a:fld id="{D8EAEA8C-E3F5-43F0-B09C-E5028C9B08D4}" type="datetimeFigureOut">
              <a:rPr lang="he-IL"/>
              <a:pPr>
                <a:defRPr/>
              </a:pPr>
              <a:t>י'/אדר ב/תשפ"ב</a:t>
            </a:fld>
            <a:endParaRPr lang="he-IL"/>
          </a:p>
        </p:txBody>
      </p:sp>
      <p:sp>
        <p:nvSpPr>
          <p:cNvPr id="7" name="Footer Placeholder 4">
            <a:extLst>
              <a:ext uri="{FF2B5EF4-FFF2-40B4-BE49-F238E27FC236}">
                <a16:creationId xmlns:a16="http://schemas.microsoft.com/office/drawing/2014/main" id="{7CD028F5-2566-4AFA-98A0-EEEB5130DAB0}"/>
              </a:ext>
            </a:extLst>
          </p:cNvPr>
          <p:cNvSpPr>
            <a:spLocks noGrp="1"/>
          </p:cNvSpPr>
          <p:nvPr>
            <p:ph type="ftr" sz="quarter" idx="11"/>
          </p:nvPr>
        </p:nvSpPr>
        <p:spPr/>
        <p:txBody>
          <a:bodyPr/>
          <a:lstStyle>
            <a:lvl1pPr>
              <a:defRPr/>
            </a:lvl1pPr>
          </a:lstStyle>
          <a:p>
            <a:pPr>
              <a:defRPr/>
            </a:pPr>
            <a:endParaRPr lang="he-IL"/>
          </a:p>
        </p:txBody>
      </p:sp>
      <p:sp>
        <p:nvSpPr>
          <p:cNvPr id="8" name="Slide Number Placeholder 5">
            <a:extLst>
              <a:ext uri="{FF2B5EF4-FFF2-40B4-BE49-F238E27FC236}">
                <a16:creationId xmlns:a16="http://schemas.microsoft.com/office/drawing/2014/main" id="{FFE5DAFF-0C48-45D4-8349-3CD12BEC9BA7}"/>
              </a:ext>
            </a:extLst>
          </p:cNvPr>
          <p:cNvSpPr>
            <a:spLocks noGrp="1"/>
          </p:cNvSpPr>
          <p:nvPr>
            <p:ph type="sldNum" sz="quarter" idx="12"/>
          </p:nvPr>
        </p:nvSpPr>
        <p:spPr/>
        <p:txBody>
          <a:bodyPr/>
          <a:lstStyle>
            <a:lvl1pPr>
              <a:defRPr/>
            </a:lvl1pPr>
          </a:lstStyle>
          <a:p>
            <a:pPr>
              <a:defRPr/>
            </a:pPr>
            <a:fld id="{79075315-1C9A-4C2B-BD49-21D3BD625D0F}" type="slidenum">
              <a:rPr lang="he-IL" altLang="he-IL"/>
              <a:pPr>
                <a:defRPr/>
              </a:pPr>
              <a:t>‹#›</a:t>
            </a:fld>
            <a:endParaRPr lang="he-IL" altLang="he-IL"/>
          </a:p>
        </p:txBody>
      </p:sp>
    </p:spTree>
    <p:extLst>
      <p:ext uri="{BB962C8B-B14F-4D97-AF65-F5344CB8AC3E}">
        <p14:creationId xmlns:p14="http://schemas.microsoft.com/office/powerpoint/2010/main" val="348762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5" name="Date Placeholder 3">
            <a:extLst>
              <a:ext uri="{FF2B5EF4-FFF2-40B4-BE49-F238E27FC236}">
                <a16:creationId xmlns:a16="http://schemas.microsoft.com/office/drawing/2014/main" id="{FDABEE4C-956F-41B1-8D63-BA9D37B1FB77}"/>
              </a:ext>
            </a:extLst>
          </p:cNvPr>
          <p:cNvSpPr>
            <a:spLocks noGrp="1"/>
          </p:cNvSpPr>
          <p:nvPr>
            <p:ph type="dt" sz="half" idx="10"/>
          </p:nvPr>
        </p:nvSpPr>
        <p:spPr/>
        <p:txBody>
          <a:bodyPr/>
          <a:lstStyle>
            <a:lvl1pPr>
              <a:defRPr/>
            </a:lvl1pPr>
          </a:lstStyle>
          <a:p>
            <a:pPr>
              <a:defRPr/>
            </a:pPr>
            <a:fld id="{7E52FABE-8693-4F56-A58E-E1665B185B4C}" type="datetimeFigureOut">
              <a:rPr lang="he-IL"/>
              <a:pPr>
                <a:defRPr/>
              </a:pPr>
              <a:t>י'/אדר ב/תשפ"ב</a:t>
            </a:fld>
            <a:endParaRPr lang="he-IL"/>
          </a:p>
        </p:txBody>
      </p:sp>
      <p:sp>
        <p:nvSpPr>
          <p:cNvPr id="6" name="Footer Placeholder 4">
            <a:extLst>
              <a:ext uri="{FF2B5EF4-FFF2-40B4-BE49-F238E27FC236}">
                <a16:creationId xmlns:a16="http://schemas.microsoft.com/office/drawing/2014/main" id="{8CD0D947-9F0A-424C-8A36-7E13D0FE3C65}"/>
              </a:ext>
            </a:extLst>
          </p:cNvPr>
          <p:cNvSpPr>
            <a:spLocks noGrp="1"/>
          </p:cNvSpPr>
          <p:nvPr>
            <p:ph type="ftr" sz="quarter" idx="11"/>
          </p:nvPr>
        </p:nvSpPr>
        <p:spPr/>
        <p:txBody>
          <a:bodyPr/>
          <a:lstStyle>
            <a:lvl1pPr>
              <a:defRPr/>
            </a:lvl1pPr>
          </a:lstStyle>
          <a:p>
            <a:pPr>
              <a:defRPr/>
            </a:pPr>
            <a:endParaRPr lang="he-IL"/>
          </a:p>
        </p:txBody>
      </p:sp>
      <p:sp>
        <p:nvSpPr>
          <p:cNvPr id="7" name="Slide Number Placeholder 5">
            <a:extLst>
              <a:ext uri="{FF2B5EF4-FFF2-40B4-BE49-F238E27FC236}">
                <a16:creationId xmlns:a16="http://schemas.microsoft.com/office/drawing/2014/main" id="{1339E5F7-BF4E-4949-8A21-6748DCC0FB67}"/>
              </a:ext>
            </a:extLst>
          </p:cNvPr>
          <p:cNvSpPr>
            <a:spLocks noGrp="1"/>
          </p:cNvSpPr>
          <p:nvPr>
            <p:ph type="sldNum" sz="quarter" idx="12"/>
          </p:nvPr>
        </p:nvSpPr>
        <p:spPr>
          <a:ln/>
        </p:spPr>
        <p:txBody>
          <a:bodyPr/>
          <a:lstStyle>
            <a:lvl1pPr>
              <a:defRPr/>
            </a:lvl1pPr>
          </a:lstStyle>
          <a:p>
            <a:pPr>
              <a:defRPr/>
            </a:pPr>
            <a:fld id="{E902F154-C1D1-4D75-852D-219EDE73D694}" type="slidenum">
              <a:rPr lang="he-IL" altLang="he-IL"/>
              <a:pPr>
                <a:defRPr/>
              </a:pPr>
              <a:t>‹#›</a:t>
            </a:fld>
            <a:endParaRPr lang="he-IL" altLang="he-IL"/>
          </a:p>
        </p:txBody>
      </p:sp>
    </p:spTree>
    <p:extLst>
      <p:ext uri="{BB962C8B-B14F-4D97-AF65-F5344CB8AC3E}">
        <p14:creationId xmlns:p14="http://schemas.microsoft.com/office/powerpoint/2010/main" val="189646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a:extLst>
              <a:ext uri="{FF2B5EF4-FFF2-40B4-BE49-F238E27FC236}">
                <a16:creationId xmlns:a16="http://schemas.microsoft.com/office/drawing/2014/main" id="{E7F3AD83-B6CD-418E-9A8D-58D389A650CB}"/>
              </a:ext>
            </a:extLst>
          </p:cNvPr>
          <p:cNvSpPr>
            <a:spLocks noGrp="1"/>
          </p:cNvSpPr>
          <p:nvPr>
            <p:ph type="dt" sz="half" idx="10"/>
          </p:nvPr>
        </p:nvSpPr>
        <p:spPr/>
        <p:txBody>
          <a:bodyPr/>
          <a:lstStyle>
            <a:lvl1pPr>
              <a:defRPr/>
            </a:lvl1pPr>
          </a:lstStyle>
          <a:p>
            <a:pPr>
              <a:defRPr/>
            </a:pPr>
            <a:fld id="{2BB44911-973C-40D6-8054-2C958AE1F766}" type="datetimeFigureOut">
              <a:rPr lang="he-IL"/>
              <a:pPr>
                <a:defRPr/>
              </a:pPr>
              <a:t>י'/אדר ב/תשפ"ב</a:t>
            </a:fld>
            <a:endParaRPr lang="he-IL"/>
          </a:p>
        </p:txBody>
      </p:sp>
      <p:sp>
        <p:nvSpPr>
          <p:cNvPr id="8" name="Footer Placeholder 4">
            <a:extLst>
              <a:ext uri="{FF2B5EF4-FFF2-40B4-BE49-F238E27FC236}">
                <a16:creationId xmlns:a16="http://schemas.microsoft.com/office/drawing/2014/main" id="{CB4B41A6-7F45-46CF-A8CC-482C0063EB67}"/>
              </a:ext>
            </a:extLst>
          </p:cNvPr>
          <p:cNvSpPr>
            <a:spLocks noGrp="1"/>
          </p:cNvSpPr>
          <p:nvPr>
            <p:ph type="ftr" sz="quarter" idx="11"/>
          </p:nvPr>
        </p:nvSpPr>
        <p:spPr/>
        <p:txBody>
          <a:bodyPr/>
          <a:lstStyle>
            <a:lvl1pPr>
              <a:defRPr/>
            </a:lvl1pPr>
          </a:lstStyle>
          <a:p>
            <a:pPr>
              <a:defRPr/>
            </a:pPr>
            <a:endParaRPr lang="he-IL"/>
          </a:p>
        </p:txBody>
      </p:sp>
      <p:sp>
        <p:nvSpPr>
          <p:cNvPr id="9" name="Slide Number Placeholder 5">
            <a:extLst>
              <a:ext uri="{FF2B5EF4-FFF2-40B4-BE49-F238E27FC236}">
                <a16:creationId xmlns:a16="http://schemas.microsoft.com/office/drawing/2014/main" id="{5A242E79-4BE8-4D87-8397-2B8F3C3654D2}"/>
              </a:ext>
            </a:extLst>
          </p:cNvPr>
          <p:cNvSpPr>
            <a:spLocks noGrp="1"/>
          </p:cNvSpPr>
          <p:nvPr>
            <p:ph type="sldNum" sz="quarter" idx="12"/>
          </p:nvPr>
        </p:nvSpPr>
        <p:spPr>
          <a:ln/>
        </p:spPr>
        <p:txBody>
          <a:bodyPr/>
          <a:lstStyle>
            <a:lvl1pPr>
              <a:defRPr/>
            </a:lvl1pPr>
          </a:lstStyle>
          <a:p>
            <a:pPr>
              <a:defRPr/>
            </a:pPr>
            <a:fld id="{CCDA45E9-4DAF-4C4C-92CC-040541D496B3}" type="slidenum">
              <a:rPr lang="he-IL" altLang="he-IL"/>
              <a:pPr>
                <a:defRPr/>
              </a:pPr>
              <a:t>‹#›</a:t>
            </a:fld>
            <a:endParaRPr lang="he-IL" altLang="he-IL"/>
          </a:p>
        </p:txBody>
      </p:sp>
    </p:spTree>
    <p:extLst>
      <p:ext uri="{BB962C8B-B14F-4D97-AF65-F5344CB8AC3E}">
        <p14:creationId xmlns:p14="http://schemas.microsoft.com/office/powerpoint/2010/main" val="198264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3">
            <a:extLst>
              <a:ext uri="{FF2B5EF4-FFF2-40B4-BE49-F238E27FC236}">
                <a16:creationId xmlns:a16="http://schemas.microsoft.com/office/drawing/2014/main" id="{05CE743B-58CC-41BA-9C53-2CE9ABB8340D}"/>
              </a:ext>
            </a:extLst>
          </p:cNvPr>
          <p:cNvSpPr>
            <a:spLocks noGrp="1"/>
          </p:cNvSpPr>
          <p:nvPr>
            <p:ph type="dt" sz="half" idx="10"/>
          </p:nvPr>
        </p:nvSpPr>
        <p:spPr/>
        <p:txBody>
          <a:bodyPr/>
          <a:lstStyle>
            <a:lvl1pPr>
              <a:defRPr/>
            </a:lvl1pPr>
          </a:lstStyle>
          <a:p>
            <a:pPr>
              <a:defRPr/>
            </a:pPr>
            <a:fld id="{D235F815-CE10-4198-9253-AB86D24D41E7}" type="datetimeFigureOut">
              <a:rPr lang="he-IL"/>
              <a:pPr>
                <a:defRPr/>
              </a:pPr>
              <a:t>י'/אדר ב/תשפ"ב</a:t>
            </a:fld>
            <a:endParaRPr lang="he-IL"/>
          </a:p>
        </p:txBody>
      </p:sp>
      <p:sp>
        <p:nvSpPr>
          <p:cNvPr id="4" name="Footer Placeholder 4">
            <a:extLst>
              <a:ext uri="{FF2B5EF4-FFF2-40B4-BE49-F238E27FC236}">
                <a16:creationId xmlns:a16="http://schemas.microsoft.com/office/drawing/2014/main" id="{AB817330-839C-4484-BE34-70C11C79BF9A}"/>
              </a:ext>
            </a:extLst>
          </p:cNvPr>
          <p:cNvSpPr>
            <a:spLocks noGrp="1"/>
          </p:cNvSpPr>
          <p:nvPr>
            <p:ph type="ftr" sz="quarter" idx="11"/>
          </p:nvPr>
        </p:nvSpPr>
        <p:spPr/>
        <p:txBody>
          <a:bodyPr/>
          <a:lstStyle>
            <a:lvl1pPr>
              <a:defRPr/>
            </a:lvl1pPr>
          </a:lstStyle>
          <a:p>
            <a:pPr>
              <a:defRPr/>
            </a:pPr>
            <a:endParaRPr lang="he-IL"/>
          </a:p>
        </p:txBody>
      </p:sp>
      <p:sp>
        <p:nvSpPr>
          <p:cNvPr id="5" name="Slide Number Placeholder 5">
            <a:extLst>
              <a:ext uri="{FF2B5EF4-FFF2-40B4-BE49-F238E27FC236}">
                <a16:creationId xmlns:a16="http://schemas.microsoft.com/office/drawing/2014/main" id="{C3A2F76D-8799-42CB-9582-92CF667A3AEF}"/>
              </a:ext>
            </a:extLst>
          </p:cNvPr>
          <p:cNvSpPr>
            <a:spLocks noGrp="1"/>
          </p:cNvSpPr>
          <p:nvPr>
            <p:ph type="sldNum" sz="quarter" idx="12"/>
          </p:nvPr>
        </p:nvSpPr>
        <p:spPr>
          <a:ln/>
        </p:spPr>
        <p:txBody>
          <a:bodyPr/>
          <a:lstStyle>
            <a:lvl1pPr>
              <a:defRPr/>
            </a:lvl1pPr>
          </a:lstStyle>
          <a:p>
            <a:pPr>
              <a:defRPr/>
            </a:pPr>
            <a:fld id="{7EF59265-8C90-471A-8903-E3E995095881}" type="slidenum">
              <a:rPr lang="he-IL" altLang="he-IL"/>
              <a:pPr>
                <a:defRPr/>
              </a:pPr>
              <a:t>‹#›</a:t>
            </a:fld>
            <a:endParaRPr lang="he-IL" altLang="he-IL"/>
          </a:p>
        </p:txBody>
      </p:sp>
    </p:spTree>
    <p:extLst>
      <p:ext uri="{BB962C8B-B14F-4D97-AF65-F5344CB8AC3E}">
        <p14:creationId xmlns:p14="http://schemas.microsoft.com/office/powerpoint/2010/main" val="97231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A4DF17-23A6-4F40-A369-F972D6165BD3}"/>
              </a:ext>
            </a:extLst>
          </p:cNvPr>
          <p:cNvSpPr>
            <a:spLocks noGrp="1"/>
          </p:cNvSpPr>
          <p:nvPr>
            <p:ph type="dt" sz="half" idx="10"/>
          </p:nvPr>
        </p:nvSpPr>
        <p:spPr/>
        <p:txBody>
          <a:bodyPr/>
          <a:lstStyle>
            <a:lvl1pPr>
              <a:defRPr/>
            </a:lvl1pPr>
          </a:lstStyle>
          <a:p>
            <a:pPr>
              <a:defRPr/>
            </a:pPr>
            <a:fld id="{B6853F64-5BC4-4E5A-889C-3A866C285330}" type="datetimeFigureOut">
              <a:rPr lang="he-IL"/>
              <a:pPr>
                <a:defRPr/>
              </a:pPr>
              <a:t>י'/אדר ב/תשפ"ב</a:t>
            </a:fld>
            <a:endParaRPr lang="he-IL"/>
          </a:p>
        </p:txBody>
      </p:sp>
      <p:sp>
        <p:nvSpPr>
          <p:cNvPr id="3" name="Footer Placeholder 4">
            <a:extLst>
              <a:ext uri="{FF2B5EF4-FFF2-40B4-BE49-F238E27FC236}">
                <a16:creationId xmlns:a16="http://schemas.microsoft.com/office/drawing/2014/main" id="{D83D856E-4B4E-42F4-B48B-081712511572}"/>
              </a:ext>
            </a:extLst>
          </p:cNvPr>
          <p:cNvSpPr>
            <a:spLocks noGrp="1"/>
          </p:cNvSpPr>
          <p:nvPr>
            <p:ph type="ftr" sz="quarter" idx="11"/>
          </p:nvPr>
        </p:nvSpPr>
        <p:spPr/>
        <p:txBody>
          <a:bodyPr/>
          <a:lstStyle>
            <a:lvl1pPr>
              <a:defRPr/>
            </a:lvl1pPr>
          </a:lstStyle>
          <a:p>
            <a:pPr>
              <a:defRPr/>
            </a:pPr>
            <a:endParaRPr lang="he-IL"/>
          </a:p>
        </p:txBody>
      </p:sp>
      <p:sp>
        <p:nvSpPr>
          <p:cNvPr id="4" name="Slide Number Placeholder 5">
            <a:extLst>
              <a:ext uri="{FF2B5EF4-FFF2-40B4-BE49-F238E27FC236}">
                <a16:creationId xmlns:a16="http://schemas.microsoft.com/office/drawing/2014/main" id="{587FFEF9-9036-4F37-AD54-AFB4F25030FB}"/>
              </a:ext>
            </a:extLst>
          </p:cNvPr>
          <p:cNvSpPr>
            <a:spLocks noGrp="1"/>
          </p:cNvSpPr>
          <p:nvPr>
            <p:ph type="sldNum" sz="quarter" idx="12"/>
          </p:nvPr>
        </p:nvSpPr>
        <p:spPr>
          <a:ln/>
        </p:spPr>
        <p:txBody>
          <a:bodyPr/>
          <a:lstStyle>
            <a:lvl1pPr>
              <a:defRPr/>
            </a:lvl1pPr>
          </a:lstStyle>
          <a:p>
            <a:pPr>
              <a:defRPr/>
            </a:pPr>
            <a:fld id="{68958579-107E-4A46-9738-8C5C38687B20}" type="slidenum">
              <a:rPr lang="he-IL" altLang="he-IL"/>
              <a:pPr>
                <a:defRPr/>
              </a:pPr>
              <a:t>‹#›</a:t>
            </a:fld>
            <a:endParaRPr lang="he-IL" altLang="he-IL"/>
          </a:p>
        </p:txBody>
      </p:sp>
    </p:spTree>
    <p:extLst>
      <p:ext uri="{BB962C8B-B14F-4D97-AF65-F5344CB8AC3E}">
        <p14:creationId xmlns:p14="http://schemas.microsoft.com/office/powerpoint/2010/main" val="220123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5" name="Right Triangle 16">
            <a:extLst>
              <a:ext uri="{FF2B5EF4-FFF2-40B4-BE49-F238E27FC236}">
                <a16:creationId xmlns:a16="http://schemas.microsoft.com/office/drawing/2014/main" id="{AAEEC749-0E84-4260-8A68-9B9F089612CD}"/>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7">
            <a:extLst>
              <a:ext uri="{FF2B5EF4-FFF2-40B4-BE49-F238E27FC236}">
                <a16:creationId xmlns:a16="http://schemas.microsoft.com/office/drawing/2014/main" id="{6C4E7128-8345-4147-8870-0799AC678AE4}"/>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he-IL"/>
              <a:t>לחץ כדי לערוך סגנון כותרת של תבנית בסיס</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7" name="Date Placeholder 4">
            <a:extLst>
              <a:ext uri="{FF2B5EF4-FFF2-40B4-BE49-F238E27FC236}">
                <a16:creationId xmlns:a16="http://schemas.microsoft.com/office/drawing/2014/main" id="{9310003D-C822-41A0-90CD-64D686F5ECF0}"/>
              </a:ext>
            </a:extLst>
          </p:cNvPr>
          <p:cNvSpPr>
            <a:spLocks noGrp="1"/>
          </p:cNvSpPr>
          <p:nvPr>
            <p:ph type="dt" sz="half" idx="10"/>
          </p:nvPr>
        </p:nvSpPr>
        <p:spPr/>
        <p:txBody>
          <a:bodyPr/>
          <a:lstStyle>
            <a:lvl1pPr>
              <a:defRPr/>
            </a:lvl1pPr>
          </a:lstStyle>
          <a:p>
            <a:pPr>
              <a:defRPr/>
            </a:pPr>
            <a:fld id="{76EEDBEC-CBF3-4A08-9164-B2EC7A3D39CA}" type="datetimeFigureOut">
              <a:rPr lang="he-IL"/>
              <a:pPr>
                <a:defRPr/>
              </a:pPr>
              <a:t>י'/אדר ב/תשפ"ב</a:t>
            </a:fld>
            <a:endParaRPr lang="he-IL"/>
          </a:p>
        </p:txBody>
      </p:sp>
      <p:sp>
        <p:nvSpPr>
          <p:cNvPr id="8" name="Footer Placeholder 5">
            <a:extLst>
              <a:ext uri="{FF2B5EF4-FFF2-40B4-BE49-F238E27FC236}">
                <a16:creationId xmlns:a16="http://schemas.microsoft.com/office/drawing/2014/main" id="{AB5618CE-76C6-415A-9560-F5B40C6D3192}"/>
              </a:ext>
            </a:extLst>
          </p:cNvPr>
          <p:cNvSpPr>
            <a:spLocks noGrp="1"/>
          </p:cNvSpPr>
          <p:nvPr>
            <p:ph type="ftr" sz="quarter" idx="11"/>
          </p:nvPr>
        </p:nvSpPr>
        <p:spPr/>
        <p:txBody>
          <a:bodyPr/>
          <a:lstStyle>
            <a:lvl1pPr>
              <a:defRPr>
                <a:solidFill>
                  <a:schemeClr val="tx2"/>
                </a:solidFill>
              </a:defRPr>
            </a:lvl1pPr>
          </a:lstStyle>
          <a:p>
            <a:pPr>
              <a:defRPr/>
            </a:pPr>
            <a:endParaRPr lang="he-IL"/>
          </a:p>
        </p:txBody>
      </p:sp>
      <p:sp>
        <p:nvSpPr>
          <p:cNvPr id="9" name="Slide Number Placeholder 6">
            <a:extLst>
              <a:ext uri="{FF2B5EF4-FFF2-40B4-BE49-F238E27FC236}">
                <a16:creationId xmlns:a16="http://schemas.microsoft.com/office/drawing/2014/main" id="{0C6C2E80-5A2F-48B0-9F18-6F1A4177A063}"/>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A4BA1399-15B1-4165-AE8D-67FEEAC550A5}" type="slidenum">
              <a:rPr lang="he-IL" altLang="he-IL"/>
              <a:pPr>
                <a:defRPr/>
              </a:pPr>
              <a:t>‹#›</a:t>
            </a:fld>
            <a:endParaRPr lang="he-IL" altLang="he-IL"/>
          </a:p>
        </p:txBody>
      </p:sp>
    </p:spTree>
    <p:extLst>
      <p:ext uri="{BB962C8B-B14F-4D97-AF65-F5344CB8AC3E}">
        <p14:creationId xmlns:p14="http://schemas.microsoft.com/office/powerpoint/2010/main" val="22032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Right Triangle 8">
            <a:extLst>
              <a:ext uri="{FF2B5EF4-FFF2-40B4-BE49-F238E27FC236}">
                <a16:creationId xmlns:a16="http://schemas.microsoft.com/office/drawing/2014/main" id="{D2129B75-5485-4109-A40E-ABEB4481B55B}"/>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a:extLst>
              <a:ext uri="{FF2B5EF4-FFF2-40B4-BE49-F238E27FC236}">
                <a16:creationId xmlns:a16="http://schemas.microsoft.com/office/drawing/2014/main" id="{83A00D05-E408-464E-A5A6-3A513276000E}"/>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he-IL" noProof="0"/>
              <a:t>לחץ על הסמל כדי להוסיף תמונה</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7" name="Date Placeholder 4">
            <a:extLst>
              <a:ext uri="{FF2B5EF4-FFF2-40B4-BE49-F238E27FC236}">
                <a16:creationId xmlns:a16="http://schemas.microsoft.com/office/drawing/2014/main" id="{A080FCD7-35AA-4D3B-BE2F-FE621A6C9965}"/>
              </a:ext>
            </a:extLst>
          </p:cNvPr>
          <p:cNvSpPr>
            <a:spLocks noGrp="1"/>
          </p:cNvSpPr>
          <p:nvPr>
            <p:ph type="dt" sz="half" idx="15"/>
          </p:nvPr>
        </p:nvSpPr>
        <p:spPr/>
        <p:txBody>
          <a:bodyPr/>
          <a:lstStyle>
            <a:lvl1pPr>
              <a:defRPr/>
            </a:lvl1pPr>
          </a:lstStyle>
          <a:p>
            <a:pPr>
              <a:defRPr/>
            </a:pPr>
            <a:fld id="{87543256-51A5-4842-A4FE-39B361D73478}" type="datetimeFigureOut">
              <a:rPr lang="he-IL"/>
              <a:pPr>
                <a:defRPr/>
              </a:pPr>
              <a:t>י'/אדר ב/תשפ"ב</a:t>
            </a:fld>
            <a:endParaRPr lang="he-IL"/>
          </a:p>
        </p:txBody>
      </p:sp>
      <p:sp>
        <p:nvSpPr>
          <p:cNvPr id="8" name="Footer Placeholder 5">
            <a:extLst>
              <a:ext uri="{FF2B5EF4-FFF2-40B4-BE49-F238E27FC236}">
                <a16:creationId xmlns:a16="http://schemas.microsoft.com/office/drawing/2014/main" id="{DC76BD51-348A-4DC8-9711-093B0D1BC4E2}"/>
              </a:ext>
            </a:extLst>
          </p:cNvPr>
          <p:cNvSpPr>
            <a:spLocks noGrp="1"/>
          </p:cNvSpPr>
          <p:nvPr>
            <p:ph type="ftr" sz="quarter" idx="16"/>
          </p:nvPr>
        </p:nvSpPr>
        <p:spPr/>
        <p:txBody>
          <a:bodyPr/>
          <a:lstStyle>
            <a:lvl1pPr>
              <a:defRPr/>
            </a:lvl1pPr>
          </a:lstStyle>
          <a:p>
            <a:pPr>
              <a:defRPr/>
            </a:pPr>
            <a:endParaRPr lang="he-IL"/>
          </a:p>
        </p:txBody>
      </p:sp>
      <p:sp>
        <p:nvSpPr>
          <p:cNvPr id="9" name="Slide Number Placeholder 6">
            <a:extLst>
              <a:ext uri="{FF2B5EF4-FFF2-40B4-BE49-F238E27FC236}">
                <a16:creationId xmlns:a16="http://schemas.microsoft.com/office/drawing/2014/main" id="{64ECC7A0-18E3-434F-BD65-A133ED772317}"/>
              </a:ext>
            </a:extLst>
          </p:cNvPr>
          <p:cNvSpPr>
            <a:spLocks noGrp="1"/>
          </p:cNvSpPr>
          <p:nvPr>
            <p:ph type="sldNum" sz="quarter" idx="17"/>
          </p:nvPr>
        </p:nvSpPr>
        <p:spPr/>
        <p:txBody>
          <a:bodyPr/>
          <a:lstStyle>
            <a:lvl1pPr>
              <a:defRPr/>
            </a:lvl1pPr>
          </a:lstStyle>
          <a:p>
            <a:pPr>
              <a:defRPr/>
            </a:pPr>
            <a:fld id="{E11D1A95-2A01-40FF-A111-7D505F40D720}" type="slidenum">
              <a:rPr lang="he-IL" altLang="he-IL"/>
              <a:pPr>
                <a:defRPr/>
              </a:pPr>
              <a:t>‹#›</a:t>
            </a:fld>
            <a:endParaRPr lang="he-IL" altLang="he-IL"/>
          </a:p>
        </p:txBody>
      </p:sp>
    </p:spTree>
    <p:extLst>
      <p:ext uri="{BB962C8B-B14F-4D97-AF65-F5344CB8AC3E}">
        <p14:creationId xmlns:p14="http://schemas.microsoft.com/office/powerpoint/2010/main" val="21284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30A10B-6C48-4CCC-8070-BA40B7FC8127}"/>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a:extLst>
              <a:ext uri="{FF2B5EF4-FFF2-40B4-BE49-F238E27FC236}">
                <a16:creationId xmlns:a16="http://schemas.microsoft.com/office/drawing/2014/main" id="{E158C281-1D2C-4399-BA07-EF7F8694A817}"/>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47F408FB-4F7B-44BC-873A-B0D932F27019}"/>
              </a:ext>
            </a:extLst>
          </p:cNvPr>
          <p:cNvSpPr>
            <a:spLocks noGrp="1"/>
          </p:cNvSpPr>
          <p:nvPr>
            <p:ph type="title"/>
          </p:nvPr>
        </p:nvSpPr>
        <p:spPr>
          <a:xfrm>
            <a:off x="822325" y="365125"/>
            <a:ext cx="7521575" cy="549275"/>
          </a:xfrm>
          <a:prstGeom prst="rect">
            <a:avLst/>
          </a:prstGeom>
        </p:spPr>
        <p:txBody>
          <a:bodyPr vert="horz" wrap="square" lIns="91440" tIns="45720" rIns="91440" bIns="45720" numCol="1" anchor="ctr" anchorCtr="0" compatLnSpc="1">
            <a:prstTxWarp prst="textNoShape">
              <a:avLst/>
            </a:prstTxWarp>
            <a:noAutofit/>
          </a:bodyPr>
          <a:lstStyle/>
          <a:p>
            <a:pPr lvl="0"/>
            <a:r>
              <a:rPr lang="he-IL" altLang="he-IL"/>
              <a:t>לחץ כדי לערוך סגנון כותרת של תבנית בסיס</a:t>
            </a:r>
          </a:p>
        </p:txBody>
      </p:sp>
      <p:sp>
        <p:nvSpPr>
          <p:cNvPr id="1029" name="Text Placeholder 2">
            <a:extLst>
              <a:ext uri="{FF2B5EF4-FFF2-40B4-BE49-F238E27FC236}">
                <a16:creationId xmlns:a16="http://schemas.microsoft.com/office/drawing/2014/main" id="{2AC0B5D5-CD05-4C8E-ADCE-87D35E3C8B55}"/>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Date Placeholder 3">
            <a:extLst>
              <a:ext uri="{FF2B5EF4-FFF2-40B4-BE49-F238E27FC236}">
                <a16:creationId xmlns:a16="http://schemas.microsoft.com/office/drawing/2014/main" id="{BB60D652-4A31-411E-85E3-D33985F9A88C}"/>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a:defRPr/>
            </a:pPr>
            <a:fld id="{830D1ADB-CA36-4D3B-890E-05C871F7F863}" type="datetimeFigureOut">
              <a:rPr lang="he-IL"/>
              <a:pPr>
                <a:defRPr/>
              </a:pPr>
              <a:t>י'/אדר ב/תשפ"ב</a:t>
            </a:fld>
            <a:endParaRPr lang="he-IL"/>
          </a:p>
        </p:txBody>
      </p:sp>
      <p:sp>
        <p:nvSpPr>
          <p:cNvPr id="5" name="Footer Placeholder 4">
            <a:extLst>
              <a:ext uri="{FF2B5EF4-FFF2-40B4-BE49-F238E27FC236}">
                <a16:creationId xmlns:a16="http://schemas.microsoft.com/office/drawing/2014/main" id="{CDC4C4E9-6BD1-45BA-9964-2862E92E472B}"/>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he-IL"/>
          </a:p>
        </p:txBody>
      </p:sp>
      <p:sp>
        <p:nvSpPr>
          <p:cNvPr id="6" name="Slide Number Placeholder 5">
            <a:extLst>
              <a:ext uri="{FF2B5EF4-FFF2-40B4-BE49-F238E27FC236}">
                <a16:creationId xmlns:a16="http://schemas.microsoft.com/office/drawing/2014/main" id="{8768809D-5DB3-41A3-B4C6-0FBA1568A06B}"/>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pPr>
              <a:defRPr/>
            </a:pPr>
            <a:fld id="{B4D7DBD0-457A-4C8B-99DB-E8F8C3A81C28}"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4316" r:id="rId1"/>
    <p:sldLayoutId id="2147484309" r:id="rId2"/>
    <p:sldLayoutId id="2147484317" r:id="rId3"/>
    <p:sldLayoutId id="2147484310" r:id="rId4"/>
    <p:sldLayoutId id="2147484311" r:id="rId5"/>
    <p:sldLayoutId id="2147484312" r:id="rId6"/>
    <p:sldLayoutId id="2147484313" r:id="rId7"/>
    <p:sldLayoutId id="2147484318" r:id="rId8"/>
    <p:sldLayoutId id="2147484319" r:id="rId9"/>
    <p:sldLayoutId id="2147484314" r:id="rId10"/>
    <p:sldLayoutId id="2147484315" r:id="rId11"/>
  </p:sldLayoutIdLst>
  <p:txStyles>
    <p:title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p:titleStyle>
    <p:bodyStyle>
      <a:lvl1pPr marL="342900" indent="-342900" algn="r" rtl="1"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r" rtl="1"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r" rtl="1"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r" rtl="1"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r" rtl="1"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maasikolog.co.il/%d7%a4%d7%a1%d7%99%d7%a7%d7%94-%d7%97%d7%99%d7%95%d7%91-%d7%a2%d7%95%d7%91%d7%93-%d7%91%d7%93%d7%9e%d7%99-%d7%94%d7%9b%d7%a9%d7%a8%d7%9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asikolog.co.il/%d7%94%d7%aa%d7%a4%d7%98%d7%a8%d7%95%d7%aa-%d7%9e%d7%aa%d7%95%d7%90%d7%9e%d7%aa-%d7%a9%d7%9c-%d7%a2%d7%95%d7%91%d7%93%d7%99%d7%9d/" TargetMode="External"/><Relationship Id="rId2" Type="http://schemas.openxmlformats.org/officeDocument/2006/relationships/hyperlink" Target="https://www.maasikolog.co.il/%d7%92%d7%a0%d7%99%d7%91%d7%aa-%d7%a1%d7%95%d7%93-%d7%9e%d7%a1%d7%97%d7%a8%d7%99-%d7%a2%d7%9c-%d7%99%d7%93%d7%99-%d7%a2%d7%95%d7%91%d7%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aasikolog.co.il/%d7%aa%d7%a9%d7%9c%d7%95%d7%9d-%d7%a9%d7%a2%d7%95%d7%aa-%d7%a0%d7%95%d7%a1%d7%a4%d7%95%d7%aa-%d7%92%d7%9c%d7%95%d7%91%d7%9c%d7%99-%d7%aa%d7%a0%d7%90%d7%99-%d7%a4%d7%a1%d7%99%d7%a7%d7%9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nevo.co.il/law_html/law00/71572.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nevo.co.il/law_html/law01/p176_001.htm#Seif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AC3AF42F-7C78-448D-A5D8-9E2540FC57D2}"/>
              </a:ext>
            </a:extLst>
          </p:cNvPr>
          <p:cNvSpPr>
            <a:spLocks noGrp="1"/>
          </p:cNvSpPr>
          <p:nvPr>
            <p:ph type="subTitle" idx="1"/>
          </p:nvPr>
        </p:nvSpPr>
        <p:spPr>
          <a:xfrm>
            <a:off x="419195" y="1255068"/>
            <a:ext cx="7670800" cy="4212803"/>
          </a:xfrm>
        </p:spPr>
        <p:txBody>
          <a:bodyPr rtlCol="0">
            <a:noAutofit/>
          </a:bodyPr>
          <a:lstStyle/>
          <a:p>
            <a:pPr algn="ctr" eaLnBrk="1" fontAlgn="auto" hangingPunct="1">
              <a:spcAft>
                <a:spcPts val="0"/>
              </a:spcAft>
              <a:defRPr/>
            </a:pPr>
            <a:endParaRPr lang="he-IL" sz="3600" b="1" dirty="0">
              <a:solidFill>
                <a:schemeClr val="tx1">
                  <a:lumMod val="75000"/>
                  <a:lumOff val="25000"/>
                </a:schemeClr>
              </a:solidFill>
              <a:latin typeface="Open Sans Hebrew" panose="00000500000000000000" pitchFamily="2" charset="-79"/>
              <a:cs typeface="Open Sans Hebrew" panose="00000500000000000000" pitchFamily="2" charset="-79"/>
            </a:endParaRPr>
          </a:p>
          <a:p>
            <a:pPr algn="ctr" eaLnBrk="1" fontAlgn="auto" hangingPunct="1">
              <a:spcAft>
                <a:spcPts val="0"/>
              </a:spcAft>
              <a:defRPr/>
            </a:pPr>
            <a:r>
              <a:rPr lang="he-IL" sz="3200" b="1" dirty="0">
                <a:solidFill>
                  <a:schemeClr val="tx1">
                    <a:lumMod val="75000"/>
                    <a:lumOff val="25000"/>
                  </a:schemeClr>
                </a:solidFill>
                <a:latin typeface="Open Sans Hebrew" panose="00000500000000000000" pitchFamily="2" charset="-79"/>
                <a:cs typeface="Open Sans Hebrew" panose="00000500000000000000" pitchFamily="2" charset="-79"/>
              </a:rPr>
              <a:t>יום עיון</a:t>
            </a:r>
          </a:p>
          <a:p>
            <a:pPr algn="ctr" eaLnBrk="1" fontAlgn="auto" hangingPunct="1">
              <a:spcAft>
                <a:spcPts val="0"/>
              </a:spcAft>
              <a:defRPr/>
            </a:pPr>
            <a:r>
              <a:rPr lang="he-IL" sz="3200" b="1" dirty="0">
                <a:solidFill>
                  <a:schemeClr val="tx1">
                    <a:lumMod val="75000"/>
                    <a:lumOff val="25000"/>
                  </a:schemeClr>
                </a:solidFill>
                <a:latin typeface="Open Sans Hebrew" panose="00000500000000000000" pitchFamily="2" charset="-79"/>
                <a:cs typeface="Open Sans Hebrew" panose="00000500000000000000" pitchFamily="2" charset="-79"/>
              </a:rPr>
              <a:t> חשב שכר בכיר</a:t>
            </a:r>
          </a:p>
          <a:p>
            <a:pPr algn="ctr" eaLnBrk="1" fontAlgn="auto" hangingPunct="1">
              <a:spcAft>
                <a:spcPts val="0"/>
              </a:spcAft>
              <a:defRPr/>
            </a:pPr>
            <a:r>
              <a:rPr lang="he-IL" sz="3200" b="1" dirty="0">
                <a:solidFill>
                  <a:schemeClr val="tx1">
                    <a:lumMod val="75000"/>
                    <a:lumOff val="25000"/>
                  </a:schemeClr>
                </a:solidFill>
                <a:latin typeface="Open Sans Hebrew" panose="00000500000000000000" pitchFamily="2" charset="-79"/>
                <a:cs typeface="Open Sans Hebrew" panose="00000500000000000000" pitchFamily="2" charset="-79"/>
              </a:rPr>
              <a:t>דיני עבודה </a:t>
            </a:r>
          </a:p>
          <a:p>
            <a:pPr algn="ctr" eaLnBrk="1" fontAlgn="auto" hangingPunct="1">
              <a:spcAft>
                <a:spcPts val="0"/>
              </a:spcAft>
              <a:defRPr/>
            </a:pPr>
            <a:r>
              <a:rPr lang="he-IL" sz="3200" b="1" dirty="0">
                <a:solidFill>
                  <a:schemeClr val="tx1">
                    <a:lumMod val="75000"/>
                    <a:lumOff val="25000"/>
                  </a:schemeClr>
                </a:solidFill>
                <a:latin typeface="Open Sans Hebrew" panose="00000500000000000000" pitchFamily="2" charset="-79"/>
                <a:cs typeface="Open Sans Hebrew" panose="00000500000000000000" pitchFamily="2" charset="-79"/>
              </a:rPr>
              <a:t>עו"ד בשמת משיח</a:t>
            </a:r>
          </a:p>
          <a:p>
            <a:pPr algn="ctr" eaLnBrk="1" fontAlgn="auto" hangingPunct="1">
              <a:spcAft>
                <a:spcPts val="0"/>
              </a:spcAft>
              <a:defRPr/>
            </a:pPr>
            <a:r>
              <a:rPr lang="he-IL" sz="3200" b="1" dirty="0">
                <a:solidFill>
                  <a:schemeClr val="tx1">
                    <a:lumMod val="75000"/>
                    <a:lumOff val="25000"/>
                  </a:schemeClr>
                </a:solidFill>
                <a:latin typeface="Open Sans Hebrew" panose="00000500000000000000" pitchFamily="2" charset="-79"/>
                <a:cs typeface="Open Sans Hebrew" panose="00000500000000000000" pitchFamily="2" charset="-79"/>
              </a:rPr>
              <a:t>מתחילים בשעה 16:00</a:t>
            </a:r>
          </a:p>
        </p:txBody>
      </p:sp>
      <p:pic>
        <p:nvPicPr>
          <p:cNvPr id="6148" name="תמונה 3">
            <a:extLst>
              <a:ext uri="{FF2B5EF4-FFF2-40B4-BE49-F238E27FC236}">
                <a16:creationId xmlns:a16="http://schemas.microsoft.com/office/drawing/2014/main" id="{086FE71F-E733-482C-944D-A1A277D5B9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987" y="273596"/>
            <a:ext cx="1431557" cy="14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a:extLst>
              <a:ext uri="{FF2B5EF4-FFF2-40B4-BE49-F238E27FC236}">
                <a16:creationId xmlns:a16="http://schemas.microsoft.com/office/drawing/2014/main" id="{CF228B90-C46B-4D80-BBB5-8D169F82F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422" y="476672"/>
            <a:ext cx="1866757"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תמונה 5" descr="תמונה שמכילה טקסט&#10;&#10;התיאור נוצר באופן אוטומטי">
            <a:extLst>
              <a:ext uri="{FF2B5EF4-FFF2-40B4-BE49-F238E27FC236}">
                <a16:creationId xmlns:a16="http://schemas.microsoft.com/office/drawing/2014/main" id="{C5B27DDA-FB46-46C7-BA2B-5F968250D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829013"/>
            <a:ext cx="3563888" cy="9336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50C3C6-1A19-487E-96FF-3A67493F09F2}"/>
              </a:ext>
            </a:extLst>
          </p:cNvPr>
          <p:cNvSpPr>
            <a:spLocks noGrp="1"/>
          </p:cNvSpPr>
          <p:nvPr>
            <p:ph type="title"/>
          </p:nvPr>
        </p:nvSpPr>
        <p:spPr/>
        <p:txBody>
          <a:bodyPr rtlCol="0"/>
          <a:lstStyle/>
          <a:p>
            <a:pPr algn="r" eaLnBrk="1" fontAlgn="auto" hangingPunct="1">
              <a:spcAft>
                <a:spcPts val="0"/>
              </a:spcAft>
              <a:defRPr/>
            </a:pPr>
            <a:r>
              <a:rPr lang="he-IL" sz="2000" dirty="0"/>
              <a:t>הגבלת אי תחרות ועבודה אצל מעסיק אחר</a:t>
            </a:r>
            <a:endParaRPr lang="en-US" sz="2000" dirty="0"/>
          </a:p>
        </p:txBody>
      </p:sp>
      <p:sp>
        <p:nvSpPr>
          <p:cNvPr id="15363" name="מציין מיקום תוכן 2">
            <a:extLst>
              <a:ext uri="{FF2B5EF4-FFF2-40B4-BE49-F238E27FC236}">
                <a16:creationId xmlns:a16="http://schemas.microsoft.com/office/drawing/2014/main" id="{C0A7C02F-FCDD-4D00-91E2-8F61AD3AE601}"/>
              </a:ext>
            </a:extLst>
          </p:cNvPr>
          <p:cNvSpPr>
            <a:spLocks noGrp="1"/>
          </p:cNvSpPr>
          <p:nvPr>
            <p:ph idx="1"/>
          </p:nvPr>
        </p:nvSpPr>
        <p:spPr>
          <a:xfrm>
            <a:off x="822325" y="1100138"/>
            <a:ext cx="7521575" cy="4560887"/>
          </a:xfrm>
        </p:spPr>
        <p:txBody>
          <a:bodyPr/>
          <a:lstStyle/>
          <a:p>
            <a:pPr eaLnBrk="1" hangingPunct="1">
              <a:defRPr/>
            </a:pPr>
            <a:r>
              <a:rPr lang="he-IL" altLang="en-US" dirty="0"/>
              <a:t>פסיקת בית הדין:</a:t>
            </a:r>
          </a:p>
          <a:p>
            <a:pPr marL="0" eaLnBrk="1" hangingPunct="1">
              <a:defRPr/>
            </a:pPr>
            <a:r>
              <a:rPr lang="he-IL" u="sng" dirty="0">
                <a:solidFill>
                  <a:srgbClr val="191919"/>
                </a:solidFill>
                <a:latin typeface="Open Sans Hebrew"/>
              </a:rPr>
              <a:t>1. </a:t>
            </a:r>
            <a:r>
              <a:rPr lang="he-IL" b="0" dirty="0">
                <a:solidFill>
                  <a:srgbClr val="191919"/>
                </a:solidFill>
                <a:latin typeface="Open Sans Hebrew"/>
              </a:rPr>
              <a:t>לחייב את העובד </a:t>
            </a:r>
            <a:r>
              <a:rPr lang="he-IL" u="sng" dirty="0">
                <a:solidFill>
                  <a:srgbClr val="191919"/>
                </a:solidFill>
                <a:latin typeface="Open Sans Hebrew"/>
              </a:rPr>
              <a:t>בדמי הכשרה </a:t>
            </a:r>
            <a:r>
              <a:rPr lang="he-IL" b="0" dirty="0">
                <a:solidFill>
                  <a:srgbClr val="191919"/>
                </a:solidFill>
                <a:latin typeface="Open Sans Hebrew"/>
              </a:rPr>
              <a:t>אם לא סיים את תקופת העסקתו המינימלית עליה התחייב. </a:t>
            </a:r>
          </a:p>
          <a:p>
            <a:pPr marL="0" eaLnBrk="1" hangingPunct="1">
              <a:defRPr/>
            </a:pPr>
            <a:r>
              <a:rPr lang="he-IL" b="0" dirty="0">
                <a:solidFill>
                  <a:srgbClr val="191919"/>
                </a:solidFill>
                <a:latin typeface="Open Sans Hebrew"/>
              </a:rPr>
              <a:t>בית הדין רואה בכך דרישה לגיטימית – המעסיק משקיע משאבים בהכשרת העובד לתפקיד המיועד, בציפייה שיקצור את פירות ההשקעה, ולא המעסיק הבא.</a:t>
            </a:r>
            <a:br>
              <a:rPr lang="en-US" b="0" dirty="0">
                <a:solidFill>
                  <a:srgbClr val="191919"/>
                </a:solidFill>
                <a:latin typeface="Open Sans Hebrew"/>
              </a:rPr>
            </a:br>
            <a:r>
              <a:rPr lang="he-IL" b="0" dirty="0">
                <a:solidFill>
                  <a:srgbClr val="191919"/>
                </a:solidFill>
                <a:latin typeface="Open Sans Hebrew"/>
              </a:rPr>
              <a:t>הפסיקה קבעה 9  תנאים.</a:t>
            </a:r>
            <a:endParaRPr lang="he-IL" b="0" dirty="0">
              <a:solidFill>
                <a:srgbClr val="191919"/>
              </a:solidFill>
              <a:latin typeface="Open Sans Hebrew"/>
              <a:hlinkClick r:id="rId2"/>
            </a:endParaRPr>
          </a:p>
          <a:p>
            <a:pPr marL="0" eaLnBrk="1" hangingPunct="1">
              <a:defRPr/>
            </a:pPr>
            <a:endParaRPr lang="he-IL" b="0" dirty="0">
              <a:solidFill>
                <a:srgbClr val="191919"/>
              </a:solidFill>
              <a:latin typeface="Open Sans Hebrew"/>
              <a:hlinkClick r:id="rId2"/>
            </a:endParaRPr>
          </a:p>
          <a:p>
            <a:pPr marL="0" eaLnBrk="1" hangingPunct="1">
              <a:defRPr/>
            </a:pPr>
            <a:r>
              <a:rPr lang="he-IL" b="0" dirty="0">
                <a:solidFill>
                  <a:srgbClr val="1DA3AA"/>
                </a:solidFill>
                <a:latin typeface="Open Sans Hebrew"/>
                <a:hlinkClick r:id="rId2"/>
              </a:rPr>
              <a:t>חוסר תום לב מצד העובד</a:t>
            </a:r>
            <a:r>
              <a:rPr lang="he-IL" b="0" dirty="0">
                <a:solidFill>
                  <a:srgbClr val="191919"/>
                </a:solidFill>
                <a:latin typeface="Open Sans Hebrew"/>
              </a:rPr>
              <a:t> עלול גם הוא להביא לחיובו בדמי ההכשרה.</a:t>
            </a:r>
            <a:br>
              <a:rPr lang="en-US" b="0" dirty="0">
                <a:solidFill>
                  <a:srgbClr val="191919"/>
                </a:solidFill>
                <a:latin typeface="Open Sans Hebrew"/>
              </a:rPr>
            </a:br>
            <a:endParaRPr lang="he-IL" b="0" dirty="0">
              <a:solidFill>
                <a:srgbClr val="191919"/>
              </a:solidFill>
              <a:latin typeface="Open Sans Hebrew"/>
            </a:endParaRPr>
          </a:p>
          <a:p>
            <a:pPr marL="0" eaLnBrk="1" hangingPunct="1">
              <a:defRPr/>
            </a:pPr>
            <a:r>
              <a:rPr lang="he-IL" dirty="0">
                <a:solidFill>
                  <a:srgbClr val="353535"/>
                </a:solidFill>
                <a:latin typeface="Open Sans Hebrew"/>
              </a:rPr>
              <a:t>לא התעמק מספיק</a:t>
            </a:r>
            <a:endParaRPr lang="he-IL" b="0" dirty="0">
              <a:solidFill>
                <a:srgbClr val="353535"/>
              </a:solidFill>
              <a:latin typeface="Open Sans Hebrew"/>
            </a:endParaRPr>
          </a:p>
          <a:p>
            <a:pPr marL="0" algn="just">
              <a:defRPr/>
            </a:pPr>
            <a:r>
              <a:rPr lang="he-IL" b="0" dirty="0">
                <a:solidFill>
                  <a:srgbClr val="191919"/>
                </a:solidFill>
                <a:latin typeface="Open Sans Hebrew"/>
              </a:rPr>
              <a:t>"מעדות העובד עלה כי חתם על חוזה העסקה, אולם לא טרח לקרוא את החוזה לעומקו וכן היה בטוח שלא יגבו ממנו כסף עבור הקורס" </a:t>
            </a:r>
          </a:p>
          <a:p>
            <a:pPr marL="0" eaLnBrk="1" hangingPunct="1">
              <a:defRPr/>
            </a:pPr>
            <a:r>
              <a:rPr lang="he-IL" b="0" dirty="0">
                <a:solidFill>
                  <a:srgbClr val="191919"/>
                </a:solidFill>
                <a:latin typeface="Open Sans Hebrew"/>
              </a:rPr>
              <a:t>[</a:t>
            </a:r>
            <a:r>
              <a:rPr lang="he-IL" b="0" dirty="0" err="1">
                <a:solidFill>
                  <a:srgbClr val="191919"/>
                </a:solidFill>
                <a:latin typeface="Open Sans Hebrew"/>
              </a:rPr>
              <a:t>ד"מ</a:t>
            </a:r>
            <a:r>
              <a:rPr lang="he-IL" b="0" dirty="0">
                <a:solidFill>
                  <a:srgbClr val="191919"/>
                </a:solidFill>
                <a:latin typeface="Open Sans Hebrew"/>
              </a:rPr>
              <a:t> 16046-09-17]</a:t>
            </a:r>
            <a:endParaRPr lang="en-US" altLang="en-US" dirty="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CC6289-1850-418A-BFFD-CDC3FE90E8E7}"/>
              </a:ext>
            </a:extLst>
          </p:cNvPr>
          <p:cNvSpPr>
            <a:spLocks noGrp="1"/>
          </p:cNvSpPr>
          <p:nvPr>
            <p:ph type="title"/>
          </p:nvPr>
        </p:nvSpPr>
        <p:spPr/>
        <p:txBody>
          <a:bodyPr rtlCol="0"/>
          <a:lstStyle/>
          <a:p>
            <a:pPr algn="r" eaLnBrk="1" fontAlgn="auto" hangingPunct="1">
              <a:spcAft>
                <a:spcPts val="0"/>
              </a:spcAft>
              <a:defRPr/>
            </a:pPr>
            <a:r>
              <a:rPr lang="he-IL" sz="2000" dirty="0"/>
              <a:t>הגבלת אי תחרות ועבודה אצל מעסיק אחר</a:t>
            </a:r>
            <a:endParaRPr lang="en-US" sz="2000" dirty="0"/>
          </a:p>
        </p:txBody>
      </p:sp>
      <p:sp>
        <p:nvSpPr>
          <p:cNvPr id="16387" name="מציין מיקום תוכן 2">
            <a:extLst>
              <a:ext uri="{FF2B5EF4-FFF2-40B4-BE49-F238E27FC236}">
                <a16:creationId xmlns:a16="http://schemas.microsoft.com/office/drawing/2014/main" id="{D638BE8E-183C-4CF3-A47E-B0A7B5F6DEBB}"/>
              </a:ext>
            </a:extLst>
          </p:cNvPr>
          <p:cNvSpPr>
            <a:spLocks noGrp="1"/>
          </p:cNvSpPr>
          <p:nvPr>
            <p:ph idx="1"/>
          </p:nvPr>
        </p:nvSpPr>
        <p:spPr>
          <a:xfrm>
            <a:off x="822325" y="1100138"/>
            <a:ext cx="7521575" cy="4560887"/>
          </a:xfrm>
        </p:spPr>
        <p:txBody>
          <a:bodyPr/>
          <a:lstStyle/>
          <a:p>
            <a:pPr marL="0" eaLnBrk="1" hangingPunct="1">
              <a:defRPr/>
            </a:pPr>
            <a:r>
              <a:rPr lang="he-IL" altLang="en-US" dirty="0"/>
              <a:t>פסיקת בית הדין:</a:t>
            </a:r>
            <a:endParaRPr lang="he-IL" altLang="en-US" sz="900" b="0" dirty="0">
              <a:solidFill>
                <a:srgbClr val="191919"/>
              </a:solidFill>
              <a:latin typeface="Open Sans Hebrew"/>
            </a:endParaRPr>
          </a:p>
          <a:p>
            <a:pPr marL="0" eaLnBrk="1" hangingPunct="1">
              <a:defRPr/>
            </a:pPr>
            <a:r>
              <a:rPr lang="he-IL" u="sng" dirty="0">
                <a:solidFill>
                  <a:srgbClr val="191919"/>
                </a:solidFill>
                <a:latin typeface="Open Sans Hebrew"/>
              </a:rPr>
              <a:t>2. </a:t>
            </a:r>
            <a:r>
              <a:rPr lang="he-IL" b="0" dirty="0">
                <a:solidFill>
                  <a:srgbClr val="191919"/>
                </a:solidFill>
                <a:latin typeface="Open Sans Hebrew"/>
              </a:rPr>
              <a:t>לגבי אי תחרות הפסיקה קובעת שלהתחייבות של העובד יש תוקף בהתקיים 5 תנאים .</a:t>
            </a:r>
          </a:p>
          <a:p>
            <a:pPr marL="0" indent="0" eaLnBrk="1" hangingPunct="1">
              <a:defRPr/>
            </a:pPr>
            <a:endParaRPr lang="he-IL" sz="1000" b="0" dirty="0">
              <a:solidFill>
                <a:srgbClr val="191919"/>
              </a:solidFill>
              <a:latin typeface="Open Sans Hebrew"/>
            </a:endParaRPr>
          </a:p>
          <a:p>
            <a:pPr marL="0" indent="0" eaLnBrk="1" hangingPunct="1">
              <a:defRPr/>
            </a:pPr>
            <a:r>
              <a:rPr lang="he-IL" u="sng" dirty="0">
                <a:solidFill>
                  <a:srgbClr val="191919"/>
                </a:solidFill>
                <a:latin typeface="Open Sans Hebrew"/>
              </a:rPr>
              <a:t>שלושה מהם </a:t>
            </a:r>
            <a:r>
              <a:rPr lang="he-IL" b="0" dirty="0">
                <a:solidFill>
                  <a:srgbClr val="191919"/>
                </a:solidFill>
                <a:latin typeface="Open Sans Hebrew"/>
              </a:rPr>
              <a:t>:סוד מסחרי, הכשרה ותמורה מיוחדת – הצעת החוק מתייחסת אליהם .</a:t>
            </a:r>
          </a:p>
          <a:p>
            <a:pPr marL="0" indent="0" eaLnBrk="1" hangingPunct="1">
              <a:defRPr/>
            </a:pPr>
            <a:r>
              <a:rPr lang="he-IL" b="0" dirty="0">
                <a:solidFill>
                  <a:srgbClr val="191919"/>
                </a:solidFill>
                <a:latin typeface="Open Sans Hebrew"/>
              </a:rPr>
              <a:t>מידתיות וסבירות משך תקופת ההגבלה, גם מחייב שהדברים יסוכמו מפורשות מראש בהסכם העסקה, כל אלה הם תנאי הסף למתן לגיטימציה למגבלה זו מצד בית הדין לעבודה.</a:t>
            </a:r>
          </a:p>
          <a:p>
            <a:pPr marL="0" indent="0" eaLnBrk="1" hangingPunct="1">
              <a:defRPr/>
            </a:pPr>
            <a:endParaRPr lang="he-IL" sz="1000" b="0" dirty="0">
              <a:solidFill>
                <a:srgbClr val="191919"/>
              </a:solidFill>
              <a:latin typeface="Open Sans Hebrew"/>
            </a:endParaRPr>
          </a:p>
          <a:p>
            <a:pPr marL="0" algn="just">
              <a:defRPr/>
            </a:pPr>
            <a:r>
              <a:rPr lang="he-IL" b="0" dirty="0">
                <a:solidFill>
                  <a:srgbClr val="191919"/>
                </a:solidFill>
                <a:latin typeface="Open Sans Hebrew"/>
              </a:rPr>
              <a:t>בנוסף, יש לציין שבכל הנוגע לגזל סוד מסחרי פסיקת בית הדין נוהגת ביד קשה עם העובד, </a:t>
            </a:r>
            <a:br>
              <a:rPr lang="en-US" b="0" dirty="0">
                <a:solidFill>
                  <a:srgbClr val="191919"/>
                </a:solidFill>
                <a:latin typeface="Open Sans Hebrew"/>
              </a:rPr>
            </a:br>
            <a:r>
              <a:rPr lang="he-IL" b="0" dirty="0">
                <a:solidFill>
                  <a:srgbClr val="191919"/>
                </a:solidFill>
                <a:latin typeface="Open Sans Hebrew"/>
              </a:rPr>
              <a:t>בד בבד, גם לכך יש חריגים, כפי שקרה כאשר עובד גנב סוד מסחרי בשווי עשרות מיליוני שקלים, </a:t>
            </a:r>
            <a:r>
              <a:rPr lang="he-IL" b="0" dirty="0">
                <a:solidFill>
                  <a:srgbClr val="1DA3AA"/>
                </a:solidFill>
                <a:latin typeface="Open Sans Hebrew"/>
                <a:hlinkClick r:id="rId2"/>
              </a:rPr>
              <a:t>ובאופן מפתיע בית הדין התיר לו</a:t>
            </a:r>
            <a:r>
              <a:rPr lang="he-IL" b="0" dirty="0">
                <a:solidFill>
                  <a:srgbClr val="191919"/>
                </a:solidFill>
                <a:latin typeface="Open Sans Hebrew"/>
              </a:rPr>
              <a:t> לעשות בו שימוש בתוך שנתיים.</a:t>
            </a:r>
          </a:p>
          <a:p>
            <a:pPr marL="0" algn="just">
              <a:defRPr/>
            </a:pPr>
            <a:endParaRPr lang="he-IL" sz="700" b="0" dirty="0">
              <a:solidFill>
                <a:srgbClr val="191919"/>
              </a:solidFill>
              <a:latin typeface="Open Sans Hebrew"/>
            </a:endParaRPr>
          </a:p>
          <a:p>
            <a:pPr marL="0" algn="just">
              <a:defRPr/>
            </a:pPr>
            <a:r>
              <a:rPr lang="he-IL" b="0" dirty="0">
                <a:solidFill>
                  <a:srgbClr val="191919"/>
                </a:solidFill>
                <a:latin typeface="Open Sans Hebrew"/>
              </a:rPr>
              <a:t>בהקשר זה נזכיר </a:t>
            </a:r>
            <a:r>
              <a:rPr lang="he-IL" b="0" dirty="0">
                <a:solidFill>
                  <a:srgbClr val="1DA3AA"/>
                </a:solidFill>
                <a:latin typeface="Open Sans Hebrew"/>
                <a:hlinkClick r:id="rId3"/>
              </a:rPr>
              <a:t>שבית הדין הארצי הבהיר</a:t>
            </a:r>
            <a:r>
              <a:rPr lang="he-IL" b="0" dirty="0">
                <a:solidFill>
                  <a:srgbClr val="191919"/>
                </a:solidFill>
                <a:latin typeface="Open Sans Hebrew"/>
              </a:rPr>
              <a:t> באוגוסט 2018 שהתפטרות מתואמת של עובדים לחברה מתחרה תיבחן בחומרה יתרה.</a:t>
            </a:r>
          </a:p>
          <a:p>
            <a:pPr marL="0" indent="0" eaLnBrk="1" hangingPunct="1">
              <a:defRPr/>
            </a:pPr>
            <a:endParaRPr lang="he-IL" b="0" dirty="0">
              <a:solidFill>
                <a:srgbClr val="191919"/>
              </a:solidFill>
              <a:latin typeface="Open Sans Hebr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8569BC-A673-4142-81B5-88AD06BE6A93}"/>
              </a:ext>
            </a:extLst>
          </p:cNvPr>
          <p:cNvSpPr>
            <a:spLocks noGrp="1"/>
          </p:cNvSpPr>
          <p:nvPr>
            <p:ph type="title"/>
          </p:nvPr>
        </p:nvSpPr>
        <p:spPr/>
        <p:txBody>
          <a:bodyPr rtlCol="0"/>
          <a:lstStyle/>
          <a:p>
            <a:pPr algn="r">
              <a:defRPr/>
            </a:pPr>
            <a:r>
              <a:rPr lang="he-IL" dirty="0"/>
              <a:t>הודעה מוקדמת בסיום העסקה</a:t>
            </a:r>
          </a:p>
        </p:txBody>
      </p:sp>
      <p:sp>
        <p:nvSpPr>
          <p:cNvPr id="17411" name="מציין מיקום תוכן 2">
            <a:extLst>
              <a:ext uri="{FF2B5EF4-FFF2-40B4-BE49-F238E27FC236}">
                <a16:creationId xmlns:a16="http://schemas.microsoft.com/office/drawing/2014/main" id="{03E0C3E2-905B-4C53-BFD7-EDFBFADD1DA5}"/>
              </a:ext>
            </a:extLst>
          </p:cNvPr>
          <p:cNvSpPr>
            <a:spLocks noGrp="1"/>
          </p:cNvSpPr>
          <p:nvPr>
            <p:ph idx="1"/>
          </p:nvPr>
        </p:nvSpPr>
        <p:spPr>
          <a:xfrm>
            <a:off x="786213" y="914400"/>
            <a:ext cx="7521575" cy="4632325"/>
          </a:xfrm>
        </p:spPr>
        <p:txBody>
          <a:bodyPr/>
          <a:lstStyle/>
          <a:p>
            <a:pPr marL="0" algn="just"/>
            <a:r>
              <a:rPr lang="he-IL" altLang="he-IL" b="0" dirty="0">
                <a:solidFill>
                  <a:srgbClr val="191919"/>
                </a:solidFill>
                <a:latin typeface="Open Sans Hebrew" panose="00000500000000000000" pitchFamily="2" charset="-79"/>
              </a:rPr>
              <a:t>[</a:t>
            </a:r>
            <a:r>
              <a:rPr lang="he-IL" altLang="he-IL" b="0" dirty="0" err="1">
                <a:solidFill>
                  <a:srgbClr val="191919"/>
                </a:solidFill>
                <a:latin typeface="Open Sans Hebrew" panose="00000500000000000000" pitchFamily="2" charset="-79"/>
              </a:rPr>
              <a:t>סע"ש</a:t>
            </a:r>
            <a:r>
              <a:rPr lang="he-IL" altLang="he-IL" b="0" dirty="0">
                <a:solidFill>
                  <a:srgbClr val="191919"/>
                </a:solidFill>
                <a:latin typeface="Open Sans Hebrew" panose="00000500000000000000" pitchFamily="2" charset="-79"/>
              </a:rPr>
              <a:t> 59848-10-18]</a:t>
            </a:r>
          </a:p>
          <a:p>
            <a:pPr marL="0" algn="just"/>
            <a:endParaRPr lang="he-IL" altLang="he-IL" sz="200" b="0" dirty="0">
              <a:solidFill>
                <a:srgbClr val="191919"/>
              </a:solidFill>
              <a:latin typeface="Open Sans Hebrew" panose="00000500000000000000" pitchFamily="2" charset="-79"/>
            </a:endParaRPr>
          </a:p>
          <a:p>
            <a:pPr marL="0" algn="just"/>
            <a:r>
              <a:rPr lang="he-IL" altLang="he-IL" b="0" dirty="0">
                <a:solidFill>
                  <a:srgbClr val="191919"/>
                </a:solidFill>
                <a:latin typeface="Open Sans Hebrew" panose="00000500000000000000" pitchFamily="2" charset="-79"/>
              </a:rPr>
              <a:t>עובדת עבדה בתפקיד מנהלת חשבונות במשך כ-4.5 חודשים, בתקופת עבודתה באחד הימים התלהט ויכוח בינה לבין עובדת אחרת במשרד, עובדת שלישית שישבה איתן במשרד הצטרפה לוויכוח כנגד העובדת ואמרה לה שהיא "חרא של בנאדם" ועוד ביטויים קשים נוספים. </a:t>
            </a:r>
          </a:p>
          <a:p>
            <a:pPr marL="0" algn="just"/>
            <a:endParaRPr lang="he-IL" altLang="he-IL" sz="1000" dirty="0">
              <a:solidFill>
                <a:srgbClr val="191919"/>
              </a:solidFill>
              <a:latin typeface="Open Sans Hebrew" panose="00000500000000000000" pitchFamily="2" charset="-79"/>
            </a:endParaRPr>
          </a:p>
          <a:p>
            <a:pPr marL="0" algn="just">
              <a:spcBef>
                <a:spcPts val="600"/>
              </a:spcBef>
            </a:pPr>
            <a:r>
              <a:rPr lang="he-IL" altLang="he-IL" dirty="0">
                <a:solidFill>
                  <a:srgbClr val="191919"/>
                </a:solidFill>
                <a:latin typeface="Open Sans Hebrew" panose="00000500000000000000" pitchFamily="2" charset="-79"/>
              </a:rPr>
              <a:t>טענת העובדת:</a:t>
            </a:r>
          </a:p>
          <a:p>
            <a:pPr marL="0" algn="just">
              <a:spcBef>
                <a:spcPts val="600"/>
              </a:spcBef>
            </a:pPr>
            <a:r>
              <a:rPr lang="he-IL" altLang="he-IL" b="0" dirty="0">
                <a:solidFill>
                  <a:srgbClr val="191919"/>
                </a:solidFill>
                <a:latin typeface="Open Sans Hebrew" panose="00000500000000000000" pitchFamily="2" charset="-79"/>
              </a:rPr>
              <a:t>היא הרגישה מותקפת, ונזקקה להגנת עובדת מהמשרד הסמוך, העובדת תבעה פיצוי מהחברה בטענה שעברה עוגמת נפש.</a:t>
            </a:r>
          </a:p>
          <a:p>
            <a:pPr marL="0" algn="just"/>
            <a:endParaRPr lang="he-IL" altLang="he-IL" sz="900" dirty="0">
              <a:solidFill>
                <a:srgbClr val="191919"/>
              </a:solidFill>
              <a:latin typeface="Open Sans Hebrew" panose="00000500000000000000" pitchFamily="2" charset="-79"/>
            </a:endParaRPr>
          </a:p>
          <a:p>
            <a:pPr marL="0" algn="just">
              <a:spcBef>
                <a:spcPts val="600"/>
              </a:spcBef>
            </a:pPr>
            <a:r>
              <a:rPr lang="he-IL" altLang="he-IL" dirty="0">
                <a:solidFill>
                  <a:srgbClr val="191919"/>
                </a:solidFill>
                <a:latin typeface="Open Sans Hebrew" panose="00000500000000000000" pitchFamily="2" charset="-79"/>
              </a:rPr>
              <a:t>התייחסות המעסיק:</a:t>
            </a:r>
          </a:p>
          <a:p>
            <a:pPr marL="0" algn="just">
              <a:spcBef>
                <a:spcPts val="600"/>
              </a:spcBef>
            </a:pPr>
            <a:r>
              <a:rPr lang="he-IL" altLang="he-IL" b="0" dirty="0">
                <a:solidFill>
                  <a:srgbClr val="191919"/>
                </a:solidFill>
                <a:latin typeface="Open Sans Hebrew" panose="00000500000000000000" pitchFamily="2" charset="-79"/>
              </a:rPr>
              <a:t>באותו יום של הוויכוח שהתנהל בין העובדות,  מנהלת המשרד ניהלה שיחה עם העובדת ונמסר ממנה שאינה רוצה להמשיך לעבוד, אלא אם יתאפשר לה לעבוד לבד במקום פנוי אחר.</a:t>
            </a:r>
          </a:p>
          <a:p>
            <a:pPr marL="0" algn="just">
              <a:spcBef>
                <a:spcPts val="600"/>
              </a:spcBef>
            </a:pPr>
            <a:r>
              <a:rPr lang="he-IL" altLang="he-IL" b="0" dirty="0">
                <a:solidFill>
                  <a:srgbClr val="191919"/>
                </a:solidFill>
                <a:latin typeface="Open Sans Hebrew" panose="00000500000000000000" pitchFamily="2" charset="-79"/>
              </a:rPr>
              <a:t>המנהלת הבינה כי מקומה של העובדת אינו במשרד, שכן נהגה להתנשא כלפי עובדות אחרות ולעשות פרובוקציות.</a:t>
            </a:r>
          </a:p>
          <a:p>
            <a:pPr marL="0" algn="just"/>
            <a:endParaRPr lang="he-IL" altLang="he-IL" b="0" dirty="0">
              <a:solidFill>
                <a:srgbClr val="191919"/>
              </a:solidFill>
              <a:latin typeface="Open Sans Hebrew" panose="00000500000000000000" pitchFamily="2" charset="-79"/>
            </a:endParaRPr>
          </a:p>
          <a:p>
            <a:pPr marL="0" algn="just"/>
            <a:r>
              <a:rPr lang="he-IL" altLang="he-IL" b="0" dirty="0">
                <a:solidFill>
                  <a:srgbClr val="191919"/>
                </a:solidFill>
                <a:latin typeface="Open Sans Hebrew" panose="00000500000000000000" pitchFamily="2" charset="-79"/>
              </a:rPr>
              <a:t> </a:t>
            </a:r>
            <a:endParaRPr lang="he-IL" altLang="he-IL" dirty="0">
              <a:solidFill>
                <a:srgbClr val="191919"/>
              </a:solidFill>
              <a:latin typeface="Open Sans Hebrew" panose="00000500000000000000"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1F02DF-C94C-446E-981F-D08F473DDB3E}"/>
              </a:ext>
            </a:extLst>
          </p:cNvPr>
          <p:cNvSpPr>
            <a:spLocks noGrp="1"/>
          </p:cNvSpPr>
          <p:nvPr>
            <p:ph type="title"/>
          </p:nvPr>
        </p:nvSpPr>
        <p:spPr/>
        <p:txBody>
          <a:bodyPr/>
          <a:lstStyle/>
          <a:p>
            <a:pPr algn="r">
              <a:defRPr/>
            </a:pPr>
            <a:r>
              <a:rPr lang="he-IL" dirty="0"/>
              <a:t>הודעה מוקדמת בסיום העסקה</a:t>
            </a:r>
          </a:p>
        </p:txBody>
      </p:sp>
      <p:sp>
        <p:nvSpPr>
          <p:cNvPr id="3" name="מציין מיקום תוכן 2">
            <a:extLst>
              <a:ext uri="{FF2B5EF4-FFF2-40B4-BE49-F238E27FC236}">
                <a16:creationId xmlns:a16="http://schemas.microsoft.com/office/drawing/2014/main" id="{0C804DE7-1779-4E8B-8EE2-374B600F51CC}"/>
              </a:ext>
            </a:extLst>
          </p:cNvPr>
          <p:cNvSpPr>
            <a:spLocks noGrp="1"/>
          </p:cNvSpPr>
          <p:nvPr>
            <p:ph idx="1"/>
          </p:nvPr>
        </p:nvSpPr>
        <p:spPr>
          <a:xfrm>
            <a:off x="822325" y="1125538"/>
            <a:ext cx="7521575" cy="4606925"/>
          </a:xfrm>
        </p:spPr>
        <p:txBody>
          <a:bodyPr/>
          <a:lstStyle/>
          <a:p>
            <a:pPr>
              <a:defRPr/>
            </a:pPr>
            <a:r>
              <a:rPr lang="he-IL" dirty="0">
                <a:solidFill>
                  <a:srgbClr val="191919"/>
                </a:solidFill>
                <a:latin typeface="Open Sans Hebrew"/>
              </a:rPr>
              <a:t>התייחסות המעסיק- המשך:</a:t>
            </a:r>
            <a:endParaRPr lang="he-IL" b="0" dirty="0">
              <a:solidFill>
                <a:srgbClr val="191919"/>
              </a:solidFill>
              <a:latin typeface="Open Sans Hebrew"/>
            </a:endParaRPr>
          </a:p>
          <a:p>
            <a:pPr marL="0">
              <a:defRPr/>
            </a:pPr>
            <a:r>
              <a:rPr lang="he-IL" b="0" dirty="0">
                <a:solidFill>
                  <a:srgbClr val="191919"/>
                </a:solidFill>
                <a:latin typeface="Open Sans Hebrew"/>
              </a:rPr>
              <a:t>המנהלת הודיעה לעובדת שעלייה להתייצב בזמן הודעה מוקדמת למשך חודשיים, עד למציאת מחליפה מתאימה לתפקיד.</a:t>
            </a:r>
          </a:p>
          <a:p>
            <a:pPr marL="0">
              <a:defRPr/>
            </a:pPr>
            <a:r>
              <a:rPr lang="he-IL" b="0" dirty="0">
                <a:solidFill>
                  <a:srgbClr val="191919"/>
                </a:solidFill>
                <a:latin typeface="Open Sans Hebrew"/>
              </a:rPr>
              <a:t>למחרת המקרה העובדת לא התייצבה בעבודה, בשיחת טלפון הודיעה שהיא נמצאת בסטרס וביקשה לנצל את ימי החופשה הצבורים, במקום התייצבות בעבודה בתקופת ההודעה המוקדמת.</a:t>
            </a:r>
          </a:p>
          <a:p>
            <a:pPr marL="0">
              <a:defRPr/>
            </a:pPr>
            <a:endParaRPr lang="he-IL" sz="700" b="0" dirty="0">
              <a:solidFill>
                <a:srgbClr val="191919"/>
              </a:solidFill>
              <a:latin typeface="Open Sans Hebrew"/>
            </a:endParaRPr>
          </a:p>
          <a:p>
            <a:pPr marL="0">
              <a:defRPr/>
            </a:pPr>
            <a:r>
              <a:rPr lang="he-IL" dirty="0">
                <a:solidFill>
                  <a:srgbClr val="191919"/>
                </a:solidFill>
                <a:latin typeface="Open Sans Hebrew"/>
              </a:rPr>
              <a:t>הבהרת בית הדין:</a:t>
            </a:r>
          </a:p>
          <a:p>
            <a:pPr marL="0">
              <a:defRPr/>
            </a:pPr>
            <a:r>
              <a:rPr lang="he-IL" b="0" dirty="0">
                <a:solidFill>
                  <a:srgbClr val="191919"/>
                </a:solidFill>
                <a:latin typeface="Open Sans Hebrew"/>
              </a:rPr>
              <a:t>על אף הידרדרות היחסים בין התובעת לבין העובדות האחרות, לא היה צורך לאלץ את העובדת לעבוד במשרד משותף, שכן התנהלות התובעת ואישיותה תרמו לסכסוך,  "בסביבת עבודה שאין בליבנו כל ספק שהייתה סביבה מזיקה".</a:t>
            </a:r>
            <a:br>
              <a:rPr lang="en-US" b="0" dirty="0">
                <a:solidFill>
                  <a:srgbClr val="191919"/>
                </a:solidFill>
                <a:latin typeface="Open Sans Hebrew"/>
              </a:rPr>
            </a:br>
            <a:r>
              <a:rPr lang="he-IL" b="0" dirty="0">
                <a:solidFill>
                  <a:srgbClr val="191919"/>
                </a:solidFill>
                <a:latin typeface="Open Sans Hebrew"/>
              </a:rPr>
              <a:t>יחד עם זאת אין להמעיט מחומרת המצב שדרש פתרון ולא התעלמות מצד החברה.</a:t>
            </a:r>
          </a:p>
          <a:p>
            <a:pPr marL="0">
              <a:defRPr/>
            </a:pPr>
            <a:endParaRPr lang="he-IL" b="0" dirty="0">
              <a:solidFill>
                <a:srgbClr val="191919"/>
              </a:solidFill>
              <a:latin typeface="Open Sans Hebrew"/>
            </a:endParaRPr>
          </a:p>
          <a:p>
            <a:pPr>
              <a:defRPr/>
            </a:pPr>
            <a:endParaRPr lang="he-I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EC43D8-9803-44C6-BEC3-F59ADCB91408}"/>
              </a:ext>
            </a:extLst>
          </p:cNvPr>
          <p:cNvSpPr>
            <a:spLocks noGrp="1"/>
          </p:cNvSpPr>
          <p:nvPr>
            <p:ph type="title"/>
          </p:nvPr>
        </p:nvSpPr>
        <p:spPr/>
        <p:txBody>
          <a:bodyPr rtlCol="0">
            <a:normAutofit/>
          </a:bodyPr>
          <a:lstStyle/>
          <a:p>
            <a:pPr algn="r" eaLnBrk="1" fontAlgn="auto" hangingPunct="1">
              <a:spcAft>
                <a:spcPts val="0"/>
              </a:spcAft>
              <a:defRPr/>
            </a:pPr>
            <a:r>
              <a:rPr lang="he-IL" dirty="0"/>
              <a:t>הודעה מוקדמת בסיום העסקה</a:t>
            </a:r>
            <a:endParaRPr lang="en-US" dirty="0"/>
          </a:p>
        </p:txBody>
      </p:sp>
      <p:sp>
        <p:nvSpPr>
          <p:cNvPr id="19459" name="מציין מיקום תוכן 2">
            <a:extLst>
              <a:ext uri="{FF2B5EF4-FFF2-40B4-BE49-F238E27FC236}">
                <a16:creationId xmlns:a16="http://schemas.microsoft.com/office/drawing/2014/main" id="{993C4A3B-CFF8-4E86-80C4-A6DA88FA5E69}"/>
              </a:ext>
            </a:extLst>
          </p:cNvPr>
          <p:cNvSpPr>
            <a:spLocks noGrp="1"/>
          </p:cNvSpPr>
          <p:nvPr>
            <p:ph idx="1"/>
          </p:nvPr>
        </p:nvSpPr>
        <p:spPr>
          <a:xfrm>
            <a:off x="822325" y="1100138"/>
            <a:ext cx="7521575" cy="4344987"/>
          </a:xfrm>
        </p:spPr>
        <p:txBody>
          <a:bodyPr/>
          <a:lstStyle/>
          <a:p>
            <a:pPr marL="0">
              <a:defRPr/>
            </a:pPr>
            <a:r>
              <a:rPr lang="he-IL" dirty="0">
                <a:solidFill>
                  <a:srgbClr val="191919"/>
                </a:solidFill>
                <a:latin typeface="Open Sans Hebrew"/>
              </a:rPr>
              <a:t>פסיקת בית הדין בעניין ההודעה המוקדמת:</a:t>
            </a:r>
          </a:p>
          <a:p>
            <a:pPr marL="0">
              <a:defRPr/>
            </a:pPr>
            <a:r>
              <a:rPr lang="he-IL" b="0" dirty="0">
                <a:solidFill>
                  <a:srgbClr val="191919"/>
                </a:solidFill>
                <a:latin typeface="Open Sans Hebrew"/>
              </a:rPr>
              <a:t>תקופת העסקתה של העובדת, מבחינת הוותק, העובדת מחויבת לתת תקופת הודעה מוקדמת בת 5 ימים בלבד, למרות קושי הדבר העובדת הסכימה להאריך את תקופה ההודעה במידה ויאפשרו לה לעבוד בחדר אחר.</a:t>
            </a:r>
          </a:p>
          <a:p>
            <a:pPr marL="0">
              <a:defRPr/>
            </a:pPr>
            <a:r>
              <a:rPr lang="he-IL" b="0" dirty="0">
                <a:solidFill>
                  <a:srgbClr val="191919"/>
                </a:solidFill>
                <a:latin typeface="Open Sans Hebrew"/>
              </a:rPr>
              <a:t>החברה לא הציעה חלופה אחרת בנסיבות הקיימות, ויצרה תנאים בהם אין לצפות מהתובעת להתייצב לעבודה בתקופה הודעה המוקדמת.</a:t>
            </a:r>
          </a:p>
          <a:p>
            <a:pPr marL="0" algn="just" eaLnBrk="1" hangingPunct="1">
              <a:defRPr/>
            </a:pPr>
            <a:endParaRPr lang="he-IL" sz="800" b="0" dirty="0">
              <a:solidFill>
                <a:srgbClr val="191919"/>
              </a:solidFill>
              <a:latin typeface="Open Sans Hebrew"/>
            </a:endParaRPr>
          </a:p>
          <a:p>
            <a:pPr marL="0" algn="just" eaLnBrk="1" hangingPunct="1">
              <a:defRPr/>
            </a:pPr>
            <a:r>
              <a:rPr lang="he-IL" b="0" dirty="0">
                <a:solidFill>
                  <a:srgbClr val="191919"/>
                </a:solidFill>
                <a:latin typeface="Open Sans Hebrew"/>
              </a:rPr>
              <a:t>בית הדין לא מאפשר לכפות על התובעת לנצל את ימי חופשה במהלך תקופת </a:t>
            </a:r>
            <a:br>
              <a:rPr lang="en-US" b="0" dirty="0">
                <a:solidFill>
                  <a:srgbClr val="191919"/>
                </a:solidFill>
                <a:latin typeface="Open Sans Hebrew"/>
              </a:rPr>
            </a:br>
            <a:r>
              <a:rPr lang="he-IL" b="0" dirty="0">
                <a:solidFill>
                  <a:srgbClr val="191919"/>
                </a:solidFill>
                <a:latin typeface="Open Sans Hebrew"/>
              </a:rPr>
              <a:t>ההודעה המוקדמת, אולם במקרה זה התובעת היא זאת שהציעה, לכן בית הדין מחייב את החברה לשלם  לעובדת רק עבור החופשה כי אין כפל תשלום , אחד מהשניים , היות ומדובר על סכום זהה. </a:t>
            </a:r>
          </a:p>
          <a:p>
            <a:pPr algn="just" eaLnBrk="1" hangingPunct="1">
              <a:defRPr/>
            </a:pPr>
            <a:endParaRPr lang="he-IL" sz="700" b="0" dirty="0">
              <a:solidFill>
                <a:srgbClr val="191919"/>
              </a:solidFill>
              <a:latin typeface="Open Sans Hebrew"/>
            </a:endParaRPr>
          </a:p>
          <a:p>
            <a:pPr algn="just" eaLnBrk="1" hangingPunct="1">
              <a:defRPr/>
            </a:pPr>
            <a:r>
              <a:rPr lang="he-IL" dirty="0">
                <a:solidFill>
                  <a:srgbClr val="191919"/>
                </a:solidFill>
                <a:latin typeface="Open Sans Hebrew"/>
              </a:rPr>
              <a:t>פסיקת בית הדין בעניין עוגמת נפש:</a:t>
            </a:r>
          </a:p>
          <a:p>
            <a:pPr marL="0" algn="just" eaLnBrk="1" hangingPunct="1">
              <a:defRPr/>
            </a:pPr>
            <a:r>
              <a:rPr lang="he-IL" b="0" dirty="0">
                <a:solidFill>
                  <a:srgbClr val="191919"/>
                </a:solidFill>
                <a:latin typeface="Open Sans Hebrew"/>
              </a:rPr>
              <a:t>נדחתה תביעת העובדת לפיצוי לאחר שהוכח שנהגה להתנשא כלפי קולגות ולעשות פרובוקציות.</a:t>
            </a:r>
            <a:endParaRPr lang="he-IL" dirty="0"/>
          </a:p>
          <a:p>
            <a:pPr algn="just" eaLnBrk="1" hangingPunct="1">
              <a:defRPr/>
            </a:pPr>
            <a:endParaRPr lang="en-US" altLang="en-US" dirty="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C193F0-3113-43AF-A017-68282B035275}"/>
              </a:ext>
            </a:extLst>
          </p:cNvPr>
          <p:cNvSpPr>
            <a:spLocks noGrp="1"/>
          </p:cNvSpPr>
          <p:nvPr>
            <p:ph type="title"/>
          </p:nvPr>
        </p:nvSpPr>
        <p:spPr>
          <a:xfrm>
            <a:off x="811213" y="260648"/>
            <a:ext cx="7521575" cy="549275"/>
          </a:xfrm>
        </p:spPr>
        <p:txBody>
          <a:bodyPr rtlCol="0"/>
          <a:lstStyle/>
          <a:p>
            <a:pPr algn="r" eaLnBrk="1" fontAlgn="auto" hangingPunct="1">
              <a:spcAft>
                <a:spcPts val="0"/>
              </a:spcAft>
              <a:defRPr/>
            </a:pPr>
            <a:r>
              <a:rPr lang="he-IL" dirty="0"/>
              <a:t>פטור מתשלום פיצוי פיטורים על סכומים ששולמו במזומן </a:t>
            </a:r>
            <a:endParaRPr lang="en-US" dirty="0"/>
          </a:p>
        </p:txBody>
      </p:sp>
      <p:sp>
        <p:nvSpPr>
          <p:cNvPr id="21507" name="מציין מיקום תוכן 2">
            <a:extLst>
              <a:ext uri="{FF2B5EF4-FFF2-40B4-BE49-F238E27FC236}">
                <a16:creationId xmlns:a16="http://schemas.microsoft.com/office/drawing/2014/main" id="{80149CA6-2ECF-4417-9B37-414F0199A4A5}"/>
              </a:ext>
            </a:extLst>
          </p:cNvPr>
          <p:cNvSpPr>
            <a:spLocks noGrp="1"/>
          </p:cNvSpPr>
          <p:nvPr>
            <p:ph idx="1"/>
          </p:nvPr>
        </p:nvSpPr>
        <p:spPr>
          <a:xfrm>
            <a:off x="811213" y="822159"/>
            <a:ext cx="7521575" cy="4491037"/>
          </a:xfrm>
        </p:spPr>
        <p:txBody>
          <a:bodyPr/>
          <a:lstStyle/>
          <a:p>
            <a:pPr eaLnBrk="1" hangingPunct="1">
              <a:defRPr/>
            </a:pPr>
            <a:r>
              <a:rPr lang="he-IL" dirty="0">
                <a:solidFill>
                  <a:srgbClr val="191919"/>
                </a:solidFill>
                <a:latin typeface="Open Sans Hebrew"/>
              </a:rPr>
              <a:t>[</a:t>
            </a:r>
            <a:r>
              <a:rPr lang="he-IL" dirty="0" err="1">
                <a:solidFill>
                  <a:srgbClr val="191919"/>
                </a:solidFill>
                <a:latin typeface="Open Sans Hebrew"/>
              </a:rPr>
              <a:t>סע"ש</a:t>
            </a:r>
            <a:r>
              <a:rPr lang="he-IL" dirty="0">
                <a:solidFill>
                  <a:srgbClr val="191919"/>
                </a:solidFill>
                <a:latin typeface="Open Sans Hebrew"/>
              </a:rPr>
              <a:t> 9314-11-18]</a:t>
            </a:r>
          </a:p>
          <a:p>
            <a:pPr eaLnBrk="1" hangingPunct="1">
              <a:defRPr/>
            </a:pPr>
            <a:endParaRPr lang="he-IL" sz="100" b="0" dirty="0">
              <a:solidFill>
                <a:srgbClr val="191919"/>
              </a:solidFill>
              <a:latin typeface="Open Sans Hebrew"/>
            </a:endParaRPr>
          </a:p>
          <a:p>
            <a:pPr marL="0" algn="just" eaLnBrk="1" hangingPunct="1">
              <a:defRPr/>
            </a:pPr>
            <a:r>
              <a:rPr lang="he-IL" b="0" dirty="0">
                <a:solidFill>
                  <a:srgbClr val="191919"/>
                </a:solidFill>
                <a:latin typeface="Open Sans Hebrew"/>
              </a:rPr>
              <a:t>בית דין הארצי לעבודה ביטל את פסק דין של בית הדין האזורי וקבע שההחלטה לחייב את המעסיק לשלם לעובד פיצויי פיטורים בסך של  כ- חצי מיליון שקל לא נכונה.</a:t>
            </a:r>
          </a:p>
          <a:p>
            <a:pPr marL="0" algn="just" eaLnBrk="1" hangingPunct="1">
              <a:defRPr/>
            </a:pPr>
            <a:endParaRPr lang="he-IL" sz="700" b="0" dirty="0">
              <a:solidFill>
                <a:srgbClr val="191919"/>
              </a:solidFill>
              <a:latin typeface="Open Sans Hebrew"/>
            </a:endParaRPr>
          </a:p>
          <a:p>
            <a:pPr marL="0" algn="just" eaLnBrk="1" hangingPunct="1">
              <a:defRPr/>
            </a:pPr>
            <a:r>
              <a:rPr lang="he-IL" dirty="0">
                <a:solidFill>
                  <a:srgbClr val="191919"/>
                </a:solidFill>
                <a:latin typeface="Open Sans Hebrew"/>
              </a:rPr>
              <a:t>ההלכה המנחה :</a:t>
            </a:r>
          </a:p>
          <a:p>
            <a:pPr marL="0" eaLnBrk="1" hangingPunct="1">
              <a:spcBef>
                <a:spcPts val="0"/>
              </a:spcBef>
              <a:defRPr/>
            </a:pPr>
            <a:r>
              <a:rPr lang="he-IL" altLang="en-US" b="0" dirty="0">
                <a:solidFill>
                  <a:srgbClr val="191919"/>
                </a:solidFill>
                <a:latin typeface="Open Sans Hebrew"/>
              </a:rPr>
              <a:t>החברה שילמה כל חודש תשלום כספי במזומן מעבר לתשלום ששולם לעובד בתלושי שכר.</a:t>
            </a:r>
            <a:endParaRPr lang="he-IL" b="0" dirty="0">
              <a:solidFill>
                <a:srgbClr val="191919"/>
              </a:solidFill>
              <a:latin typeface="Open Sans Hebrew"/>
            </a:endParaRPr>
          </a:p>
          <a:p>
            <a:pPr marL="0" eaLnBrk="1" hangingPunct="1">
              <a:spcBef>
                <a:spcPts val="0"/>
              </a:spcBef>
              <a:defRPr/>
            </a:pPr>
            <a:r>
              <a:rPr lang="he-IL" b="0" dirty="0">
                <a:solidFill>
                  <a:srgbClr val="191919"/>
                </a:solidFill>
                <a:latin typeface="Open Sans Hebrew"/>
              </a:rPr>
              <a:t>עילה לתביעה נובעת מהימנעות שני הצדדים מדיווח לרשויות המס על מערכת יחסי עובד מעסיק.</a:t>
            </a:r>
            <a:r>
              <a:rPr lang="he-IL" altLang="en-US" b="0" dirty="0">
                <a:solidFill>
                  <a:srgbClr val="191919"/>
                </a:solidFill>
                <a:latin typeface="Open Sans Hebrew"/>
              </a:rPr>
              <a:t> "לכן רב הנסתר על הגלוי". </a:t>
            </a:r>
            <a:br>
              <a:rPr lang="en-US" altLang="en-US" b="0" dirty="0">
                <a:solidFill>
                  <a:srgbClr val="191919"/>
                </a:solidFill>
                <a:latin typeface="Open Sans Hebrew"/>
              </a:rPr>
            </a:br>
            <a:r>
              <a:rPr lang="he-IL" altLang="en-US" b="0" dirty="0">
                <a:solidFill>
                  <a:srgbClr val="191919"/>
                </a:solidFill>
                <a:latin typeface="Open Sans Hebrew"/>
              </a:rPr>
              <a:t> </a:t>
            </a:r>
            <a:br>
              <a:rPr lang="en-US" altLang="en-US" dirty="0">
                <a:solidFill>
                  <a:srgbClr val="191919"/>
                </a:solidFill>
                <a:latin typeface="Open Sans Hebrew"/>
              </a:rPr>
            </a:br>
            <a:r>
              <a:rPr lang="he-IL" altLang="en-US" dirty="0">
                <a:solidFill>
                  <a:srgbClr val="191919"/>
                </a:solidFill>
                <a:latin typeface="Open Sans Hebrew"/>
              </a:rPr>
              <a:t>טענת העובד:</a:t>
            </a:r>
          </a:p>
          <a:p>
            <a:pPr marL="0" algn="just" eaLnBrk="1" hangingPunct="1">
              <a:defRPr/>
            </a:pPr>
            <a:r>
              <a:rPr lang="he-IL" altLang="en-US" b="0" dirty="0">
                <a:solidFill>
                  <a:srgbClr val="191919"/>
                </a:solidFill>
                <a:latin typeface="Open Sans Hebrew"/>
              </a:rPr>
              <a:t>השכר החודשי עמד על 17,000 שקל במזומן.</a:t>
            </a:r>
          </a:p>
          <a:p>
            <a:pPr marL="0" eaLnBrk="1" hangingPunct="1">
              <a:spcBef>
                <a:spcPts val="0"/>
              </a:spcBef>
              <a:defRPr/>
            </a:pPr>
            <a:br>
              <a:rPr lang="en-US" dirty="0">
                <a:solidFill>
                  <a:srgbClr val="191919"/>
                </a:solidFill>
                <a:latin typeface="Open Sans Hebrew"/>
              </a:rPr>
            </a:br>
            <a:r>
              <a:rPr lang="he-IL" dirty="0">
                <a:solidFill>
                  <a:srgbClr val="191919"/>
                </a:solidFill>
                <a:latin typeface="Open Sans Hebrew"/>
              </a:rPr>
              <a:t>בית הדין האזורי</a:t>
            </a:r>
            <a:r>
              <a:rPr lang="en-US" dirty="0">
                <a:solidFill>
                  <a:srgbClr val="191919"/>
                </a:solidFill>
                <a:latin typeface="Open Sans Hebrew"/>
              </a:rPr>
              <a:t>:</a:t>
            </a:r>
            <a:br>
              <a:rPr lang="en-US" b="0" dirty="0">
                <a:solidFill>
                  <a:srgbClr val="191919"/>
                </a:solidFill>
                <a:latin typeface="Open Sans Hebrew"/>
              </a:rPr>
            </a:br>
            <a:r>
              <a:rPr lang="he-IL" b="0" dirty="0">
                <a:solidFill>
                  <a:srgbClr val="191919"/>
                </a:solidFill>
                <a:latin typeface="Open Sans Hebrew"/>
              </a:rPr>
              <a:t>"בהיעדר ראיות אחרות לסתור את גרסת המנהל ביחס לסכומים ששולמו במזומן, אנו מקבלים את גרסתו בהקשר זה".</a:t>
            </a:r>
          </a:p>
          <a:p>
            <a:pPr algn="just" eaLnBrk="1" hangingPunct="1">
              <a:defRPr/>
            </a:pPr>
            <a:endParaRPr lang="he-IL" b="0" dirty="0">
              <a:solidFill>
                <a:srgbClr val="191919"/>
              </a:solidFill>
              <a:latin typeface="Open Sans Hebrew"/>
            </a:endParaRPr>
          </a:p>
          <a:p>
            <a:pPr eaLnBrk="1" hangingPunct="1">
              <a:defRPr/>
            </a:pPr>
            <a:endParaRPr lang="he-IL" sz="700" b="0" dirty="0">
              <a:solidFill>
                <a:srgbClr val="191919"/>
              </a:solidFill>
              <a:latin typeface="Open Sans Hebrew"/>
            </a:endParaRPr>
          </a:p>
          <a:p>
            <a:pPr eaLnBrk="1" hangingPunct="1">
              <a:defRPr/>
            </a:pPr>
            <a:endParaRPr lang="he-IL" sz="700" b="0" dirty="0">
              <a:solidFill>
                <a:srgbClr val="191919"/>
              </a:solidFill>
              <a:latin typeface="Open Sans Hebrew"/>
            </a:endParaRPr>
          </a:p>
          <a:p>
            <a:pPr eaLnBrk="1" hangingPunct="1">
              <a:defRPr/>
            </a:pPr>
            <a:endParaRPr lang="he-IL" sz="700" b="0" dirty="0">
              <a:solidFill>
                <a:srgbClr val="191919"/>
              </a:solidFill>
              <a:latin typeface="Open Sans Hebre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0381A2-E3B9-4126-A5D9-EBC8C9941CF4}"/>
              </a:ext>
            </a:extLst>
          </p:cNvPr>
          <p:cNvSpPr>
            <a:spLocks noGrp="1"/>
          </p:cNvSpPr>
          <p:nvPr>
            <p:ph type="title"/>
          </p:nvPr>
        </p:nvSpPr>
        <p:spPr/>
        <p:txBody>
          <a:bodyPr rtlCol="0"/>
          <a:lstStyle/>
          <a:p>
            <a:pPr algn="r" eaLnBrk="1" fontAlgn="auto" hangingPunct="1">
              <a:spcAft>
                <a:spcPts val="0"/>
              </a:spcAft>
              <a:defRPr/>
            </a:pPr>
            <a:r>
              <a:rPr lang="he-IL" dirty="0"/>
              <a:t> פטור מתשלום פיצוי פיטורים על סכומים ששולמו במזומן </a:t>
            </a:r>
            <a:endParaRPr lang="en-US" dirty="0"/>
          </a:p>
        </p:txBody>
      </p:sp>
      <p:sp>
        <p:nvSpPr>
          <p:cNvPr id="22531" name="מציין מיקום תוכן 2">
            <a:extLst>
              <a:ext uri="{FF2B5EF4-FFF2-40B4-BE49-F238E27FC236}">
                <a16:creationId xmlns:a16="http://schemas.microsoft.com/office/drawing/2014/main" id="{3AFA582D-F855-4BD8-8FFA-636307E1D25A}"/>
              </a:ext>
            </a:extLst>
          </p:cNvPr>
          <p:cNvSpPr>
            <a:spLocks noGrp="1"/>
          </p:cNvSpPr>
          <p:nvPr>
            <p:ph idx="1"/>
          </p:nvPr>
        </p:nvSpPr>
        <p:spPr>
          <a:xfrm>
            <a:off x="539750" y="1196975"/>
            <a:ext cx="7521575" cy="4752975"/>
          </a:xfrm>
        </p:spPr>
        <p:txBody>
          <a:bodyPr/>
          <a:lstStyle/>
          <a:p>
            <a:pPr marL="0" algn="just" eaLnBrk="1" hangingPunct="1">
              <a:defRPr/>
            </a:pPr>
            <a:r>
              <a:rPr lang="he-IL" altLang="en-US" dirty="0">
                <a:solidFill>
                  <a:srgbClr val="191919"/>
                </a:solidFill>
                <a:latin typeface="Open Sans Hebrew"/>
              </a:rPr>
              <a:t>בית הדין הארצי:</a:t>
            </a:r>
          </a:p>
          <a:p>
            <a:pPr marL="0" algn="just" eaLnBrk="1" hangingPunct="1">
              <a:defRPr/>
            </a:pPr>
            <a:r>
              <a:rPr lang="he-IL" altLang="en-US" dirty="0">
                <a:solidFill>
                  <a:srgbClr val="191919"/>
                </a:solidFill>
                <a:latin typeface="Open Sans Hebrew"/>
              </a:rPr>
              <a:t> </a:t>
            </a:r>
            <a:r>
              <a:rPr lang="he-IL" altLang="en-US" b="0" dirty="0">
                <a:solidFill>
                  <a:srgbClr val="191919"/>
                </a:solidFill>
                <a:latin typeface="Open Sans Hebrew"/>
              </a:rPr>
              <a:t>החלטת בית הדין לביטול פסיקת דין, אם העובד היה מצהיר על הפרת חובות רישומיות/פורמליות היה עובר את נטל השכנוע של המעסיק. </a:t>
            </a:r>
          </a:p>
          <a:p>
            <a:pPr marL="0" algn="just" eaLnBrk="1" hangingPunct="1">
              <a:defRPr/>
            </a:pPr>
            <a:r>
              <a:rPr lang="he-IL" altLang="en-US" b="0" dirty="0">
                <a:solidFill>
                  <a:srgbClr val="191919"/>
                </a:solidFill>
                <a:latin typeface="Open Sans Hebrew"/>
              </a:rPr>
              <a:t>מדובר במקרה שהמעסיק הכחיש כל קשר לתשלום השכר במזומן, לכן העובד היה צריך להציג ראיה לסכום הלא מבוטל שקיבל, בכך שלא הובאו "ראיות אחרות לסתור".</a:t>
            </a:r>
          </a:p>
          <a:p>
            <a:pPr marL="0" algn="just" eaLnBrk="1" hangingPunct="1">
              <a:defRPr/>
            </a:pPr>
            <a:endParaRPr lang="he-IL" altLang="en-US" sz="900" b="0" dirty="0">
              <a:solidFill>
                <a:srgbClr val="191919"/>
              </a:solidFill>
              <a:latin typeface="Open Sans Hebrew"/>
            </a:endParaRPr>
          </a:p>
          <a:p>
            <a:pPr marL="0" algn="just" eaLnBrk="1" hangingPunct="1">
              <a:defRPr/>
            </a:pPr>
            <a:r>
              <a:rPr lang="he-IL" altLang="en-US" b="0" dirty="0">
                <a:solidFill>
                  <a:srgbClr val="191919"/>
                </a:solidFill>
                <a:latin typeface="Open Sans Hebrew"/>
              </a:rPr>
              <a:t>נוסף על כך, העובד לא טען ולא הוכיח שסוכם ביניהם שגם על התשלום שקיבל במזומן מידי חודש הוא זכאי לתשלומים נוספים בעת סיום עבודתו כגון; פיצויי פיטורים. </a:t>
            </a:r>
          </a:p>
          <a:p>
            <a:pPr marL="0" algn="just" eaLnBrk="1" hangingPunct="1">
              <a:defRPr/>
            </a:pPr>
            <a:endParaRPr lang="he-IL" altLang="en-US" b="0" dirty="0">
              <a:solidFill>
                <a:srgbClr val="191919"/>
              </a:solidFill>
              <a:latin typeface="Open Sans Hebrew"/>
            </a:endParaRPr>
          </a:p>
          <a:p>
            <a:pPr marL="0" algn="just" eaLnBrk="1" hangingPunct="1">
              <a:defRPr/>
            </a:pPr>
            <a:r>
              <a:rPr lang="he-IL" altLang="en-US" dirty="0">
                <a:solidFill>
                  <a:srgbClr val="191919"/>
                </a:solidFill>
                <a:latin typeface="Open Sans Hebrew"/>
              </a:rPr>
              <a:t>תביעת העובד נדחית</a:t>
            </a:r>
            <a:r>
              <a:rPr lang="he-IL" altLang="en-US" b="0" dirty="0">
                <a:solidFill>
                  <a:srgbClr val="191919"/>
                </a:solidFill>
                <a:latin typeface="Open Sans Hebrew"/>
              </a:rPr>
              <a:t>, וערעור המעסיק על קביעה זו התקבלה במלואה - המעסיק פטור מתשלום פיצויי פיטורים על הסכומים ששולמו במזומן לעובד במהלך תקופת עבודתו.</a:t>
            </a:r>
          </a:p>
          <a:p>
            <a:pPr marL="0" algn="just" eaLnBrk="1" hangingPunct="1">
              <a:defRPr/>
            </a:pPr>
            <a:endParaRPr lang="he-IL" altLang="en-US" b="0" dirty="0">
              <a:solidFill>
                <a:srgbClr val="191919"/>
              </a:solidFill>
              <a:latin typeface="Open Sans Hebrew"/>
            </a:endParaRPr>
          </a:p>
          <a:p>
            <a:pPr algn="just" eaLnBrk="1" hangingPunct="1">
              <a:defRPr/>
            </a:pPr>
            <a:endParaRPr lang="he-IL" altLang="en-US" b="0"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46517F-0514-427B-B826-2CA4C317F0A3}"/>
              </a:ext>
            </a:extLst>
          </p:cNvPr>
          <p:cNvSpPr>
            <a:spLocks noGrp="1"/>
          </p:cNvSpPr>
          <p:nvPr>
            <p:ph type="title"/>
          </p:nvPr>
        </p:nvSpPr>
        <p:spPr/>
        <p:txBody>
          <a:bodyPr rtlCol="0"/>
          <a:lstStyle/>
          <a:p>
            <a:pPr algn="r" eaLnBrk="1" fontAlgn="auto" hangingPunct="1">
              <a:spcAft>
                <a:spcPts val="0"/>
              </a:spcAft>
              <a:defRPr/>
            </a:pPr>
            <a:r>
              <a:rPr lang="he-IL" dirty="0"/>
              <a:t>פטור מתשלום פיצוי פיטורים על סכומים ששולמו במזומן </a:t>
            </a:r>
            <a:endParaRPr lang="en-US" dirty="0"/>
          </a:p>
        </p:txBody>
      </p:sp>
      <p:sp>
        <p:nvSpPr>
          <p:cNvPr id="23555" name="מציין מיקום תוכן 2">
            <a:extLst>
              <a:ext uri="{FF2B5EF4-FFF2-40B4-BE49-F238E27FC236}">
                <a16:creationId xmlns:a16="http://schemas.microsoft.com/office/drawing/2014/main" id="{17EEB144-CC4D-4F3C-A19B-A9DE8A211293}"/>
              </a:ext>
            </a:extLst>
          </p:cNvPr>
          <p:cNvSpPr>
            <a:spLocks noGrp="1"/>
          </p:cNvSpPr>
          <p:nvPr>
            <p:ph idx="1"/>
          </p:nvPr>
        </p:nvSpPr>
        <p:spPr>
          <a:xfrm>
            <a:off x="822325" y="1100138"/>
            <a:ext cx="7521575" cy="4200525"/>
          </a:xfrm>
        </p:spPr>
        <p:txBody>
          <a:bodyPr/>
          <a:lstStyle/>
          <a:p>
            <a:pPr marL="0" algn="just" eaLnBrk="1" hangingPunct="1">
              <a:defRPr/>
            </a:pPr>
            <a:r>
              <a:rPr lang="he-IL" altLang="en-US" b="0" dirty="0">
                <a:solidFill>
                  <a:srgbClr val="191919"/>
                </a:solidFill>
                <a:latin typeface="Open Sans Hebrew"/>
              </a:rPr>
              <a:t>בנוסף על כך, המעסיק טען שיש להורות לעובד לשלם על שווי רכב המרצדס שנמצא ברשותו </a:t>
            </a:r>
            <a:br>
              <a:rPr lang="en-US" altLang="en-US" b="0" dirty="0">
                <a:solidFill>
                  <a:srgbClr val="191919"/>
                </a:solidFill>
                <a:latin typeface="Open Sans Hebrew"/>
                <a:cs typeface="Arial" panose="020B0604020202020204" pitchFamily="34" charset="0"/>
              </a:rPr>
            </a:br>
            <a:r>
              <a:rPr lang="he-IL" altLang="en-US" b="0" dirty="0">
                <a:solidFill>
                  <a:srgbClr val="191919"/>
                </a:solidFill>
                <a:latin typeface="Open Sans Hebrew"/>
              </a:rPr>
              <a:t>של העובד למרות שהוכח שהרכב בבעלות החברה.</a:t>
            </a:r>
          </a:p>
          <a:p>
            <a:pPr marL="0" algn="just" eaLnBrk="1" hangingPunct="1">
              <a:defRPr/>
            </a:pPr>
            <a:r>
              <a:rPr lang="he-IL" altLang="en-US" b="0" dirty="0">
                <a:solidFill>
                  <a:srgbClr val="191919"/>
                </a:solidFill>
                <a:latin typeface="Open Sans Hebrew"/>
              </a:rPr>
              <a:t>על אף רישום הרכב על שם העובד, מאחר ובתהליך המשפטי לא הוזכרה אף ראיה בנושא</a:t>
            </a:r>
            <a:br>
              <a:rPr lang="en-US" altLang="en-US" b="0" dirty="0">
                <a:solidFill>
                  <a:srgbClr val="191919"/>
                </a:solidFill>
                <a:latin typeface="Open Sans Hebrew"/>
                <a:cs typeface="Arial" panose="020B0604020202020204" pitchFamily="34" charset="0"/>
              </a:rPr>
            </a:br>
            <a:r>
              <a:rPr lang="he-IL" altLang="en-US" b="0" dirty="0">
                <a:solidFill>
                  <a:srgbClr val="191919"/>
                </a:solidFill>
                <a:latin typeface="Open Sans Hebrew"/>
              </a:rPr>
              <a:t> שווי רכב </a:t>
            </a:r>
          </a:p>
          <a:p>
            <a:pPr marL="0" algn="just" eaLnBrk="1" hangingPunct="1">
              <a:defRPr/>
            </a:pPr>
            <a:r>
              <a:rPr lang="he-IL" altLang="en-US" b="0" dirty="0">
                <a:solidFill>
                  <a:srgbClr val="191919"/>
                </a:solidFill>
                <a:latin typeface="Open Sans Hebrew"/>
              </a:rPr>
              <a:t>נפסק שלא ניתן לקבל את טענת החברה – וכך נדחה ערעור המעסיק.</a:t>
            </a:r>
          </a:p>
          <a:p>
            <a:pPr marL="0" algn="just" eaLnBrk="1" hangingPunct="1">
              <a:defRPr/>
            </a:pPr>
            <a:endParaRPr lang="he-IL" altLang="en-US" b="0" dirty="0">
              <a:solidFill>
                <a:srgbClr val="191919"/>
              </a:solidFill>
              <a:latin typeface="Open Sans Hebrew"/>
            </a:endParaRPr>
          </a:p>
          <a:p>
            <a:pPr marL="0" algn="just" eaLnBrk="1" hangingPunct="1">
              <a:defRPr/>
            </a:pPr>
            <a:r>
              <a:rPr lang="he-IL" altLang="en-US" b="0" dirty="0">
                <a:solidFill>
                  <a:srgbClr val="191919"/>
                </a:solidFill>
                <a:latin typeface="Open Sans Hebrew"/>
              </a:rPr>
              <a:t>בית הדין הארצי החליט לחייב כל אחד מהצדדים בהוצאת משפט בסך של 10,000 ₪ </a:t>
            </a:r>
            <a:br>
              <a:rPr lang="en-US" altLang="en-US" b="0" dirty="0">
                <a:solidFill>
                  <a:srgbClr val="191919"/>
                </a:solidFill>
                <a:latin typeface="Open Sans Hebrew"/>
                <a:cs typeface="Arial" panose="020B0604020202020204" pitchFamily="34" charset="0"/>
              </a:rPr>
            </a:br>
            <a:r>
              <a:rPr lang="he-IL" altLang="en-US" b="0" dirty="0">
                <a:solidFill>
                  <a:srgbClr val="191919"/>
                </a:solidFill>
                <a:latin typeface="Open Sans Hebrew"/>
              </a:rPr>
              <a:t>לאוצר המדינה וזאת עקב התנהלות לקויה של הצדדים מול הרשויות השונות. </a:t>
            </a:r>
          </a:p>
          <a:p>
            <a:pPr marL="0" algn="just" eaLnBrk="1" hangingPunct="1">
              <a:defRPr/>
            </a:pPr>
            <a:endParaRPr lang="he-IL" altLang="en-US" b="0" dirty="0">
              <a:solidFill>
                <a:srgbClr val="191919"/>
              </a:solidFill>
              <a:latin typeface="Open Sans Hebrew"/>
            </a:endParaRPr>
          </a:p>
          <a:p>
            <a:pPr algn="just" eaLnBrk="1" hangingPunct="1">
              <a:defRPr/>
            </a:pPr>
            <a:endParaRPr lang="he-IL" altLang="en-US" b="0" dirty="0">
              <a:solidFill>
                <a:srgbClr val="191919"/>
              </a:solidFill>
              <a:latin typeface="Open Sans Hebrew"/>
            </a:endParaRPr>
          </a:p>
          <a:p>
            <a:pPr algn="just" eaLnBrk="1" hangingPunct="1">
              <a:defRPr/>
            </a:pPr>
            <a:r>
              <a:rPr lang="he-IL" altLang="en-US" b="0" dirty="0">
                <a:solidFill>
                  <a:srgbClr val="191919"/>
                </a:solidFill>
                <a:latin typeface="Open Sans Hebrew"/>
              </a:rPr>
              <a:t>[ע"ע 51638-08-21]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32ED9C-18DD-45EA-9B68-B72991FE3F25}"/>
              </a:ext>
            </a:extLst>
          </p:cNvPr>
          <p:cNvSpPr>
            <a:spLocks noGrp="1"/>
          </p:cNvSpPr>
          <p:nvPr>
            <p:ph type="title"/>
          </p:nvPr>
        </p:nvSpPr>
        <p:spPr/>
        <p:txBody>
          <a:bodyPr rtlCol="0"/>
          <a:lstStyle/>
          <a:p>
            <a:pPr algn="r" eaLnBrk="1" fontAlgn="auto" hangingPunct="1">
              <a:spcAft>
                <a:spcPts val="0"/>
              </a:spcAft>
              <a:defRPr/>
            </a:pPr>
            <a:r>
              <a:rPr lang="he-IL" dirty="0"/>
              <a:t>שינוי הגדרת תפקיד בעבודה</a:t>
            </a:r>
            <a:endParaRPr lang="en-US" dirty="0"/>
          </a:p>
        </p:txBody>
      </p:sp>
      <p:sp>
        <p:nvSpPr>
          <p:cNvPr id="23555" name="מציין מיקום תוכן 2">
            <a:extLst>
              <a:ext uri="{FF2B5EF4-FFF2-40B4-BE49-F238E27FC236}">
                <a16:creationId xmlns:a16="http://schemas.microsoft.com/office/drawing/2014/main" id="{31B1E6A8-B63D-46E8-862C-E4C084D9DC19}"/>
              </a:ext>
            </a:extLst>
          </p:cNvPr>
          <p:cNvSpPr>
            <a:spLocks noGrp="1"/>
          </p:cNvSpPr>
          <p:nvPr>
            <p:ph idx="1"/>
          </p:nvPr>
        </p:nvSpPr>
        <p:spPr/>
        <p:txBody>
          <a:bodyPr/>
          <a:lstStyle/>
          <a:p>
            <a:pPr marL="0" algn="just" eaLnBrk="1" hangingPunct="1"/>
            <a:r>
              <a:rPr lang="he-IL" altLang="he-IL" b="0">
                <a:solidFill>
                  <a:srgbClr val="191919"/>
                </a:solidFill>
                <a:latin typeface="Open Sans Hebrew" panose="00000500000000000000" pitchFamily="2" charset="-79"/>
              </a:rPr>
              <a:t>[סע"ש 28062-06-20]</a:t>
            </a:r>
          </a:p>
          <a:p>
            <a:pPr marL="0" algn="just" eaLnBrk="1" hangingPunct="1"/>
            <a:r>
              <a:rPr lang="he-IL" altLang="he-IL" b="0">
                <a:solidFill>
                  <a:srgbClr val="191919"/>
                </a:solidFill>
                <a:latin typeface="Open Sans Hebrew" panose="00000500000000000000" pitchFamily="2" charset="-79"/>
              </a:rPr>
              <a:t>העובד עבד בתפקיד מנהל עבודה וניהל צוות של 15 עובדים בתפקידי אחזקה וניקיון בגן לאומי. </a:t>
            </a:r>
          </a:p>
          <a:p>
            <a:pPr marL="0" algn="just" eaLnBrk="1" hangingPunct="1"/>
            <a:r>
              <a:rPr lang="he-IL" altLang="he-IL" b="0">
                <a:solidFill>
                  <a:srgbClr val="191919"/>
                </a:solidFill>
                <a:latin typeface="Open Sans Hebrew" panose="00000500000000000000" pitchFamily="2" charset="-79"/>
              </a:rPr>
              <a:t>בעקבות תלונות של העובדים על צעקות והשפלות מצידו, הוחלט שלא לאפשר למנהל להמשיך לנהל עובדים.</a:t>
            </a:r>
          </a:p>
          <a:p>
            <a:pPr marL="0" algn="just" eaLnBrk="1" hangingPunct="1"/>
            <a:r>
              <a:rPr lang="he-IL" altLang="he-IL" b="0">
                <a:solidFill>
                  <a:srgbClr val="191919"/>
                </a:solidFill>
                <a:latin typeface="Open Sans Hebrew" panose="00000500000000000000" pitchFamily="2" charset="-79"/>
              </a:rPr>
              <a:t>לכן, הוחלט להעביר את המנהל לתפקיד חדש: "פקח- עובד אחזקה", בין היתר עליו לבצע עבודות ניקיון.</a:t>
            </a:r>
          </a:p>
          <a:p>
            <a:pPr marL="0" algn="just" eaLnBrk="1" hangingPunct="1"/>
            <a:endParaRPr lang="he-IL" altLang="en-US">
              <a:solidFill>
                <a:srgbClr val="191919"/>
              </a:solidFill>
              <a:latin typeface="Open Sans Hebrew" panose="00000500000000000000" pitchFamily="2" charset="-79"/>
            </a:endParaRPr>
          </a:p>
          <a:p>
            <a:pPr marL="0" algn="just" eaLnBrk="1" hangingPunct="1"/>
            <a:r>
              <a:rPr lang="he-IL" altLang="en-US">
                <a:solidFill>
                  <a:srgbClr val="191919"/>
                </a:solidFill>
                <a:latin typeface="Open Sans Hebrew" panose="00000500000000000000" pitchFamily="2" charset="-79"/>
              </a:rPr>
              <a:t>טענות המעסיק:</a:t>
            </a:r>
          </a:p>
          <a:p>
            <a:pPr marL="0" algn="just" eaLnBrk="1" hangingPunct="1"/>
            <a:r>
              <a:rPr lang="he-IL" altLang="en-US" b="0">
                <a:solidFill>
                  <a:srgbClr val="191919"/>
                </a:solidFill>
                <a:latin typeface="Open Sans Hebrew" panose="00000500000000000000" pitchFamily="2" charset="-79"/>
              </a:rPr>
              <a:t>כתוצאה לעבירות משמעת, היעדרויות רבות, הידרדרות בהתנהלות תפקודו,  תלונות מצד העובדים אשר טענו שהמנהל צועק ומשפיל, החליטה ההנהלה להוריד את המנהל בדרגה, </a:t>
            </a:r>
            <a:br>
              <a:rPr lang="en-US" altLang="en-US" b="0">
                <a:solidFill>
                  <a:srgbClr val="191919"/>
                </a:solidFill>
                <a:latin typeface="Open Sans Hebrew" panose="00000500000000000000" pitchFamily="2" charset="-79"/>
                <a:cs typeface="Arial" panose="020B0604020202020204" pitchFamily="34" charset="0"/>
              </a:rPr>
            </a:br>
            <a:r>
              <a:rPr lang="he-IL" altLang="en-US" b="0">
                <a:solidFill>
                  <a:srgbClr val="191919"/>
                </a:solidFill>
                <a:latin typeface="Open Sans Hebrew" panose="00000500000000000000" pitchFamily="2" charset="-79"/>
              </a:rPr>
              <a:t>אך ההחלטה בוטלה בעקבות ערעור שהגיש. עקב כך העובד נשאר בדרגה ניהולית, אך בפועל לא ינהל עובדים.</a:t>
            </a:r>
            <a:endParaRPr lang="en-US" altLang="en-US" b="0">
              <a:solidFill>
                <a:srgbClr val="191919"/>
              </a:solidFill>
              <a:latin typeface="Open Sans Hebrew" panose="00000500000000000000" pitchFamily="2" charset="-79"/>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85A5DB-A4C9-4D62-A339-FF86BFF71D3E}"/>
              </a:ext>
            </a:extLst>
          </p:cNvPr>
          <p:cNvSpPr>
            <a:spLocks noGrp="1"/>
          </p:cNvSpPr>
          <p:nvPr>
            <p:ph type="title"/>
          </p:nvPr>
        </p:nvSpPr>
        <p:spPr/>
        <p:txBody>
          <a:bodyPr rtlCol="0"/>
          <a:lstStyle/>
          <a:p>
            <a:pPr algn="r" eaLnBrk="1" fontAlgn="auto" hangingPunct="1">
              <a:spcAft>
                <a:spcPts val="0"/>
              </a:spcAft>
              <a:defRPr/>
            </a:pPr>
            <a:r>
              <a:rPr lang="he-IL" dirty="0"/>
              <a:t>שינוי הגדרת תפקיד בעבודה</a:t>
            </a:r>
            <a:endParaRPr lang="en-US" dirty="0"/>
          </a:p>
        </p:txBody>
      </p:sp>
      <p:sp>
        <p:nvSpPr>
          <p:cNvPr id="25603" name="מציין מיקום תוכן 2">
            <a:extLst>
              <a:ext uri="{FF2B5EF4-FFF2-40B4-BE49-F238E27FC236}">
                <a16:creationId xmlns:a16="http://schemas.microsoft.com/office/drawing/2014/main" id="{32F8D01D-AB4C-4E47-9529-AB88276F8F09}"/>
              </a:ext>
            </a:extLst>
          </p:cNvPr>
          <p:cNvSpPr>
            <a:spLocks noGrp="1"/>
          </p:cNvSpPr>
          <p:nvPr>
            <p:ph idx="1"/>
          </p:nvPr>
        </p:nvSpPr>
        <p:spPr>
          <a:xfrm>
            <a:off x="755650" y="914400"/>
            <a:ext cx="7521575" cy="4103688"/>
          </a:xfrm>
        </p:spPr>
        <p:txBody>
          <a:bodyPr/>
          <a:lstStyle/>
          <a:p>
            <a:pPr algn="just" eaLnBrk="1" hangingPunct="1">
              <a:defRPr/>
            </a:pPr>
            <a:endParaRPr lang="he-IL" altLang="en-US" dirty="0">
              <a:solidFill>
                <a:srgbClr val="191919"/>
              </a:solidFill>
              <a:latin typeface="Open Sans Hebrew"/>
            </a:endParaRPr>
          </a:p>
          <a:p>
            <a:pPr algn="just" eaLnBrk="1" hangingPunct="1">
              <a:defRPr/>
            </a:pPr>
            <a:r>
              <a:rPr lang="he-IL" altLang="en-US" dirty="0">
                <a:solidFill>
                  <a:srgbClr val="191919"/>
                </a:solidFill>
                <a:latin typeface="Open Sans Hebrew"/>
              </a:rPr>
              <a:t>חש לחץ בעבודה ויצא לחופשת במחלה ממושכת:</a:t>
            </a:r>
          </a:p>
          <a:p>
            <a:pPr algn="just" eaLnBrk="1" hangingPunct="1">
              <a:defRPr/>
            </a:pPr>
            <a:r>
              <a:rPr lang="he-IL" b="0" dirty="0">
                <a:solidFill>
                  <a:srgbClr val="191919"/>
                </a:solidFill>
                <a:latin typeface="Open Sans Hebrew"/>
              </a:rPr>
              <a:t>העובד הרגיש שעשו לו עוול כששיבצו אותו בתפקיד אחר מהתפקיד אותו מילא כמנהל עבודה.</a:t>
            </a:r>
          </a:p>
          <a:p>
            <a:pPr algn="just" eaLnBrk="1" hangingPunct="1">
              <a:defRPr/>
            </a:pPr>
            <a:r>
              <a:rPr lang="he-IL" b="0" dirty="0">
                <a:solidFill>
                  <a:srgbClr val="191919"/>
                </a:solidFill>
                <a:latin typeface="Open Sans Hebrew"/>
              </a:rPr>
              <a:t>העובד חש שכבודו נרמס, לכן יצא לחופשת מחלה ממושכת בעקבות לחץ נפשי.</a:t>
            </a:r>
          </a:p>
          <a:p>
            <a:pPr algn="just" eaLnBrk="1" hangingPunct="1">
              <a:defRPr/>
            </a:pPr>
            <a:endParaRPr lang="he-IL" dirty="0">
              <a:solidFill>
                <a:srgbClr val="191919"/>
              </a:solidFill>
              <a:latin typeface="Open Sans Hebrew"/>
            </a:endParaRPr>
          </a:p>
          <a:p>
            <a:pPr algn="just" eaLnBrk="1" hangingPunct="1">
              <a:defRPr/>
            </a:pPr>
            <a:r>
              <a:rPr lang="he-IL" dirty="0">
                <a:solidFill>
                  <a:srgbClr val="191919"/>
                </a:solidFill>
                <a:latin typeface="Open Sans Hebrew"/>
              </a:rPr>
              <a:t>טענות המעסיק לעניין חופשת המחלה הממושכת:</a:t>
            </a:r>
          </a:p>
          <a:p>
            <a:pPr marL="0" algn="just" eaLnBrk="1" hangingPunct="1">
              <a:defRPr/>
            </a:pPr>
            <a:r>
              <a:rPr lang="he-IL" b="0" dirty="0">
                <a:solidFill>
                  <a:srgbClr val="191919"/>
                </a:solidFill>
                <a:latin typeface="Open Sans Hebrew"/>
              </a:rPr>
              <a:t>לאחר שהעובד שב מחופשת המחלה רוב היום בילה בבטלה, המשיך בהתנהלות לקויה, </a:t>
            </a:r>
            <a:br>
              <a:rPr lang="en-US" b="0" dirty="0">
                <a:solidFill>
                  <a:srgbClr val="191919"/>
                </a:solidFill>
                <a:latin typeface="Open Sans Hebrew"/>
              </a:rPr>
            </a:br>
            <a:r>
              <a:rPr lang="he-IL" b="0" dirty="0">
                <a:solidFill>
                  <a:srgbClr val="191919"/>
                </a:solidFill>
                <a:latin typeface="Open Sans Hebrew"/>
              </a:rPr>
              <a:t>אינו ביצע עבודות פיזיות וטען שהוא אינו כשיר, לא הציג אישורים רפואיים על כך.</a:t>
            </a:r>
          </a:p>
          <a:p>
            <a:pPr marL="0" algn="just" eaLnBrk="1" hangingPunct="1">
              <a:defRPr/>
            </a:pPr>
            <a:r>
              <a:rPr lang="he-IL" altLang="en-US" b="0" dirty="0">
                <a:solidFill>
                  <a:srgbClr val="191919"/>
                </a:solidFill>
                <a:latin typeface="Open Sans Hebrew"/>
              </a:rPr>
              <a:t>הנהלה זימנה את העובד לשיחת שימוע שבסופו הוחלט לתת לעובד הזדמנות נוספת.</a:t>
            </a:r>
          </a:p>
          <a:p>
            <a:pPr marL="0" algn="just" eaLnBrk="1" hangingPunct="1">
              <a:defRPr/>
            </a:pPr>
            <a:r>
              <a:rPr lang="he-IL" altLang="en-US" b="0" dirty="0">
                <a:solidFill>
                  <a:srgbClr val="191919"/>
                </a:solidFill>
                <a:latin typeface="Open Sans Hebrew"/>
              </a:rPr>
              <a:t>בתקופת הקורונה העובד התחמק מלהגיע לעבודה וניסה להאריך את ההסדר עבודה מהבית ללא הצדקה, לאחר מכן שוב הודיע על חופשת מחלה.</a:t>
            </a:r>
            <a:endParaRPr lang="en-US" altLang="en-US" b="0" dirty="0">
              <a:solidFill>
                <a:srgbClr val="191919"/>
              </a:solidFill>
              <a:latin typeface="Open Sans Hebr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8D282A-9945-4FD8-B85E-41DE045D2FC4}"/>
              </a:ext>
            </a:extLst>
          </p:cNvPr>
          <p:cNvSpPr>
            <a:spLocks noGrp="1"/>
          </p:cNvSpPr>
          <p:nvPr>
            <p:ph type="title"/>
          </p:nvPr>
        </p:nvSpPr>
        <p:spPr/>
        <p:txBody>
          <a:bodyPr rtlCol="0">
            <a:normAutofit fontScale="90000"/>
          </a:bodyPr>
          <a:lstStyle/>
          <a:p>
            <a:pPr algn="ctr" eaLnBrk="1" fontAlgn="auto" hangingPunct="1">
              <a:spcAft>
                <a:spcPts val="0"/>
              </a:spcAft>
              <a:defRPr/>
            </a:pPr>
            <a:r>
              <a:rPr lang="he-IL" sz="4000" dirty="0"/>
              <a:t>הפסקה לצורך שימוש בשירותים </a:t>
            </a:r>
            <a:br>
              <a:rPr lang="en-US" sz="4000" dirty="0"/>
            </a:br>
            <a:r>
              <a:rPr lang="he-IL" dirty="0"/>
              <a:t> </a:t>
            </a:r>
            <a:endParaRPr lang="en-US" dirty="0"/>
          </a:p>
        </p:txBody>
      </p:sp>
      <p:sp>
        <p:nvSpPr>
          <p:cNvPr id="7171" name="מציין מיקום תוכן 2">
            <a:extLst>
              <a:ext uri="{FF2B5EF4-FFF2-40B4-BE49-F238E27FC236}">
                <a16:creationId xmlns:a16="http://schemas.microsoft.com/office/drawing/2014/main" id="{AAB13270-713D-461E-B6A5-A2E43E19F1E7}"/>
              </a:ext>
            </a:extLst>
          </p:cNvPr>
          <p:cNvSpPr>
            <a:spLocks noGrp="1"/>
          </p:cNvSpPr>
          <p:nvPr>
            <p:ph idx="1"/>
          </p:nvPr>
        </p:nvSpPr>
        <p:spPr>
          <a:xfrm>
            <a:off x="822325" y="764704"/>
            <a:ext cx="7521575" cy="3841750"/>
          </a:xfrm>
        </p:spPr>
        <p:txBody>
          <a:bodyPr/>
          <a:lstStyle/>
          <a:p>
            <a:pPr algn="just"/>
            <a:r>
              <a:rPr lang="he-IL" altLang="he-IL" b="0" dirty="0">
                <a:solidFill>
                  <a:srgbClr val="191919"/>
                </a:solidFill>
                <a:latin typeface="Open Sans Hebrew" panose="00000500000000000000" pitchFamily="2" charset="-79"/>
              </a:rPr>
              <a:t>	עובדת עבדה במוקד חברת ביטוח כ-4.5 חודשים, בתפקיד נציגת שרות לקוחות.</a:t>
            </a:r>
          </a:p>
          <a:p>
            <a:pPr algn="just"/>
            <a:r>
              <a:rPr lang="he-IL" altLang="he-IL" b="0" dirty="0">
                <a:solidFill>
                  <a:srgbClr val="191919"/>
                </a:solidFill>
                <a:latin typeface="Open Sans Hebrew" panose="00000500000000000000" pitchFamily="2" charset="-79"/>
              </a:rPr>
              <a:t>	העובדת יצאה להפסקה לצורך שימוש בשירותים, באופן תדיר כאשר כל הפסקה התארכה זמן ממושך ולא סביר. </a:t>
            </a:r>
          </a:p>
          <a:p>
            <a:pPr algn="just"/>
            <a:r>
              <a:rPr lang="he-IL" altLang="he-IL" b="0" dirty="0">
                <a:solidFill>
                  <a:srgbClr val="191919"/>
                </a:solidFill>
                <a:latin typeface="Open Sans Hebrew" panose="00000500000000000000" pitchFamily="2" charset="-79"/>
              </a:rPr>
              <a:t>	היציאה לשירותים ותדירותה נמדדת במוקד השירות וזאת נוכח מדידת תפוקות עובדי המוקד. כאשר הזמנים מתפרסמים בקרב עובדי המוקד כשיקוף התפוקות והתפקוד של העובדים.</a:t>
            </a:r>
          </a:p>
          <a:p>
            <a:pPr algn="just" eaLnBrk="1" hangingPunct="1"/>
            <a:r>
              <a:rPr lang="he-IL" altLang="en-US" dirty="0">
                <a:solidFill>
                  <a:srgbClr val="191919"/>
                </a:solidFill>
                <a:latin typeface="Open Sans Hebrew" panose="00000500000000000000" pitchFamily="2" charset="-79"/>
              </a:rPr>
              <a:t>	טענת העובדת: </a:t>
            </a:r>
            <a:r>
              <a:rPr lang="he-IL" altLang="he-IL" b="0" dirty="0">
                <a:solidFill>
                  <a:srgbClr val="191919"/>
                </a:solidFill>
                <a:latin typeface="Open Sans Hebrew" panose="00000500000000000000" pitchFamily="2" charset="-79"/>
              </a:rPr>
              <a:t>סובלת מבעיה רפואית, "שלפוחית </a:t>
            </a:r>
            <a:r>
              <a:rPr lang="he-IL" altLang="he-IL" b="0" dirty="0" err="1">
                <a:solidFill>
                  <a:srgbClr val="191919"/>
                </a:solidFill>
                <a:latin typeface="Open Sans Hebrew" panose="00000500000000000000" pitchFamily="2" charset="-79"/>
              </a:rPr>
              <a:t>רגיזה</a:t>
            </a:r>
            <a:r>
              <a:rPr lang="he-IL" altLang="he-IL" b="0" dirty="0">
                <a:solidFill>
                  <a:srgbClr val="191919"/>
                </a:solidFill>
                <a:latin typeface="Open Sans Hebrew" panose="00000500000000000000" pitchFamily="2" charset="-79"/>
              </a:rPr>
              <a:t>", המחייבת אותה לצאת לשירותים בתדירות גבוהה ביחס ליתר העובדים. העובדת תבעה פיצוי מהחברה בטענה שזכותה לצאת לשירותים הוגבלה.</a:t>
            </a:r>
          </a:p>
          <a:p>
            <a:pPr algn="just" eaLnBrk="1" hangingPunct="1"/>
            <a:r>
              <a:rPr lang="he-IL" altLang="en-US" b="0" dirty="0">
                <a:solidFill>
                  <a:srgbClr val="191919"/>
                </a:solidFill>
                <a:latin typeface="Open Sans Hebrew" panose="00000500000000000000" pitchFamily="2" charset="-79"/>
              </a:rPr>
              <a:t>	נוסף לכך – העובדת טענה </a:t>
            </a:r>
            <a:r>
              <a:rPr lang="he-IL" altLang="he-IL" b="0" dirty="0">
                <a:solidFill>
                  <a:srgbClr val="191919"/>
                </a:solidFill>
                <a:latin typeface="Open Sans Hebrew" panose="00000500000000000000" pitchFamily="2" charset="-79"/>
              </a:rPr>
              <a:t>לפגיעה בפרטיותה וזאת מאחר שהחברה מפרסמת בקרב עובדי המוקד את זמני היציאה לשירותים.</a:t>
            </a:r>
            <a:endParaRPr lang="he-IL" altLang="en-US" b="0" dirty="0">
              <a:solidFill>
                <a:srgbClr val="191919"/>
              </a:solidFill>
              <a:latin typeface="Open Sans Hebrew" panose="00000500000000000000" pitchFamily="2" charset="-79"/>
            </a:endParaRPr>
          </a:p>
          <a:p>
            <a:pPr algn="just" eaLnBrk="1" hangingPunct="1"/>
            <a:r>
              <a:rPr lang="he-IL" altLang="en-US" dirty="0">
                <a:solidFill>
                  <a:srgbClr val="191919"/>
                </a:solidFill>
                <a:latin typeface="Open Sans Hebrew" panose="00000500000000000000" pitchFamily="2" charset="-79"/>
              </a:rPr>
              <a:t>	טענת המעסיק: </a:t>
            </a:r>
            <a:r>
              <a:rPr lang="he-IL" altLang="he-IL" b="0" dirty="0">
                <a:solidFill>
                  <a:srgbClr val="191919"/>
                </a:solidFill>
                <a:latin typeface="Open Sans Hebrew" panose="00000500000000000000" pitchFamily="2" charset="-79"/>
              </a:rPr>
              <a:t>העובדת מעולם לא טענה שהיא סובלת משלפוחית </a:t>
            </a:r>
            <a:r>
              <a:rPr lang="he-IL" altLang="he-IL" b="0" dirty="0" err="1">
                <a:solidFill>
                  <a:srgbClr val="191919"/>
                </a:solidFill>
                <a:latin typeface="Open Sans Hebrew" panose="00000500000000000000" pitchFamily="2" charset="-79"/>
              </a:rPr>
              <a:t>רגיזה</a:t>
            </a:r>
            <a:r>
              <a:rPr lang="he-IL" altLang="he-IL" b="0" dirty="0">
                <a:solidFill>
                  <a:srgbClr val="191919"/>
                </a:solidFill>
                <a:latin typeface="Open Sans Hebrew" panose="00000500000000000000" pitchFamily="2" charset="-79"/>
              </a:rPr>
              <a:t>, ואף לא הציגה מסמך רפואי. בנוסף טענה החברה שבעיה רפואית מסוג זה אמנם גורמת ליציאות תכופות לשירותים, אך לא לפרקי זמן ממושכים. זאת בעוד העובדת נהגה לצאת לחדר השירותים למשך כחצי שעה מעבר לזמן המוגדר להפסקות.</a:t>
            </a:r>
          </a:p>
          <a:p>
            <a:pPr algn="just" eaLnBrk="1" hangingPunct="1"/>
            <a:endParaRPr lang="he-IL" altLang="en-US" dirty="0">
              <a:solidFill>
                <a:srgbClr val="191919"/>
              </a:solidFill>
              <a:latin typeface="Open Sans Hebrew" panose="00000500000000000000" pitchFamily="2" charset="-79"/>
            </a:endParaRPr>
          </a:p>
          <a:p>
            <a:pPr eaLnBrk="1" hangingPunct="1"/>
            <a:endParaRPr lang="en-US" altLang="en-US" dirty="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E1EDFE-B37A-48EF-81D5-A6BCC4FD216A}"/>
              </a:ext>
            </a:extLst>
          </p:cNvPr>
          <p:cNvSpPr>
            <a:spLocks noGrp="1"/>
          </p:cNvSpPr>
          <p:nvPr>
            <p:ph type="title"/>
          </p:nvPr>
        </p:nvSpPr>
        <p:spPr/>
        <p:txBody>
          <a:bodyPr rtlCol="0"/>
          <a:lstStyle/>
          <a:p>
            <a:pPr algn="r" eaLnBrk="1" fontAlgn="auto" hangingPunct="1">
              <a:spcAft>
                <a:spcPts val="0"/>
              </a:spcAft>
              <a:defRPr/>
            </a:pPr>
            <a:r>
              <a:rPr lang="he-IL" dirty="0"/>
              <a:t>שינוי הגדרת תפקיד בעבודה שלא כדין</a:t>
            </a:r>
            <a:endParaRPr lang="en-US" dirty="0"/>
          </a:p>
        </p:txBody>
      </p:sp>
      <p:sp>
        <p:nvSpPr>
          <p:cNvPr id="28675" name="מציין מיקום תוכן 2">
            <a:extLst>
              <a:ext uri="{FF2B5EF4-FFF2-40B4-BE49-F238E27FC236}">
                <a16:creationId xmlns:a16="http://schemas.microsoft.com/office/drawing/2014/main" id="{53DA8861-9DC5-4B55-8779-006F59686DA7}"/>
              </a:ext>
            </a:extLst>
          </p:cNvPr>
          <p:cNvSpPr>
            <a:spLocks noGrp="1"/>
          </p:cNvSpPr>
          <p:nvPr>
            <p:ph idx="1"/>
          </p:nvPr>
        </p:nvSpPr>
        <p:spPr>
          <a:xfrm>
            <a:off x="822325" y="914400"/>
            <a:ext cx="7521575" cy="4849813"/>
          </a:xfrm>
        </p:spPr>
        <p:txBody>
          <a:bodyPr rtlCol="0">
            <a:normAutofit/>
          </a:bodyPr>
          <a:lstStyle/>
          <a:p>
            <a:pPr algn="just" eaLnBrk="1" hangingPunct="1">
              <a:defRPr/>
            </a:pPr>
            <a:endParaRPr lang="he-IL" dirty="0">
              <a:solidFill>
                <a:srgbClr val="191919"/>
              </a:solidFill>
              <a:latin typeface="Open Sans Hebrew"/>
            </a:endParaRPr>
          </a:p>
          <a:p>
            <a:pPr algn="just" eaLnBrk="1" hangingPunct="1">
              <a:defRPr/>
            </a:pPr>
            <a:r>
              <a:rPr lang="he-IL" dirty="0">
                <a:solidFill>
                  <a:srgbClr val="191919"/>
                </a:solidFill>
                <a:latin typeface="Open Sans Hebrew"/>
              </a:rPr>
              <a:t>ההלכה המנחה:</a:t>
            </a:r>
          </a:p>
          <a:p>
            <a:pPr marL="0" algn="just" eaLnBrk="1" hangingPunct="1">
              <a:defRPr/>
            </a:pPr>
            <a:r>
              <a:rPr lang="he-IL" dirty="0">
                <a:solidFill>
                  <a:srgbClr val="191919"/>
                </a:solidFill>
                <a:latin typeface="Open Sans Hebrew"/>
              </a:rPr>
              <a:t> </a:t>
            </a:r>
            <a:r>
              <a:rPr lang="he-IL" b="0" dirty="0">
                <a:solidFill>
                  <a:srgbClr val="191919"/>
                </a:solidFill>
                <a:latin typeface="Open Sans Hebrew"/>
              </a:rPr>
              <a:t>"אנו סבורים כי ההנהלה פעלה שלא כדין כאשר החליטה לשבץ את העובד בתפקיד שונה משמעותית מהתפקיד אותו מילא במקור כמנהל העבודה, וכן מדרגתו בפועל"</a:t>
            </a:r>
          </a:p>
          <a:p>
            <a:pPr marL="0" algn="just" eaLnBrk="1" hangingPunct="1">
              <a:defRPr/>
            </a:pPr>
            <a:r>
              <a:rPr lang="he-IL" altLang="en-US" b="0" dirty="0">
                <a:solidFill>
                  <a:srgbClr val="191919"/>
                </a:solidFill>
                <a:latin typeface="Open Sans Hebrew"/>
              </a:rPr>
              <a:t>הגדרת התפקיד החדש שקיבל העובד : "תפקיד בסיסי ביותר בארגון"</a:t>
            </a:r>
          </a:p>
          <a:p>
            <a:pPr marL="0" algn="just" eaLnBrk="1" hangingPunct="1">
              <a:defRPr/>
            </a:pPr>
            <a:endParaRPr lang="he-IL" altLang="en-US" dirty="0">
              <a:solidFill>
                <a:srgbClr val="191919"/>
              </a:solidFill>
              <a:latin typeface="Open Sans Hebrew"/>
            </a:endParaRPr>
          </a:p>
          <a:p>
            <a:pPr marL="0" algn="just" eaLnBrk="1" hangingPunct="1">
              <a:defRPr/>
            </a:pPr>
            <a:r>
              <a:rPr lang="he-IL" altLang="en-US" dirty="0">
                <a:solidFill>
                  <a:srgbClr val="191919"/>
                </a:solidFill>
                <a:latin typeface="Open Sans Hebrew"/>
              </a:rPr>
              <a:t>ליקויים בהליך הפיטורים</a:t>
            </a:r>
          </a:p>
          <a:p>
            <a:pPr marL="0" algn="just" eaLnBrk="1" hangingPunct="1">
              <a:defRPr/>
            </a:pPr>
            <a:r>
              <a:rPr lang="he-IL" b="0" dirty="0">
                <a:solidFill>
                  <a:srgbClr val="191919"/>
                </a:solidFill>
                <a:latin typeface="Open Sans Hebrew"/>
              </a:rPr>
              <a:t>במהלך שהייה של העובד בתקופת חופשת מחלה, וגם התנהלות ההנהלה שקדמה לו, </a:t>
            </a:r>
            <a:br>
              <a:rPr lang="en-US" b="0" dirty="0">
                <a:solidFill>
                  <a:srgbClr val="191919"/>
                </a:solidFill>
                <a:latin typeface="Open Sans Hebrew"/>
              </a:rPr>
            </a:br>
            <a:r>
              <a:rPr lang="he-IL" b="0" dirty="0">
                <a:solidFill>
                  <a:srgbClr val="191919"/>
                </a:solidFill>
                <a:latin typeface="Open Sans Hebrew"/>
              </a:rPr>
              <a:t>כיוון שההנהלה לא עשתה מספיק מאמצים כדי למצוא עבור העובד עבודה ההולמת את תפקידו הקודם, דרגתו, עברו המקצועי וכישוריו, במיוחד כשמדובר בארגון גדול.</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78E2BC-1F30-4AD4-85DA-AD98154B1552}"/>
              </a:ext>
            </a:extLst>
          </p:cNvPr>
          <p:cNvSpPr>
            <a:spLocks noGrp="1"/>
          </p:cNvSpPr>
          <p:nvPr>
            <p:ph type="title"/>
          </p:nvPr>
        </p:nvSpPr>
        <p:spPr/>
        <p:txBody>
          <a:bodyPr/>
          <a:lstStyle/>
          <a:p>
            <a:pPr algn="r">
              <a:defRPr/>
            </a:pPr>
            <a:r>
              <a:rPr lang="he-IL" dirty="0"/>
              <a:t>שינוי הגדרת תפקיד בעבודה</a:t>
            </a:r>
          </a:p>
        </p:txBody>
      </p:sp>
      <p:sp>
        <p:nvSpPr>
          <p:cNvPr id="3" name="מציין מיקום תוכן 2">
            <a:extLst>
              <a:ext uri="{FF2B5EF4-FFF2-40B4-BE49-F238E27FC236}">
                <a16:creationId xmlns:a16="http://schemas.microsoft.com/office/drawing/2014/main" id="{1FEC7A89-7D57-4F8B-8514-D91601EFBA1C}"/>
              </a:ext>
            </a:extLst>
          </p:cNvPr>
          <p:cNvSpPr>
            <a:spLocks noGrp="1"/>
          </p:cNvSpPr>
          <p:nvPr>
            <p:ph idx="1"/>
          </p:nvPr>
        </p:nvSpPr>
        <p:spPr/>
        <p:txBody>
          <a:bodyPr/>
          <a:lstStyle/>
          <a:p>
            <a:pPr>
              <a:defRPr/>
            </a:pPr>
            <a:endParaRPr lang="he-IL" dirty="0"/>
          </a:p>
          <a:p>
            <a:pPr>
              <a:defRPr/>
            </a:pPr>
            <a:r>
              <a:rPr lang="he-IL" dirty="0"/>
              <a:t>בית הדין : </a:t>
            </a:r>
          </a:p>
          <a:p>
            <a:pPr marL="0">
              <a:defRPr/>
            </a:pPr>
            <a:r>
              <a:rPr lang="he-IL" b="0" dirty="0"/>
              <a:t>"אכן, תקופת מחלתו הייתה ארוכה ולהנהלה היה חשד כי אישורי המחלה של העובד היו לא אמינים". "במצב כזה, ייתכן שההנהלה יכלה להעמיד את העובד לבדיקה של רופא מטעמה, או לכל הפחות לשתף פעולה עם העובד לבחינת העבודה שלו על ידי רופאה תעסוקתית, כפי שביקש… לדידנו, הלכה למעשה, העובד פוטר בזמן מחלה".</a:t>
            </a:r>
          </a:p>
          <a:p>
            <a:pPr marL="0">
              <a:defRPr/>
            </a:pPr>
            <a:endParaRPr lang="he-IL" dirty="0"/>
          </a:p>
          <a:p>
            <a:pPr>
              <a:defRPr/>
            </a:pPr>
            <a:r>
              <a:rPr lang="he-IL" dirty="0"/>
              <a:t>פיצוי כספי:</a:t>
            </a:r>
          </a:p>
          <a:p>
            <a:pPr marL="0">
              <a:defRPr/>
            </a:pPr>
            <a:r>
              <a:rPr lang="he-IL" b="0" dirty="0"/>
              <a:t>50 אלף שקל, כאשר בית הדין לקח בחשבון את תקופת העסקתו ואת העובדה שהיה עובד קבוע והייתה לעובד צפייה להמשיך לעבוד.</a:t>
            </a:r>
          </a:p>
          <a:p>
            <a:pPr>
              <a:defRPr/>
            </a:pPr>
            <a:endParaRPr lang="he-I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3A83A1-C97B-4362-BFBF-1EA2D40B2130}"/>
              </a:ext>
            </a:extLst>
          </p:cNvPr>
          <p:cNvSpPr>
            <a:spLocks noGrp="1"/>
          </p:cNvSpPr>
          <p:nvPr>
            <p:ph type="title"/>
          </p:nvPr>
        </p:nvSpPr>
        <p:spPr/>
        <p:txBody>
          <a:bodyPr rtlCol="0"/>
          <a:lstStyle/>
          <a:p>
            <a:pPr algn="r" eaLnBrk="1" fontAlgn="auto" hangingPunct="1">
              <a:spcAft>
                <a:spcPts val="0"/>
              </a:spcAft>
              <a:defRPr/>
            </a:pPr>
            <a:r>
              <a:rPr lang="he-IL" dirty="0"/>
              <a:t>פיטורי עובדת במהלך טיפולי פוריות</a:t>
            </a:r>
            <a:endParaRPr lang="en-US" dirty="0"/>
          </a:p>
        </p:txBody>
      </p:sp>
      <p:sp>
        <p:nvSpPr>
          <p:cNvPr id="28675" name="מציין מיקום תוכן 2">
            <a:extLst>
              <a:ext uri="{FF2B5EF4-FFF2-40B4-BE49-F238E27FC236}">
                <a16:creationId xmlns:a16="http://schemas.microsoft.com/office/drawing/2014/main" id="{4CF939C0-6C4D-4D1F-AB9F-D0F810C4271E}"/>
              </a:ext>
            </a:extLst>
          </p:cNvPr>
          <p:cNvSpPr>
            <a:spLocks noGrp="1"/>
          </p:cNvSpPr>
          <p:nvPr>
            <p:ph idx="1"/>
          </p:nvPr>
        </p:nvSpPr>
        <p:spPr>
          <a:xfrm>
            <a:off x="822325" y="1100138"/>
            <a:ext cx="7521575" cy="4416425"/>
          </a:xfrm>
        </p:spPr>
        <p:txBody>
          <a:bodyPr/>
          <a:lstStyle/>
          <a:p>
            <a:pPr algn="just" eaLnBrk="1" hangingPunct="1">
              <a:defRPr/>
            </a:pPr>
            <a:r>
              <a:rPr lang="he-IL" dirty="0">
                <a:solidFill>
                  <a:srgbClr val="191919"/>
                </a:solidFill>
                <a:latin typeface="Open Sans Hebrew"/>
              </a:rPr>
              <a:t>[</a:t>
            </a:r>
            <a:r>
              <a:rPr lang="he-IL" dirty="0" err="1">
                <a:solidFill>
                  <a:srgbClr val="191919"/>
                </a:solidFill>
                <a:latin typeface="Open Sans Hebrew"/>
              </a:rPr>
              <a:t>סע"ש</a:t>
            </a:r>
            <a:r>
              <a:rPr lang="he-IL" dirty="0">
                <a:solidFill>
                  <a:srgbClr val="191919"/>
                </a:solidFill>
                <a:latin typeface="Open Sans Hebrew"/>
              </a:rPr>
              <a:t> 74130-11-20]</a:t>
            </a:r>
          </a:p>
          <a:p>
            <a:pPr marL="0" algn="just" eaLnBrk="1" hangingPunct="1">
              <a:defRPr/>
            </a:pPr>
            <a:r>
              <a:rPr lang="he-IL" b="0" dirty="0">
                <a:solidFill>
                  <a:srgbClr val="191919"/>
                </a:solidFill>
                <a:latin typeface="Open Sans Hebrew"/>
              </a:rPr>
              <a:t>עובדת בתפקיד מוכרת ומנהלת חנות, הוצאה לחל"ת בעקבות התפשטות נגיף הקורונה בסגר השני בספטמבר 2020. העובדת פנתה למעסיק והסבירה שמאחר שהיא נמצאת בטיפולי פוריות עליו לקבל היתר מהממונה על חוק עבודת נשים – והמעסיק אכן קיבל היתר להוציא אותה לחל"ת עד ה-12 באוקטובר 2020.</a:t>
            </a:r>
            <a:endParaRPr lang="en-US" altLang="en-US" dirty="0">
              <a:cs typeface="Arial" panose="020B0604020202020204" pitchFamily="34" charset="0"/>
            </a:endParaRPr>
          </a:p>
          <a:p>
            <a:pPr eaLnBrk="1" hangingPunct="1">
              <a:defRPr/>
            </a:pPr>
            <a:r>
              <a:rPr lang="he-IL" dirty="0">
                <a:solidFill>
                  <a:srgbClr val="191919"/>
                </a:solidFill>
                <a:latin typeface="Open Sans Hebrew"/>
              </a:rPr>
              <a:t>בעקבות הקשיים הכלכליים שהביאה עמה </a:t>
            </a:r>
            <a:r>
              <a:rPr lang="he-IL" dirty="0" err="1">
                <a:solidFill>
                  <a:srgbClr val="191919"/>
                </a:solidFill>
                <a:latin typeface="Open Sans Hebrew"/>
              </a:rPr>
              <a:t>מגיפת</a:t>
            </a:r>
            <a:r>
              <a:rPr lang="he-IL" dirty="0">
                <a:solidFill>
                  <a:srgbClr val="191919"/>
                </a:solidFill>
                <a:latin typeface="Open Sans Hebrew"/>
              </a:rPr>
              <a:t> הקורונה</a:t>
            </a:r>
          </a:p>
          <a:p>
            <a:pPr marL="0" eaLnBrk="1" hangingPunct="1">
              <a:defRPr/>
            </a:pPr>
            <a:r>
              <a:rPr lang="he-IL" altLang="en-US" b="0" dirty="0">
                <a:solidFill>
                  <a:srgbClr val="191919"/>
                </a:solidFill>
                <a:latin typeface="Open Sans Hebrew"/>
              </a:rPr>
              <a:t>המעסיק הסביר לעובדת שבשל הקשיים הכלכליים במשבר הקורונה נאלץ לסגור את העסק. בסיומה של השיחה העובדת ביקשה מכתב מהמעסיק, נמסר לה מכתב  שבו נכתב  "הפסקת עבודה" בכותרת,  השיחה התקיימה ב- 5 באוקטובר.</a:t>
            </a:r>
          </a:p>
          <a:p>
            <a:pPr marL="0" eaLnBrk="1" hangingPunct="1">
              <a:defRPr/>
            </a:pPr>
            <a:r>
              <a:rPr lang="he-IL" altLang="en-US" b="0" dirty="0">
                <a:solidFill>
                  <a:srgbClr val="191919"/>
                </a:solidFill>
                <a:latin typeface="Open Sans Hebrew"/>
              </a:rPr>
              <a:t>ב-6 באוקטובר יום למחרת המעסיק הגיש </a:t>
            </a:r>
            <a:r>
              <a:rPr lang="he-IL" b="0" dirty="0">
                <a:solidFill>
                  <a:srgbClr val="191919"/>
                </a:solidFill>
                <a:latin typeface="Open Sans Hebrew"/>
              </a:rPr>
              <a:t>בקשה לממונה על חוק עבודת נשים לקבלת היתר לפיטורי העובדת, אך הבקשה נדחתה בנימוק שהמעסיק לא עשה מאמצים בכדי למנוע את פיטורי העובדת. לאחר שנמסר למעסיק שהעובדת הרתה ועקב קבלת החלטה של הממונה, הוצע לעובדת לחזור לעבוד תוך צמצום שעות עבודתה ושכרה – אך העובדת סירבה.</a:t>
            </a:r>
            <a:endParaRPr lang="en-US" altLang="en-US" b="0" dirty="0">
              <a:solidFill>
                <a:srgbClr val="191919"/>
              </a:solidFill>
              <a:latin typeface="Open Sans Hebre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2D3D8C-7BEE-4077-A4DF-E2E39977904E}"/>
              </a:ext>
            </a:extLst>
          </p:cNvPr>
          <p:cNvSpPr>
            <a:spLocks noGrp="1"/>
          </p:cNvSpPr>
          <p:nvPr>
            <p:ph type="title"/>
          </p:nvPr>
        </p:nvSpPr>
        <p:spPr/>
        <p:txBody>
          <a:bodyPr rtlCol="0"/>
          <a:lstStyle/>
          <a:p>
            <a:pPr algn="r" eaLnBrk="1" fontAlgn="auto" hangingPunct="1">
              <a:spcAft>
                <a:spcPts val="0"/>
              </a:spcAft>
              <a:defRPr/>
            </a:pPr>
            <a:r>
              <a:rPr lang="he-IL" dirty="0"/>
              <a:t>פיטורי עובדת במהלך טיפולי פוריות</a:t>
            </a:r>
            <a:endParaRPr lang="en-US" dirty="0"/>
          </a:p>
        </p:txBody>
      </p:sp>
      <p:sp>
        <p:nvSpPr>
          <p:cNvPr id="29699" name="מציין מיקום תוכן 2">
            <a:extLst>
              <a:ext uri="{FF2B5EF4-FFF2-40B4-BE49-F238E27FC236}">
                <a16:creationId xmlns:a16="http://schemas.microsoft.com/office/drawing/2014/main" id="{B0670B87-39F6-4032-BDAE-AB80050B3E37}"/>
              </a:ext>
            </a:extLst>
          </p:cNvPr>
          <p:cNvSpPr>
            <a:spLocks noGrp="1"/>
          </p:cNvSpPr>
          <p:nvPr>
            <p:ph idx="1"/>
          </p:nvPr>
        </p:nvSpPr>
        <p:spPr>
          <a:xfrm>
            <a:off x="822325" y="836613"/>
            <a:ext cx="7521575" cy="4679950"/>
          </a:xfrm>
        </p:spPr>
        <p:txBody>
          <a:bodyPr/>
          <a:lstStyle/>
          <a:p>
            <a:pPr algn="just" eaLnBrk="1" hangingPunct="1">
              <a:defRPr/>
            </a:pPr>
            <a:endParaRPr lang="he-IL" altLang="en-US" dirty="0"/>
          </a:p>
          <a:p>
            <a:pPr algn="just" eaLnBrk="1" hangingPunct="1">
              <a:defRPr/>
            </a:pPr>
            <a:r>
              <a:rPr lang="he-IL" altLang="en-US" dirty="0"/>
              <a:t>פניה נוספת של המעסיק לממונה לקבלת היתר  </a:t>
            </a:r>
          </a:p>
          <a:p>
            <a:pPr marL="0" algn="just" eaLnBrk="1" hangingPunct="1">
              <a:defRPr/>
            </a:pPr>
            <a:r>
              <a:rPr lang="he-IL" b="0" dirty="0">
                <a:solidFill>
                  <a:srgbClr val="191919"/>
                </a:solidFill>
                <a:latin typeface="Open Sans Hebrew"/>
              </a:rPr>
              <a:t>המעסיק פנה בפעם השלישית לממונה לקבלת היתר, כדי לקבל אישור לצמצמם את  שכרה והיקף המשרה של העובדת, בקשת המעסיק נדחתה בעקבות שלא עשה מאמצים כדי להימנע מצמצום שכרה של העובדת. </a:t>
            </a:r>
          </a:p>
          <a:p>
            <a:pPr marL="0" algn="just" eaLnBrk="1" hangingPunct="1">
              <a:defRPr/>
            </a:pPr>
            <a:r>
              <a:rPr lang="he-IL" b="0" dirty="0">
                <a:solidFill>
                  <a:srgbClr val="191919"/>
                </a:solidFill>
                <a:latin typeface="Open Sans Hebrew"/>
              </a:rPr>
              <a:t>בהתאם לאמור לעיל, המעסיק ביקש מהעובדת לחזור לעבוד במשרה מלאה לאחר קבלת החלטת הממונה, אך העובדת השיבה שמאחר שהובהר לה שאינו מעוניין בהעסקתה – היא לא תחזור לעבודה.</a:t>
            </a:r>
          </a:p>
          <a:p>
            <a:pPr marL="0" algn="just" eaLnBrk="1" hangingPunct="1">
              <a:defRPr/>
            </a:pPr>
            <a:endParaRPr lang="he-IL" b="0" dirty="0">
              <a:solidFill>
                <a:srgbClr val="191919"/>
              </a:solidFill>
              <a:latin typeface="Open Sans Hebrew"/>
            </a:endParaRPr>
          </a:p>
          <a:p>
            <a:pPr marL="0" algn="just" eaLnBrk="1" hangingPunct="1">
              <a:defRPr/>
            </a:pPr>
            <a:r>
              <a:rPr lang="he-IL" altLang="en-US" dirty="0"/>
              <a:t>פסיקת בית הדין:</a:t>
            </a:r>
          </a:p>
          <a:p>
            <a:pPr marL="0" algn="just" eaLnBrk="1" hangingPunct="1">
              <a:defRPr/>
            </a:pPr>
            <a:r>
              <a:rPr lang="he-IL" altLang="en-US" b="0" dirty="0">
                <a:solidFill>
                  <a:srgbClr val="191919"/>
                </a:solidFill>
                <a:latin typeface="Open Sans Hebrew"/>
              </a:rPr>
              <a:t>"לאחר בחינת הראיות שהובאו בפנינו, שוכנענו שהעובדת פוטרה מעבודתה ולא התפטרה"</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42DA18-8006-4D75-987F-DEAAFECD0694}"/>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dirty="0"/>
              <a:t>פיטורי עובדת במהלך טיפולי פוריות</a:t>
            </a:r>
            <a:endParaRPr lang="en-US" dirty="0"/>
          </a:p>
        </p:txBody>
      </p:sp>
      <p:sp>
        <p:nvSpPr>
          <p:cNvPr id="29699" name="מציין מיקום תוכן 2">
            <a:extLst>
              <a:ext uri="{FF2B5EF4-FFF2-40B4-BE49-F238E27FC236}">
                <a16:creationId xmlns:a16="http://schemas.microsoft.com/office/drawing/2014/main" id="{6BA597D4-7646-40FB-8F17-731FA2573C04}"/>
              </a:ext>
            </a:extLst>
          </p:cNvPr>
          <p:cNvSpPr>
            <a:spLocks noGrp="1"/>
          </p:cNvSpPr>
          <p:nvPr>
            <p:ph idx="1"/>
          </p:nvPr>
        </p:nvSpPr>
        <p:spPr>
          <a:xfrm>
            <a:off x="822325" y="908050"/>
            <a:ext cx="7521575" cy="5257800"/>
          </a:xfrm>
        </p:spPr>
        <p:txBody>
          <a:bodyPr/>
          <a:lstStyle/>
          <a:p>
            <a:pPr marL="0" algn="just" eaLnBrk="1" hangingPunct="1"/>
            <a:endParaRPr lang="he-IL" altLang="en-US">
              <a:solidFill>
                <a:srgbClr val="191919"/>
              </a:solidFill>
              <a:latin typeface="Open Sans Hebrew" panose="00000500000000000000" pitchFamily="2" charset="-79"/>
            </a:endParaRPr>
          </a:p>
          <a:p>
            <a:pPr marL="0" algn="just" eaLnBrk="1" hangingPunct="1"/>
            <a:r>
              <a:rPr lang="he-IL" altLang="en-US">
                <a:solidFill>
                  <a:srgbClr val="191919"/>
                </a:solidFill>
                <a:latin typeface="Open Sans Hebrew" panose="00000500000000000000" pitchFamily="2" charset="-79"/>
              </a:rPr>
              <a:t>בנוסף ציין בית הדין:</a:t>
            </a:r>
            <a:r>
              <a:rPr lang="he-IL" altLang="he-IL">
                <a:solidFill>
                  <a:srgbClr val="191919"/>
                </a:solidFill>
                <a:latin typeface="Open Sans Hebrew" panose="00000500000000000000" pitchFamily="2" charset="-79"/>
              </a:rPr>
              <a:t> </a:t>
            </a:r>
          </a:p>
          <a:p>
            <a:pPr marL="0" algn="just" eaLnBrk="1" hangingPunct="1"/>
            <a:r>
              <a:rPr lang="he-IL" altLang="he-IL" b="0">
                <a:solidFill>
                  <a:srgbClr val="191919"/>
                </a:solidFill>
                <a:latin typeface="Open Sans Hebrew" panose="00000500000000000000" pitchFamily="2" charset="-79"/>
              </a:rPr>
              <a:t>למרות שהמעסיק היה מודע לכך שאין לפטר עובדת בזמן טיפולי פוריות ללא היתר מהממונה, הגיש את הבקשה לקבלת היתר רק למחרת הפיטורין ולא הציע לעובדת לשוב בינתיים לעבודה. "אף לאחר שנדחתה הבקשה לקבלת היתר לפיטורים מהממונה, החברה לא השיבה את העובדת לעבודה בתנאי העסקתה המקוריים כנדרש ממנה על פי החוק, אלא הציעה לעובדת לשוב לעבודה תוך צמצום שכרה והיקף משרתה, מבלי שהתקבל היתר לכך".</a:t>
            </a:r>
          </a:p>
          <a:p>
            <a:pPr marL="0" algn="just" eaLnBrk="1" hangingPunct="1"/>
            <a:endParaRPr lang="he-IL" altLang="en-US" sz="600">
              <a:solidFill>
                <a:srgbClr val="191919"/>
              </a:solidFill>
              <a:latin typeface="Open Sans Hebrew" panose="00000500000000000000" pitchFamily="2" charset="-79"/>
            </a:endParaRPr>
          </a:p>
          <a:p>
            <a:pPr marL="0" algn="just" eaLnBrk="1" hangingPunct="1"/>
            <a:r>
              <a:rPr lang="he-IL" altLang="en-US">
                <a:solidFill>
                  <a:srgbClr val="191919"/>
                </a:solidFill>
                <a:latin typeface="Open Sans Hebrew" panose="00000500000000000000" pitchFamily="2" charset="-79"/>
              </a:rPr>
              <a:t>הבהרת בית הדין:</a:t>
            </a:r>
          </a:p>
          <a:p>
            <a:pPr marL="0" algn="just" eaLnBrk="1" hangingPunct="1"/>
            <a:r>
              <a:rPr lang="he-IL" altLang="en-US" b="0">
                <a:solidFill>
                  <a:srgbClr val="191919"/>
                </a:solidFill>
                <a:latin typeface="Open Sans Hebrew" panose="00000500000000000000" pitchFamily="2" charset="-79"/>
              </a:rPr>
              <a:t>המעסיק פעל לקבלת היתר לשינוי תנאי העסקה של העובדת, אך היה עליו להמתין עם ההחלטה על שינוי תנאי העסקתה עד לקבלת ההיתר הממונה ולפעול לפיה.</a:t>
            </a:r>
          </a:p>
          <a:p>
            <a:pPr marL="0" algn="just" eaLnBrk="1" hangingPunct="1"/>
            <a:r>
              <a:rPr lang="he-IL" altLang="en-US" b="0">
                <a:solidFill>
                  <a:srgbClr val="000000"/>
                </a:solidFill>
                <a:latin typeface="Open Sans Hebrew" panose="00000500000000000000" pitchFamily="2" charset="-79"/>
              </a:rPr>
              <a:t>פיטורי עובדת במהלך טיפולי פוריות נעשו מבלי שהתקבל היתר מהממונה, בניגוד לסעיף</a:t>
            </a:r>
            <a:br>
              <a:rPr lang="en-US" altLang="en-US" b="0">
                <a:solidFill>
                  <a:srgbClr val="000000"/>
                </a:solidFill>
                <a:latin typeface="Open Sans Hebrew" panose="00000500000000000000" pitchFamily="2" charset="-79"/>
                <a:cs typeface="Arial" panose="020B0604020202020204" pitchFamily="34" charset="0"/>
              </a:rPr>
            </a:br>
            <a:r>
              <a:rPr lang="he-IL" altLang="en-US" b="0">
                <a:solidFill>
                  <a:srgbClr val="000000"/>
                </a:solidFill>
                <a:latin typeface="Open Sans Hebrew" panose="00000500000000000000" pitchFamily="2" charset="-79"/>
              </a:rPr>
              <a:t> 9 לחוק עבודת נשים, והמעסיק חויב לשלם פיצוי לעובדת.</a:t>
            </a:r>
          </a:p>
          <a:p>
            <a:pPr marL="0" algn="just" eaLnBrk="1" hangingPunct="1"/>
            <a:endParaRPr lang="he-IL" altLang="en-US" b="0">
              <a:solidFill>
                <a:srgbClr val="191919"/>
              </a:solidFill>
              <a:latin typeface="Open Sans Hebrew" panose="00000500000000000000"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38418C-5F65-433A-BD78-A21A970C3A80}"/>
              </a:ext>
            </a:extLst>
          </p:cNvPr>
          <p:cNvSpPr>
            <a:spLocks noGrp="1"/>
          </p:cNvSpPr>
          <p:nvPr>
            <p:ph type="title"/>
          </p:nvPr>
        </p:nvSpPr>
        <p:spPr>
          <a:xfrm>
            <a:off x="822325" y="365125"/>
            <a:ext cx="7521575" cy="831850"/>
          </a:xfrm>
        </p:spPr>
        <p:txBody>
          <a:bodyPr rtlCol="0">
            <a:normAutofit/>
          </a:bodyPr>
          <a:lstStyle/>
          <a:p>
            <a:pPr algn="r" eaLnBrk="1" fontAlgn="auto" hangingPunct="1">
              <a:spcAft>
                <a:spcPts val="0"/>
              </a:spcAft>
              <a:defRPr/>
            </a:pPr>
            <a:r>
              <a:rPr lang="he-IL" dirty="0"/>
              <a:t>פיטורי עובדת במהלך טיפולי פוריות</a:t>
            </a:r>
            <a:endParaRPr lang="en-US" dirty="0"/>
          </a:p>
        </p:txBody>
      </p:sp>
      <p:sp>
        <p:nvSpPr>
          <p:cNvPr id="31747" name="מציין מיקום תוכן 2">
            <a:extLst>
              <a:ext uri="{FF2B5EF4-FFF2-40B4-BE49-F238E27FC236}">
                <a16:creationId xmlns:a16="http://schemas.microsoft.com/office/drawing/2014/main" id="{61B05C73-1FFF-4E1F-8F79-EC48B6F6DD86}"/>
              </a:ext>
            </a:extLst>
          </p:cNvPr>
          <p:cNvSpPr>
            <a:spLocks noGrp="1"/>
          </p:cNvSpPr>
          <p:nvPr>
            <p:ph idx="1"/>
          </p:nvPr>
        </p:nvSpPr>
        <p:spPr>
          <a:xfrm>
            <a:off x="822325" y="1125538"/>
            <a:ext cx="7521575" cy="4391025"/>
          </a:xfrm>
        </p:spPr>
        <p:txBody>
          <a:bodyPr/>
          <a:lstStyle/>
          <a:p>
            <a:pPr eaLnBrk="1" hangingPunct="1">
              <a:defRPr/>
            </a:pPr>
            <a:endParaRPr lang="he-IL" altLang="en-US" sz="1000" dirty="0">
              <a:solidFill>
                <a:srgbClr val="000000"/>
              </a:solidFill>
              <a:latin typeface="Open Sans Hebrew"/>
            </a:endParaRPr>
          </a:p>
          <a:p>
            <a:pPr eaLnBrk="1" hangingPunct="1">
              <a:defRPr/>
            </a:pPr>
            <a:r>
              <a:rPr lang="he-IL" altLang="en-US" dirty="0">
                <a:solidFill>
                  <a:srgbClr val="000000"/>
                </a:solidFill>
                <a:latin typeface="Open Sans Hebrew"/>
              </a:rPr>
              <a:t>פיצוי כספי:</a:t>
            </a:r>
          </a:p>
          <a:p>
            <a:pPr eaLnBrk="1" hangingPunct="1">
              <a:defRPr/>
            </a:pPr>
            <a:r>
              <a:rPr lang="he-IL" altLang="en-US" b="0" dirty="0">
                <a:solidFill>
                  <a:srgbClr val="000000"/>
                </a:solidFill>
                <a:latin typeface="Open Sans Hebrew"/>
              </a:rPr>
              <a:t>25,000 אלף שקל המשקפים שיעור של 125% של 3 חודשי שכר. </a:t>
            </a:r>
          </a:p>
          <a:p>
            <a:pPr eaLnBrk="1" hangingPunct="1">
              <a:defRPr/>
            </a:pPr>
            <a:endParaRPr lang="he-IL" altLang="en-US" sz="700" b="0" dirty="0">
              <a:solidFill>
                <a:srgbClr val="000000"/>
              </a:solidFill>
              <a:latin typeface="Open Sans Hebrew"/>
            </a:endParaRPr>
          </a:p>
          <a:p>
            <a:pPr marL="0" eaLnBrk="1" hangingPunct="1">
              <a:defRPr/>
            </a:pPr>
            <a:r>
              <a:rPr lang="he-IL" altLang="en-US" b="0" dirty="0">
                <a:solidFill>
                  <a:srgbClr val="000000"/>
                </a:solidFill>
                <a:latin typeface="Open Sans Hebrew"/>
              </a:rPr>
              <a:t>הובא בחשבון שהעובדת קיבלה דמי אבטלה בסיום העסקתה, ובנוסף על כך הפיטורין נבעו משיקולים כלכליים עקב משבר בתקופת הקורונה וללא כל קשר לכך שהעובדת הייתה בטיפולי פוריות.</a:t>
            </a:r>
          </a:p>
          <a:p>
            <a:pPr marL="0" eaLnBrk="1" hangingPunct="1">
              <a:defRPr/>
            </a:pPr>
            <a:endParaRPr lang="he-IL" altLang="en-US" sz="200" b="0" dirty="0">
              <a:solidFill>
                <a:srgbClr val="000000"/>
              </a:solidFill>
              <a:latin typeface="Open Sans Hebrew"/>
            </a:endParaRPr>
          </a:p>
          <a:p>
            <a:pPr marL="0" eaLnBrk="1" hangingPunct="1">
              <a:defRPr/>
            </a:pPr>
            <a:r>
              <a:rPr lang="he-IL" altLang="en-US" b="0" dirty="0">
                <a:solidFill>
                  <a:srgbClr val="000000"/>
                </a:solidFill>
                <a:latin typeface="Open Sans Hebrew"/>
              </a:rPr>
              <a:t>זאת ועוד, העובדת לא קיבלה זימון לשימוע, ולא קיבלה פירוט לגבי סיבות שבגללן הוחלט לפטר אותה, ואף המעסיק לא נתן לה מספיק זמן להיערך לקראת שיחת השימוע –</a:t>
            </a:r>
            <a:br>
              <a:rPr lang="en-US" altLang="en-US" b="0" dirty="0">
                <a:solidFill>
                  <a:srgbClr val="000000"/>
                </a:solidFill>
                <a:latin typeface="Open Sans Hebrew"/>
              </a:rPr>
            </a:br>
            <a:r>
              <a:rPr lang="he-IL" altLang="en-US" b="0" dirty="0">
                <a:solidFill>
                  <a:srgbClr val="000000"/>
                </a:solidFill>
                <a:latin typeface="Open Sans Hebrew"/>
              </a:rPr>
              <a:t>לכן חויב המעסיק בפיצוי נוסף בסך 7,000 שקל.</a:t>
            </a:r>
          </a:p>
          <a:p>
            <a:pPr eaLnBrk="1" hangingPunct="1">
              <a:defRPr/>
            </a:pPr>
            <a:endParaRPr lang="en-US" altLang="en-US" dirty="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9AB086-067A-447F-8D66-61ACFE0CEF48}"/>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dirty="0"/>
              <a:t>חוק הגנת השכר – סוגיית השכר הכולל</a:t>
            </a:r>
            <a:endParaRPr lang="en-US" dirty="0"/>
          </a:p>
        </p:txBody>
      </p:sp>
      <p:sp>
        <p:nvSpPr>
          <p:cNvPr id="32771" name="מציין מיקום תוכן 2">
            <a:extLst>
              <a:ext uri="{FF2B5EF4-FFF2-40B4-BE49-F238E27FC236}">
                <a16:creationId xmlns:a16="http://schemas.microsoft.com/office/drawing/2014/main" id="{A1EFA2A4-DAAF-46D5-9B65-EC58834773B4}"/>
              </a:ext>
            </a:extLst>
          </p:cNvPr>
          <p:cNvSpPr>
            <a:spLocks noGrp="1"/>
          </p:cNvSpPr>
          <p:nvPr>
            <p:ph idx="1"/>
          </p:nvPr>
        </p:nvSpPr>
        <p:spPr>
          <a:xfrm>
            <a:off x="822325" y="1100138"/>
            <a:ext cx="7521575" cy="4632325"/>
          </a:xfrm>
        </p:spPr>
        <p:txBody>
          <a:bodyPr/>
          <a:lstStyle/>
          <a:p>
            <a:pPr eaLnBrk="1" hangingPunct="1">
              <a:defRPr/>
            </a:pPr>
            <a:r>
              <a:rPr lang="he-IL" dirty="0">
                <a:solidFill>
                  <a:srgbClr val="191919"/>
                </a:solidFill>
                <a:latin typeface="Open Sans Hebrew"/>
              </a:rPr>
              <a:t>[ע"ע 62413-06-20]</a:t>
            </a:r>
          </a:p>
          <a:p>
            <a:pPr marL="0" algn="just" eaLnBrk="1" hangingPunct="1">
              <a:defRPr/>
            </a:pPr>
            <a:r>
              <a:rPr lang="he-IL" b="0" dirty="0">
                <a:solidFill>
                  <a:srgbClr val="191919"/>
                </a:solidFill>
                <a:latin typeface="Open Sans Hebrew"/>
              </a:rPr>
              <a:t>"כאשר תלוש השכר מבחין בין רכיב השכר הרגיל לבין גמול השעות הנוספות, לא חלה הוראת סעיף 5 לחוק הגנת השכר"  </a:t>
            </a:r>
          </a:p>
          <a:p>
            <a:pPr marL="0" algn="just" eaLnBrk="1" hangingPunct="1">
              <a:defRPr/>
            </a:pPr>
            <a:r>
              <a:rPr lang="he-IL" b="0" dirty="0">
                <a:solidFill>
                  <a:srgbClr val="191919"/>
                </a:solidFill>
                <a:latin typeface="Open Sans Hebrew"/>
              </a:rPr>
              <a:t>השופט אילן סופר הבהיר בערעור בבית הדין הארצי לעבודה. בנוסף ציין, שהפיצול נחזה להיות טכני, אולם הוא מגשים ערכים מהותיים.</a:t>
            </a:r>
          </a:p>
          <a:p>
            <a:pPr marL="0" algn="just" eaLnBrk="1" hangingPunct="1">
              <a:defRPr/>
            </a:pPr>
            <a:r>
              <a:rPr lang="he-IL" b="0" dirty="0">
                <a:solidFill>
                  <a:schemeClr val="tx2"/>
                </a:solidFill>
                <a:latin typeface="Open Sans Hebrew"/>
              </a:rPr>
              <a:t> אלא אם במקרה והעובד יוכיח שמדובר בפיצול פיקטיבי, המזכה את העובד בהפרשות סוציאליות</a:t>
            </a:r>
          </a:p>
          <a:p>
            <a:pPr marL="0" algn="just" eaLnBrk="1" hangingPunct="1">
              <a:defRPr/>
            </a:pPr>
            <a:endParaRPr lang="he-IL" b="0" dirty="0">
              <a:solidFill>
                <a:srgbClr val="191919"/>
              </a:solidFill>
              <a:latin typeface="Open Sans Hebrew"/>
            </a:endParaRPr>
          </a:p>
          <a:p>
            <a:pPr marL="0" algn="just" eaLnBrk="1" hangingPunct="1">
              <a:defRPr/>
            </a:pPr>
            <a:r>
              <a:rPr lang="he-IL" dirty="0">
                <a:solidFill>
                  <a:srgbClr val="191919"/>
                </a:solidFill>
                <a:latin typeface="Open Sans Hebrew"/>
              </a:rPr>
              <a:t>[</a:t>
            </a:r>
            <a:r>
              <a:rPr lang="he-IL" dirty="0" err="1">
                <a:solidFill>
                  <a:srgbClr val="191919"/>
                </a:solidFill>
                <a:latin typeface="Open Sans Hebrew"/>
              </a:rPr>
              <a:t>סע"ש</a:t>
            </a:r>
            <a:r>
              <a:rPr lang="he-IL" dirty="0">
                <a:solidFill>
                  <a:srgbClr val="191919"/>
                </a:solidFill>
                <a:latin typeface="Open Sans Hebrew"/>
              </a:rPr>
              <a:t> 20725-08-18] </a:t>
            </a:r>
          </a:p>
          <a:p>
            <a:pPr marL="0" algn="just" eaLnBrk="1" hangingPunct="1">
              <a:defRPr/>
            </a:pPr>
            <a:r>
              <a:rPr lang="he-IL" b="0" dirty="0">
                <a:solidFill>
                  <a:srgbClr val="191919"/>
                </a:solidFill>
                <a:latin typeface="Open Sans Hebrew"/>
              </a:rPr>
              <a:t>ערעור על פסק דין האזורי אשר דחה את טענת העובד לפיה יש לראות בשכר שקיבל את שכר בסיס לפיו יש לחשב את זכויותיו, ובית הדין הארצי דחה את הערעור שהגיש העובד.</a:t>
            </a:r>
            <a:endParaRPr lang="he-IL" b="0" dirty="0">
              <a:solidFill>
                <a:srgbClr val="FF0000"/>
              </a:solidFill>
              <a:latin typeface="Open Sans Hebre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A67801-3C0C-4B2B-AC4C-15665DA79028}"/>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dirty="0"/>
              <a:t>חוק הגנת השכר – סוגיית השכר הכולל</a:t>
            </a:r>
            <a:endParaRPr lang="en-US" dirty="0"/>
          </a:p>
        </p:txBody>
      </p:sp>
      <p:sp>
        <p:nvSpPr>
          <p:cNvPr id="33795" name="מציין מיקום תוכן 2">
            <a:extLst>
              <a:ext uri="{FF2B5EF4-FFF2-40B4-BE49-F238E27FC236}">
                <a16:creationId xmlns:a16="http://schemas.microsoft.com/office/drawing/2014/main" id="{6FD7AAA5-8977-4215-AC1A-C6E07C6B7FEE}"/>
              </a:ext>
            </a:extLst>
          </p:cNvPr>
          <p:cNvSpPr>
            <a:spLocks noGrp="1"/>
          </p:cNvSpPr>
          <p:nvPr>
            <p:ph idx="1"/>
          </p:nvPr>
        </p:nvSpPr>
        <p:spPr>
          <a:xfrm>
            <a:off x="822325" y="1100138"/>
            <a:ext cx="7521575" cy="4776787"/>
          </a:xfrm>
        </p:spPr>
        <p:txBody>
          <a:bodyPr/>
          <a:lstStyle/>
          <a:p>
            <a:pPr marL="0" algn="just" eaLnBrk="1" hangingPunct="1">
              <a:defRPr/>
            </a:pPr>
            <a:r>
              <a:rPr lang="he-IL" b="0" dirty="0">
                <a:solidFill>
                  <a:srgbClr val="191919"/>
                </a:solidFill>
                <a:latin typeface="Open Sans Hebrew"/>
              </a:rPr>
              <a:t>שופט </a:t>
            </a:r>
            <a:r>
              <a:rPr lang="he-IL" dirty="0">
                <a:solidFill>
                  <a:srgbClr val="191919"/>
                </a:solidFill>
                <a:latin typeface="Open Sans Hebrew"/>
              </a:rPr>
              <a:t>אילן </a:t>
            </a:r>
            <a:r>
              <a:rPr lang="he-IL" dirty="0" err="1">
                <a:solidFill>
                  <a:srgbClr val="191919"/>
                </a:solidFill>
                <a:latin typeface="Open Sans Hebrew"/>
              </a:rPr>
              <a:t>איטח</a:t>
            </a:r>
            <a:r>
              <a:rPr lang="he-IL" b="0" dirty="0">
                <a:solidFill>
                  <a:srgbClr val="191919"/>
                </a:solidFill>
                <a:latin typeface="Open Sans Hebrew"/>
              </a:rPr>
              <a:t> ונציגת ציבור העובדים סברו בדעת מיעוט שבמקרה הנדון העובד קיבל  </a:t>
            </a:r>
            <a:br>
              <a:rPr lang="en-US" b="0" dirty="0">
                <a:solidFill>
                  <a:srgbClr val="191919"/>
                </a:solidFill>
                <a:latin typeface="Open Sans Hebrew"/>
              </a:rPr>
            </a:br>
            <a:r>
              <a:rPr lang="he-IL" b="0" dirty="0">
                <a:solidFill>
                  <a:srgbClr val="191919"/>
                </a:solidFill>
                <a:latin typeface="Open Sans Hebrew"/>
              </a:rPr>
              <a:t>"שכר כולל" ממעסיקו שחלקו נוגד את סעיף 5 לחוק זה, והשופט יצא באזהרה למעסיקים :</a:t>
            </a:r>
            <a:br>
              <a:rPr lang="en-US" b="0" dirty="0">
                <a:solidFill>
                  <a:srgbClr val="191919"/>
                </a:solidFill>
                <a:latin typeface="Open Sans Hebrew"/>
              </a:rPr>
            </a:br>
            <a:r>
              <a:rPr lang="he-IL" b="0" dirty="0">
                <a:solidFill>
                  <a:srgbClr val="191919"/>
                </a:solidFill>
                <a:latin typeface="Open Sans Hebrew"/>
              </a:rPr>
              <a:t>"כל מי שחפץ שלא להניח את כספו על קרן הצבי, טוב יעשה אם ירחק מכל מה שנראה, </a:t>
            </a:r>
            <a:br>
              <a:rPr lang="en-US" b="0" dirty="0">
                <a:solidFill>
                  <a:srgbClr val="191919"/>
                </a:solidFill>
                <a:latin typeface="Open Sans Hebrew"/>
              </a:rPr>
            </a:br>
            <a:r>
              <a:rPr lang="he-IL" b="0" dirty="0">
                <a:solidFill>
                  <a:srgbClr val="191919"/>
                </a:solidFill>
                <a:latin typeface="Open Sans Hebrew"/>
              </a:rPr>
              <a:t>ולו לכאורה, כשכר כולל המנוגד לסעיף 5 לחוק הגנת השכר".</a:t>
            </a:r>
            <a:endParaRPr lang="he-IL" altLang="en-US" dirty="0">
              <a:solidFill>
                <a:srgbClr val="191919"/>
              </a:solidFill>
              <a:latin typeface="Open Sans Hebrew"/>
            </a:endParaRPr>
          </a:p>
          <a:p>
            <a:pPr eaLnBrk="1" hangingPunct="1">
              <a:defRPr/>
            </a:pPr>
            <a:endParaRPr lang="en-US" altLang="en-US" dirty="0">
              <a:cs typeface="Arial" panose="020B0604020202020204" pitchFamily="34" charset="0"/>
            </a:endParaRPr>
          </a:p>
        </p:txBody>
      </p:sp>
      <p:pic>
        <p:nvPicPr>
          <p:cNvPr id="32772" name="תמונה 3" descr="סעיף 5 לחוק הגנת השכר">
            <a:extLst>
              <a:ext uri="{FF2B5EF4-FFF2-40B4-BE49-F238E27FC236}">
                <a16:creationId xmlns:a16="http://schemas.microsoft.com/office/drawing/2014/main" id="{C9BC311B-8A62-418F-BF97-07A6AB6EE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48880"/>
            <a:ext cx="4797078" cy="253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0983F-2F6E-4261-95CB-069B650D0CBE}"/>
              </a:ext>
            </a:extLst>
          </p:cNvPr>
          <p:cNvSpPr>
            <a:spLocks noGrp="1"/>
          </p:cNvSpPr>
          <p:nvPr>
            <p:ph type="title"/>
          </p:nvPr>
        </p:nvSpPr>
        <p:spPr>
          <a:xfrm>
            <a:off x="822325" y="365125"/>
            <a:ext cx="7521575" cy="760413"/>
          </a:xfrm>
        </p:spPr>
        <p:txBody>
          <a:bodyPr rtlCol="0">
            <a:normAutofit/>
          </a:bodyPr>
          <a:lstStyle/>
          <a:p>
            <a:pPr algn="r" eaLnBrk="1" fontAlgn="auto" hangingPunct="1">
              <a:spcAft>
                <a:spcPts val="0"/>
              </a:spcAft>
              <a:defRPr/>
            </a:pPr>
            <a:r>
              <a:rPr lang="he-IL" dirty="0"/>
              <a:t>חוק הגנת השכר – סוגיית השכר הכולל</a:t>
            </a:r>
            <a:endParaRPr lang="en-US" dirty="0"/>
          </a:p>
        </p:txBody>
      </p:sp>
      <p:sp>
        <p:nvSpPr>
          <p:cNvPr id="34819" name="מציין מיקום תוכן 2">
            <a:extLst>
              <a:ext uri="{FF2B5EF4-FFF2-40B4-BE49-F238E27FC236}">
                <a16:creationId xmlns:a16="http://schemas.microsoft.com/office/drawing/2014/main" id="{A2636E3B-9214-496B-B8D3-538E721807AF}"/>
              </a:ext>
            </a:extLst>
          </p:cNvPr>
          <p:cNvSpPr>
            <a:spLocks noGrp="1"/>
          </p:cNvSpPr>
          <p:nvPr>
            <p:ph idx="1"/>
          </p:nvPr>
        </p:nvSpPr>
        <p:spPr>
          <a:xfrm>
            <a:off x="822325" y="1052513"/>
            <a:ext cx="7521575" cy="3627437"/>
          </a:xfrm>
        </p:spPr>
        <p:txBody>
          <a:bodyPr/>
          <a:lstStyle/>
          <a:p>
            <a:pPr marL="0" algn="just">
              <a:defRPr/>
            </a:pPr>
            <a:endParaRPr lang="he-IL" dirty="0">
              <a:solidFill>
                <a:srgbClr val="191919"/>
              </a:solidFill>
              <a:latin typeface="Open Sans Hebrew"/>
            </a:endParaRPr>
          </a:p>
          <a:p>
            <a:pPr marL="0" algn="just">
              <a:defRPr/>
            </a:pPr>
            <a:r>
              <a:rPr lang="he-IL" dirty="0">
                <a:solidFill>
                  <a:srgbClr val="191919"/>
                </a:solidFill>
                <a:latin typeface="Open Sans Hebrew"/>
              </a:rPr>
              <a:t>חילוקי דעות בין הצדדים:</a:t>
            </a:r>
          </a:p>
          <a:p>
            <a:pPr marL="0" algn="just">
              <a:defRPr/>
            </a:pPr>
            <a:r>
              <a:rPr lang="he-IL" b="0" dirty="0">
                <a:solidFill>
                  <a:srgbClr val="191919"/>
                </a:solidFill>
                <a:latin typeface="Open Sans Hebrew"/>
              </a:rPr>
              <a:t>סעיף בהסכם העבודה : </a:t>
            </a:r>
            <a:r>
              <a:rPr lang="he-IL" b="0" i="1" dirty="0">
                <a:solidFill>
                  <a:srgbClr val="191919"/>
                </a:solidFill>
                <a:latin typeface="Open Sans Hebrew"/>
              </a:rPr>
              <a:t>"העובד מצהיר כי הוא ביקש לקבל שכר שלא יפחת מסך ממוצע של</a:t>
            </a:r>
            <a:br>
              <a:rPr lang="en-US" b="0" i="1" dirty="0">
                <a:solidFill>
                  <a:srgbClr val="191919"/>
                </a:solidFill>
                <a:latin typeface="Open Sans Hebrew"/>
              </a:rPr>
            </a:br>
            <a:r>
              <a:rPr lang="he-IL" b="0" i="1" dirty="0">
                <a:solidFill>
                  <a:srgbClr val="191919"/>
                </a:solidFill>
                <a:latin typeface="Open Sans Hebrew"/>
              </a:rPr>
              <a:t> 35 ש"ח ברוטו לשעת עבודה (להלן: "השכר המוסכם" הכולל שכר יסוד, גמול שעות נוספות, שעות חג ומנוחה, נסיעות והבראה) ובהתאם לכך, מוסכם בין הצדדים כי בחודשים בהם בשל נסיבות שאינן תלויות בעובד, הוא יהיה זכאי לסכום הנמוך מהשכר המוסכם, תשלם החברה לעובד תוספת מיוחדת עד לגובה השכר המוסכם".</a:t>
            </a:r>
            <a:endParaRPr lang="he-IL" b="0" dirty="0">
              <a:solidFill>
                <a:srgbClr val="191919"/>
              </a:solidFill>
              <a:latin typeface="Open Sans Hebrew"/>
            </a:endParaRPr>
          </a:p>
          <a:p>
            <a:pPr marL="0" algn="just">
              <a:defRPr/>
            </a:pPr>
            <a:r>
              <a:rPr lang="he-IL" b="0" dirty="0">
                <a:solidFill>
                  <a:srgbClr val="191919"/>
                </a:solidFill>
                <a:latin typeface="Open Sans Hebrew"/>
              </a:rPr>
              <a:t>המשמעות: לעובד ניתנה רשת ביטחון בסיטואציות בהם אין למעסיק עבודה בפועל בהיקף מסוים. ואכן, כמעט מדי חודש הושלם שכרו של העובד לתעריף שעתי כולל.</a:t>
            </a:r>
          </a:p>
          <a:p>
            <a:pPr marL="0" algn="just">
              <a:defRPr/>
            </a:pPr>
            <a:r>
              <a:rPr lang="he-IL" b="0" dirty="0">
                <a:solidFill>
                  <a:srgbClr val="191919"/>
                </a:solidFill>
                <a:latin typeface="Open Sans Hebrew"/>
              </a:rPr>
              <a:t>עם זאת בחודשים מסוימים לא שולמה לעובד תוספת, ודעת הרוב נתנה לכך משקל מכריע כראיה לכך שהצדדים לא נהגו לפי ההסכמה של שכר שעתי כולל.</a:t>
            </a:r>
          </a:p>
          <a:p>
            <a:pPr marL="0" algn="just" eaLnBrk="1" hangingPunct="1">
              <a:defRPr/>
            </a:pPr>
            <a:endParaRPr lang="he-IL" altLang="en-US" b="0" dirty="0">
              <a:solidFill>
                <a:srgbClr val="191919"/>
              </a:solidFill>
              <a:latin typeface="Open Sans Hebrew"/>
            </a:endParaRPr>
          </a:p>
          <a:p>
            <a:pPr eaLnBrk="1" hangingPunct="1">
              <a:defRPr/>
            </a:pPr>
            <a:endParaRPr lang="en-US" altLang="en-US" dirty="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BF7592-8442-40A8-866E-043FFBBD8886}"/>
              </a:ext>
            </a:extLst>
          </p:cNvPr>
          <p:cNvSpPr>
            <a:spLocks noGrp="1"/>
          </p:cNvSpPr>
          <p:nvPr>
            <p:ph type="title"/>
          </p:nvPr>
        </p:nvSpPr>
        <p:spPr>
          <a:xfrm>
            <a:off x="822325" y="365125"/>
            <a:ext cx="7521575" cy="760413"/>
          </a:xfrm>
        </p:spPr>
        <p:txBody>
          <a:bodyPr rtlCol="0">
            <a:normAutofit/>
          </a:bodyPr>
          <a:lstStyle/>
          <a:p>
            <a:pPr algn="r" eaLnBrk="1" fontAlgn="auto" hangingPunct="1">
              <a:spcAft>
                <a:spcPts val="0"/>
              </a:spcAft>
              <a:defRPr/>
            </a:pPr>
            <a:r>
              <a:rPr lang="he-IL" dirty="0"/>
              <a:t>חוק הגנת השכר – סוגיית השכר הכולל</a:t>
            </a:r>
            <a:endParaRPr lang="en-US" dirty="0"/>
          </a:p>
        </p:txBody>
      </p:sp>
      <p:sp>
        <p:nvSpPr>
          <p:cNvPr id="35843" name="מציין מיקום תוכן 2">
            <a:extLst>
              <a:ext uri="{FF2B5EF4-FFF2-40B4-BE49-F238E27FC236}">
                <a16:creationId xmlns:a16="http://schemas.microsoft.com/office/drawing/2014/main" id="{2C2CDC7B-1357-4110-B6F8-A1C3538D598C}"/>
              </a:ext>
            </a:extLst>
          </p:cNvPr>
          <p:cNvSpPr>
            <a:spLocks noGrp="1"/>
          </p:cNvSpPr>
          <p:nvPr>
            <p:ph idx="1"/>
          </p:nvPr>
        </p:nvSpPr>
        <p:spPr>
          <a:xfrm>
            <a:off x="828675" y="981075"/>
            <a:ext cx="7521575" cy="4248150"/>
          </a:xfrm>
        </p:spPr>
        <p:txBody>
          <a:bodyPr/>
          <a:lstStyle/>
          <a:p>
            <a:pPr marL="0">
              <a:defRPr/>
            </a:pPr>
            <a:r>
              <a:rPr lang="he-IL" b="0" dirty="0">
                <a:solidFill>
                  <a:srgbClr val="353535"/>
                </a:solidFill>
                <a:latin typeface="Open Sans Hebrew"/>
              </a:rPr>
              <a:t>כפי הנראה </a:t>
            </a:r>
            <a:r>
              <a:rPr lang="he-IL" b="0" dirty="0">
                <a:solidFill>
                  <a:srgbClr val="191919"/>
                </a:solidFill>
                <a:latin typeface="Open Sans Hebrew"/>
              </a:rPr>
              <a:t>במקרה זה העובד בחר למקד את טענותיו בתלוש השכר, ובית הדין הארצי רמז שהיה על העובד להעלות טענה אחרת, לפיה הוראות חוזה העבודה הן למראית עין תוך הפרת סעיף 13 לחוק החוזים.</a:t>
            </a:r>
            <a:br>
              <a:rPr lang="he-IL" dirty="0">
                <a:solidFill>
                  <a:srgbClr val="353535"/>
                </a:solidFill>
                <a:latin typeface="Open Sans Hebrew"/>
              </a:rPr>
            </a:br>
            <a:endParaRPr lang="he-IL" b="0" dirty="0">
              <a:solidFill>
                <a:srgbClr val="353535"/>
              </a:solidFill>
              <a:latin typeface="Open Sans Hebrew"/>
            </a:endParaRPr>
          </a:p>
          <a:p>
            <a:pPr marL="0" algn="just">
              <a:defRPr/>
            </a:pPr>
            <a:endParaRPr lang="he-IL" b="0" dirty="0">
              <a:solidFill>
                <a:srgbClr val="191919"/>
              </a:solidFill>
              <a:latin typeface="Open Sans Hebrew"/>
            </a:endParaRPr>
          </a:p>
          <a:p>
            <a:pPr marL="0" algn="just">
              <a:defRPr/>
            </a:pPr>
            <a:r>
              <a:rPr lang="he-IL" b="0" dirty="0">
                <a:solidFill>
                  <a:srgbClr val="191919"/>
                </a:solidFill>
                <a:latin typeface="Open Sans Hebrew"/>
              </a:rPr>
              <a:t>דעת הרוב הבהירה במסגרת הערעור שבמצב בו קיימת התאמה בין ההסכם לבין מבנה תלוש השכר, טענת העובד לפיה התלוש פיקטיבי צריכה להיות מופנית כלפי הסכם העבודה, ולא כלפי תלושי השכר הנגזרים ממנה.</a:t>
            </a:r>
          </a:p>
          <a:p>
            <a:pPr marL="0" algn="just">
              <a:defRPr/>
            </a:pPr>
            <a:r>
              <a:rPr lang="he-IL" b="0" dirty="0">
                <a:solidFill>
                  <a:srgbClr val="191919"/>
                </a:solidFill>
                <a:latin typeface="Open Sans Hebrew"/>
              </a:rPr>
              <a:t>הובהר שגם אם העובד היה טוען כך היה עליו להוכיח זאת בהתאם להלכה הפסוקה,</a:t>
            </a:r>
            <a:br>
              <a:rPr lang="en-US" b="0" dirty="0">
                <a:solidFill>
                  <a:srgbClr val="191919"/>
                </a:solidFill>
                <a:latin typeface="Open Sans Hebrew"/>
              </a:rPr>
            </a:br>
            <a:r>
              <a:rPr lang="he-IL" b="0" dirty="0">
                <a:solidFill>
                  <a:srgbClr val="191919"/>
                </a:solidFill>
                <a:latin typeface="Open Sans Hebrew"/>
              </a:rPr>
              <a:t>אולם נסיבות העניין ממילא לא מביאות למסקנה שמדובר בחוזה למראית עין, </a:t>
            </a:r>
            <a:br>
              <a:rPr lang="en-US" b="0" dirty="0">
                <a:solidFill>
                  <a:srgbClr val="191919"/>
                </a:solidFill>
                <a:latin typeface="Open Sans Hebrew"/>
              </a:rPr>
            </a:br>
            <a:r>
              <a:rPr lang="he-IL" b="0" dirty="0">
                <a:solidFill>
                  <a:srgbClr val="191919"/>
                </a:solidFill>
                <a:latin typeface="Open Sans Hebrew"/>
              </a:rPr>
              <a:t>משום שתלושי השכר כוללים פיצול בין ערך השעה לבין הזכויות הסוציאליות, והפיצול שנעשה עולה בקנה אחד עם האמור בהסכם העבודה. </a:t>
            </a:r>
          </a:p>
          <a:p>
            <a:pPr marL="0" algn="just">
              <a:defRPr/>
            </a:pPr>
            <a:r>
              <a:rPr lang="he-IL" dirty="0">
                <a:solidFill>
                  <a:srgbClr val="191919"/>
                </a:solidFill>
                <a:latin typeface="Open Sans Hebrew"/>
              </a:rPr>
              <a:t>ההלכה המנחה:</a:t>
            </a:r>
          </a:p>
          <a:p>
            <a:pPr marL="0" algn="just">
              <a:defRPr/>
            </a:pPr>
            <a:r>
              <a:rPr lang="he-IL" b="0" dirty="0">
                <a:solidFill>
                  <a:srgbClr val="191919"/>
                </a:solidFill>
                <a:latin typeface="Open Sans Hebrew"/>
              </a:rPr>
              <a:t>כל אלה מהווים ראיה נסיבתית לאמיתות הסכם בין הצדדים.</a:t>
            </a:r>
          </a:p>
          <a:p>
            <a:pPr algn="just" eaLnBrk="1" hangingPunct="1">
              <a:defRPr/>
            </a:pPr>
            <a:endParaRPr lang="en-US" altLang="en-US" dirty="0">
              <a:cs typeface="Arial" panose="020B0604020202020204" pitchFamily="34" charset="0"/>
            </a:endParaRPr>
          </a:p>
        </p:txBody>
      </p:sp>
      <p:pic>
        <p:nvPicPr>
          <p:cNvPr id="34820" name="תמונה 3">
            <a:extLst>
              <a:ext uri="{FF2B5EF4-FFF2-40B4-BE49-F238E27FC236}">
                <a16:creationId xmlns:a16="http://schemas.microsoft.com/office/drawing/2014/main" id="{6C65C491-4156-4B9C-89BD-A9BCCA66C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42" t="37276" r="32458" b="56882"/>
          <a:stretch>
            <a:fillRect/>
          </a:stretch>
        </p:blipFill>
        <p:spPr bwMode="auto">
          <a:xfrm>
            <a:off x="1979613" y="1770063"/>
            <a:ext cx="5534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76B754-4198-4740-A202-D8B391AF97F8}"/>
              </a:ext>
            </a:extLst>
          </p:cNvPr>
          <p:cNvSpPr>
            <a:spLocks noGrp="1"/>
          </p:cNvSpPr>
          <p:nvPr>
            <p:ph type="title"/>
          </p:nvPr>
        </p:nvSpPr>
        <p:spPr/>
        <p:txBody>
          <a:bodyPr rtlCol="0"/>
          <a:lstStyle/>
          <a:p>
            <a:pPr algn="ctr" eaLnBrk="1" fontAlgn="auto" hangingPunct="1">
              <a:spcAft>
                <a:spcPts val="0"/>
              </a:spcAft>
              <a:defRPr/>
            </a:pPr>
            <a:r>
              <a:rPr lang="he-IL" sz="3600" dirty="0"/>
              <a:t>הפסקה לצורך שימוש בשירותים</a:t>
            </a:r>
            <a:endParaRPr lang="en-US" sz="3600" dirty="0"/>
          </a:p>
        </p:txBody>
      </p:sp>
      <p:sp>
        <p:nvSpPr>
          <p:cNvPr id="8195" name="מציין מיקום תוכן 2">
            <a:extLst>
              <a:ext uri="{FF2B5EF4-FFF2-40B4-BE49-F238E27FC236}">
                <a16:creationId xmlns:a16="http://schemas.microsoft.com/office/drawing/2014/main" id="{11A3827B-F91E-433D-9D99-8D042C5D058E}"/>
              </a:ext>
            </a:extLst>
          </p:cNvPr>
          <p:cNvSpPr>
            <a:spLocks noGrp="1"/>
          </p:cNvSpPr>
          <p:nvPr>
            <p:ph idx="1"/>
          </p:nvPr>
        </p:nvSpPr>
        <p:spPr>
          <a:xfrm>
            <a:off x="822325" y="1100138"/>
            <a:ext cx="7521575" cy="5713412"/>
          </a:xfrm>
        </p:spPr>
        <p:txBody>
          <a:bodyPr/>
          <a:lstStyle/>
          <a:p>
            <a:pPr algn="just" eaLnBrk="1" hangingPunct="1"/>
            <a:r>
              <a:rPr lang="he-IL" altLang="en-US"/>
              <a:t>פסיקת בית הדין:</a:t>
            </a:r>
          </a:p>
          <a:p>
            <a:pPr algn="just" eaLnBrk="1" hangingPunct="1"/>
            <a:r>
              <a:rPr lang="he-IL" altLang="he-IL">
                <a:solidFill>
                  <a:srgbClr val="191919"/>
                </a:solidFill>
                <a:latin typeface="Open Sans Hebrew" panose="00000500000000000000" pitchFamily="2" charset="-79"/>
              </a:rPr>
              <a:t>	סעיף 20א לחוק </a:t>
            </a:r>
            <a:r>
              <a:rPr lang="he-IL" altLang="he-IL" b="0">
                <a:solidFill>
                  <a:srgbClr val="191919"/>
                </a:solidFill>
                <a:latin typeface="Open Sans Hebrew" panose="00000500000000000000" pitchFamily="2" charset="-79"/>
              </a:rPr>
              <a:t>שעות עבודה ומנוחה קובע: </a:t>
            </a:r>
            <a:r>
              <a:rPr lang="he-IL" altLang="he-IL" b="0" i="1">
                <a:solidFill>
                  <a:srgbClr val="191919"/>
                </a:solidFill>
                <a:latin typeface="Open Sans Hebrew" panose="00000500000000000000" pitchFamily="2" charset="-79"/>
              </a:rPr>
              <a:t>"עובד זכאי, במהלך יום עבודתו, להפסיק את עבודתו לשם שימוש בחדר שירותים, בהתאם לצרכיו".</a:t>
            </a:r>
            <a:endParaRPr lang="he-IL" altLang="en-US">
              <a:solidFill>
                <a:srgbClr val="191919"/>
              </a:solidFill>
              <a:latin typeface="Open Sans Hebrew" panose="00000500000000000000" pitchFamily="2" charset="-79"/>
            </a:endParaRPr>
          </a:p>
          <a:p>
            <a:pPr eaLnBrk="1" hangingPunct="1"/>
            <a:r>
              <a:rPr lang="he-IL" altLang="en-US">
                <a:solidFill>
                  <a:srgbClr val="191919"/>
                </a:solidFill>
                <a:latin typeface="Open Sans Hebrew" panose="00000500000000000000" pitchFamily="2" charset="-79"/>
              </a:rPr>
              <a:t>	הנחת המוצא</a:t>
            </a:r>
            <a:r>
              <a:rPr lang="en-US" altLang="en-US">
                <a:solidFill>
                  <a:srgbClr val="191919"/>
                </a:solidFill>
                <a:latin typeface="Open Sans Hebrew" panose="00000500000000000000" pitchFamily="2" charset="-79"/>
                <a:cs typeface="Arial" panose="020B0604020202020204" pitchFamily="34" charset="0"/>
              </a:rPr>
              <a:t>:</a:t>
            </a:r>
            <a:br>
              <a:rPr lang="en-US" altLang="en-US">
                <a:solidFill>
                  <a:srgbClr val="191919"/>
                </a:solidFill>
                <a:latin typeface="Open Sans Hebrew" panose="00000500000000000000" pitchFamily="2" charset="-79"/>
                <a:cs typeface="Arial" panose="020B0604020202020204" pitchFamily="34" charset="0"/>
              </a:rPr>
            </a:br>
            <a:r>
              <a:rPr lang="he-IL" altLang="he-IL" b="0">
                <a:solidFill>
                  <a:srgbClr val="191919"/>
                </a:solidFill>
                <a:latin typeface="Open Sans Hebrew" panose="00000500000000000000" pitchFamily="2" charset="-79"/>
              </a:rPr>
              <a:t>הפסקה היא לצורך שימוש בחדר השירותים, והעיתוי שלה נקבע בהתאם לצרכי העובד. הובהר שמדובר במשך זמן הפסקה קצר, ככלל – דקות ספורות.</a:t>
            </a:r>
          </a:p>
          <a:p>
            <a:pPr algn="just" eaLnBrk="1" hangingPunct="1"/>
            <a:r>
              <a:rPr lang="he-IL" altLang="he-IL" b="0">
                <a:solidFill>
                  <a:srgbClr val="191919"/>
                </a:solidFill>
                <a:latin typeface="Open Sans Hebrew" panose="00000500000000000000" pitchFamily="2" charset="-79"/>
              </a:rPr>
              <a:t>	"אין המעסיק רשאי לשלול מעובדים לצאת לשירותים כל אימת שהם נזקקים לכך, בהתאם לצרכיהם הספציפיים, מדובר בזכות מוקנית שאין מקום להתערב בה או לשלול אותה בדרך כלשהי", ציין בית הדין : "לטעמנו, הפסקת העבודה לשם שימוש בחדר השירותים נגזרת מכבודו של העובד כאדם, וחשיבותה לבריאות העובד ורווחתו מובנית מאליה"</a:t>
            </a:r>
          </a:p>
          <a:p>
            <a:pPr algn="just" eaLnBrk="1" hangingPunct="1"/>
            <a:r>
              <a:rPr lang="he-IL" altLang="he-IL" b="0">
                <a:solidFill>
                  <a:srgbClr val="191919"/>
                </a:solidFill>
                <a:latin typeface="Open Sans Hebrew" panose="00000500000000000000" pitchFamily="2" charset="-79"/>
              </a:rPr>
              <a:t>	עם זאת, בית הדין הבהיר שקיימת הבחנה ברורה בין עובדה זו לבין פרקי הזמן הממושכים והיציאות התכופות לשירותים מעבר לזמן סביר, שבמקרה זה גם לא נתמכו באישורים רפואיים.</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D13740-9833-418A-90B2-BAA63DA2FA05}"/>
              </a:ext>
            </a:extLst>
          </p:cNvPr>
          <p:cNvSpPr>
            <a:spLocks noGrp="1"/>
          </p:cNvSpPr>
          <p:nvPr>
            <p:ph type="title"/>
          </p:nvPr>
        </p:nvSpPr>
        <p:spPr>
          <a:xfrm>
            <a:off x="822325" y="365125"/>
            <a:ext cx="7521575" cy="735013"/>
          </a:xfrm>
        </p:spPr>
        <p:txBody>
          <a:bodyPr rtlCol="0">
            <a:normAutofit/>
          </a:bodyPr>
          <a:lstStyle/>
          <a:p>
            <a:pPr algn="just" eaLnBrk="1" fontAlgn="auto" hangingPunct="1">
              <a:spcAft>
                <a:spcPts val="0"/>
              </a:spcAft>
              <a:defRPr/>
            </a:pPr>
            <a:r>
              <a:rPr lang="he-IL" dirty="0"/>
              <a:t>חוק הגנת השכר – סוגיית השכר הכולל</a:t>
            </a:r>
            <a:endParaRPr lang="en-US" dirty="0"/>
          </a:p>
        </p:txBody>
      </p:sp>
      <p:sp>
        <p:nvSpPr>
          <p:cNvPr id="35843" name="מציין מיקום תוכן 2">
            <a:extLst>
              <a:ext uri="{FF2B5EF4-FFF2-40B4-BE49-F238E27FC236}">
                <a16:creationId xmlns:a16="http://schemas.microsoft.com/office/drawing/2014/main" id="{61CA881A-1614-4A93-B6AF-CFC61426AC3F}"/>
              </a:ext>
            </a:extLst>
          </p:cNvPr>
          <p:cNvSpPr>
            <a:spLocks noGrp="1"/>
          </p:cNvSpPr>
          <p:nvPr>
            <p:ph idx="1"/>
          </p:nvPr>
        </p:nvSpPr>
        <p:spPr>
          <a:xfrm>
            <a:off x="822325" y="1196975"/>
            <a:ext cx="7521575" cy="3816350"/>
          </a:xfrm>
        </p:spPr>
        <p:txBody>
          <a:bodyPr/>
          <a:lstStyle/>
          <a:p>
            <a:pPr marL="0" algn="just"/>
            <a:endParaRPr lang="he-IL" altLang="he-IL" sz="1100">
              <a:solidFill>
                <a:srgbClr val="191919"/>
              </a:solidFill>
              <a:latin typeface="Open Sans Hebrew" panose="00000500000000000000" pitchFamily="2" charset="-79"/>
            </a:endParaRPr>
          </a:p>
          <a:p>
            <a:pPr marL="0" algn="just"/>
            <a:r>
              <a:rPr lang="he-IL" altLang="he-IL">
                <a:solidFill>
                  <a:srgbClr val="191919"/>
                </a:solidFill>
                <a:latin typeface="Open Sans Hebrew" panose="00000500000000000000" pitchFamily="2" charset="-79"/>
              </a:rPr>
              <a:t>הבהרת בית הדין הארצי:</a:t>
            </a:r>
          </a:p>
          <a:p>
            <a:pPr marL="0" algn="just"/>
            <a:r>
              <a:rPr lang="he-IL" altLang="he-IL" b="0">
                <a:solidFill>
                  <a:srgbClr val="191919"/>
                </a:solidFill>
                <a:latin typeface="Open Sans Hebrew" panose="00000500000000000000" pitchFamily="2" charset="-79"/>
              </a:rPr>
              <a:t>"השאיפה לרשת ביטחון, כשלעצמה, אינה מלמדת על היות הפיצול פיקטיבי".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"זאת, כפי שתשלום גמול שעות נוספות גלובלי העומד בדרישות שנקבעו בהלכה פסוקה מקנה לעובד ביטחון בדבר גובה שכרו החודשי, והוא אינו נחשב לפיקטיבי מטעם זה".</a:t>
            </a:r>
          </a:p>
          <a:p>
            <a:pPr marL="0" algn="just"/>
            <a:endParaRPr lang="he-IL" altLang="he-IL">
              <a:solidFill>
                <a:srgbClr val="191919"/>
              </a:solidFill>
              <a:latin typeface="Open Sans Hebrew" panose="00000500000000000000" pitchFamily="2" charset="-79"/>
            </a:endParaRPr>
          </a:p>
          <a:p>
            <a:pPr marL="0" algn="just"/>
            <a:r>
              <a:rPr lang="he-IL" altLang="he-IL">
                <a:solidFill>
                  <a:srgbClr val="191919"/>
                </a:solidFill>
                <a:latin typeface="Open Sans Hebrew" panose="00000500000000000000" pitchFamily="2" charset="-79"/>
              </a:rPr>
              <a:t>קביעת בית הדין הארצי:</a:t>
            </a:r>
          </a:p>
          <a:p>
            <a:pPr marL="0" algn="just"/>
            <a:r>
              <a:rPr lang="he-IL" altLang="he-IL" b="0">
                <a:solidFill>
                  <a:srgbClr val="191919"/>
                </a:solidFill>
                <a:latin typeface="Open Sans Hebrew" panose="00000500000000000000" pitchFamily="2" charset="-79"/>
              </a:rPr>
              <a:t>לאחר בחינת רכיבי השכר הרלוונטיים- דמי נסיעות, דמי הבראה וגמול שעות נוספות –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ופסק שתשלומם היה אמיתי, ולא הוכח שהם פיקטיביים.</a:t>
            </a:r>
          </a:p>
          <a:p>
            <a:pPr marL="0" eaLnBrk="1" hangingPunct="1"/>
            <a:r>
              <a:rPr lang="he-IL" altLang="he-IL" b="0">
                <a:solidFill>
                  <a:srgbClr val="191919"/>
                </a:solidFill>
                <a:latin typeface="Open Sans Hebrew" panose="00000500000000000000" pitchFamily="2" charset="-79"/>
              </a:rPr>
              <a:t>קבע שהסכם העבודה ותלושי השכר מבטאים את הסכמת הצדדים, בית הדין הארצי בחן את תוקפה המשפטי של ההסכמה על פי סעיף 5 לחוק הגנת השכר – ופסק שכלל אינה חלה על המקרה רק מעצם העובדה שקיים פיצול אמיתי בתלוש השכר.</a:t>
            </a:r>
            <a:endParaRPr lang="en-US" altLang="en-US">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4615AC-6BE5-4CF5-B157-52982DDD5507}"/>
              </a:ext>
            </a:extLst>
          </p:cNvPr>
          <p:cNvSpPr>
            <a:spLocks noGrp="1"/>
          </p:cNvSpPr>
          <p:nvPr>
            <p:ph type="title"/>
          </p:nvPr>
        </p:nvSpPr>
        <p:spPr>
          <a:xfrm>
            <a:off x="822325" y="365125"/>
            <a:ext cx="7521575" cy="831850"/>
          </a:xfrm>
        </p:spPr>
        <p:txBody>
          <a:bodyPr rtlCol="0">
            <a:normAutofit/>
          </a:bodyPr>
          <a:lstStyle/>
          <a:p>
            <a:pPr algn="just" eaLnBrk="1" fontAlgn="auto" hangingPunct="1">
              <a:spcAft>
                <a:spcPts val="0"/>
              </a:spcAft>
              <a:defRPr/>
            </a:pPr>
            <a:r>
              <a:rPr lang="he-IL" dirty="0"/>
              <a:t>חוק הגנת השכר – סוגיית השכר הכולל</a:t>
            </a:r>
            <a:endParaRPr lang="en-US" dirty="0"/>
          </a:p>
        </p:txBody>
      </p:sp>
      <p:sp>
        <p:nvSpPr>
          <p:cNvPr id="37891" name="מציין מיקום תוכן 2">
            <a:extLst>
              <a:ext uri="{FF2B5EF4-FFF2-40B4-BE49-F238E27FC236}">
                <a16:creationId xmlns:a16="http://schemas.microsoft.com/office/drawing/2014/main" id="{19DE4D8C-9466-4A79-9E4E-F27356ED4AF0}"/>
              </a:ext>
            </a:extLst>
          </p:cNvPr>
          <p:cNvSpPr>
            <a:spLocks noGrp="1"/>
          </p:cNvSpPr>
          <p:nvPr>
            <p:ph idx="1"/>
          </p:nvPr>
        </p:nvSpPr>
        <p:spPr>
          <a:xfrm>
            <a:off x="822325" y="1341438"/>
            <a:ext cx="7521575" cy="3338512"/>
          </a:xfrm>
        </p:spPr>
        <p:txBody>
          <a:bodyPr/>
          <a:lstStyle/>
          <a:p>
            <a:pPr marL="0">
              <a:defRPr/>
            </a:pPr>
            <a:r>
              <a:rPr lang="he-IL" dirty="0">
                <a:solidFill>
                  <a:srgbClr val="353535"/>
                </a:solidFill>
                <a:latin typeface="Open Sans Hebrew"/>
              </a:rPr>
              <a:t>הפיצול מהווה פתרון ל- 2 סכנות:</a:t>
            </a:r>
            <a:endParaRPr lang="he-IL" b="0" dirty="0">
              <a:solidFill>
                <a:srgbClr val="353535"/>
              </a:solidFill>
              <a:latin typeface="Open Sans Hebrew"/>
            </a:endParaRPr>
          </a:p>
          <a:p>
            <a:pPr marL="0">
              <a:defRPr/>
            </a:pPr>
            <a:r>
              <a:rPr lang="he-IL" b="0" dirty="0">
                <a:solidFill>
                  <a:srgbClr val="191919"/>
                </a:solidFill>
                <a:latin typeface="Open Sans Hebrew"/>
              </a:rPr>
              <a:t>סכנה האחת, אילולא הפיצול העובד יתקשה לערוך מעקב אחר תשלום גמול השעות הנוספות, אשר משתנה מחודש לחודש בהתאם להיקף העבודה הנוספת, לכן תקופח זכותו לפי חוק שעות עבודה ומנוחה.</a:t>
            </a:r>
          </a:p>
          <a:p>
            <a:pPr marL="0">
              <a:defRPr/>
            </a:pPr>
            <a:r>
              <a:rPr lang="he-IL" b="0" dirty="0">
                <a:solidFill>
                  <a:srgbClr val="191919"/>
                </a:solidFill>
                <a:latin typeface="Open Sans Hebrew"/>
              </a:rPr>
              <a:t>הסכנה השנייה, כאשר אין פיצול בתלוש השכר,  העובד עלול להתבלבל ולחשוב בטעות ששכרו גבוה, שאילו היה משתקף לו ערך עבודה שעתי לא היה שבע רצון והיה דורש יותר.</a:t>
            </a:r>
          </a:p>
          <a:p>
            <a:pPr marL="0">
              <a:defRPr/>
            </a:pPr>
            <a:endParaRPr lang="he-IL" b="0" dirty="0">
              <a:solidFill>
                <a:srgbClr val="191919"/>
              </a:solidFill>
              <a:latin typeface="Open Sans Hebrew"/>
            </a:endParaRPr>
          </a:p>
          <a:p>
            <a:pPr marL="0">
              <a:defRPr/>
            </a:pPr>
            <a:r>
              <a:rPr lang="he-IL" dirty="0">
                <a:solidFill>
                  <a:srgbClr val="191919"/>
                </a:solidFill>
                <a:latin typeface="Open Sans Hebrew"/>
              </a:rPr>
              <a:t>עוד ציין בית הדין הארצי והוסיף:</a:t>
            </a:r>
          </a:p>
          <a:p>
            <a:pPr marL="0">
              <a:defRPr/>
            </a:pPr>
            <a:r>
              <a:rPr lang="he-IL" b="0" dirty="0">
                <a:solidFill>
                  <a:srgbClr val="191919"/>
                </a:solidFill>
                <a:latin typeface="Open Sans Hebrew"/>
              </a:rPr>
              <a:t>"האיסור הקבוע בסעיף 5 לחוק הגנת השכר הוא על תשלום שכר שורת תשלום אחת לשכר הרגיל ולגמול השעות הנוספות", "הפיצול נחזה לטכני, אך הוא מגשים כפי שעמדנו לעיל ערכים מהותיים".</a:t>
            </a:r>
          </a:p>
          <a:p>
            <a:pPr>
              <a:defRPr/>
            </a:pPr>
            <a:br>
              <a:rPr lang="he-IL" b="0" dirty="0">
                <a:solidFill>
                  <a:srgbClr val="1DA3AA"/>
                </a:solidFill>
                <a:latin typeface="Open Sans Hebrew"/>
                <a:hlinkClick r:id="rId2"/>
              </a:rPr>
            </a:br>
            <a:endParaRPr lang="en-US" altLang="en-US" dirty="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4E85AC-3A56-46B6-AF1F-E2D62F89EB76}"/>
              </a:ext>
            </a:extLst>
          </p:cNvPr>
          <p:cNvSpPr>
            <a:spLocks noGrp="1"/>
          </p:cNvSpPr>
          <p:nvPr>
            <p:ph type="title"/>
          </p:nvPr>
        </p:nvSpPr>
        <p:spPr>
          <a:xfrm>
            <a:off x="822325" y="365125"/>
            <a:ext cx="7521575" cy="903288"/>
          </a:xfrm>
        </p:spPr>
        <p:txBody>
          <a:bodyPr rtlCol="0">
            <a:normAutofit/>
          </a:bodyPr>
          <a:lstStyle/>
          <a:p>
            <a:pPr algn="just" eaLnBrk="1" fontAlgn="auto" hangingPunct="1">
              <a:spcAft>
                <a:spcPts val="0"/>
              </a:spcAft>
              <a:defRPr/>
            </a:pPr>
            <a:r>
              <a:rPr lang="he-IL" dirty="0"/>
              <a:t>חוק הגנת השכר – סוגיית השכר הכולל</a:t>
            </a:r>
            <a:endParaRPr lang="en-US" dirty="0"/>
          </a:p>
        </p:txBody>
      </p:sp>
      <p:sp>
        <p:nvSpPr>
          <p:cNvPr id="38915" name="מציין מיקום תוכן 2">
            <a:extLst>
              <a:ext uri="{FF2B5EF4-FFF2-40B4-BE49-F238E27FC236}">
                <a16:creationId xmlns:a16="http://schemas.microsoft.com/office/drawing/2014/main" id="{F8A5CED1-6A63-4EE0-8ADC-6F26EF5D584C}"/>
              </a:ext>
            </a:extLst>
          </p:cNvPr>
          <p:cNvSpPr>
            <a:spLocks noGrp="1"/>
          </p:cNvSpPr>
          <p:nvPr>
            <p:ph idx="1"/>
          </p:nvPr>
        </p:nvSpPr>
        <p:spPr>
          <a:xfrm>
            <a:off x="822325" y="1268413"/>
            <a:ext cx="7521575" cy="4105275"/>
          </a:xfrm>
        </p:spPr>
        <p:txBody>
          <a:bodyPr/>
          <a:lstStyle/>
          <a:p>
            <a:pPr marL="0">
              <a:defRPr/>
            </a:pPr>
            <a:endParaRPr lang="he-IL" b="0" dirty="0">
              <a:solidFill>
                <a:srgbClr val="191919"/>
              </a:solidFill>
              <a:latin typeface="Open Sans Hebrew"/>
            </a:endParaRPr>
          </a:p>
          <a:p>
            <a:pPr marL="0">
              <a:defRPr/>
            </a:pPr>
            <a:r>
              <a:rPr lang="he-IL" b="0" dirty="0">
                <a:solidFill>
                  <a:srgbClr val="191919"/>
                </a:solidFill>
                <a:latin typeface="Open Sans Hebrew"/>
              </a:rPr>
              <a:t>[ע"ע 23402-09-15] </a:t>
            </a:r>
          </a:p>
          <a:p>
            <a:pPr marL="0">
              <a:defRPr/>
            </a:pPr>
            <a:r>
              <a:rPr lang="he-IL" b="0" dirty="0">
                <a:solidFill>
                  <a:srgbClr val="191919"/>
                </a:solidFill>
                <a:latin typeface="Open Sans Hebrew"/>
              </a:rPr>
              <a:t>הפסיקה קובעת שתשלום גמול השעות הנוספות כרכיב נוסף בתלוש השכר יכול להיות על בסיס אריתמטי או גלובלי, כשתשלום גמול שעות נוספות גלובלי העומד בתנאים שנקבעו לכך בפסיקה ממצה את הזכאות לגמול שעות נוספות.</a:t>
            </a:r>
          </a:p>
          <a:p>
            <a:pPr marL="0">
              <a:defRPr/>
            </a:pPr>
            <a:endParaRPr lang="he-IL" b="0" dirty="0">
              <a:solidFill>
                <a:srgbClr val="191919"/>
              </a:solidFill>
              <a:latin typeface="Open Sans Hebrew"/>
            </a:endParaRPr>
          </a:p>
          <a:p>
            <a:pPr marL="0">
              <a:defRPr/>
            </a:pPr>
            <a:r>
              <a:rPr lang="he-IL" dirty="0">
                <a:solidFill>
                  <a:srgbClr val="191919"/>
                </a:solidFill>
                <a:latin typeface="Open Sans Hebrew"/>
              </a:rPr>
              <a:t>* אין באמור לעיל כדי להוות ייעוץ משפטי, חוות דעת או תחליף לייעוץ משפטי אצל עו"ד.</a:t>
            </a:r>
            <a:endParaRPr lang="he-IL" b="0" dirty="0">
              <a:solidFill>
                <a:srgbClr val="191919"/>
              </a:solidFill>
              <a:latin typeface="Open Sans Hebrew"/>
            </a:endParaRPr>
          </a:p>
          <a:p>
            <a:pPr marL="0">
              <a:defRPr/>
            </a:pPr>
            <a:r>
              <a:rPr lang="he-IL" b="0" dirty="0">
                <a:solidFill>
                  <a:srgbClr val="191919"/>
                </a:solidFill>
                <a:latin typeface="Open Sans Hebrew"/>
              </a:rPr>
              <a:t>[ע"ע 55788-02-21]</a:t>
            </a:r>
          </a:p>
          <a:p>
            <a:pPr algn="just" eaLnBrk="1" hangingPunct="1">
              <a:defRPr/>
            </a:pPr>
            <a:endParaRPr lang="he-IL" altLang="he-IL" b="0" dirty="0">
              <a:solidFill>
                <a:srgbClr val="191919"/>
              </a:solidFill>
              <a:latin typeface="Open Sans Hebrew"/>
            </a:endParaRPr>
          </a:p>
          <a:p>
            <a:pPr eaLnBrk="1" hangingPunct="1">
              <a:defRPr/>
            </a:pPr>
            <a:endParaRPr lang="en-US" altLang="en-US" dirty="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59C43E-D57B-4A2A-BD22-49FFCF32C96B}"/>
              </a:ext>
            </a:extLst>
          </p:cNvPr>
          <p:cNvSpPr>
            <a:spLocks noGrp="1"/>
          </p:cNvSpPr>
          <p:nvPr>
            <p:ph type="title"/>
          </p:nvPr>
        </p:nvSpPr>
        <p:spPr>
          <a:xfrm>
            <a:off x="822325" y="365125"/>
            <a:ext cx="7521575" cy="735013"/>
          </a:xfrm>
        </p:spPr>
        <p:txBody>
          <a:bodyPr rtlCol="0">
            <a:normAutofit/>
          </a:bodyPr>
          <a:lstStyle/>
          <a:p>
            <a:pPr algn="just" eaLnBrk="1" fontAlgn="auto" hangingPunct="1">
              <a:spcAft>
                <a:spcPts val="0"/>
              </a:spcAft>
              <a:defRPr/>
            </a:pPr>
            <a:r>
              <a:rPr lang="he-IL" dirty="0"/>
              <a:t>"סגירת חשבון" עם המעסיק</a:t>
            </a:r>
            <a:endParaRPr lang="en-US" dirty="0"/>
          </a:p>
        </p:txBody>
      </p:sp>
      <p:sp>
        <p:nvSpPr>
          <p:cNvPr id="38915" name="מציין מיקום תוכן 2">
            <a:extLst>
              <a:ext uri="{FF2B5EF4-FFF2-40B4-BE49-F238E27FC236}">
                <a16:creationId xmlns:a16="http://schemas.microsoft.com/office/drawing/2014/main" id="{027A42E4-CD01-489F-9DD5-F8B58724F7B7}"/>
              </a:ext>
            </a:extLst>
          </p:cNvPr>
          <p:cNvSpPr>
            <a:spLocks noGrp="1"/>
          </p:cNvSpPr>
          <p:nvPr>
            <p:ph idx="1"/>
          </p:nvPr>
        </p:nvSpPr>
        <p:spPr>
          <a:xfrm>
            <a:off x="822325" y="1341438"/>
            <a:ext cx="7521575" cy="3959225"/>
          </a:xfrm>
        </p:spPr>
        <p:txBody>
          <a:bodyPr/>
          <a:lstStyle/>
          <a:p>
            <a:pPr marL="0" algn="just" eaLnBrk="1" hangingPunct="1">
              <a:defRPr/>
            </a:pPr>
            <a:r>
              <a:rPr lang="he-IL" b="0" dirty="0">
                <a:solidFill>
                  <a:srgbClr val="191919"/>
                </a:solidFill>
                <a:latin typeface="Open Sans Hebrew"/>
              </a:rPr>
              <a:t>[</a:t>
            </a:r>
            <a:r>
              <a:rPr lang="he-IL" b="0" dirty="0" err="1">
                <a:solidFill>
                  <a:srgbClr val="191919"/>
                </a:solidFill>
                <a:latin typeface="Open Sans Hebrew"/>
              </a:rPr>
              <a:t>סע"ש</a:t>
            </a:r>
            <a:r>
              <a:rPr lang="he-IL" b="0" dirty="0">
                <a:solidFill>
                  <a:srgbClr val="191919"/>
                </a:solidFill>
                <a:latin typeface="Open Sans Hebrew"/>
              </a:rPr>
              <a:t> 20538-08-18]</a:t>
            </a:r>
            <a:endParaRPr lang="he-IL" dirty="0">
              <a:solidFill>
                <a:srgbClr val="191919"/>
              </a:solidFill>
              <a:latin typeface="Open Sans Hebrew"/>
            </a:endParaRPr>
          </a:p>
          <a:p>
            <a:pPr marL="0" algn="just" eaLnBrk="1" hangingPunct="1">
              <a:defRPr/>
            </a:pPr>
            <a:endParaRPr lang="he-IL" dirty="0">
              <a:solidFill>
                <a:srgbClr val="191919"/>
              </a:solidFill>
              <a:latin typeface="Open Sans Hebrew"/>
            </a:endParaRPr>
          </a:p>
          <a:p>
            <a:pPr marL="0" algn="just" eaLnBrk="1" hangingPunct="1">
              <a:defRPr/>
            </a:pPr>
            <a:r>
              <a:rPr lang="he-IL" dirty="0">
                <a:solidFill>
                  <a:srgbClr val="191919"/>
                </a:solidFill>
                <a:latin typeface="Open Sans Hebrew"/>
              </a:rPr>
              <a:t>עובדות המקרה:</a:t>
            </a:r>
          </a:p>
          <a:p>
            <a:pPr marL="0" algn="just" eaLnBrk="1" hangingPunct="1">
              <a:defRPr/>
            </a:pPr>
            <a:r>
              <a:rPr lang="he-IL" b="0" dirty="0">
                <a:solidFill>
                  <a:srgbClr val="191919"/>
                </a:solidFill>
                <a:latin typeface="Open Sans Hebrew"/>
              </a:rPr>
              <a:t>עובדת לא התריעה בפני החברה על "התנהלותה הקלוקלת", השמיצה אותה בפני לקוח </a:t>
            </a:r>
            <a:br>
              <a:rPr lang="en-US" b="0" dirty="0">
                <a:solidFill>
                  <a:srgbClr val="191919"/>
                </a:solidFill>
                <a:latin typeface="Open Sans Hebrew"/>
              </a:rPr>
            </a:br>
            <a:r>
              <a:rPr lang="he-IL" b="0" dirty="0">
                <a:solidFill>
                  <a:srgbClr val="191919"/>
                </a:solidFill>
                <a:latin typeface="Open Sans Hebrew"/>
              </a:rPr>
              <a:t>וגרמה לו להגיש תביעה נגד החברה.</a:t>
            </a:r>
          </a:p>
          <a:p>
            <a:pPr marL="0" algn="just" eaLnBrk="1" hangingPunct="1">
              <a:defRPr/>
            </a:pPr>
            <a:endParaRPr lang="he-IL" sz="900" b="0" dirty="0">
              <a:solidFill>
                <a:srgbClr val="191919"/>
              </a:solidFill>
              <a:latin typeface="Open Sans Hebrew"/>
            </a:endParaRPr>
          </a:p>
          <a:p>
            <a:pPr marL="0" algn="just" eaLnBrk="1" hangingPunct="1">
              <a:defRPr/>
            </a:pPr>
            <a:r>
              <a:rPr lang="he-IL" b="0" dirty="0">
                <a:solidFill>
                  <a:srgbClr val="191919"/>
                </a:solidFill>
                <a:latin typeface="Open Sans Hebrew"/>
              </a:rPr>
              <a:t>הלקוח הגיש בעקבות כך תביעה נגד החברה בשל תקלה בהזמנת חופשה שבוצעה </a:t>
            </a:r>
            <a:br>
              <a:rPr lang="en-US" b="0" dirty="0">
                <a:solidFill>
                  <a:srgbClr val="191919"/>
                </a:solidFill>
                <a:latin typeface="Open Sans Hebrew"/>
              </a:rPr>
            </a:br>
            <a:r>
              <a:rPr lang="he-IL" b="0" dirty="0">
                <a:solidFill>
                  <a:srgbClr val="191919"/>
                </a:solidFill>
                <a:latin typeface="Open Sans Hebrew"/>
              </a:rPr>
              <a:t>על ידי העובדת עצמה, העובדת פוטרה לאחר שימוע בנימוק של הפרת משמעת חמורה </a:t>
            </a:r>
            <a:br>
              <a:rPr lang="en-US" b="0" dirty="0">
                <a:solidFill>
                  <a:srgbClr val="191919"/>
                </a:solidFill>
                <a:latin typeface="Open Sans Hebrew"/>
              </a:rPr>
            </a:br>
            <a:r>
              <a:rPr lang="he-IL" b="0" dirty="0">
                <a:solidFill>
                  <a:srgbClr val="191919"/>
                </a:solidFill>
                <a:latin typeface="Open Sans Hebrew"/>
              </a:rPr>
              <a:t>תוך הפרת חובת נאמנות מקצועית כלפי החברה.</a:t>
            </a:r>
          </a:p>
          <a:p>
            <a:pPr marL="0" algn="just" eaLnBrk="1" hangingPunct="1">
              <a:defRPr/>
            </a:pPr>
            <a:endParaRPr lang="he-IL" b="0" dirty="0">
              <a:solidFill>
                <a:srgbClr val="191919"/>
              </a:solidFill>
              <a:latin typeface="Open Sans Hebrew"/>
            </a:endParaRPr>
          </a:p>
          <a:p>
            <a:pPr marL="0" algn="just" eaLnBrk="1" hangingPunct="1">
              <a:defRPr/>
            </a:pPr>
            <a:endParaRPr lang="he-IL" b="0" dirty="0">
              <a:solidFill>
                <a:srgbClr val="191919"/>
              </a:solidFill>
              <a:latin typeface="Open Sans Hebrew"/>
            </a:endParaRPr>
          </a:p>
          <a:p>
            <a:pPr algn="just" eaLnBrk="1" hangingPunct="1">
              <a:defRPr/>
            </a:pPr>
            <a:endParaRPr lang="en-US" altLang="en-US" dirty="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05D947-30E6-47A5-840C-613A2A0BA650}"/>
              </a:ext>
            </a:extLst>
          </p:cNvPr>
          <p:cNvSpPr>
            <a:spLocks noGrp="1"/>
          </p:cNvSpPr>
          <p:nvPr>
            <p:ph type="title"/>
          </p:nvPr>
        </p:nvSpPr>
        <p:spPr>
          <a:xfrm>
            <a:off x="822325" y="365125"/>
            <a:ext cx="7521575" cy="831850"/>
          </a:xfrm>
        </p:spPr>
        <p:txBody>
          <a:bodyPr rtlCol="0">
            <a:normAutofit/>
          </a:bodyPr>
          <a:lstStyle/>
          <a:p>
            <a:pPr algn="just" eaLnBrk="1" fontAlgn="auto" hangingPunct="1">
              <a:spcAft>
                <a:spcPts val="0"/>
              </a:spcAft>
              <a:defRPr/>
            </a:pPr>
            <a:r>
              <a:rPr lang="he-IL" dirty="0"/>
              <a:t>"סגירת חשבון" עם המעסיק</a:t>
            </a:r>
            <a:endParaRPr lang="en-US" dirty="0"/>
          </a:p>
        </p:txBody>
      </p:sp>
      <p:sp>
        <p:nvSpPr>
          <p:cNvPr id="39939" name="מציין מיקום תוכן 2">
            <a:extLst>
              <a:ext uri="{FF2B5EF4-FFF2-40B4-BE49-F238E27FC236}">
                <a16:creationId xmlns:a16="http://schemas.microsoft.com/office/drawing/2014/main" id="{B0027F12-1DAE-4A14-8407-9AC2D1C850D5}"/>
              </a:ext>
            </a:extLst>
          </p:cNvPr>
          <p:cNvSpPr>
            <a:spLocks noGrp="1"/>
          </p:cNvSpPr>
          <p:nvPr>
            <p:ph idx="1"/>
          </p:nvPr>
        </p:nvSpPr>
        <p:spPr>
          <a:xfrm>
            <a:off x="822325" y="1341438"/>
            <a:ext cx="7521575" cy="3816350"/>
          </a:xfrm>
        </p:spPr>
        <p:txBody>
          <a:bodyPr/>
          <a:lstStyle/>
          <a:p>
            <a:pPr marL="0" algn="just" eaLnBrk="1" hangingPunct="1"/>
            <a:r>
              <a:rPr lang="he-IL" altLang="he-IL">
                <a:solidFill>
                  <a:srgbClr val="191919"/>
                </a:solidFill>
                <a:latin typeface="Open Sans Hebrew" panose="00000500000000000000" pitchFamily="2" charset="-79"/>
              </a:rPr>
              <a:t>ההלכה המנחה: </a:t>
            </a:r>
          </a:p>
          <a:p>
            <a:pPr marL="0" algn="just" eaLnBrk="1" hangingPunct="1"/>
            <a:r>
              <a:rPr lang="he-IL" altLang="he-IL" b="0">
                <a:solidFill>
                  <a:srgbClr val="191919"/>
                </a:solidFill>
                <a:latin typeface="Open Sans Hebrew" panose="00000500000000000000" pitchFamily="2" charset="-79"/>
              </a:rPr>
              <a:t>"האמירה של העובדת היא בגדר פרסום לשון הרע, והיא הוכחה על ידי תמלול השיחה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בין העובדת ללקוח". "בדבריה פגעה העובדת בכוונה בחברה, והיא לא הוכיחה כי קמה לה הגנה על פי החוק".</a:t>
            </a:r>
          </a:p>
          <a:p>
            <a:pPr marL="0" algn="just"/>
            <a:r>
              <a:rPr lang="he-IL" altLang="he-IL" b="0">
                <a:solidFill>
                  <a:srgbClr val="191919"/>
                </a:solidFill>
                <a:latin typeface="Open Sans Hebrew" panose="00000500000000000000" pitchFamily="2" charset="-79"/>
              </a:rPr>
              <a:t>העובדת לא התריעה בפני החברה על "התנהלותה הקלוקלת", והודתה בבית הדין שהזמינה את הלקוח "לעשות את המוות" למקום בו הועסקה.</a:t>
            </a:r>
          </a:p>
          <a:p>
            <a:pPr marL="0" algn="just"/>
            <a:endParaRPr lang="he-IL" altLang="he-IL" sz="1100" b="0">
              <a:solidFill>
                <a:srgbClr val="191919"/>
              </a:solidFill>
              <a:latin typeface="Open Sans Hebrew" panose="00000500000000000000" pitchFamily="2" charset="-79"/>
            </a:endParaRPr>
          </a:p>
          <a:p>
            <a:pPr marL="0" algn="just" eaLnBrk="1" hangingPunct="1"/>
            <a:r>
              <a:rPr lang="he-IL" altLang="he-IL">
                <a:solidFill>
                  <a:srgbClr val="191919"/>
                </a:solidFill>
                <a:latin typeface="Open Sans Hebrew" panose="00000500000000000000" pitchFamily="2" charset="-79"/>
              </a:rPr>
              <a:t>אמירה מפתיעה בפסיקת בית הדין:</a:t>
            </a:r>
          </a:p>
          <a:p>
            <a:pPr marL="0" algn="just" eaLnBrk="1" hangingPunct="1"/>
            <a:r>
              <a:rPr lang="he-IL" altLang="he-IL" b="0">
                <a:solidFill>
                  <a:srgbClr val="191919"/>
                </a:solidFill>
                <a:latin typeface="Open Sans Hebrew" panose="00000500000000000000" pitchFamily="2" charset="-79"/>
              </a:rPr>
              <a:t>"על עובד להיות נאמן למעסיקו ובוודאי שאל לו לחתור תחתיו ולעודד הגשת תביעות נגדו,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אלא אם פנה העובד אל מעסיקו והתריע בפניו אודות התנהלות קלוקלת שלו".</a:t>
            </a:r>
          </a:p>
          <a:p>
            <a:pPr marL="0" algn="just" eaLnBrk="1" hangingPunct="1"/>
            <a:endParaRPr lang="he-IL" altLang="he-IL">
              <a:solidFill>
                <a:srgbClr val="191919"/>
              </a:solidFill>
              <a:latin typeface="Open Sans Hebrew" panose="00000500000000000000" pitchFamily="2" charset="-79"/>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F7B7AC-6CC7-4EFB-BC10-CA5384F24924}"/>
              </a:ext>
            </a:extLst>
          </p:cNvPr>
          <p:cNvSpPr>
            <a:spLocks noGrp="1"/>
          </p:cNvSpPr>
          <p:nvPr>
            <p:ph type="title"/>
          </p:nvPr>
        </p:nvSpPr>
        <p:spPr>
          <a:xfrm>
            <a:off x="822325" y="365125"/>
            <a:ext cx="7521575" cy="687388"/>
          </a:xfrm>
        </p:spPr>
        <p:txBody>
          <a:bodyPr rtlCol="0">
            <a:normAutofit/>
          </a:bodyPr>
          <a:lstStyle/>
          <a:p>
            <a:pPr algn="just" eaLnBrk="1" fontAlgn="auto" hangingPunct="1">
              <a:spcAft>
                <a:spcPts val="0"/>
              </a:spcAft>
              <a:defRPr/>
            </a:pPr>
            <a:r>
              <a:rPr lang="he-IL" dirty="0"/>
              <a:t>"סגירת חשבון" עם המעסיק</a:t>
            </a:r>
            <a:endParaRPr lang="en-US" dirty="0"/>
          </a:p>
        </p:txBody>
      </p:sp>
      <p:sp>
        <p:nvSpPr>
          <p:cNvPr id="40963" name="מציין מיקום תוכן 2">
            <a:extLst>
              <a:ext uri="{FF2B5EF4-FFF2-40B4-BE49-F238E27FC236}">
                <a16:creationId xmlns:a16="http://schemas.microsoft.com/office/drawing/2014/main" id="{CFC9800D-A4BA-4790-B1BD-DD4963977540}"/>
              </a:ext>
            </a:extLst>
          </p:cNvPr>
          <p:cNvSpPr>
            <a:spLocks noGrp="1"/>
          </p:cNvSpPr>
          <p:nvPr>
            <p:ph idx="1"/>
          </p:nvPr>
        </p:nvSpPr>
        <p:spPr>
          <a:xfrm>
            <a:off x="811213" y="1412875"/>
            <a:ext cx="7521575" cy="3219450"/>
          </a:xfrm>
        </p:spPr>
        <p:txBody>
          <a:bodyPr/>
          <a:lstStyle/>
          <a:p>
            <a:pPr marL="0" algn="just" eaLnBrk="1" hangingPunct="1"/>
            <a:r>
              <a:rPr lang="he-IL" altLang="he-IL" b="0">
                <a:solidFill>
                  <a:srgbClr val="191919"/>
                </a:solidFill>
                <a:latin typeface="Open Sans Hebrew" panose="00000500000000000000" pitchFamily="2" charset="-79"/>
              </a:rPr>
              <a:t>החברה תבעה פיצוי בגין התנהלות לקויה של העובדת בסך של 100 אלף שקל, אך בית הדין דחה את הבקשה.</a:t>
            </a:r>
            <a:endParaRPr lang="he-IL" altLang="en-US">
              <a:solidFill>
                <a:srgbClr val="191919"/>
              </a:solidFill>
              <a:latin typeface="Open Sans Hebrew" panose="00000500000000000000" pitchFamily="2" charset="-79"/>
            </a:endParaRPr>
          </a:p>
          <a:p>
            <a:pPr marL="0" algn="just" eaLnBrk="1" hangingPunct="1"/>
            <a:endParaRPr lang="he-IL" altLang="en-US">
              <a:solidFill>
                <a:srgbClr val="191919"/>
              </a:solidFill>
              <a:latin typeface="Open Sans Hebrew" panose="00000500000000000000" pitchFamily="2" charset="-79"/>
            </a:endParaRPr>
          </a:p>
          <a:p>
            <a:pPr marL="0" algn="just" eaLnBrk="1" hangingPunct="1"/>
            <a:r>
              <a:rPr lang="he-IL" altLang="en-US">
                <a:solidFill>
                  <a:srgbClr val="191919"/>
                </a:solidFill>
                <a:latin typeface="Open Sans Hebrew" panose="00000500000000000000" pitchFamily="2" charset="-79"/>
              </a:rPr>
              <a:t>פסיקת דין ופיצוי כספי:</a:t>
            </a:r>
          </a:p>
          <a:p>
            <a:pPr marL="0" algn="just"/>
            <a:r>
              <a:rPr lang="he-IL" altLang="en-US" b="0">
                <a:solidFill>
                  <a:srgbClr val="191919"/>
                </a:solidFill>
                <a:latin typeface="Open Sans Hebrew" panose="00000500000000000000" pitchFamily="2" charset="-79"/>
              </a:rPr>
              <a:t>בגין לשון הרע על סך 2,000 שקל בלבד, סכום זה קוזז מהפיצוי שנפסק לעובדת במסגרת תביעה שהגישה נגד החברה.</a:t>
            </a:r>
          </a:p>
          <a:p>
            <a:pPr marL="0" algn="just"/>
            <a:endParaRPr lang="he-IL" altLang="en-US" b="0">
              <a:solidFill>
                <a:srgbClr val="191919"/>
              </a:solidFill>
              <a:latin typeface="Open Sans Hebrew" panose="00000500000000000000" pitchFamily="2" charset="-79"/>
            </a:endParaRPr>
          </a:p>
          <a:p>
            <a:pPr marL="0" algn="just"/>
            <a:r>
              <a:rPr lang="he-IL" altLang="en-US" b="0">
                <a:solidFill>
                  <a:srgbClr val="191919"/>
                </a:solidFill>
                <a:latin typeface="Open Sans Hebrew" panose="00000500000000000000" pitchFamily="2" charset="-79"/>
              </a:rPr>
              <a:t>רוב רכיבי תביעת העובדת נגד החברה נדחו, בהם דרשה פיצוי בסך 36 אלף שקל בגין פיטורים שלא כדין, היא חויבה לשאת בהוצאות המשפט של המעסיק.</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6D555D-C522-414C-B2E7-0A3320AE207C}"/>
              </a:ext>
            </a:extLst>
          </p:cNvPr>
          <p:cNvSpPr>
            <a:spLocks noGrp="1"/>
          </p:cNvSpPr>
          <p:nvPr>
            <p:ph type="title"/>
          </p:nvPr>
        </p:nvSpPr>
        <p:spPr>
          <a:xfrm>
            <a:off x="822325" y="365125"/>
            <a:ext cx="7521575" cy="831850"/>
          </a:xfrm>
        </p:spPr>
        <p:txBody>
          <a:bodyPr rtlCol="0">
            <a:normAutofit/>
          </a:bodyPr>
          <a:lstStyle/>
          <a:p>
            <a:pPr algn="r" eaLnBrk="1" fontAlgn="auto" hangingPunct="1">
              <a:spcAft>
                <a:spcPts val="0"/>
              </a:spcAft>
              <a:defRPr/>
            </a:pPr>
            <a:r>
              <a:rPr lang="he-IL" dirty="0"/>
              <a:t>שימוע לעובד בתקופת מחלה –בהסכמה</a:t>
            </a:r>
            <a:endParaRPr lang="en-US" dirty="0"/>
          </a:p>
        </p:txBody>
      </p:sp>
      <p:sp>
        <p:nvSpPr>
          <p:cNvPr id="41987" name="מציין מיקום תוכן 2">
            <a:extLst>
              <a:ext uri="{FF2B5EF4-FFF2-40B4-BE49-F238E27FC236}">
                <a16:creationId xmlns:a16="http://schemas.microsoft.com/office/drawing/2014/main" id="{76A9D9C8-CB0C-46A9-A5B8-EC92C5ECF51A}"/>
              </a:ext>
            </a:extLst>
          </p:cNvPr>
          <p:cNvSpPr>
            <a:spLocks noGrp="1"/>
          </p:cNvSpPr>
          <p:nvPr>
            <p:ph idx="1"/>
          </p:nvPr>
        </p:nvSpPr>
        <p:spPr>
          <a:xfrm>
            <a:off x="611188" y="1052513"/>
            <a:ext cx="7521575" cy="3744912"/>
          </a:xfrm>
        </p:spPr>
        <p:txBody>
          <a:bodyPr/>
          <a:lstStyle/>
          <a:p>
            <a:pPr algn="just" eaLnBrk="1" hangingPunct="1">
              <a:defRPr/>
            </a:pPr>
            <a:r>
              <a:rPr lang="he-IL" dirty="0">
                <a:solidFill>
                  <a:srgbClr val="191919"/>
                </a:solidFill>
                <a:latin typeface="Open Sans Hebrew"/>
              </a:rPr>
              <a:t>[</a:t>
            </a:r>
            <a:r>
              <a:rPr lang="he-IL" dirty="0" err="1">
                <a:solidFill>
                  <a:srgbClr val="191919"/>
                </a:solidFill>
                <a:latin typeface="Open Sans Hebrew"/>
              </a:rPr>
              <a:t>סע"ש</a:t>
            </a:r>
            <a:r>
              <a:rPr lang="he-IL" dirty="0">
                <a:solidFill>
                  <a:srgbClr val="191919"/>
                </a:solidFill>
                <a:latin typeface="Open Sans Hebrew"/>
              </a:rPr>
              <a:t> 2833-04-19]</a:t>
            </a:r>
            <a:endParaRPr lang="he-IL" altLang="en-US" dirty="0">
              <a:solidFill>
                <a:srgbClr val="191919"/>
              </a:solidFill>
              <a:latin typeface="Open Sans Hebrew"/>
            </a:endParaRPr>
          </a:p>
          <a:p>
            <a:pPr algn="just" eaLnBrk="1" hangingPunct="1">
              <a:defRPr/>
            </a:pPr>
            <a:endParaRPr lang="he-IL" altLang="en-US" sz="900" dirty="0">
              <a:solidFill>
                <a:srgbClr val="191919"/>
              </a:solidFill>
              <a:latin typeface="Open Sans Hebrew"/>
            </a:endParaRPr>
          </a:p>
          <a:p>
            <a:pPr marL="0" algn="just">
              <a:defRPr/>
            </a:pPr>
            <a:r>
              <a:rPr lang="he-IL" b="0" dirty="0">
                <a:solidFill>
                  <a:srgbClr val="191919"/>
                </a:solidFill>
                <a:latin typeface="Open Sans Hebrew"/>
              </a:rPr>
              <a:t>העובד עבד כמחסנאי בחברה, השתכר בשכר של כ-12 אלף שקל, בתוספת עמלות על מכירות שביצע. לאחר שנוצר חוסר אמון בינו לבין המעסיק, העובד זומן לשימוע לאחר תקופת עבודה  של כ- 8 שנים.</a:t>
            </a:r>
          </a:p>
          <a:p>
            <a:pPr marL="0" algn="just">
              <a:defRPr/>
            </a:pPr>
            <a:r>
              <a:rPr lang="he-IL" b="0" dirty="0">
                <a:solidFill>
                  <a:srgbClr val="191919"/>
                </a:solidFill>
                <a:latin typeface="Open Sans Hebrew"/>
              </a:rPr>
              <a:t>לאחר שנערכה שיחת השימוע, העובד זומן לשימוע נוסף בנימוק לחשד להפרת משמעת חמורה ולשליחת יד בכספי החברה.</a:t>
            </a:r>
          </a:p>
          <a:p>
            <a:pPr marL="0" algn="just">
              <a:defRPr/>
            </a:pPr>
            <a:r>
              <a:rPr lang="he-IL" b="0" dirty="0">
                <a:solidFill>
                  <a:srgbClr val="191919"/>
                </a:solidFill>
                <a:latin typeface="Open Sans Hebrew"/>
              </a:rPr>
              <a:t>בתאריך בו היה אמור להיערך שיחת השימוע, העובד הודיע על חופשת מחלה ממושכת שהתארכה למשך חודשיים, העובד מסר למעסיקו  4 אישורי מחלה עליהם חתום רופא ילדים, קיבל תשלום בגין חלק מהתקופה.</a:t>
            </a:r>
          </a:p>
          <a:p>
            <a:pPr marL="0" algn="just">
              <a:defRPr/>
            </a:pPr>
            <a:r>
              <a:rPr lang="he-IL" b="0" dirty="0">
                <a:solidFill>
                  <a:srgbClr val="191919"/>
                </a:solidFill>
                <a:latin typeface="Open Sans Hebrew"/>
              </a:rPr>
              <a:t>שיחת השימוע נדחתה מספר פעמים, עד שהתקיימה בהסכמת העובד ובנוכחות עורכי דינו. </a:t>
            </a:r>
          </a:p>
          <a:p>
            <a:pPr marL="0" algn="just">
              <a:defRPr/>
            </a:pPr>
            <a:r>
              <a:rPr lang="he-IL" b="0" dirty="0">
                <a:solidFill>
                  <a:srgbClr val="191919"/>
                </a:solidFill>
                <a:latin typeface="Open Sans Hebrew"/>
              </a:rPr>
              <a:t>עוד באותו יום נשלח לעובד מכתב פיטורים.</a:t>
            </a:r>
          </a:p>
          <a:p>
            <a:pPr marL="0" algn="just">
              <a:defRPr/>
            </a:pPr>
            <a:endParaRPr lang="he-IL" b="0"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a:p>
            <a:pPr algn="just" eaLnBrk="1" hangingPunct="1">
              <a:defRPr/>
            </a:pPr>
            <a:endParaRPr lang="he-IL" altLang="en-US" dirty="0">
              <a:solidFill>
                <a:srgbClr val="191919"/>
              </a:solidFill>
              <a:latin typeface="Open Sans Hebr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7EBEDE-70F0-46EB-BF8D-7834C7DC7D57}"/>
              </a:ext>
            </a:extLst>
          </p:cNvPr>
          <p:cNvSpPr>
            <a:spLocks noGrp="1"/>
          </p:cNvSpPr>
          <p:nvPr>
            <p:ph type="title"/>
          </p:nvPr>
        </p:nvSpPr>
        <p:spPr>
          <a:xfrm>
            <a:off x="822325" y="365125"/>
            <a:ext cx="7521575" cy="831850"/>
          </a:xfrm>
        </p:spPr>
        <p:txBody>
          <a:bodyPr rtlCol="0">
            <a:normAutofit/>
          </a:bodyPr>
          <a:lstStyle/>
          <a:p>
            <a:pPr algn="r" eaLnBrk="1" fontAlgn="auto" hangingPunct="1">
              <a:spcAft>
                <a:spcPts val="0"/>
              </a:spcAft>
              <a:defRPr/>
            </a:pPr>
            <a:r>
              <a:rPr lang="he-IL" dirty="0"/>
              <a:t>שימוע לעובד בתקופת מחלה –בהסכמה</a:t>
            </a:r>
            <a:endParaRPr lang="en-US" dirty="0"/>
          </a:p>
        </p:txBody>
      </p:sp>
      <p:sp>
        <p:nvSpPr>
          <p:cNvPr id="43011" name="מציין מיקום תוכן 2">
            <a:extLst>
              <a:ext uri="{FF2B5EF4-FFF2-40B4-BE49-F238E27FC236}">
                <a16:creationId xmlns:a16="http://schemas.microsoft.com/office/drawing/2014/main" id="{E030BDC9-9E9A-4DA5-B8F8-3E305F25FA60}"/>
              </a:ext>
            </a:extLst>
          </p:cNvPr>
          <p:cNvSpPr>
            <a:spLocks noGrp="1"/>
          </p:cNvSpPr>
          <p:nvPr>
            <p:ph idx="1"/>
          </p:nvPr>
        </p:nvSpPr>
        <p:spPr>
          <a:xfrm>
            <a:off x="822325" y="1268413"/>
            <a:ext cx="7521575" cy="3960812"/>
          </a:xfrm>
        </p:spPr>
        <p:txBody>
          <a:bodyPr/>
          <a:lstStyle/>
          <a:p>
            <a:pPr algn="just" eaLnBrk="1" hangingPunct="1">
              <a:defRPr/>
            </a:pPr>
            <a:r>
              <a:rPr lang="he-IL" altLang="en-US" dirty="0">
                <a:solidFill>
                  <a:srgbClr val="000000"/>
                </a:solidFill>
                <a:latin typeface="Alef" panose="00000500000000000000" pitchFamily="2" charset="-79"/>
              </a:rPr>
              <a:t>טענת העובד:</a:t>
            </a:r>
          </a:p>
          <a:p>
            <a:pPr marL="0" algn="just" eaLnBrk="1" hangingPunct="1">
              <a:defRPr/>
            </a:pPr>
            <a:r>
              <a:rPr lang="he-IL" b="0" dirty="0">
                <a:solidFill>
                  <a:srgbClr val="191919"/>
                </a:solidFill>
                <a:latin typeface="Open Sans Hebrew"/>
              </a:rPr>
              <a:t>פוטר בחופשת מחלה, למרות שעדיין היה לו ימי מחלה צבורים לניצול. </a:t>
            </a:r>
          </a:p>
          <a:p>
            <a:pPr marL="0" algn="just" eaLnBrk="1" hangingPunct="1">
              <a:defRPr/>
            </a:pPr>
            <a:endParaRPr lang="he-IL" b="0" dirty="0">
              <a:solidFill>
                <a:srgbClr val="191919"/>
              </a:solidFill>
              <a:latin typeface="Open Sans Hebrew"/>
            </a:endParaRPr>
          </a:p>
          <a:p>
            <a:pPr algn="just" eaLnBrk="1" hangingPunct="1">
              <a:defRPr/>
            </a:pPr>
            <a:r>
              <a:rPr lang="he-IL" dirty="0">
                <a:solidFill>
                  <a:srgbClr val="000000"/>
                </a:solidFill>
                <a:latin typeface="Alef" panose="00000500000000000000" pitchFamily="2" charset="-79"/>
              </a:rPr>
              <a:t>טענת המעסיק:</a:t>
            </a:r>
          </a:p>
          <a:p>
            <a:pPr marL="0" algn="just" eaLnBrk="1" hangingPunct="1">
              <a:defRPr/>
            </a:pPr>
            <a:r>
              <a:rPr lang="he-IL" b="0" dirty="0">
                <a:solidFill>
                  <a:srgbClr val="191919"/>
                </a:solidFill>
                <a:latin typeface="Open Sans Hebrew"/>
              </a:rPr>
              <a:t>אישורי המחלה אינם אמינים, בשל סמיכות הזמנים בין מחלתו לבין זימונו לשימוע במועד השני </a:t>
            </a:r>
            <a:br>
              <a:rPr lang="en-US" b="0" dirty="0">
                <a:solidFill>
                  <a:srgbClr val="191919"/>
                </a:solidFill>
                <a:latin typeface="Open Sans Hebrew"/>
              </a:rPr>
            </a:br>
            <a:r>
              <a:rPr lang="he-IL" b="0" dirty="0">
                <a:solidFill>
                  <a:srgbClr val="191919"/>
                </a:solidFill>
                <a:latin typeface="Open Sans Hebrew"/>
              </a:rPr>
              <a:t>מעוררת חשד, במיוחד כשמדובר בעובד שבמהלך כל תקופת עבודתו בחברה מעולם לא ניצל ימי מחלה. עוד נטען, שאישורי המחלה שהעביר העובד הופק על ידי רופא ילדים, והיו סתירות בגרסתו בנוגע לסיבה הרפואית בגללה נדרש לצאת לימי מחלה.</a:t>
            </a:r>
          </a:p>
          <a:p>
            <a:pPr marL="0" algn="just" eaLnBrk="1" hangingPunct="1">
              <a:defRPr/>
            </a:pPr>
            <a:endParaRPr lang="he-IL" b="0" dirty="0">
              <a:solidFill>
                <a:srgbClr val="191919"/>
              </a:solidFill>
              <a:latin typeface="Open Sans Hebrew"/>
            </a:endParaRPr>
          </a:p>
          <a:p>
            <a:pPr marL="0" algn="just" eaLnBrk="1" hangingPunct="1">
              <a:defRPr/>
            </a:pPr>
            <a:r>
              <a:rPr lang="he-IL" b="0" dirty="0">
                <a:solidFill>
                  <a:srgbClr val="191919"/>
                </a:solidFill>
                <a:latin typeface="Open Sans Hebrew"/>
              </a:rPr>
              <a:t>בהקשר זה נציין שבית הדין הארצי לעבודה פסק [ע"ע 383/07] שהפיצוי בגין פיטורים בתקופת מחלה יעמוד על הסכום השווה לתמורת דמי המחלה הצבורה לעובד באותה תקופה.</a:t>
            </a:r>
            <a:endParaRPr lang="he-IL" altLang="en-US" b="0" dirty="0">
              <a:solidFill>
                <a:srgbClr val="191919"/>
              </a:solidFill>
              <a:latin typeface="Open Sans Hebrew"/>
            </a:endParaRPr>
          </a:p>
          <a:p>
            <a:pPr eaLnBrk="1" hangingPunct="1">
              <a:defRPr/>
            </a:pPr>
            <a:endParaRPr lang="en-US" altLang="en-US" dirty="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AA362F-9BA5-4599-94E7-5CB59C22762D}"/>
              </a:ext>
            </a:extLst>
          </p:cNvPr>
          <p:cNvSpPr>
            <a:spLocks noGrp="1"/>
          </p:cNvSpPr>
          <p:nvPr>
            <p:ph type="title"/>
          </p:nvPr>
        </p:nvSpPr>
        <p:spPr>
          <a:xfrm>
            <a:off x="822325" y="365125"/>
            <a:ext cx="7521575" cy="831850"/>
          </a:xfrm>
        </p:spPr>
        <p:txBody>
          <a:bodyPr rtlCol="0">
            <a:normAutofit/>
          </a:bodyPr>
          <a:lstStyle/>
          <a:p>
            <a:pPr algn="just" eaLnBrk="1" fontAlgn="auto" hangingPunct="1">
              <a:spcAft>
                <a:spcPts val="0"/>
              </a:spcAft>
              <a:defRPr/>
            </a:pPr>
            <a:r>
              <a:rPr lang="he-IL" dirty="0"/>
              <a:t>שימוע לעובד בתקופת מחלה –בהסכמה</a:t>
            </a:r>
            <a:endParaRPr lang="en-US" dirty="0"/>
          </a:p>
        </p:txBody>
      </p:sp>
      <p:sp>
        <p:nvSpPr>
          <p:cNvPr id="44035" name="מציין מיקום תוכן 2">
            <a:extLst>
              <a:ext uri="{FF2B5EF4-FFF2-40B4-BE49-F238E27FC236}">
                <a16:creationId xmlns:a16="http://schemas.microsoft.com/office/drawing/2014/main" id="{1CBF431B-69C0-47C4-AF41-7A807A6BB299}"/>
              </a:ext>
            </a:extLst>
          </p:cNvPr>
          <p:cNvSpPr>
            <a:spLocks noGrp="1"/>
          </p:cNvSpPr>
          <p:nvPr>
            <p:ph idx="1"/>
          </p:nvPr>
        </p:nvSpPr>
        <p:spPr>
          <a:xfrm>
            <a:off x="836613" y="1268413"/>
            <a:ext cx="7521575" cy="4105275"/>
          </a:xfrm>
        </p:spPr>
        <p:txBody>
          <a:bodyPr/>
          <a:lstStyle/>
          <a:p>
            <a:pPr marL="0" algn="just" eaLnBrk="1" hangingPunct="1"/>
            <a:r>
              <a:rPr lang="he-IL" altLang="en-US">
                <a:solidFill>
                  <a:srgbClr val="191919"/>
                </a:solidFill>
                <a:latin typeface="Open Sans Hebrew" panose="00000500000000000000" pitchFamily="2" charset="-79"/>
              </a:rPr>
              <a:t>פסיקת בית דין:</a:t>
            </a:r>
          </a:p>
          <a:p>
            <a:pPr marL="0" algn="just" eaLnBrk="1" hangingPunct="1"/>
            <a:r>
              <a:rPr lang="he-IL" altLang="en-US" b="0" i="1">
                <a:solidFill>
                  <a:srgbClr val="191919"/>
                </a:solidFill>
                <a:latin typeface="Open Sans Hebrew" panose="00000500000000000000" pitchFamily="2" charset="-79"/>
              </a:rPr>
              <a:t>"בית הדין דחה את טענות המעסיקה ופסק שבהתאם להוראות החוק והפסיקה, העובד היה זכאי לנצל את יתרת ימי המחלה בגינם גם נמסרו במועד אישורי המחלה. לכן הוא זכאי לתשלום ימי המחלה החסרים, כך שתמורת ההודעה המוקדמת תחושב רק החל ממועד סיום ניצול ימי המחלה הצבורים".</a:t>
            </a:r>
          </a:p>
          <a:p>
            <a:pPr marL="0" algn="just" eaLnBrk="1" hangingPunct="1"/>
            <a:endParaRPr lang="he-IL" altLang="en-US" b="0" i="1">
              <a:solidFill>
                <a:srgbClr val="191919"/>
              </a:solidFill>
              <a:latin typeface="Open Sans Hebrew" panose="00000500000000000000" pitchFamily="2" charset="-79"/>
            </a:endParaRPr>
          </a:p>
          <a:p>
            <a:pPr marL="0" algn="just" eaLnBrk="1" hangingPunct="1"/>
            <a:r>
              <a:rPr lang="he-IL" altLang="en-US">
                <a:solidFill>
                  <a:srgbClr val="191919"/>
                </a:solidFill>
                <a:latin typeface="Open Sans Hebrew" panose="00000500000000000000" pitchFamily="2" charset="-79"/>
              </a:rPr>
              <a:t>בית הדין פסק </a:t>
            </a:r>
            <a:r>
              <a:rPr lang="he-IL" altLang="en-US" b="0">
                <a:solidFill>
                  <a:srgbClr val="191919"/>
                </a:solidFill>
                <a:latin typeface="Open Sans Hebrew" panose="00000500000000000000" pitchFamily="2" charset="-79"/>
              </a:rPr>
              <a:t>פיצוי שווה לחודש דמי מחלה לעובד שפוטר במהלך תקופת מחלה. </a:t>
            </a:r>
            <a:br>
              <a:rPr lang="en-US" altLang="en-US" b="0">
                <a:solidFill>
                  <a:srgbClr val="191919"/>
                </a:solidFill>
                <a:latin typeface="Open Sans Hebrew" panose="00000500000000000000" pitchFamily="2" charset="-79"/>
                <a:cs typeface="Arial" panose="020B0604020202020204" pitchFamily="34" charset="0"/>
              </a:rPr>
            </a:br>
            <a:r>
              <a:rPr lang="he-IL" altLang="en-US" b="0">
                <a:solidFill>
                  <a:srgbClr val="191919"/>
                </a:solidFill>
                <a:latin typeface="Open Sans Hebrew" panose="00000500000000000000" pitchFamily="2" charset="-79"/>
              </a:rPr>
              <a:t>למרות שהעובד הודיע על חופשת המחלה בתאריך בו היה אמור להתקיים לו שיחת שימוע בעקבות טענות חמורות שעלו נגדו.</a:t>
            </a:r>
          </a:p>
          <a:p>
            <a:pPr marL="0" algn="just" eaLnBrk="1" hangingPunct="1"/>
            <a:r>
              <a:rPr lang="he-IL" altLang="en-US" b="0">
                <a:solidFill>
                  <a:srgbClr val="191919"/>
                </a:solidFill>
                <a:latin typeface="Open Sans Hebrew" panose="00000500000000000000" pitchFamily="2" charset="-79"/>
              </a:rPr>
              <a:t>לבסוף השימוע נערך במהלך תקופת המחלה בהסכמת העובד ותוך ייצוגו על ידי עורכי דין.</a:t>
            </a:r>
          </a:p>
          <a:p>
            <a:pPr marL="0" algn="just" eaLnBrk="1" hangingPunct="1"/>
            <a:endParaRPr lang="he-IL" altLang="en-US" b="0" i="1">
              <a:solidFill>
                <a:srgbClr val="191919"/>
              </a:solidFill>
              <a:latin typeface="Open Sans Hebrew" panose="00000500000000000000" pitchFamily="2" charset="-79"/>
            </a:endParaRPr>
          </a:p>
          <a:p>
            <a:pPr marL="0" algn="just" eaLnBrk="1" hangingPunct="1"/>
            <a:endParaRPr lang="he-IL" altLang="en-US" b="0" i="1">
              <a:solidFill>
                <a:srgbClr val="191919"/>
              </a:solidFill>
              <a:latin typeface="Open Sans Hebrew" panose="00000500000000000000" pitchFamily="2" charset="-79"/>
            </a:endParaRPr>
          </a:p>
          <a:p>
            <a:pPr marL="0" algn="just" eaLnBrk="1" hangingPunct="1"/>
            <a:endParaRPr lang="he-IL" altLang="en-US">
              <a:solidFill>
                <a:srgbClr val="191919"/>
              </a:solidFill>
              <a:latin typeface="Open Sans Hebrew" panose="00000500000000000000" pitchFamily="2" charset="-79"/>
            </a:endParaRPr>
          </a:p>
          <a:p>
            <a:pPr marL="0" algn="just" eaLnBrk="1" hangingPunct="1"/>
            <a:endParaRPr lang="he-IL" altLang="en-US" b="0">
              <a:solidFill>
                <a:srgbClr val="191919"/>
              </a:solidFill>
              <a:latin typeface="Open Sans Hebrew" panose="00000500000000000000" pitchFamily="2" charset="-79"/>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17A647-2FEB-4A01-B9DF-8201F85BA0E1}"/>
              </a:ext>
            </a:extLst>
          </p:cNvPr>
          <p:cNvSpPr>
            <a:spLocks noGrp="1"/>
          </p:cNvSpPr>
          <p:nvPr>
            <p:ph type="title"/>
          </p:nvPr>
        </p:nvSpPr>
        <p:spPr>
          <a:xfrm>
            <a:off x="822325" y="365125"/>
            <a:ext cx="7521575" cy="735013"/>
          </a:xfrm>
        </p:spPr>
        <p:txBody>
          <a:bodyPr rtlCol="0">
            <a:normAutofit/>
          </a:bodyPr>
          <a:lstStyle/>
          <a:p>
            <a:pPr algn="just" eaLnBrk="1" fontAlgn="auto" hangingPunct="1">
              <a:spcAft>
                <a:spcPts val="0"/>
              </a:spcAft>
              <a:defRPr/>
            </a:pPr>
            <a:r>
              <a:rPr lang="he-IL" dirty="0"/>
              <a:t>שימוע לעובד בתקופת מחלה –בהסכמה</a:t>
            </a:r>
            <a:endParaRPr lang="en-US" dirty="0"/>
          </a:p>
        </p:txBody>
      </p:sp>
      <p:sp>
        <p:nvSpPr>
          <p:cNvPr id="45059" name="מציין מיקום תוכן 2">
            <a:extLst>
              <a:ext uri="{FF2B5EF4-FFF2-40B4-BE49-F238E27FC236}">
                <a16:creationId xmlns:a16="http://schemas.microsoft.com/office/drawing/2014/main" id="{DF41A112-C328-437D-B82F-8D6DDB490FE6}"/>
              </a:ext>
            </a:extLst>
          </p:cNvPr>
          <p:cNvSpPr>
            <a:spLocks noGrp="1"/>
          </p:cNvSpPr>
          <p:nvPr>
            <p:ph idx="1"/>
          </p:nvPr>
        </p:nvSpPr>
        <p:spPr>
          <a:xfrm>
            <a:off x="822325" y="908050"/>
            <a:ext cx="7521575" cy="4608513"/>
          </a:xfrm>
        </p:spPr>
        <p:txBody>
          <a:bodyPr/>
          <a:lstStyle/>
          <a:p>
            <a:pPr algn="just" eaLnBrk="1" hangingPunct="1">
              <a:defRPr/>
            </a:pPr>
            <a:endParaRPr lang="he-IL" altLang="en-US" dirty="0">
              <a:solidFill>
                <a:srgbClr val="000000"/>
              </a:solidFill>
              <a:latin typeface="Times New Roman" panose="02020603050405020304" pitchFamily="18" charset="0"/>
            </a:endParaRPr>
          </a:p>
          <a:p>
            <a:pPr algn="just" eaLnBrk="1" hangingPunct="1">
              <a:defRPr/>
            </a:pPr>
            <a:r>
              <a:rPr lang="he-IL" altLang="en-US" dirty="0">
                <a:solidFill>
                  <a:srgbClr val="000000"/>
                </a:solidFill>
                <a:latin typeface="Times New Roman" panose="02020603050405020304" pitchFamily="18" charset="0"/>
              </a:rPr>
              <a:t>בית דין הבהיר:</a:t>
            </a:r>
          </a:p>
          <a:p>
            <a:pPr marL="0" algn="just" eaLnBrk="1" hangingPunct="1">
              <a:defRPr/>
            </a:pPr>
            <a:r>
              <a:rPr lang="he-IL" altLang="en-US" b="0" dirty="0">
                <a:solidFill>
                  <a:srgbClr val="191919"/>
                </a:solidFill>
                <a:latin typeface="Open Sans Hebrew"/>
              </a:rPr>
              <a:t>"בנוגע לטענת המעסיקה שאישורי המחלה אינם אמינים, שתקנות דמי מחלה קובעות שכאשר למעסיק יש ספק בעניין, רשאי להעמיד את העובד לבדיקה מטעמו בזמן אמת, ובמקרה זה הדבר לא נעשה ולכן הטענה נדחתה."</a:t>
            </a:r>
            <a:endParaRPr lang="he-IL" altLang="en-US" dirty="0">
              <a:solidFill>
                <a:srgbClr val="000000"/>
              </a:solidFill>
              <a:latin typeface="Times New Roman" panose="02020603050405020304" pitchFamily="18" charset="0"/>
            </a:endParaRPr>
          </a:p>
          <a:p>
            <a:pPr algn="just" eaLnBrk="1" hangingPunct="1">
              <a:defRPr/>
            </a:pPr>
            <a:endParaRPr lang="he-IL" altLang="en-US" sz="800" dirty="0">
              <a:solidFill>
                <a:srgbClr val="000000"/>
              </a:solidFill>
              <a:latin typeface="Times New Roman" panose="02020603050405020304" pitchFamily="18" charset="0"/>
            </a:endParaRPr>
          </a:p>
          <a:p>
            <a:pPr algn="just" eaLnBrk="1" hangingPunct="1">
              <a:defRPr/>
            </a:pPr>
            <a:r>
              <a:rPr lang="he-IL" altLang="en-US" dirty="0">
                <a:solidFill>
                  <a:srgbClr val="000000"/>
                </a:solidFill>
                <a:latin typeface="Times New Roman" panose="02020603050405020304" pitchFamily="18" charset="0"/>
              </a:rPr>
              <a:t>הבהרת בית הדין לקבלת החלטת פיטורים:</a:t>
            </a:r>
          </a:p>
          <a:p>
            <a:pPr marL="0" algn="just" eaLnBrk="1" hangingPunct="1">
              <a:defRPr/>
            </a:pPr>
            <a:r>
              <a:rPr lang="he-IL" b="0" dirty="0">
                <a:solidFill>
                  <a:srgbClr val="191919"/>
                </a:solidFill>
                <a:latin typeface="Open Sans Hebrew"/>
              </a:rPr>
              <a:t>אין בכך פגם, שכן השימוע נערך בהסכמת העובד וכאשר הוא מיוצג על ידי עורכי דין. </a:t>
            </a:r>
            <a:br>
              <a:rPr lang="en-US" b="0" dirty="0">
                <a:solidFill>
                  <a:srgbClr val="191919"/>
                </a:solidFill>
                <a:latin typeface="Open Sans Hebrew"/>
              </a:rPr>
            </a:br>
            <a:r>
              <a:rPr lang="he-IL" b="0" dirty="0">
                <a:solidFill>
                  <a:srgbClr val="191919"/>
                </a:solidFill>
                <a:latin typeface="Open Sans Hebrew"/>
              </a:rPr>
              <a:t>"בנסיבות אלו, ניתן לומר כי ניתנה גם הסכמה מכללא לעצם קבלת ההחלטה בדבר סיום או המשך יחסי העבודה באותו מועד, חרף מצבו הרפואי של העובד, ובלבד שלא ייכנסו הפיטורים לתוקף בניגוד לדין כל עוד העובד שוהה במחלה"</a:t>
            </a:r>
          </a:p>
          <a:p>
            <a:pPr marL="0" algn="just" eaLnBrk="1" hangingPunct="1">
              <a:defRPr/>
            </a:pPr>
            <a:r>
              <a:rPr lang="he-IL" b="0" dirty="0">
                <a:solidFill>
                  <a:srgbClr val="191919"/>
                </a:solidFill>
                <a:latin typeface="Open Sans Hebrew"/>
              </a:rPr>
              <a:t>ציין בית הדין כי בשנת 2009 בוצע תיקון </a:t>
            </a:r>
            <a:r>
              <a:rPr lang="he-IL" b="0" dirty="0">
                <a:solidFill>
                  <a:srgbClr val="1DA3AA"/>
                </a:solidFill>
                <a:latin typeface="Open Sans Hebrew"/>
                <a:hlinkClick r:id="rId2"/>
              </a:rPr>
              <a:t>בסעיף 4א לחוק דמי מחלה</a:t>
            </a:r>
            <a:r>
              <a:rPr lang="he-IL" b="0" dirty="0">
                <a:solidFill>
                  <a:srgbClr val="191919"/>
                </a:solidFill>
                <a:latin typeface="Open Sans Hebrew"/>
              </a:rPr>
              <a:t> "אין בתיקון המוצע כשלעצמו כדי להשליך על המועד לעריכת שימוע לעובד שנעדר מעבודתו עקב מחלה לגבי כוונת המעביד לפטר אותו, או כדי לקבוע את המועד שמותר למעביד להודיע על כוונתו לפטר את עובדו".</a:t>
            </a:r>
          </a:p>
          <a:p>
            <a:pPr algn="just" eaLnBrk="1" hangingPunct="1">
              <a:defRPr/>
            </a:pPr>
            <a:endParaRPr lang="he-IL" altLang="en-US" b="0" dirty="0">
              <a:solidFill>
                <a:srgbClr val="000000"/>
              </a:solidFill>
              <a:latin typeface="Times New Roman" panose="02020603050405020304" pitchFamily="18" charset="0"/>
            </a:endParaRPr>
          </a:p>
          <a:p>
            <a:pPr algn="just" eaLnBrk="1" hangingPunct="1">
              <a:defRPr/>
            </a:pPr>
            <a:endParaRPr lang="he-IL" altLang="en-US" b="0" dirty="0">
              <a:solidFill>
                <a:srgbClr val="000000"/>
              </a:solidFill>
              <a:latin typeface="Times New Roman" panose="02020603050405020304" pitchFamily="18" charset="0"/>
            </a:endParaRPr>
          </a:p>
          <a:p>
            <a:pPr algn="just" eaLnBrk="1" hangingPunct="1">
              <a:defRPr/>
            </a:pPr>
            <a:endParaRPr lang="he-IL" altLang="en-US" b="0" dirty="0">
              <a:solidFill>
                <a:srgbClr val="000000"/>
              </a:solidFill>
              <a:latin typeface="Times New Roman" panose="02020603050405020304" pitchFamily="18" charset="0"/>
            </a:endParaRPr>
          </a:p>
          <a:p>
            <a:pPr algn="just" eaLnBrk="1" hangingPunct="1">
              <a:defRPr/>
            </a:pPr>
            <a:endParaRPr lang="he-IL" altLang="en-US" b="0" dirty="0">
              <a:solidFill>
                <a:srgbClr val="000000"/>
              </a:solidFill>
              <a:latin typeface="Times New Roman" panose="02020603050405020304" pitchFamily="18" charset="0"/>
            </a:endParaRPr>
          </a:p>
          <a:p>
            <a:pPr algn="just" eaLnBrk="1" hangingPunct="1">
              <a:defRPr/>
            </a:pPr>
            <a:endParaRPr lang="he-IL" altLang="en-US" b="0" dirty="0">
              <a:solidFill>
                <a:srgbClr val="000000"/>
              </a:solidFill>
              <a:latin typeface="Times New Roman" panose="02020603050405020304" pitchFamily="18" charset="0"/>
            </a:endParaRPr>
          </a:p>
          <a:p>
            <a:pPr marL="0" algn="just" eaLnBrk="1" hangingPunct="1">
              <a:defRPr/>
            </a:pPr>
            <a:endParaRPr lang="he-IL" altLang="en-US" dirty="0">
              <a:solidFill>
                <a:srgbClr val="000000"/>
              </a:solidFill>
              <a:latin typeface="Times New Roman" panose="02020603050405020304" pitchFamily="18" charset="0"/>
            </a:endParaRPr>
          </a:p>
          <a:p>
            <a:pPr eaLnBrk="1" hangingPunct="1">
              <a:defRPr/>
            </a:pPr>
            <a:endParaRPr lang="en-US" altLang="en-US" dirty="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F1706D-4CF2-41B3-BA59-F2658182636B}"/>
              </a:ext>
            </a:extLst>
          </p:cNvPr>
          <p:cNvSpPr>
            <a:spLocks noGrp="1"/>
          </p:cNvSpPr>
          <p:nvPr>
            <p:ph type="title"/>
          </p:nvPr>
        </p:nvSpPr>
        <p:spPr/>
        <p:txBody>
          <a:bodyPr rtlCol="0"/>
          <a:lstStyle/>
          <a:p>
            <a:pPr algn="ctr" eaLnBrk="1" fontAlgn="auto" hangingPunct="1">
              <a:spcAft>
                <a:spcPts val="0"/>
              </a:spcAft>
              <a:defRPr/>
            </a:pPr>
            <a:r>
              <a:rPr lang="he-IL" sz="3600" dirty="0"/>
              <a:t>הפסקה לצורך שימוש בשירותים</a:t>
            </a:r>
            <a:endParaRPr lang="en-US" sz="3600" dirty="0"/>
          </a:p>
        </p:txBody>
      </p:sp>
      <p:sp>
        <p:nvSpPr>
          <p:cNvPr id="9219" name="מציין מיקום תוכן 2">
            <a:extLst>
              <a:ext uri="{FF2B5EF4-FFF2-40B4-BE49-F238E27FC236}">
                <a16:creationId xmlns:a16="http://schemas.microsoft.com/office/drawing/2014/main" id="{83FA3B49-02D6-452B-BDD5-10C6F6AA00C1}"/>
              </a:ext>
            </a:extLst>
          </p:cNvPr>
          <p:cNvSpPr>
            <a:spLocks noGrp="1"/>
          </p:cNvSpPr>
          <p:nvPr>
            <p:ph idx="1"/>
          </p:nvPr>
        </p:nvSpPr>
        <p:spPr>
          <a:xfrm>
            <a:off x="822325" y="1100138"/>
            <a:ext cx="7521575" cy="3913187"/>
          </a:xfrm>
        </p:spPr>
        <p:txBody>
          <a:bodyPr/>
          <a:lstStyle/>
          <a:p>
            <a:pPr algn="just"/>
            <a:r>
              <a:rPr lang="he-IL" altLang="en-US">
                <a:solidFill>
                  <a:srgbClr val="191919"/>
                </a:solidFill>
                <a:latin typeface="Open Sans Hebrew" panose="00000500000000000000" pitchFamily="2" charset="-79"/>
              </a:rPr>
              <a:t>פגיעה בפרטיות העובדת: </a:t>
            </a:r>
            <a:r>
              <a:rPr lang="he-IL" altLang="he-IL" b="0">
                <a:solidFill>
                  <a:srgbClr val="191919"/>
                </a:solidFill>
                <a:latin typeface="Open Sans Hebrew" panose="00000500000000000000" pitchFamily="2" charset="-79"/>
              </a:rPr>
              <a:t>בית הדין הגיע למסקנה כי הפרסום לעובדי החברה נחזה כלגיטימי בנסיבות העניין, בשל צרכי העבודה המחייבים גיבוי של העובדים האחרים הנמצאים באותה משמרת.</a:t>
            </a:r>
          </a:p>
          <a:p>
            <a:pPr algn="just"/>
            <a:r>
              <a:rPr lang="he-IL" altLang="he-IL" b="0">
                <a:solidFill>
                  <a:srgbClr val="191919"/>
                </a:solidFill>
                <a:latin typeface="Open Sans Hebrew" panose="00000500000000000000" pitchFamily="2" charset="-79"/>
              </a:rPr>
              <a:t>בד בבד, בית הדין מצא לנכון כי פרסום הכולל את זהות העובדת ואת מס' הפעמים בהם יצאה לשירותים מדידת הזמן בהם שהתה בשירותים בכל פעם חורג מפרסום סביר ועולה כדי פגיעה בפרטיות.</a:t>
            </a:r>
          </a:p>
          <a:p>
            <a:pPr algn="just"/>
            <a:endParaRPr lang="he-IL" altLang="he-IL" sz="800" b="0">
              <a:solidFill>
                <a:srgbClr val="191919"/>
              </a:solidFill>
              <a:latin typeface="Open Sans Hebrew" panose="00000500000000000000" pitchFamily="2" charset="-79"/>
            </a:endParaRPr>
          </a:p>
          <a:p>
            <a:pPr algn="just"/>
            <a:r>
              <a:rPr lang="he-IL" altLang="he-IL">
                <a:solidFill>
                  <a:srgbClr val="191919"/>
                </a:solidFill>
                <a:latin typeface="Open Sans Hebrew" panose="00000500000000000000" pitchFamily="2" charset="-79"/>
              </a:rPr>
              <a:t>סעיף 2(1) לחוק </a:t>
            </a:r>
            <a:r>
              <a:rPr lang="he-IL" altLang="he-IL" b="0">
                <a:solidFill>
                  <a:srgbClr val="191919"/>
                </a:solidFill>
                <a:latin typeface="Open Sans Hebrew" panose="00000500000000000000" pitchFamily="2" charset="-79"/>
              </a:rPr>
              <a:t>הגנת הפרטיות קובע שפגיעה בפרטיות היא </a:t>
            </a:r>
            <a:r>
              <a:rPr lang="he-IL" altLang="he-IL" b="0" i="1">
                <a:solidFill>
                  <a:srgbClr val="191919"/>
                </a:solidFill>
                <a:latin typeface="Open Sans Hebrew" panose="00000500000000000000" pitchFamily="2" charset="-79"/>
              </a:rPr>
              <a:t>"בילוש או התחקות אחרי אדם, העלולים להטרידו, או הטרדה אחרת"</a:t>
            </a:r>
            <a:r>
              <a:rPr lang="he-IL" altLang="he-IL" b="0">
                <a:solidFill>
                  <a:srgbClr val="191919"/>
                </a:solidFill>
                <a:latin typeface="Open Sans Hebrew" panose="00000500000000000000" pitchFamily="2" charset="-79"/>
              </a:rPr>
              <a:t>. </a:t>
            </a:r>
          </a:p>
          <a:p>
            <a:pPr algn="just"/>
            <a:r>
              <a:rPr lang="he-IL" altLang="he-IL" b="0">
                <a:solidFill>
                  <a:srgbClr val="191919"/>
                </a:solidFill>
                <a:latin typeface="Open Sans Hebrew" panose="00000500000000000000" pitchFamily="2" charset="-79"/>
              </a:rPr>
              <a:t>"לאחר בחינת הדברים פסק בית הדין שפרסום פומבי של שמות העובדים שהתפנו לעשות צרכיהם, מהווה פגיעה מסוימת בפרטיות, ומן הראוי לנקוט בצעד מתון ומידתי יותר, שיש בכוחו לתרום לצרכי העבודה מבלי לפגוע בפרטיות עובד מסוים. לא הוכח שהיה צורך שעובדי החברה ייחשפו לזהותו של אותו עובד, והיה ניתן להסתפק בידיעה כללית שעובד כלשהו מצוות אחר מצוי בשירותים ברגע נתון".</a:t>
            </a:r>
          </a:p>
          <a:p>
            <a:pPr algn="just" eaLnBrk="1" hangingPunct="1"/>
            <a:endParaRPr lang="he-IL" altLang="en-US">
              <a:solidFill>
                <a:srgbClr val="191919"/>
              </a:solidFill>
              <a:latin typeface="Open Sans Hebrew" panose="00000500000000000000" pitchFamily="2" charset="-79"/>
            </a:endParaRPr>
          </a:p>
          <a:p>
            <a:pPr algn="just" eaLnBrk="1" hangingPunct="1"/>
            <a:endParaRPr lang="he-IL" altLang="en-US" sz="800">
              <a:solidFill>
                <a:srgbClr val="191919"/>
              </a:solidFill>
              <a:latin typeface="Open Sans Hebrew" panose="00000500000000000000" pitchFamily="2" charset="-79"/>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DD983C-437A-4EA9-88F1-EBC04FDD3436}"/>
              </a:ext>
            </a:extLst>
          </p:cNvPr>
          <p:cNvSpPr>
            <a:spLocks noGrp="1"/>
          </p:cNvSpPr>
          <p:nvPr>
            <p:ph type="title"/>
          </p:nvPr>
        </p:nvSpPr>
        <p:spPr>
          <a:xfrm>
            <a:off x="822325" y="365125"/>
            <a:ext cx="7521575" cy="735013"/>
          </a:xfrm>
        </p:spPr>
        <p:txBody>
          <a:bodyPr rtlCol="0">
            <a:normAutofit/>
          </a:bodyPr>
          <a:lstStyle/>
          <a:p>
            <a:pPr algn="just" eaLnBrk="1" fontAlgn="auto" hangingPunct="1">
              <a:spcAft>
                <a:spcPts val="0"/>
              </a:spcAft>
              <a:defRPr/>
            </a:pPr>
            <a:r>
              <a:rPr lang="he-IL" dirty="0"/>
              <a:t>שימוע לעובד בתקופת מחלה –בהסכמה</a:t>
            </a:r>
            <a:endParaRPr lang="en-US" dirty="0"/>
          </a:p>
        </p:txBody>
      </p:sp>
      <p:sp>
        <p:nvSpPr>
          <p:cNvPr id="46083" name="מציין מיקום תוכן 2">
            <a:extLst>
              <a:ext uri="{FF2B5EF4-FFF2-40B4-BE49-F238E27FC236}">
                <a16:creationId xmlns:a16="http://schemas.microsoft.com/office/drawing/2014/main" id="{C6710CCE-D521-49E6-8525-256B76A7164C}"/>
              </a:ext>
            </a:extLst>
          </p:cNvPr>
          <p:cNvSpPr>
            <a:spLocks noGrp="1"/>
          </p:cNvSpPr>
          <p:nvPr>
            <p:ph idx="1"/>
          </p:nvPr>
        </p:nvSpPr>
        <p:spPr>
          <a:xfrm>
            <a:off x="822325" y="1268413"/>
            <a:ext cx="7521575" cy="3411537"/>
          </a:xfrm>
        </p:spPr>
        <p:txBody>
          <a:bodyPr/>
          <a:lstStyle/>
          <a:p>
            <a:pPr eaLnBrk="1" hangingPunct="1">
              <a:defRPr/>
            </a:pPr>
            <a:endParaRPr lang="he-IL" altLang="en-US" dirty="0"/>
          </a:p>
          <a:p>
            <a:pPr eaLnBrk="1" hangingPunct="1">
              <a:defRPr/>
            </a:pPr>
            <a:endParaRPr lang="he-IL" altLang="en-US" dirty="0"/>
          </a:p>
          <a:p>
            <a:pPr eaLnBrk="1" hangingPunct="1">
              <a:defRPr/>
            </a:pPr>
            <a:r>
              <a:rPr lang="he-IL" altLang="en-US" dirty="0"/>
              <a:t>פיצוי כספי:</a:t>
            </a:r>
          </a:p>
          <a:p>
            <a:pPr marL="0" eaLnBrk="1" hangingPunct="1">
              <a:defRPr/>
            </a:pPr>
            <a:r>
              <a:rPr lang="he-IL" altLang="en-US" b="0" dirty="0">
                <a:solidFill>
                  <a:srgbClr val="191919"/>
                </a:solidFill>
                <a:latin typeface="Open Sans Hebrew"/>
              </a:rPr>
              <a:t>סך כ-18 אלף שקל בגין ימי מחלה שלא ניתן לעובד לנצלם וכ-12 אלף שקל דמי הודעה מוקדמת שחושבה החל מיום המחלה האחרון לו ניתן אישור רפואי שהוצג כדין בפני המעסיק.</a:t>
            </a:r>
          </a:p>
          <a:p>
            <a:pPr eaLnBrk="1" hangingPunct="1">
              <a:defRPr/>
            </a:pPr>
            <a:endParaRPr lang="en-US" altLang="en-US" dirty="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987262-2BA4-42D3-B148-9C200A28E1CE}"/>
              </a:ext>
            </a:extLst>
          </p:cNvPr>
          <p:cNvSpPr>
            <a:spLocks noGrp="1"/>
          </p:cNvSpPr>
          <p:nvPr>
            <p:ph type="title"/>
          </p:nvPr>
        </p:nvSpPr>
        <p:spPr/>
        <p:txBody>
          <a:bodyPr rtlCol="0"/>
          <a:lstStyle/>
          <a:p>
            <a:pPr algn="just" eaLnBrk="1" fontAlgn="auto" hangingPunct="1">
              <a:spcAft>
                <a:spcPts val="0"/>
              </a:spcAft>
              <a:defRPr/>
            </a:pPr>
            <a:r>
              <a:rPr lang="he-IL" dirty="0"/>
              <a:t>חובת הודעה מוקדמת לעובד חדש</a:t>
            </a:r>
            <a:endParaRPr lang="en-US" dirty="0"/>
          </a:p>
        </p:txBody>
      </p:sp>
      <p:sp>
        <p:nvSpPr>
          <p:cNvPr id="47107" name="מציין מיקום תוכן 2">
            <a:extLst>
              <a:ext uri="{FF2B5EF4-FFF2-40B4-BE49-F238E27FC236}">
                <a16:creationId xmlns:a16="http://schemas.microsoft.com/office/drawing/2014/main" id="{B8D6A8AC-5BAB-415F-95C9-4B3298062CF6}"/>
              </a:ext>
            </a:extLst>
          </p:cNvPr>
          <p:cNvSpPr>
            <a:spLocks noGrp="1"/>
          </p:cNvSpPr>
          <p:nvPr>
            <p:ph idx="1"/>
          </p:nvPr>
        </p:nvSpPr>
        <p:spPr>
          <a:xfrm>
            <a:off x="822325" y="927100"/>
            <a:ext cx="7521575" cy="4157663"/>
          </a:xfrm>
        </p:spPr>
        <p:txBody>
          <a:bodyPr/>
          <a:lstStyle/>
          <a:p>
            <a:pPr marL="0" eaLnBrk="1" hangingPunct="1"/>
            <a:r>
              <a:rPr lang="he-IL" altLang="en-US"/>
              <a:t>[ד"מ 15729-12-19]</a:t>
            </a:r>
          </a:p>
          <a:p>
            <a:pPr marL="0" eaLnBrk="1" hangingPunct="1"/>
            <a:endParaRPr lang="he-IL" altLang="en-US" sz="1000"/>
          </a:p>
          <a:p>
            <a:pPr marL="0" eaLnBrk="1" hangingPunct="1"/>
            <a:r>
              <a:rPr lang="he-IL" altLang="en-US"/>
              <a:t>עובדות המקרה: </a:t>
            </a:r>
          </a:p>
          <a:p>
            <a:pPr marL="0" eaLnBrk="1" hangingPunct="1"/>
            <a:r>
              <a:rPr lang="he-IL" altLang="en-US" b="0"/>
              <a:t>העובדת עבדה כחודשיים בתפקיד פסיכולוגית, במסגרת תפקידה היה עליה להעביר סדנה אצל לקוח של המעסיק. לאחר חודשיים מאז תחילת עבודתה הודיעה </a:t>
            </a:r>
            <a:r>
              <a:rPr lang="he-IL" altLang="he-IL" b="0">
                <a:solidFill>
                  <a:srgbClr val="191919"/>
                </a:solidFill>
                <a:latin typeface="Open Sans Hebrew" panose="00000500000000000000" pitchFamily="2" charset="-79"/>
              </a:rPr>
              <a:t>למעסיק שלא תתייצב </a:t>
            </a:r>
            <a:r>
              <a:rPr lang="he-IL" altLang="en-US" b="0"/>
              <a:t> </a:t>
            </a:r>
            <a:r>
              <a:rPr lang="he-IL" altLang="he-IL" b="0">
                <a:solidFill>
                  <a:srgbClr val="191919"/>
                </a:solidFill>
                <a:latin typeface="Open Sans Hebrew" panose="00000500000000000000" pitchFamily="2" charset="-79"/>
              </a:rPr>
              <a:t>לעבודה ביום ב'. כלומר, </a:t>
            </a:r>
            <a:r>
              <a:rPr lang="he-IL" altLang="en-US" b="0"/>
              <a:t>בסוף השבוע התפטרותה תיכנס לתוקף מיום יום ב' בהתאם לחוק הודעה מוקדמת.</a:t>
            </a:r>
          </a:p>
          <a:p>
            <a:pPr marL="0" eaLnBrk="1" hangingPunct="1"/>
            <a:endParaRPr lang="he-IL" altLang="he-IL" b="0">
              <a:solidFill>
                <a:srgbClr val="191919"/>
              </a:solidFill>
              <a:latin typeface="Open Sans Hebrew" panose="00000500000000000000" pitchFamily="2" charset="-79"/>
            </a:endParaRPr>
          </a:p>
          <a:p>
            <a:pPr marL="0" eaLnBrk="1" hangingPunct="1"/>
            <a:r>
              <a:rPr lang="he-IL" altLang="he-IL">
                <a:solidFill>
                  <a:srgbClr val="191919"/>
                </a:solidFill>
                <a:latin typeface="Open Sans Hebrew" panose="00000500000000000000" pitchFamily="2" charset="-79"/>
              </a:rPr>
              <a:t>נשאלת השאלה:</a:t>
            </a:r>
          </a:p>
          <a:p>
            <a:pPr marL="0" eaLnBrk="1" hangingPunct="1"/>
            <a:r>
              <a:rPr lang="he-IL" altLang="he-IL" b="0">
                <a:solidFill>
                  <a:srgbClr val="191919"/>
                </a:solidFill>
                <a:latin typeface="Open Sans Hebrew" panose="00000500000000000000" pitchFamily="2" charset="-79"/>
              </a:rPr>
              <a:t>האם במקרה זה סופ"ש וחגים נספרים כימי הודעה מוקדמת, אף על פי שלא ניתן די זמן למעסיק להתארגן לצורך מציאת עובד חלופי על מנת  שיוכל להציבו אצל הלקוח כדי לעמוד בהתחייבות כלפיו? </a:t>
            </a:r>
          </a:p>
          <a:p>
            <a:pPr marL="0" eaLnBrk="1" hangingPunct="1"/>
            <a:endParaRPr lang="he-IL" altLang="en-US" sz="1000" b="0">
              <a:solidFill>
                <a:srgbClr val="191919"/>
              </a:solidFill>
              <a:latin typeface="Open Sans Hebrew" panose="00000500000000000000" pitchFamily="2" charset="-79"/>
            </a:endParaRPr>
          </a:p>
          <a:p>
            <a:pPr marL="0" eaLnBrk="1" hangingPunct="1"/>
            <a:r>
              <a:rPr lang="he-IL" altLang="en-US" b="0">
                <a:solidFill>
                  <a:srgbClr val="191919"/>
                </a:solidFill>
                <a:latin typeface="Open Sans Hebrew" panose="00000500000000000000" pitchFamily="2" charset="-79"/>
              </a:rPr>
              <a:t>התשובות בהמשך...</a:t>
            </a:r>
            <a:endParaRPr lang="he-IL" altLang="en-US" b="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8579F9-705F-4A15-B120-D77FCA49B40B}"/>
              </a:ext>
            </a:extLst>
          </p:cNvPr>
          <p:cNvSpPr>
            <a:spLocks noGrp="1"/>
          </p:cNvSpPr>
          <p:nvPr>
            <p:ph type="title"/>
          </p:nvPr>
        </p:nvSpPr>
        <p:spPr/>
        <p:txBody>
          <a:bodyPr rtlCol="0"/>
          <a:lstStyle/>
          <a:p>
            <a:pPr algn="r" eaLnBrk="1" fontAlgn="auto" hangingPunct="1">
              <a:spcAft>
                <a:spcPts val="0"/>
              </a:spcAft>
              <a:defRPr/>
            </a:pPr>
            <a:r>
              <a:rPr lang="he-IL" dirty="0"/>
              <a:t>חובת הודעה מוקדמת לעובד חדש</a:t>
            </a:r>
            <a:endParaRPr lang="en-US" dirty="0"/>
          </a:p>
        </p:txBody>
      </p:sp>
      <p:sp>
        <p:nvSpPr>
          <p:cNvPr id="49155" name="מציין מיקום תוכן 2">
            <a:extLst>
              <a:ext uri="{FF2B5EF4-FFF2-40B4-BE49-F238E27FC236}">
                <a16:creationId xmlns:a16="http://schemas.microsoft.com/office/drawing/2014/main" id="{84DD5E00-8227-41BD-9F35-29939A0DBFB3}"/>
              </a:ext>
            </a:extLst>
          </p:cNvPr>
          <p:cNvSpPr>
            <a:spLocks noGrp="1"/>
          </p:cNvSpPr>
          <p:nvPr>
            <p:ph idx="1"/>
          </p:nvPr>
        </p:nvSpPr>
        <p:spPr/>
        <p:txBody>
          <a:bodyPr/>
          <a:lstStyle/>
          <a:p>
            <a:pPr eaLnBrk="1" hangingPunct="1">
              <a:defRPr/>
            </a:pPr>
            <a:endParaRPr lang="he-IL" altLang="en-US" dirty="0"/>
          </a:p>
          <a:p>
            <a:pPr eaLnBrk="1" hangingPunct="1">
              <a:defRPr/>
            </a:pPr>
            <a:r>
              <a:rPr lang="he-IL" altLang="en-US" dirty="0"/>
              <a:t>טענות המעסיק:</a:t>
            </a:r>
          </a:p>
          <a:p>
            <a:pPr marL="0" eaLnBrk="1" hangingPunct="1">
              <a:defRPr/>
            </a:pPr>
            <a:r>
              <a:rPr lang="he-IL" b="0" dirty="0">
                <a:solidFill>
                  <a:srgbClr val="191919"/>
                </a:solidFill>
                <a:latin typeface="Open Sans Hebrew"/>
              </a:rPr>
              <a:t>התפטרות העובדת </a:t>
            </a:r>
            <a:r>
              <a:rPr lang="he-IL" b="0" dirty="0" err="1">
                <a:solidFill>
                  <a:srgbClr val="191919"/>
                </a:solidFill>
                <a:latin typeface="Open Sans Hebrew"/>
              </a:rPr>
              <a:t>בסופ"ש</a:t>
            </a:r>
            <a:r>
              <a:rPr lang="he-IL" b="0" dirty="0">
                <a:solidFill>
                  <a:srgbClr val="191919"/>
                </a:solidFill>
                <a:latin typeface="Open Sans Hebrew"/>
              </a:rPr>
              <a:t> ותזמון להודעה המוקדמת לא הייתה משמעותית מבחינתו כיוון שלא התאפשר לו להתחיל בסוף השבוע בתהליך חיפוש עובד חלופי, ולכן בוטלה הסדנה. כך נגרם לטענתו נזק כספי.</a:t>
            </a:r>
            <a:endParaRPr lang="he-IL" altLang="en-US" dirty="0"/>
          </a:p>
          <a:p>
            <a:pPr eaLnBrk="1" hangingPunct="1">
              <a:defRPr/>
            </a:pPr>
            <a:endParaRPr lang="he-IL" altLang="en-US" dirty="0"/>
          </a:p>
          <a:p>
            <a:pPr eaLnBrk="1" hangingPunct="1">
              <a:defRPr/>
            </a:pPr>
            <a:r>
              <a:rPr lang="he-IL" altLang="en-US" dirty="0"/>
              <a:t>טענות העובדת:</a:t>
            </a:r>
          </a:p>
          <a:p>
            <a:pPr marL="0" eaLnBrk="1" hangingPunct="1">
              <a:defRPr/>
            </a:pPr>
            <a:r>
              <a:rPr lang="he-IL" b="0" dirty="0">
                <a:solidFill>
                  <a:srgbClr val="191919"/>
                </a:solidFill>
                <a:latin typeface="Open Sans Hebrew"/>
              </a:rPr>
              <a:t>לא התחייבה לתקופת עבודה מינימלית, בכתב או בעל פה, והודיעה מראש יומיים כנדרש. </a:t>
            </a:r>
            <a:endParaRPr lang="en-US" altLang="en-US" dirty="0">
              <a:highlight>
                <a:srgbClr val="FFFF00"/>
              </a:highlight>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BE1515-742E-440C-A015-4EBA5691C16E}"/>
              </a:ext>
            </a:extLst>
          </p:cNvPr>
          <p:cNvSpPr>
            <a:spLocks noGrp="1"/>
          </p:cNvSpPr>
          <p:nvPr>
            <p:ph type="title"/>
          </p:nvPr>
        </p:nvSpPr>
        <p:spPr/>
        <p:txBody>
          <a:bodyPr rtlCol="0"/>
          <a:lstStyle/>
          <a:p>
            <a:pPr algn="r" eaLnBrk="1" fontAlgn="auto" hangingPunct="1">
              <a:spcAft>
                <a:spcPts val="0"/>
              </a:spcAft>
              <a:defRPr/>
            </a:pPr>
            <a:r>
              <a:rPr lang="he-IL" dirty="0"/>
              <a:t>חובת הודעה מוקדמת לעובד חדש</a:t>
            </a:r>
            <a:endParaRPr lang="en-US" dirty="0"/>
          </a:p>
        </p:txBody>
      </p:sp>
      <p:sp>
        <p:nvSpPr>
          <p:cNvPr id="50179" name="מציין מיקום תוכן 2">
            <a:extLst>
              <a:ext uri="{FF2B5EF4-FFF2-40B4-BE49-F238E27FC236}">
                <a16:creationId xmlns:a16="http://schemas.microsoft.com/office/drawing/2014/main" id="{350F9F02-0827-41C7-8267-C3C2A3726EC9}"/>
              </a:ext>
            </a:extLst>
          </p:cNvPr>
          <p:cNvSpPr>
            <a:spLocks noGrp="1"/>
          </p:cNvSpPr>
          <p:nvPr>
            <p:ph idx="1"/>
          </p:nvPr>
        </p:nvSpPr>
        <p:spPr/>
        <p:txBody>
          <a:bodyPr/>
          <a:lstStyle/>
          <a:p>
            <a:pPr algn="just" eaLnBrk="1" hangingPunct="1">
              <a:defRPr/>
            </a:pPr>
            <a:endParaRPr lang="he-IL" altLang="en-US" b="0" dirty="0">
              <a:solidFill>
                <a:srgbClr val="191919"/>
              </a:solidFill>
              <a:latin typeface="Open Sans Hebrew"/>
            </a:endParaRPr>
          </a:p>
          <a:p>
            <a:pPr algn="just" eaLnBrk="1" hangingPunct="1">
              <a:defRPr/>
            </a:pPr>
            <a:r>
              <a:rPr lang="he-IL" altLang="en-US" dirty="0"/>
              <a:t>הבהרת בית דין:</a:t>
            </a:r>
          </a:p>
          <a:p>
            <a:pPr marL="0" algn="just">
              <a:defRPr/>
            </a:pPr>
            <a:r>
              <a:rPr lang="he-IL" b="0" dirty="0">
                <a:solidFill>
                  <a:srgbClr val="191919"/>
                </a:solidFill>
                <a:latin typeface="Open Sans Hebrew"/>
              </a:rPr>
              <a:t>"אין ספק שהעובדת גרמה למעסיק ל'פנצ'ר' בשל עזיבתה שכן נתנה הודעה מוקדמת </a:t>
            </a:r>
            <a:r>
              <a:rPr lang="he-IL" b="0" dirty="0" err="1">
                <a:solidFill>
                  <a:srgbClr val="191919"/>
                </a:solidFill>
                <a:latin typeface="Open Sans Hebrew"/>
              </a:rPr>
              <a:t>בסופ"ש</a:t>
            </a:r>
            <a:r>
              <a:rPr lang="he-IL" b="0" dirty="0">
                <a:solidFill>
                  <a:srgbClr val="191919"/>
                </a:solidFill>
                <a:latin typeface="Open Sans Hebrew"/>
              </a:rPr>
              <a:t>, דבר שדרש מהמעסיק להתארגן בתוך יום אחד בלבד למחליף/ה", ציין בית הדין, "אולם נוכח חוק הודעה מוקדמת, אין מקום לפסיקת פיצוי מעבר למתן הודעה מוקדמת על פי החוק… ספירת ימי ההודעה המוקדמת היא לפי ימים </a:t>
            </a:r>
            <a:r>
              <a:rPr lang="he-IL" b="0" dirty="0" err="1">
                <a:solidFill>
                  <a:srgbClr val="191919"/>
                </a:solidFill>
                <a:latin typeface="Open Sans Hebrew"/>
              </a:rPr>
              <a:t>קלנדריים</a:t>
            </a:r>
            <a:r>
              <a:rPr lang="he-IL" b="0" dirty="0">
                <a:solidFill>
                  <a:srgbClr val="191919"/>
                </a:solidFill>
                <a:latin typeface="Open Sans Hebrew"/>
              </a:rPr>
              <a:t> ולא ימי עבודה".</a:t>
            </a:r>
          </a:p>
          <a:p>
            <a:pPr marL="0" algn="just">
              <a:defRPr/>
            </a:pPr>
            <a:endParaRPr lang="he-IL" b="0" dirty="0">
              <a:solidFill>
                <a:srgbClr val="191919"/>
              </a:solidFill>
              <a:latin typeface="Open Sans Hebrew"/>
            </a:endParaRPr>
          </a:p>
          <a:p>
            <a:pPr marL="0" algn="just" eaLnBrk="1" hangingPunct="1">
              <a:defRPr/>
            </a:pPr>
            <a:r>
              <a:rPr lang="he-IL" b="0" dirty="0">
                <a:solidFill>
                  <a:srgbClr val="191919"/>
                </a:solidFill>
                <a:latin typeface="Open Sans Hebrew"/>
              </a:rPr>
              <a:t>לעובד יש זכות לעזוב את מקום עבודתו אם ניתנת הודעה מוקדמת למעסיקו, ובמקרה זה לא סוכם בהסכם העבודה בין הצדדים על תקופה ארוכה מזו הקבועה בחוק.</a:t>
            </a:r>
          </a:p>
          <a:p>
            <a:pPr algn="just" eaLnBrk="1" hangingPunct="1">
              <a:defRPr/>
            </a:pPr>
            <a:endParaRPr lang="en-US" altLang="en-US" dirty="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E46F74-BA89-449D-A8AD-E82880ACCB35}"/>
              </a:ext>
            </a:extLst>
          </p:cNvPr>
          <p:cNvSpPr>
            <a:spLocks noGrp="1"/>
          </p:cNvSpPr>
          <p:nvPr>
            <p:ph type="title"/>
          </p:nvPr>
        </p:nvSpPr>
        <p:spPr>
          <a:xfrm>
            <a:off x="822325" y="365125"/>
            <a:ext cx="7521575" cy="735013"/>
          </a:xfrm>
        </p:spPr>
        <p:txBody>
          <a:bodyPr rtlCol="0">
            <a:normAutofit/>
          </a:bodyPr>
          <a:lstStyle/>
          <a:p>
            <a:pPr algn="just" eaLnBrk="1" fontAlgn="auto" hangingPunct="1">
              <a:spcAft>
                <a:spcPts val="0"/>
              </a:spcAft>
              <a:defRPr/>
            </a:pPr>
            <a:r>
              <a:rPr lang="he-IL" dirty="0"/>
              <a:t>חובת הודעה מוקדמת לעובד חדש</a:t>
            </a:r>
            <a:endParaRPr lang="en-US" dirty="0"/>
          </a:p>
        </p:txBody>
      </p:sp>
      <p:sp>
        <p:nvSpPr>
          <p:cNvPr id="51203" name="מציין מיקום תוכן 2">
            <a:extLst>
              <a:ext uri="{FF2B5EF4-FFF2-40B4-BE49-F238E27FC236}">
                <a16:creationId xmlns:a16="http://schemas.microsoft.com/office/drawing/2014/main" id="{AEE3012E-2DD9-45D2-8635-6EACA3222D54}"/>
              </a:ext>
            </a:extLst>
          </p:cNvPr>
          <p:cNvSpPr>
            <a:spLocks noGrp="1"/>
          </p:cNvSpPr>
          <p:nvPr>
            <p:ph idx="1"/>
          </p:nvPr>
        </p:nvSpPr>
        <p:spPr>
          <a:xfrm>
            <a:off x="822325" y="1268413"/>
            <a:ext cx="7521575" cy="4321175"/>
          </a:xfrm>
        </p:spPr>
        <p:txBody>
          <a:bodyPr/>
          <a:lstStyle/>
          <a:p>
            <a:pPr eaLnBrk="1" hangingPunct="1">
              <a:defRPr/>
            </a:pPr>
            <a:endParaRPr lang="he-IL" sz="900" dirty="0">
              <a:solidFill>
                <a:srgbClr val="191919"/>
              </a:solidFill>
              <a:latin typeface="Open Sans Hebrew"/>
            </a:endParaRPr>
          </a:p>
          <a:p>
            <a:pPr eaLnBrk="1" hangingPunct="1">
              <a:defRPr/>
            </a:pPr>
            <a:r>
              <a:rPr lang="he-IL" dirty="0">
                <a:solidFill>
                  <a:srgbClr val="191919"/>
                </a:solidFill>
                <a:latin typeface="Open Sans Hebrew"/>
              </a:rPr>
              <a:t>הצגת תצהיר ועדות העובדת לבית הדין: </a:t>
            </a:r>
            <a:endParaRPr lang="he-IL" altLang="en-US" dirty="0"/>
          </a:p>
          <a:p>
            <a:pPr marL="0">
              <a:defRPr/>
            </a:pPr>
            <a:r>
              <a:rPr lang="he-IL" b="0" dirty="0">
                <a:solidFill>
                  <a:srgbClr val="191919"/>
                </a:solidFill>
                <a:latin typeface="Open Sans Hebrew"/>
              </a:rPr>
              <a:t>הוצגו גרסאות סותרות לסיבות שהביאו אותה להתפטר. בית הדין הבהיר שאין בכך כדי להעלות או להוריד לעניין זכותה להודיע על התפטרותה על פי החוק.</a:t>
            </a:r>
          </a:p>
          <a:p>
            <a:pPr marL="0" algn="just">
              <a:defRPr/>
            </a:pPr>
            <a:endParaRPr lang="he-IL" sz="1000" b="0" dirty="0">
              <a:solidFill>
                <a:srgbClr val="191919"/>
              </a:solidFill>
              <a:latin typeface="Open Sans Hebrew"/>
            </a:endParaRPr>
          </a:p>
          <a:p>
            <a:pPr marL="0" algn="just" eaLnBrk="1" hangingPunct="1">
              <a:defRPr/>
            </a:pPr>
            <a:r>
              <a:rPr lang="he-IL" dirty="0">
                <a:solidFill>
                  <a:srgbClr val="191919"/>
                </a:solidFill>
                <a:latin typeface="Open Sans Hebrew"/>
              </a:rPr>
              <a:t>תביעת המעסיק </a:t>
            </a:r>
          </a:p>
          <a:p>
            <a:pPr marL="0" algn="just" eaLnBrk="1" hangingPunct="1">
              <a:defRPr/>
            </a:pPr>
            <a:r>
              <a:rPr lang="he-IL" b="0" dirty="0">
                <a:solidFill>
                  <a:srgbClr val="191919"/>
                </a:solidFill>
                <a:latin typeface="Open Sans Hebrew"/>
              </a:rPr>
              <a:t>כ-3,700 שקל בגין אובדן הכנסה מהסדנה, נוסף על כ-23 אלף שקל בגין הרעת היחסים עם הלקוח הגדול ביותר שלו.</a:t>
            </a:r>
            <a:endParaRPr lang="he-IL" altLang="en-US" dirty="0"/>
          </a:p>
          <a:p>
            <a:pPr marL="0" algn="just">
              <a:defRPr/>
            </a:pPr>
            <a:endParaRPr lang="he-IL" sz="900" b="0" dirty="0">
              <a:solidFill>
                <a:srgbClr val="191919"/>
              </a:solidFill>
              <a:latin typeface="Open Sans Hebrew"/>
            </a:endParaRPr>
          </a:p>
          <a:p>
            <a:pPr marL="0" algn="just">
              <a:defRPr/>
            </a:pPr>
            <a:r>
              <a:rPr lang="he-IL" dirty="0">
                <a:solidFill>
                  <a:srgbClr val="191919"/>
                </a:solidFill>
                <a:latin typeface="Open Sans Hebrew"/>
              </a:rPr>
              <a:t>"עוד הבהיר בית הדין </a:t>
            </a:r>
            <a:r>
              <a:rPr lang="he-IL" b="0" dirty="0">
                <a:solidFill>
                  <a:srgbClr val="191919"/>
                </a:solidFill>
                <a:latin typeface="Open Sans Hebrew"/>
              </a:rPr>
              <a:t>שתביעת המעסיק מתייחסת לאובדן ההכנסה בשל עוולת גרם להפרת חוזה – אין בסמכותו לדון בטענה זו, שכן החוק מחריג באופן מפורש תביעות נזיקין מסמכות הדיון של בית הדין לעבודה, גם אם הן קשורות ליחסי עבודה. וממילא, כלל לא הוכח שהיעדרות העובדת אכן גרמה לנזק כלשהו למעסיק"</a:t>
            </a:r>
          </a:p>
          <a:p>
            <a:pPr marL="0" eaLnBrk="1" hangingPunct="1">
              <a:defRPr/>
            </a:pPr>
            <a:r>
              <a:rPr lang="he-IL" altLang="en-US" dirty="0"/>
              <a:t> </a:t>
            </a:r>
            <a:endParaRPr lang="en-US" altLang="en-US" dirty="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DBEB3E-330B-40A3-91CB-EB6289968661}"/>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dirty="0"/>
              <a:t>חובת הודעה מוקדמת לעובד חדש</a:t>
            </a:r>
            <a:endParaRPr lang="en-US" dirty="0"/>
          </a:p>
        </p:txBody>
      </p:sp>
      <p:sp>
        <p:nvSpPr>
          <p:cNvPr id="51203" name="מציין מיקום תוכן 2">
            <a:extLst>
              <a:ext uri="{FF2B5EF4-FFF2-40B4-BE49-F238E27FC236}">
                <a16:creationId xmlns:a16="http://schemas.microsoft.com/office/drawing/2014/main" id="{7D2594DC-EC1C-4917-95B1-3FC82E00C416}"/>
              </a:ext>
            </a:extLst>
          </p:cNvPr>
          <p:cNvSpPr>
            <a:spLocks noGrp="1"/>
          </p:cNvSpPr>
          <p:nvPr>
            <p:ph idx="1"/>
          </p:nvPr>
        </p:nvSpPr>
        <p:spPr>
          <a:xfrm>
            <a:off x="847725" y="1100138"/>
            <a:ext cx="7521575" cy="4248150"/>
          </a:xfrm>
        </p:spPr>
        <p:txBody>
          <a:bodyPr/>
          <a:lstStyle/>
          <a:p>
            <a:pPr marL="0" algn="just" eaLnBrk="1" hangingPunct="1"/>
            <a:r>
              <a:rPr lang="he-IL" altLang="he-IL">
                <a:solidFill>
                  <a:srgbClr val="191919"/>
                </a:solidFill>
                <a:latin typeface="Open Sans Hebrew" panose="00000500000000000000" pitchFamily="2" charset="-79"/>
              </a:rPr>
              <a:t>תביעת המעסיק- נדחתה</a:t>
            </a:r>
          </a:p>
          <a:p>
            <a:pPr marL="0" algn="just" eaLnBrk="1" hangingPunct="1"/>
            <a:endParaRPr lang="he-IL" altLang="en-US"/>
          </a:p>
          <a:p>
            <a:pPr marL="0" algn="just" eaLnBrk="1" hangingPunct="1"/>
            <a:r>
              <a:rPr lang="he-IL" altLang="he-IL">
                <a:solidFill>
                  <a:srgbClr val="191919"/>
                </a:solidFill>
                <a:latin typeface="Open Sans Hebrew" panose="00000500000000000000" pitchFamily="2" charset="-79"/>
              </a:rPr>
              <a:t>תביעת העובדת:</a:t>
            </a:r>
          </a:p>
          <a:p>
            <a:pPr marL="0" algn="just" eaLnBrk="1" hangingPunct="1"/>
            <a:r>
              <a:rPr lang="he-IL" altLang="he-IL" b="0">
                <a:solidFill>
                  <a:srgbClr val="191919"/>
                </a:solidFill>
                <a:latin typeface="Open Sans Hebrew" panose="00000500000000000000" pitchFamily="2" charset="-79"/>
              </a:rPr>
              <a:t>שכר חודש האחרון שלא שולם לה בעקבות ביטול הצ'ק על ידי המעסיק בתוספת הלנת שכר, תבעה פיצוי בסך של  15 אלף שקל בגין אי מסירת תלושי שכר, וכן פיצוי בסכום זהה בגין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אי מתן הודעה על תנאי העסקה.</a:t>
            </a:r>
          </a:p>
          <a:p>
            <a:pPr marL="0" algn="just" eaLnBrk="1" hangingPunct="1"/>
            <a:endParaRPr lang="he-IL" altLang="en-US" sz="1200" b="0"/>
          </a:p>
          <a:p>
            <a:pPr marL="0" algn="just" eaLnBrk="1" hangingPunct="1"/>
            <a:r>
              <a:rPr lang="he-IL" altLang="en-US"/>
              <a:t>פיצוי כספי:</a:t>
            </a:r>
          </a:p>
          <a:p>
            <a:pPr marL="0" algn="just" eaLnBrk="1" hangingPunct="1"/>
            <a:r>
              <a:rPr lang="he-IL" altLang="he-IL" b="0">
                <a:solidFill>
                  <a:srgbClr val="191919"/>
                </a:solidFill>
                <a:latin typeface="Open Sans Hebrew" panose="00000500000000000000" pitchFamily="2" charset="-79"/>
              </a:rPr>
              <a:t>בית הדין קיבל את הטענות העובדת וחייב את המעסיק לשלם לה את שכרה אחרון נוסף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על פיצוי בשיעור 40% בגין הלנת שכר. בנוסף חויב המעסיק בפיצוי בסך 2,000 שקל בגין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אי מסירת תלושי שכר, פיצוי בסך 1,000 שקל בגין אי מסירת הודעה לעובדת, וכן הוצאות המשפט.</a:t>
            </a:r>
            <a:endParaRPr lang="en-US" altLang="en-US">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997503-AF7D-4883-A6E6-AD63B5B205D1}"/>
              </a:ext>
            </a:extLst>
          </p:cNvPr>
          <p:cNvSpPr>
            <a:spLocks noGrp="1"/>
          </p:cNvSpPr>
          <p:nvPr>
            <p:ph type="title"/>
          </p:nvPr>
        </p:nvSpPr>
        <p:spPr>
          <a:xfrm>
            <a:off x="822325" y="365125"/>
            <a:ext cx="7521575" cy="831850"/>
          </a:xfrm>
        </p:spPr>
        <p:txBody>
          <a:bodyPr rtlCol="0">
            <a:normAutofit/>
          </a:bodyPr>
          <a:lstStyle/>
          <a:p>
            <a:pPr algn="just" eaLnBrk="1" fontAlgn="auto" hangingPunct="1">
              <a:spcAft>
                <a:spcPts val="0"/>
              </a:spcAft>
              <a:defRPr/>
            </a:pPr>
            <a:r>
              <a:rPr lang="he-IL" dirty="0"/>
              <a:t>שעות נוספות</a:t>
            </a:r>
            <a:endParaRPr lang="en-US" dirty="0"/>
          </a:p>
        </p:txBody>
      </p:sp>
      <p:sp>
        <p:nvSpPr>
          <p:cNvPr id="52227" name="מציין מיקום תוכן 2">
            <a:extLst>
              <a:ext uri="{FF2B5EF4-FFF2-40B4-BE49-F238E27FC236}">
                <a16:creationId xmlns:a16="http://schemas.microsoft.com/office/drawing/2014/main" id="{94FD4B5D-A4D3-4C91-93FF-595D56C658F3}"/>
              </a:ext>
            </a:extLst>
          </p:cNvPr>
          <p:cNvSpPr>
            <a:spLocks noGrp="1"/>
          </p:cNvSpPr>
          <p:nvPr>
            <p:ph idx="1"/>
          </p:nvPr>
        </p:nvSpPr>
        <p:spPr>
          <a:xfrm>
            <a:off x="1116013" y="981075"/>
            <a:ext cx="7521575" cy="4248150"/>
          </a:xfrm>
        </p:spPr>
        <p:txBody>
          <a:bodyPr/>
          <a:lstStyle/>
          <a:p>
            <a:pPr marL="0" algn="just"/>
            <a:endParaRPr lang="he-IL" altLang="he-IL" b="0">
              <a:solidFill>
                <a:srgbClr val="191919"/>
              </a:solidFill>
              <a:latin typeface="Open Sans Hebrew" panose="00000500000000000000" pitchFamily="2" charset="-79"/>
            </a:endParaRPr>
          </a:p>
          <a:p>
            <a:pPr marL="0" algn="just"/>
            <a:endParaRPr lang="he-IL" altLang="he-IL" sz="1000">
              <a:solidFill>
                <a:srgbClr val="191919"/>
              </a:solidFill>
              <a:latin typeface="Open Sans Hebrew" panose="00000500000000000000" pitchFamily="2" charset="-79"/>
            </a:endParaRPr>
          </a:p>
          <a:p>
            <a:pPr marL="0" algn="just"/>
            <a:r>
              <a:rPr lang="he-IL" altLang="he-IL">
                <a:solidFill>
                  <a:srgbClr val="191919"/>
                </a:solidFill>
                <a:latin typeface="Open Sans Hebrew" panose="00000500000000000000" pitchFamily="2" charset="-79"/>
              </a:rPr>
              <a:t>ביטול פסיקת דין של בית הדין האזורי:</a:t>
            </a:r>
          </a:p>
          <a:p>
            <a:pPr marL="0" algn="just"/>
            <a:r>
              <a:rPr lang="he-IL" altLang="he-IL" b="0">
                <a:solidFill>
                  <a:srgbClr val="191919"/>
                </a:solidFill>
                <a:latin typeface="Open Sans Hebrew" panose="00000500000000000000" pitchFamily="2" charset="-79"/>
              </a:rPr>
              <a:t>"אכן ניתן להעלות על הדעת אמצעים טכנולוגיים, ששילובם יתעד את המיקום וכן את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נתוני האודיו והוידאו של מעשי העובדים. כל אלה בשילוב אמצעים נוספים כגון בינה מלאכותית יכול ויאפשרו פיקוח. אך דומה כי אפשרויות טכנולוגיות אלה רחוקות מרחק רב מאמצעים סבירים של פיקוח" </a:t>
            </a:r>
          </a:p>
          <a:p>
            <a:pPr marL="0" algn="just"/>
            <a:endParaRPr lang="he-IL" altLang="he-IL">
              <a:solidFill>
                <a:srgbClr val="191919"/>
              </a:solidFill>
              <a:latin typeface="Open Sans Hebrew" panose="00000500000000000000" pitchFamily="2" charset="-79"/>
            </a:endParaRPr>
          </a:p>
          <a:p>
            <a:pPr marL="0" algn="just"/>
            <a:r>
              <a:rPr lang="he-IL" altLang="he-IL">
                <a:solidFill>
                  <a:srgbClr val="191919"/>
                </a:solidFill>
                <a:latin typeface="Open Sans Hebrew" panose="00000500000000000000" pitchFamily="2" charset="-79"/>
              </a:rPr>
              <a:t>פסיקת בית הדין </a:t>
            </a:r>
          </a:p>
          <a:p>
            <a:pPr marL="0" algn="just"/>
            <a:r>
              <a:rPr lang="he-IL" altLang="he-IL" b="0">
                <a:solidFill>
                  <a:srgbClr val="191919"/>
                </a:solidFill>
                <a:latin typeface="Open Sans Hebrew" panose="00000500000000000000" pitchFamily="2" charset="-79"/>
              </a:rPr>
              <a:t>חייב את המעסיק לשלם לשני עובדים גמול שעות נוספות, לאחד סך 95 אלף שקל </a:t>
            </a:r>
            <a:br>
              <a:rPr lang="en-US" altLang="he-IL" b="0">
                <a:solidFill>
                  <a:srgbClr val="191919"/>
                </a:solidFill>
                <a:latin typeface="Open Sans Hebrew" panose="00000500000000000000" pitchFamily="2" charset="-79"/>
              </a:rPr>
            </a:br>
            <a:r>
              <a:rPr lang="he-IL" altLang="he-IL" b="0">
                <a:solidFill>
                  <a:srgbClr val="191919"/>
                </a:solidFill>
                <a:latin typeface="Open Sans Hebrew" panose="00000500000000000000" pitchFamily="2" charset="-79"/>
              </a:rPr>
              <a:t>ולשני סך 34 אלף שקל- פסיקה זו בוטלה.</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47DB7C-DDBB-477A-80BB-5491D26F15D4}"/>
              </a:ext>
            </a:extLst>
          </p:cNvPr>
          <p:cNvSpPr>
            <a:spLocks noGrp="1"/>
          </p:cNvSpPr>
          <p:nvPr>
            <p:ph type="title"/>
          </p:nvPr>
        </p:nvSpPr>
        <p:spPr/>
        <p:txBody>
          <a:bodyPr/>
          <a:lstStyle/>
          <a:p>
            <a:pPr algn="r">
              <a:defRPr/>
            </a:pPr>
            <a:r>
              <a:rPr lang="he-IL" dirty="0"/>
              <a:t>שעות נוספות</a:t>
            </a:r>
          </a:p>
        </p:txBody>
      </p:sp>
      <p:sp>
        <p:nvSpPr>
          <p:cNvPr id="3" name="מציין מיקום תוכן 2">
            <a:extLst>
              <a:ext uri="{FF2B5EF4-FFF2-40B4-BE49-F238E27FC236}">
                <a16:creationId xmlns:a16="http://schemas.microsoft.com/office/drawing/2014/main" id="{BA94E999-5ECB-42AB-AEF7-9D59AF960285}"/>
              </a:ext>
            </a:extLst>
          </p:cNvPr>
          <p:cNvSpPr>
            <a:spLocks noGrp="1"/>
          </p:cNvSpPr>
          <p:nvPr>
            <p:ph idx="1"/>
          </p:nvPr>
        </p:nvSpPr>
        <p:spPr>
          <a:xfrm>
            <a:off x="822325" y="1100138"/>
            <a:ext cx="7521575" cy="4416425"/>
          </a:xfrm>
        </p:spPr>
        <p:txBody>
          <a:bodyPr/>
          <a:lstStyle/>
          <a:p>
            <a:pPr marL="0" algn="just">
              <a:defRPr/>
            </a:pPr>
            <a:r>
              <a:rPr lang="he-IL" dirty="0">
                <a:solidFill>
                  <a:srgbClr val="191919"/>
                </a:solidFill>
                <a:latin typeface="Open Sans Hebrew"/>
              </a:rPr>
              <a:t>חוק שעות עבודה ומנוחה </a:t>
            </a:r>
            <a:r>
              <a:rPr lang="he-IL" b="0" dirty="0">
                <a:solidFill>
                  <a:srgbClr val="191919"/>
                </a:solidFill>
                <a:latin typeface="Open Sans Hebrew"/>
              </a:rPr>
              <a:t>מחייב את מעסיק לשלם לעובד גמול עבור שעות נוספות, אך </a:t>
            </a:r>
            <a:r>
              <a:rPr lang="he-IL" dirty="0">
                <a:solidFill>
                  <a:srgbClr val="191919"/>
                </a:solidFill>
                <a:latin typeface="Open Sans Hebrew"/>
              </a:rPr>
              <a:t>אינו חל </a:t>
            </a:r>
            <a:r>
              <a:rPr lang="he-IL" b="0" dirty="0">
                <a:solidFill>
                  <a:srgbClr val="191919"/>
                </a:solidFill>
                <a:latin typeface="Open Sans Hebrew"/>
              </a:rPr>
              <a:t>על עובדים שתנאי עבודתם לא מאפשרים למעסיק כל פיקוח על שעות העבודה והמנוחה שלהם.</a:t>
            </a:r>
          </a:p>
          <a:p>
            <a:pPr marL="0" algn="just">
              <a:defRPr/>
            </a:pPr>
            <a:r>
              <a:rPr lang="he-IL" sz="1400" dirty="0">
                <a:solidFill>
                  <a:srgbClr val="000000"/>
                </a:solidFill>
                <a:latin typeface="Times New Roman" panose="02020603050405020304" pitchFamily="18" charset="0"/>
                <a:cs typeface="FrankRuehl" panose="020E0503060101010101" pitchFamily="34" charset="-79"/>
              </a:rPr>
              <a:t>פרק שביעי: הוראות שונות</a:t>
            </a:r>
            <a:endParaRPr lang="he-IL" sz="1400" b="0" dirty="0">
              <a:solidFill>
                <a:srgbClr val="191919"/>
              </a:solidFill>
              <a:latin typeface="Open Sans Hebrew"/>
            </a:endParaRPr>
          </a:p>
          <a:p>
            <a:pPr>
              <a:spcBef>
                <a:spcPts val="360"/>
              </a:spcBef>
              <a:spcAft>
                <a:spcPts val="0"/>
              </a:spcAft>
              <a:defRPr/>
            </a:pPr>
            <a:r>
              <a:rPr lang="he-IL" sz="1400" dirty="0">
                <a:solidFill>
                  <a:srgbClr val="008000"/>
                </a:solidFill>
                <a:latin typeface="Times New Roman" panose="02020603050405020304" pitchFamily="18" charset="0"/>
                <a:cs typeface="Time New Roman"/>
              </a:rPr>
              <a:t>תחולת החוק (תיקון מס' 14) תשע"ד-2014</a:t>
            </a:r>
            <a:endParaRPr lang="he-IL" sz="1200" b="0" dirty="0">
              <a:solidFill>
                <a:srgbClr val="191919"/>
              </a:solidFill>
              <a:latin typeface="Open Sans Hebrew"/>
            </a:endParaRPr>
          </a:p>
          <a:p>
            <a:pPr algn="just">
              <a:spcBef>
                <a:spcPts val="360"/>
              </a:spcBef>
              <a:spcAft>
                <a:spcPts val="0"/>
              </a:spcAft>
              <a:defRPr/>
            </a:pPr>
            <a:r>
              <a:rPr lang="he-IL" sz="1400" b="0" dirty="0">
                <a:solidFill>
                  <a:srgbClr val="000000"/>
                </a:solidFill>
                <a:latin typeface="Times New Roman" panose="02020603050405020304" pitchFamily="18" charset="0"/>
                <a:cs typeface="Miriam" panose="020B0502050101010101" pitchFamily="34" charset="-79"/>
              </a:rPr>
              <a:t>30.  </a:t>
            </a:r>
            <a:r>
              <a:rPr lang="he-IL" sz="1400" b="0" dirty="0">
                <a:solidFill>
                  <a:srgbClr val="000000"/>
                </a:solidFill>
                <a:latin typeface="Times New Roman" panose="02020603050405020304" pitchFamily="18" charset="0"/>
                <a:cs typeface="FrankRuehl" panose="020E0503060101010101" pitchFamily="34" charset="-79"/>
              </a:rPr>
              <a:t>(א)  חוק זה אינו חל על העסקתם של: -</a:t>
            </a:r>
            <a:endParaRPr lang="he-IL" sz="1400" b="0" dirty="0">
              <a:solidFill>
                <a:srgbClr val="000000"/>
              </a:solidFill>
              <a:latin typeface="Times New Roman" panose="02020603050405020304" pitchFamily="18" charset="0"/>
            </a:endParaRPr>
          </a:p>
          <a:p>
            <a:pPr marL="648335">
              <a:spcBef>
                <a:spcPts val="360"/>
              </a:spcBef>
              <a:spcAft>
                <a:spcPts val="0"/>
              </a:spcAft>
              <a:defRPr/>
            </a:pPr>
            <a:r>
              <a:rPr lang="he-IL" sz="1400" dirty="0">
                <a:solidFill>
                  <a:srgbClr val="008000"/>
                </a:solidFill>
                <a:latin typeface="Times New Roman" panose="02020603050405020304" pitchFamily="18" charset="0"/>
                <a:cs typeface="Time New Roman"/>
              </a:rPr>
              <a:t>(תיקון מס' 3) תשל"א-1971</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(1)   שוטרים במשטרת ישראל, וכן כל מי שנמנה עם שירות בתי הסוהר;</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(2)   עובדי המדינה שתפקידם מחייב לעמוד לרשות העבודה גם מחוץ לשעות העבודה הרגילות;</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(3)   יורדי ים ועובדי דיג;</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(4)   אנשי צוות אויר;</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(5)   עובדים בתפקידי הנהלה או בתפקידים הדורשים מידה מיוחדת של אמון אישי;</a:t>
            </a:r>
            <a:endParaRPr lang="he-IL" sz="1400" b="0" dirty="0">
              <a:solidFill>
                <a:srgbClr val="000000"/>
              </a:solidFill>
              <a:latin typeface="Times New Roman" panose="02020603050405020304" pitchFamily="18" charset="0"/>
            </a:endParaRPr>
          </a:p>
          <a:p>
            <a:pPr marL="648335">
              <a:spcBef>
                <a:spcPts val="360"/>
              </a:spcBef>
              <a:spcAft>
                <a:spcPts val="0"/>
              </a:spcAft>
              <a:defRPr/>
            </a:pPr>
            <a:r>
              <a:rPr lang="he-IL" sz="1400" dirty="0">
                <a:solidFill>
                  <a:srgbClr val="008000"/>
                </a:solidFill>
                <a:latin typeface="Times New Roman" panose="02020603050405020304" pitchFamily="18" charset="0"/>
                <a:cs typeface="Time New Roman"/>
              </a:rPr>
              <a:t>(תיקון מס' 14) תשע"ד-2014</a:t>
            </a:r>
            <a:endParaRPr lang="he-IL" sz="1400" b="0" dirty="0">
              <a:solidFill>
                <a:srgbClr val="000000"/>
              </a:solidFill>
              <a:latin typeface="Times New Roman" panose="02020603050405020304" pitchFamily="18" charset="0"/>
            </a:endParaRPr>
          </a:p>
          <a:p>
            <a:pPr marL="648335" algn="just">
              <a:spcBef>
                <a:spcPts val="360"/>
              </a:spcBef>
              <a:spcAft>
                <a:spcPts val="0"/>
              </a:spcAft>
              <a:defRPr/>
            </a:pPr>
            <a:r>
              <a:rPr lang="he-IL" sz="1400" b="0" dirty="0">
                <a:solidFill>
                  <a:srgbClr val="000000"/>
                </a:solidFill>
                <a:latin typeface="Times New Roman" panose="02020603050405020304" pitchFamily="18" charset="0"/>
                <a:cs typeface="FrankRuehl" panose="020E0503060101010101" pitchFamily="34" charset="-79"/>
              </a:rPr>
              <a:t>(6)   עובדים שתנאי עבודתם ונסיבותיה אינם מאפשרים למעסיק כל פיקוח על שעות העבודה והמנוחה שלהם.</a:t>
            </a:r>
            <a:endParaRPr lang="he-IL" sz="1400" b="0" dirty="0">
              <a:solidFill>
                <a:srgbClr val="000000"/>
              </a:solidFill>
              <a:latin typeface="Times New Roman" panose="02020603050405020304" pitchFamily="18" charset="0"/>
            </a:endParaRPr>
          </a:p>
          <a:p>
            <a:pPr>
              <a:defRPr/>
            </a:pPr>
            <a:r>
              <a:rPr lang="he-IL" dirty="0"/>
              <a:t>{כל זכות}</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86D2D9-B5B5-4FC0-AA5D-258CC41A76E2}"/>
              </a:ext>
            </a:extLst>
          </p:cNvPr>
          <p:cNvSpPr>
            <a:spLocks noGrp="1"/>
          </p:cNvSpPr>
          <p:nvPr>
            <p:ph type="title"/>
          </p:nvPr>
        </p:nvSpPr>
        <p:spPr/>
        <p:txBody>
          <a:bodyPr/>
          <a:lstStyle/>
          <a:p>
            <a:pPr algn="r">
              <a:defRPr/>
            </a:pPr>
            <a:r>
              <a:rPr lang="he-IL" dirty="0"/>
              <a:t>שעות נוספות</a:t>
            </a:r>
          </a:p>
        </p:txBody>
      </p:sp>
      <p:sp>
        <p:nvSpPr>
          <p:cNvPr id="3" name="מציין מיקום תוכן 2">
            <a:extLst>
              <a:ext uri="{FF2B5EF4-FFF2-40B4-BE49-F238E27FC236}">
                <a16:creationId xmlns:a16="http://schemas.microsoft.com/office/drawing/2014/main" id="{2BCF688B-AF89-4F43-8EA3-56BBB038C25D}"/>
              </a:ext>
            </a:extLst>
          </p:cNvPr>
          <p:cNvSpPr>
            <a:spLocks noGrp="1"/>
          </p:cNvSpPr>
          <p:nvPr>
            <p:ph idx="1"/>
          </p:nvPr>
        </p:nvSpPr>
        <p:spPr>
          <a:xfrm>
            <a:off x="811213" y="885825"/>
            <a:ext cx="7521575" cy="4271963"/>
          </a:xfrm>
        </p:spPr>
        <p:txBody>
          <a:bodyPr/>
          <a:lstStyle/>
          <a:p>
            <a:pPr marL="0" algn="just">
              <a:defRPr/>
            </a:pPr>
            <a:r>
              <a:rPr lang="he-IL" dirty="0">
                <a:solidFill>
                  <a:srgbClr val="191919"/>
                </a:solidFill>
                <a:latin typeface="Open Sans Hebrew"/>
              </a:rPr>
              <a:t>[</a:t>
            </a:r>
            <a:r>
              <a:rPr lang="he-IL" dirty="0" err="1">
                <a:solidFill>
                  <a:srgbClr val="191919"/>
                </a:solidFill>
                <a:latin typeface="Open Sans Hebrew"/>
              </a:rPr>
              <a:t>סע"ש</a:t>
            </a:r>
            <a:r>
              <a:rPr lang="he-IL" dirty="0">
                <a:solidFill>
                  <a:srgbClr val="191919"/>
                </a:solidFill>
                <a:latin typeface="Open Sans Hebrew"/>
              </a:rPr>
              <a:t> 35315-10-17] </a:t>
            </a:r>
          </a:p>
          <a:p>
            <a:pPr marL="0" algn="just">
              <a:defRPr/>
            </a:pPr>
            <a:endParaRPr lang="he-IL" sz="100" dirty="0">
              <a:solidFill>
                <a:srgbClr val="191919"/>
              </a:solidFill>
              <a:latin typeface="Open Sans Hebrew"/>
            </a:endParaRPr>
          </a:p>
          <a:p>
            <a:pPr marL="0" algn="just">
              <a:defRPr/>
            </a:pPr>
            <a:r>
              <a:rPr lang="he-IL" dirty="0">
                <a:solidFill>
                  <a:srgbClr val="191919"/>
                </a:solidFill>
                <a:latin typeface="Open Sans Hebrew"/>
              </a:rPr>
              <a:t>פסיקת בית הדין האזורי:</a:t>
            </a:r>
            <a:endParaRPr lang="he-IL" sz="800" b="0" dirty="0">
              <a:solidFill>
                <a:srgbClr val="191919"/>
              </a:solidFill>
              <a:latin typeface="Open Sans Hebrew"/>
            </a:endParaRPr>
          </a:p>
          <a:p>
            <a:pPr marL="0" algn="just">
              <a:defRPr/>
            </a:pPr>
            <a:r>
              <a:rPr lang="he-IL" b="0" dirty="0">
                <a:solidFill>
                  <a:srgbClr val="191919"/>
                </a:solidFill>
                <a:latin typeface="Open Sans Hebrew"/>
              </a:rPr>
              <a:t>במקרה המדובר אלא עובדים שהיה ניתן לפקח עליהם באמצעים טכנולוגיים, ולכן חוק שעות עבודה </a:t>
            </a:r>
            <a:r>
              <a:rPr lang="he-IL" dirty="0">
                <a:solidFill>
                  <a:srgbClr val="191919"/>
                </a:solidFill>
                <a:latin typeface="Open Sans Hebrew"/>
              </a:rPr>
              <a:t>חל עליהם </a:t>
            </a:r>
            <a:r>
              <a:rPr lang="he-IL" b="0" dirty="0">
                <a:solidFill>
                  <a:srgbClr val="191919"/>
                </a:solidFill>
                <a:latin typeface="Open Sans Hebrew"/>
              </a:rPr>
              <a:t>והם זכאים לגמול שעות נוספות.</a:t>
            </a:r>
          </a:p>
          <a:p>
            <a:pPr marL="0" algn="just">
              <a:defRPr/>
            </a:pPr>
            <a:endParaRPr lang="he-IL" sz="100" b="0" dirty="0">
              <a:solidFill>
                <a:srgbClr val="191919"/>
              </a:solidFill>
              <a:latin typeface="Open Sans Hebrew"/>
            </a:endParaRPr>
          </a:p>
          <a:p>
            <a:pPr marL="0" algn="just">
              <a:defRPr/>
            </a:pPr>
            <a:r>
              <a:rPr lang="he-IL" dirty="0">
                <a:solidFill>
                  <a:srgbClr val="191919"/>
                </a:solidFill>
                <a:latin typeface="Open Sans Hebrew"/>
              </a:rPr>
              <a:t>החלטת בית הדין הארצי:</a:t>
            </a:r>
          </a:p>
          <a:p>
            <a:pPr marL="0" algn="just">
              <a:defRPr/>
            </a:pPr>
            <a:r>
              <a:rPr lang="he-IL" b="0" dirty="0">
                <a:solidFill>
                  <a:srgbClr val="191919"/>
                </a:solidFill>
                <a:latin typeface="Open Sans Hebrew"/>
              </a:rPr>
              <a:t>המעסיק הגיש ערעור לבית הדין הארצי – בית הדין פסק שחוק שעות עבודה ומנוחה </a:t>
            </a:r>
            <a:r>
              <a:rPr lang="he-IL" dirty="0">
                <a:solidFill>
                  <a:srgbClr val="191919"/>
                </a:solidFill>
                <a:latin typeface="Open Sans Hebrew"/>
              </a:rPr>
              <a:t>אינו חל </a:t>
            </a:r>
            <a:r>
              <a:rPr lang="he-IL" b="0" dirty="0">
                <a:solidFill>
                  <a:srgbClr val="191919"/>
                </a:solidFill>
                <a:latin typeface="Open Sans Hebrew"/>
              </a:rPr>
              <a:t>עליהם כיוון שהאמצעים הטכנולוגיים שעמדו לרשות המעסיק אינם סבירים מספיק, ולכן אין לצפות ממנו לעשות בהם שימוש.</a:t>
            </a:r>
            <a:endParaRPr lang="en-US" b="0" dirty="0">
              <a:solidFill>
                <a:srgbClr val="191919"/>
              </a:solidFill>
              <a:latin typeface="Open Sans Hebrew"/>
            </a:endParaRPr>
          </a:p>
          <a:p>
            <a:pPr marL="0" algn="just">
              <a:defRPr/>
            </a:pPr>
            <a:br>
              <a:rPr lang="en-US" dirty="0">
                <a:solidFill>
                  <a:srgbClr val="191919"/>
                </a:solidFill>
                <a:latin typeface="Open Sans Hebrew"/>
              </a:rPr>
            </a:br>
            <a:r>
              <a:rPr lang="he-IL" dirty="0">
                <a:solidFill>
                  <a:srgbClr val="191919"/>
                </a:solidFill>
                <a:latin typeface="Open Sans Hebrew"/>
              </a:rPr>
              <a:t>[ע"ע 23645-04-19] </a:t>
            </a:r>
          </a:p>
          <a:p>
            <a:pPr marL="0">
              <a:defRPr/>
            </a:pPr>
            <a:r>
              <a:rPr lang="he-IL" dirty="0">
                <a:solidFill>
                  <a:srgbClr val="191919"/>
                </a:solidFill>
                <a:latin typeface="Open Sans Hebrew"/>
              </a:rPr>
              <a:t>התייחסות של בית הדין הארצי לפסק דין קודם בנושא</a:t>
            </a:r>
            <a:r>
              <a:rPr lang="he-IL" b="0" dirty="0">
                <a:solidFill>
                  <a:srgbClr val="191919"/>
                </a:solidFill>
                <a:latin typeface="Open Sans Hebrew"/>
              </a:rPr>
              <a:t>: </a:t>
            </a:r>
            <a:br>
              <a:rPr lang="en-US" b="0" dirty="0">
                <a:solidFill>
                  <a:srgbClr val="191919"/>
                </a:solidFill>
                <a:latin typeface="Open Sans Hebrew"/>
              </a:rPr>
            </a:br>
            <a:r>
              <a:rPr lang="he-IL" b="0" dirty="0">
                <a:solidFill>
                  <a:srgbClr val="191919"/>
                </a:solidFill>
                <a:latin typeface="Open Sans Hebrew"/>
              </a:rPr>
              <a:t>אפשרות טכנולוגית לפיקוח על עבודתם של העובדים אינה תנאי מספיק כדי לקבוע שקיימת אפשרות מעקב משום שייתכן שהיא דורשת מהמעסיק משאבים לא סבירים כפי שקרה במקרה זה, ובנוסף ייתכן שהיא פוגעת בפרטיות העובד</a:t>
            </a:r>
            <a:endParaRPr lang="he-IL" dirty="0">
              <a:solidFill>
                <a:srgbClr val="353535"/>
              </a:solidFill>
              <a:latin typeface="Open Sans Hebrew"/>
            </a:endParaRPr>
          </a:p>
          <a:p>
            <a:pPr marL="0" algn="just">
              <a:defRPr/>
            </a:pPr>
            <a:endParaRPr lang="he-IL" b="0" dirty="0">
              <a:solidFill>
                <a:srgbClr val="191919"/>
              </a:solidFill>
              <a:latin typeface="Open Sans Hebrew"/>
            </a:endParaRPr>
          </a:p>
          <a:p>
            <a:pPr>
              <a:defRPr/>
            </a:pPr>
            <a:endParaRPr lang="he-I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B97D48-B860-4042-BBAD-F3B96A7DCCB0}"/>
              </a:ext>
            </a:extLst>
          </p:cNvPr>
          <p:cNvSpPr>
            <a:spLocks noGrp="1"/>
          </p:cNvSpPr>
          <p:nvPr>
            <p:ph type="title"/>
          </p:nvPr>
        </p:nvSpPr>
        <p:spPr/>
        <p:txBody>
          <a:bodyPr rtlCol="0">
            <a:normAutofit/>
          </a:bodyPr>
          <a:lstStyle/>
          <a:p>
            <a:pPr algn="r" eaLnBrk="1" fontAlgn="auto" hangingPunct="1">
              <a:spcAft>
                <a:spcPts val="0"/>
              </a:spcAft>
              <a:defRPr/>
            </a:pPr>
            <a:r>
              <a:rPr lang="he-IL" dirty="0"/>
              <a:t>שעות נוספת</a:t>
            </a:r>
            <a:endParaRPr lang="en-US" dirty="0"/>
          </a:p>
        </p:txBody>
      </p:sp>
      <p:sp>
        <p:nvSpPr>
          <p:cNvPr id="53251" name="מציין מיקום תוכן 2">
            <a:extLst>
              <a:ext uri="{FF2B5EF4-FFF2-40B4-BE49-F238E27FC236}">
                <a16:creationId xmlns:a16="http://schemas.microsoft.com/office/drawing/2014/main" id="{02E68EB0-C654-4511-8ADD-059CA926E4BF}"/>
              </a:ext>
            </a:extLst>
          </p:cNvPr>
          <p:cNvSpPr>
            <a:spLocks noGrp="1"/>
          </p:cNvSpPr>
          <p:nvPr>
            <p:ph idx="1"/>
          </p:nvPr>
        </p:nvSpPr>
        <p:spPr/>
        <p:txBody>
          <a:bodyPr/>
          <a:lstStyle/>
          <a:p>
            <a:pPr marL="0" algn="just">
              <a:defRPr/>
            </a:pPr>
            <a:r>
              <a:rPr lang="he-IL" dirty="0">
                <a:solidFill>
                  <a:srgbClr val="353535"/>
                </a:solidFill>
                <a:latin typeface="Open Sans Hebrew"/>
              </a:rPr>
              <a:t>טכנולוגיה מתקדמת?</a:t>
            </a:r>
          </a:p>
          <a:p>
            <a:pPr marL="0" algn="just">
              <a:defRPr/>
            </a:pPr>
            <a:r>
              <a:rPr lang="he-IL" b="0" dirty="0">
                <a:solidFill>
                  <a:srgbClr val="191919"/>
                </a:solidFill>
                <a:latin typeface="Open Sans Hebrew"/>
              </a:rPr>
              <a:t>שני עובדים אשר עבדו בעבודה שבה השעות לא קבועות, הם נדרשו להגיע למקומות רבים. </a:t>
            </a:r>
            <a:br>
              <a:rPr lang="en-US" b="0" dirty="0">
                <a:solidFill>
                  <a:srgbClr val="191919"/>
                </a:solidFill>
                <a:latin typeface="Open Sans Hebrew"/>
              </a:rPr>
            </a:br>
            <a:r>
              <a:rPr lang="he-IL" b="0" dirty="0">
                <a:solidFill>
                  <a:srgbClr val="191919"/>
                </a:solidFill>
                <a:latin typeface="Open Sans Hebrew"/>
              </a:rPr>
              <a:t>סדר היום שלהם השתנה מיום ליום, גם משעה לשעה, בהתאם לצרכי העבודה.</a:t>
            </a:r>
          </a:p>
          <a:p>
            <a:pPr marL="0" algn="just">
              <a:defRPr/>
            </a:pPr>
            <a:r>
              <a:rPr lang="he-IL" b="0" dirty="0">
                <a:solidFill>
                  <a:srgbClr val="191919"/>
                </a:solidFill>
                <a:latin typeface="Open Sans Hebrew"/>
              </a:rPr>
              <a:t>במהלך היום העובדים היו  גם במקומות שלא קשורים לעבודה כיוון שעבדו גם בשעות הלילה המאוחרות, הם העידו בעצמם שאיכון הניידים שלהם לא משקפים את מכלול שעות העבודה. כלומר, כאשר המנהל שלהם היה מתקשר אליהם, הוא לא יכול היה לדעת אם הם עובדים או שהם עסוקים בחייהם הפרטית.</a:t>
            </a:r>
          </a:p>
          <a:p>
            <a:pPr marL="0" algn="just">
              <a:defRPr/>
            </a:pPr>
            <a:r>
              <a:rPr lang="he-IL" b="0" dirty="0">
                <a:solidFill>
                  <a:srgbClr val="191919"/>
                </a:solidFill>
                <a:latin typeface="Open Sans Hebrew"/>
              </a:rPr>
              <a:t>"במקרים כאלה, כך פסק בית הדין הארצי, אין למעסיק אפשרות מעשית לבחון אם שהייתו של העובד במקום מסוים הייתה לשם עבודה או לצרכים אחרים, ולא מצופה ממנו להשתמש באמצעים טכנולוגיים מתקדמים"</a:t>
            </a:r>
          </a:p>
          <a:p>
            <a:pPr algn="just" eaLnBrk="1" hangingPunct="1">
              <a:defRPr/>
            </a:pPr>
            <a:endParaRPr lang="he-IL" altLang="en-US" dirty="0"/>
          </a:p>
          <a:p>
            <a:pPr algn="just" eaLnBrk="1" hangingPunct="1">
              <a:defRPr/>
            </a:pPr>
            <a:r>
              <a:rPr lang="he-IL" altLang="en-US" dirty="0"/>
              <a:t>[ע"ע 4033-04-21]</a:t>
            </a:r>
          </a:p>
          <a:p>
            <a:pPr algn="just" eaLnBrk="1" hangingPunct="1">
              <a:defRPr/>
            </a:pPr>
            <a:endParaRPr lang="en-US" altLang="en-US"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32CAA5-216A-481B-80BF-F952AAFCD827}"/>
              </a:ext>
            </a:extLst>
          </p:cNvPr>
          <p:cNvSpPr>
            <a:spLocks noGrp="1"/>
          </p:cNvSpPr>
          <p:nvPr>
            <p:ph type="title"/>
          </p:nvPr>
        </p:nvSpPr>
        <p:spPr/>
        <p:txBody>
          <a:bodyPr rtlCol="0"/>
          <a:lstStyle/>
          <a:p>
            <a:pPr algn="ctr" eaLnBrk="1" fontAlgn="auto" hangingPunct="1">
              <a:spcAft>
                <a:spcPts val="0"/>
              </a:spcAft>
              <a:defRPr/>
            </a:pPr>
            <a:r>
              <a:rPr lang="he-IL" sz="3600" dirty="0"/>
              <a:t>הפסקה לצורך שימוש בשירותים</a:t>
            </a:r>
            <a:endParaRPr lang="en-US" sz="3600" dirty="0"/>
          </a:p>
        </p:txBody>
      </p:sp>
      <p:sp>
        <p:nvSpPr>
          <p:cNvPr id="10243" name="מציין מיקום תוכן 2">
            <a:extLst>
              <a:ext uri="{FF2B5EF4-FFF2-40B4-BE49-F238E27FC236}">
                <a16:creationId xmlns:a16="http://schemas.microsoft.com/office/drawing/2014/main" id="{F3113AEC-CE39-4824-95E7-82DB6FE2F93F}"/>
              </a:ext>
            </a:extLst>
          </p:cNvPr>
          <p:cNvSpPr>
            <a:spLocks noGrp="1"/>
          </p:cNvSpPr>
          <p:nvPr>
            <p:ph idx="1"/>
          </p:nvPr>
        </p:nvSpPr>
        <p:spPr>
          <a:xfrm>
            <a:off x="822325" y="1100138"/>
            <a:ext cx="7521575" cy="5281612"/>
          </a:xfrm>
        </p:spPr>
        <p:txBody>
          <a:bodyPr/>
          <a:lstStyle/>
          <a:p>
            <a:pPr algn="just"/>
            <a:endParaRPr lang="he-IL" altLang="en-US" sz="800"/>
          </a:p>
          <a:p>
            <a:pPr algn="just" eaLnBrk="1" hangingPunct="1"/>
            <a:endParaRPr lang="he-IL" altLang="en-US"/>
          </a:p>
          <a:p>
            <a:pPr algn="just" eaLnBrk="1" hangingPunct="1"/>
            <a:r>
              <a:rPr lang="he-IL" altLang="en-US"/>
              <a:t>פסיקת בית הדין: </a:t>
            </a:r>
            <a:r>
              <a:rPr lang="he-IL" altLang="he-IL" b="0">
                <a:solidFill>
                  <a:srgbClr val="191919"/>
                </a:solidFill>
                <a:latin typeface="Open Sans Hebrew" panose="00000500000000000000" pitchFamily="2" charset="-79"/>
              </a:rPr>
              <a:t>"הכרעתנו היא שהעובדת לא הרימה את נטל ההוכחה ואנו דוחים את טענתה לפיה נמנעה ממנה הזכות לצאת לשירותים לפי צרכיה, בהתאם לסעיף 20א לחוק שעות עבודה ומנוחה"</a:t>
            </a:r>
            <a:endParaRPr lang="he-IL" altLang="en-US">
              <a:solidFill>
                <a:srgbClr val="191919"/>
              </a:solidFill>
              <a:latin typeface="Open Sans Hebrew" panose="00000500000000000000" pitchFamily="2" charset="-79"/>
            </a:endParaRPr>
          </a:p>
          <a:p>
            <a:pPr algn="just" eaLnBrk="1" hangingPunct="1"/>
            <a:endParaRPr lang="he-IL" altLang="en-US" sz="800">
              <a:solidFill>
                <a:srgbClr val="191919"/>
              </a:solidFill>
              <a:latin typeface="Open Sans Hebrew" panose="00000500000000000000" pitchFamily="2" charset="-79"/>
            </a:endParaRPr>
          </a:p>
          <a:p>
            <a:pPr algn="just" eaLnBrk="1" hangingPunct="1"/>
            <a:r>
              <a:rPr lang="he-IL" altLang="en-US">
                <a:solidFill>
                  <a:srgbClr val="191919"/>
                </a:solidFill>
                <a:latin typeface="Open Sans Hebrew" panose="00000500000000000000" pitchFamily="2" charset="-79"/>
              </a:rPr>
              <a:t>פיצוי כספי: </a:t>
            </a:r>
            <a:r>
              <a:rPr lang="he-IL" altLang="he-IL" b="0">
                <a:solidFill>
                  <a:srgbClr val="191919"/>
                </a:solidFill>
                <a:latin typeface="Open Sans Hebrew" panose="00000500000000000000" pitchFamily="2" charset="-79"/>
              </a:rPr>
              <a:t>בית הדין פסק לעובדת פיצוי בסך 10 אלף שקל בשל הפגיעה בפרטיותה, שהוא נמוך יחסית, לאחר שהביא בחשבון שהעובדת עצמה לא הלינה על כך בזמן אמת.</a:t>
            </a:r>
            <a:endParaRPr lang="he-IL" altLang="en-US" b="0">
              <a:solidFill>
                <a:srgbClr val="191919"/>
              </a:solidFill>
              <a:latin typeface="Open Sans Hebrew" panose="00000500000000000000" pitchFamily="2" charset="-79"/>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6C8A6E-BEE7-4B3D-9355-1110B05A2498}"/>
              </a:ext>
            </a:extLst>
          </p:cNvPr>
          <p:cNvSpPr>
            <a:spLocks noGrp="1"/>
          </p:cNvSpPr>
          <p:nvPr>
            <p:ph type="title"/>
          </p:nvPr>
        </p:nvSpPr>
        <p:spPr/>
        <p:txBody>
          <a:bodyPr rtlCol="0">
            <a:normAutofit/>
          </a:bodyPr>
          <a:lstStyle/>
          <a:p>
            <a:pPr algn="r" eaLnBrk="1" fontAlgn="auto" hangingPunct="1">
              <a:spcAft>
                <a:spcPts val="0"/>
              </a:spcAft>
              <a:defRPr/>
            </a:pPr>
            <a:r>
              <a:rPr lang="he-IL" dirty="0"/>
              <a:t>אלימות בעבודה</a:t>
            </a:r>
            <a:endParaRPr lang="en-US" dirty="0"/>
          </a:p>
        </p:txBody>
      </p:sp>
      <p:sp>
        <p:nvSpPr>
          <p:cNvPr id="56323" name="מציין מיקום תוכן 2">
            <a:extLst>
              <a:ext uri="{FF2B5EF4-FFF2-40B4-BE49-F238E27FC236}">
                <a16:creationId xmlns:a16="http://schemas.microsoft.com/office/drawing/2014/main" id="{474D3A1A-959F-4E58-8CF8-AAC70D5A2F6C}"/>
              </a:ext>
            </a:extLst>
          </p:cNvPr>
          <p:cNvSpPr>
            <a:spLocks noGrp="1"/>
          </p:cNvSpPr>
          <p:nvPr>
            <p:ph idx="1"/>
          </p:nvPr>
        </p:nvSpPr>
        <p:spPr>
          <a:xfrm>
            <a:off x="822325" y="914400"/>
            <a:ext cx="7521575" cy="4200525"/>
          </a:xfrm>
        </p:spPr>
        <p:txBody>
          <a:bodyPr/>
          <a:lstStyle/>
          <a:p>
            <a:pPr marL="0" algn="just">
              <a:defRPr/>
            </a:pPr>
            <a:endParaRPr lang="he-IL" altLang="he-IL" sz="900" dirty="0">
              <a:solidFill>
                <a:srgbClr val="191919"/>
              </a:solidFill>
              <a:latin typeface="Open Sans Hebrew"/>
            </a:endParaRPr>
          </a:p>
          <a:p>
            <a:pPr marL="0" algn="just">
              <a:defRPr/>
            </a:pPr>
            <a:r>
              <a:rPr lang="he-IL" altLang="he-IL" dirty="0">
                <a:solidFill>
                  <a:srgbClr val="191919"/>
                </a:solidFill>
                <a:latin typeface="Open Sans Hebrew"/>
              </a:rPr>
              <a:t>[</a:t>
            </a:r>
            <a:r>
              <a:rPr lang="he-IL" altLang="he-IL" dirty="0" err="1">
                <a:solidFill>
                  <a:srgbClr val="191919"/>
                </a:solidFill>
                <a:latin typeface="Open Sans Hebrew"/>
              </a:rPr>
              <a:t>סע"ש</a:t>
            </a:r>
            <a:r>
              <a:rPr lang="he-IL" altLang="he-IL" dirty="0">
                <a:solidFill>
                  <a:srgbClr val="191919"/>
                </a:solidFill>
                <a:latin typeface="Open Sans Hebrew"/>
              </a:rPr>
              <a:t> 9459-12-18]</a:t>
            </a:r>
          </a:p>
          <a:p>
            <a:pPr marL="0" algn="just">
              <a:defRPr/>
            </a:pPr>
            <a:endParaRPr lang="he-IL" altLang="he-IL" sz="1000" dirty="0">
              <a:solidFill>
                <a:srgbClr val="191919"/>
              </a:solidFill>
              <a:latin typeface="Open Sans Hebrew"/>
            </a:endParaRPr>
          </a:p>
          <a:p>
            <a:pPr marL="0" algn="just">
              <a:defRPr/>
            </a:pPr>
            <a:r>
              <a:rPr lang="he-IL" altLang="he-IL" dirty="0">
                <a:solidFill>
                  <a:srgbClr val="191919"/>
                </a:solidFill>
                <a:latin typeface="Open Sans Hebrew"/>
              </a:rPr>
              <a:t>עובדות המקרה:</a:t>
            </a:r>
          </a:p>
          <a:p>
            <a:pPr marL="0" algn="just">
              <a:defRPr/>
            </a:pPr>
            <a:r>
              <a:rPr lang="he-IL" altLang="he-IL" b="0" dirty="0">
                <a:solidFill>
                  <a:srgbClr val="191919"/>
                </a:solidFill>
                <a:latin typeface="Open Sans Hebrew"/>
              </a:rPr>
              <a:t>עובדת הועסקה כמנהלת מתנ"ס בצפון הארץ במשך כשנתיים וחצי, עבדו תחתיה שלושה עובדים שהתנכלו לה, המרידו עובדים אחרים נגדה, הפריעו לה לקדם מדיניות של עבודה מסודרת על פי נהלים, ואף סירבו לכל שיתוף פעולה עמה. </a:t>
            </a:r>
          </a:p>
          <a:p>
            <a:pPr marL="0" algn="just">
              <a:defRPr/>
            </a:pPr>
            <a:endParaRPr lang="he-IL" altLang="en-US" sz="1050" b="0" dirty="0">
              <a:solidFill>
                <a:srgbClr val="191919"/>
              </a:solidFill>
              <a:latin typeface="Open Sans Hebrew"/>
            </a:endParaRPr>
          </a:p>
          <a:p>
            <a:pPr marL="0" algn="just">
              <a:defRPr/>
            </a:pPr>
            <a:r>
              <a:rPr lang="he-IL" altLang="en-US" b="0" dirty="0">
                <a:solidFill>
                  <a:srgbClr val="191919"/>
                </a:solidFill>
                <a:latin typeface="Open Sans Hebrew"/>
              </a:rPr>
              <a:t>לאחר אירועים רבים שהתרחשו והמתיחות שנוצרה בין כמה עובדים לבין המנהלת, התכתבויות </a:t>
            </a:r>
            <a:r>
              <a:rPr lang="he-IL" altLang="en-US" b="0" dirty="0" err="1">
                <a:solidFill>
                  <a:srgbClr val="191919"/>
                </a:solidFill>
                <a:latin typeface="Open Sans Hebrew"/>
              </a:rPr>
              <a:t>ווטסאפ</a:t>
            </a:r>
            <a:r>
              <a:rPr lang="he-IL" altLang="en-US" b="0" dirty="0">
                <a:solidFill>
                  <a:srgbClr val="191919"/>
                </a:solidFill>
                <a:latin typeface="Open Sans Hebrew"/>
              </a:rPr>
              <a:t> שהגיעו ליועץ המשפטי של המעסיק, עדכן את המנהלת בדברים וציין:</a:t>
            </a:r>
            <a:br>
              <a:rPr lang="en-US" altLang="en-US" b="0" dirty="0">
                <a:solidFill>
                  <a:srgbClr val="191919"/>
                </a:solidFill>
                <a:latin typeface="Open Sans Hebrew"/>
              </a:rPr>
            </a:br>
            <a:r>
              <a:rPr lang="he-IL" altLang="en-US" b="0" dirty="0">
                <a:solidFill>
                  <a:srgbClr val="191919"/>
                </a:solidFill>
                <a:latin typeface="Open Sans Hebrew"/>
              </a:rPr>
              <a:t> "זה נראה כמו מסמך המרדה והסתה כנגדך",  דרש מהמעסיק לזמן לשימוע את העובדת שיזמה את המהלך.</a:t>
            </a:r>
          </a:p>
          <a:p>
            <a:pPr marL="0" algn="just">
              <a:defRPr/>
            </a:pPr>
            <a:endParaRPr lang="he-IL" altLang="en-US" dirty="0">
              <a:solidFill>
                <a:srgbClr val="191919"/>
              </a:solidFill>
              <a:latin typeface="Open Sans Hebrew"/>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121022-8F63-4A0B-BA76-534CE517EB54}"/>
              </a:ext>
            </a:extLst>
          </p:cNvPr>
          <p:cNvSpPr>
            <a:spLocks noGrp="1"/>
          </p:cNvSpPr>
          <p:nvPr>
            <p:ph type="title"/>
          </p:nvPr>
        </p:nvSpPr>
        <p:spPr/>
        <p:txBody>
          <a:bodyPr/>
          <a:lstStyle/>
          <a:p>
            <a:pPr algn="r">
              <a:defRPr/>
            </a:pPr>
            <a:r>
              <a:rPr lang="he-IL" dirty="0"/>
              <a:t>אלימות בעבודה</a:t>
            </a:r>
          </a:p>
        </p:txBody>
      </p:sp>
      <p:sp>
        <p:nvSpPr>
          <p:cNvPr id="3" name="מציין מיקום תוכן 2">
            <a:extLst>
              <a:ext uri="{FF2B5EF4-FFF2-40B4-BE49-F238E27FC236}">
                <a16:creationId xmlns:a16="http://schemas.microsoft.com/office/drawing/2014/main" id="{C085A6EC-8246-42A0-8D87-6BD12C478605}"/>
              </a:ext>
            </a:extLst>
          </p:cNvPr>
          <p:cNvSpPr>
            <a:spLocks noGrp="1"/>
          </p:cNvSpPr>
          <p:nvPr>
            <p:ph idx="1"/>
          </p:nvPr>
        </p:nvSpPr>
        <p:spPr>
          <a:xfrm>
            <a:off x="811212" y="836712"/>
            <a:ext cx="7521575" cy="4057054"/>
          </a:xfrm>
        </p:spPr>
        <p:txBody>
          <a:bodyPr/>
          <a:lstStyle/>
          <a:p>
            <a:pPr>
              <a:defRPr/>
            </a:pPr>
            <a:endParaRPr lang="he-IL" dirty="0"/>
          </a:p>
          <a:p>
            <a:pPr>
              <a:defRPr/>
            </a:pPr>
            <a:r>
              <a:rPr lang="he-IL" dirty="0"/>
              <a:t>טענת המעסיק:</a:t>
            </a:r>
          </a:p>
          <a:p>
            <a:pPr marL="0">
              <a:defRPr/>
            </a:pPr>
            <a:r>
              <a:rPr lang="he-IL" b="0" dirty="0"/>
              <a:t>פעל  באופן סביר כדי לעמוד בחובתו, והוכיח בין היתר שניסה להביא לסיום העסקת עובדת שניסתה להסית את העובדים נגד המנהלת ודיברה אליה בגסות, אך לא צלח בכך בשל חוסר שיתוף פעולה מצד המועצה.</a:t>
            </a:r>
          </a:p>
          <a:p>
            <a:pPr marL="0">
              <a:defRPr/>
            </a:pPr>
            <a:endParaRPr lang="he-IL" b="0" dirty="0"/>
          </a:p>
          <a:p>
            <a:pPr marL="0">
              <a:defRPr/>
            </a:pPr>
            <a:r>
              <a:rPr lang="he-IL" b="0" dirty="0"/>
              <a:t>המעסיק אף ציין, שחוסר שיתוף הפעולה גם מצד הנהלת המתנ"ס בפיטורי עובדים אלו הקשו עליה למלא את תפקידה. </a:t>
            </a:r>
          </a:p>
          <a:p>
            <a:pPr marL="0">
              <a:defRPr/>
            </a:pPr>
            <a:endParaRPr lang="he-IL" b="0" dirty="0"/>
          </a:p>
          <a:p>
            <a:pPr marL="0">
              <a:defRPr/>
            </a:pPr>
            <a:r>
              <a:rPr lang="he-IL" dirty="0"/>
              <a:t>מנגד נטען </a:t>
            </a:r>
            <a:r>
              <a:rPr lang="he-IL" b="0" dirty="0"/>
              <a:t>שהמנהלת פוטרה בשל קושי בניהול העובדים, ניהול וארגון המתנ"ס, וכן ניהול תקציב המתנ"ס.</a:t>
            </a:r>
          </a:p>
          <a:p>
            <a:pPr marL="0">
              <a:defRPr/>
            </a:pPr>
            <a:r>
              <a:rPr lang="he-IL" b="0" dirty="0"/>
              <a:t> בין היתר שוקף למנהלת על חוסר שביעות רצון מניהולה, ועל הכשלים הרבים וחוסר עמידתה ביעדים , אלא הסיבות שהצדיקו את פיטוריה. </a:t>
            </a:r>
          </a:p>
          <a:p>
            <a:pPr marL="0">
              <a:defRPr/>
            </a:pPr>
            <a:endParaRPr lang="he-IL" b="0" dirty="0">
              <a:highlight>
                <a:srgbClr val="FFFF00"/>
              </a:highlight>
            </a:endParaRPr>
          </a:p>
          <a:p>
            <a:pPr marL="0">
              <a:defRPr/>
            </a:pPr>
            <a:endParaRPr lang="he-IL" b="0" dirty="0"/>
          </a:p>
          <a:p>
            <a:pPr marL="0">
              <a:defRPr/>
            </a:pPr>
            <a:endParaRPr lang="he-IL" b="0" dirty="0"/>
          </a:p>
          <a:p>
            <a:pPr>
              <a:defRPr/>
            </a:pPr>
            <a:endParaRPr lang="he-I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F0100B-E9A0-4975-BD5F-457D3B5B2D1A}"/>
              </a:ext>
            </a:extLst>
          </p:cNvPr>
          <p:cNvSpPr>
            <a:spLocks noGrp="1"/>
          </p:cNvSpPr>
          <p:nvPr>
            <p:ph type="title"/>
          </p:nvPr>
        </p:nvSpPr>
        <p:spPr/>
        <p:txBody>
          <a:bodyPr rtlCol="0">
            <a:normAutofit/>
          </a:bodyPr>
          <a:lstStyle/>
          <a:p>
            <a:pPr algn="r" eaLnBrk="1" fontAlgn="auto" hangingPunct="1">
              <a:spcAft>
                <a:spcPts val="0"/>
              </a:spcAft>
              <a:defRPr/>
            </a:pPr>
            <a:r>
              <a:rPr lang="he-IL" dirty="0"/>
              <a:t>אלימות בעבודה</a:t>
            </a:r>
            <a:endParaRPr lang="en-US" dirty="0"/>
          </a:p>
        </p:txBody>
      </p:sp>
      <p:sp>
        <p:nvSpPr>
          <p:cNvPr id="58371" name="מציין מיקום תוכן 2">
            <a:extLst>
              <a:ext uri="{FF2B5EF4-FFF2-40B4-BE49-F238E27FC236}">
                <a16:creationId xmlns:a16="http://schemas.microsoft.com/office/drawing/2014/main" id="{46541C6D-3E89-4C23-A4AE-5757767D60AF}"/>
              </a:ext>
            </a:extLst>
          </p:cNvPr>
          <p:cNvSpPr>
            <a:spLocks noGrp="1"/>
          </p:cNvSpPr>
          <p:nvPr>
            <p:ph idx="1"/>
          </p:nvPr>
        </p:nvSpPr>
        <p:spPr>
          <a:xfrm>
            <a:off x="822325" y="1100138"/>
            <a:ext cx="7521575" cy="4560887"/>
          </a:xfrm>
        </p:spPr>
        <p:txBody>
          <a:bodyPr/>
          <a:lstStyle/>
          <a:p>
            <a:pPr marL="0" algn="just" eaLnBrk="1" hangingPunct="1"/>
            <a:endParaRPr lang="he-IL" altLang="he-IL"/>
          </a:p>
          <a:p>
            <a:pPr marL="0" algn="just" eaLnBrk="1" hangingPunct="1"/>
            <a:r>
              <a:rPr lang="he-IL" altLang="he-IL"/>
              <a:t>דרישת המנהלת </a:t>
            </a:r>
          </a:p>
          <a:p>
            <a:pPr marL="0" eaLnBrk="1" hangingPunct="1"/>
            <a:r>
              <a:rPr lang="he-IL" altLang="en-US" b="0"/>
              <a:t>ביטול הפיטורים או לחייב את המעסיק בפיצוי בגובה שכר של 6 חודשי עבודה בשל פיטורים שלא כדין, בנוסף לכך, פיצוי בסך 250 אלף שקל.</a:t>
            </a:r>
          </a:p>
          <a:p>
            <a:pPr marL="0" algn="just" eaLnBrk="1" hangingPunct="1"/>
            <a:endParaRPr lang="he-IL" altLang="he-IL"/>
          </a:p>
          <a:p>
            <a:pPr marL="0" algn="just" eaLnBrk="1" hangingPunct="1"/>
            <a:r>
              <a:rPr lang="he-IL" altLang="he-IL"/>
              <a:t>בית הדין לעבודה</a:t>
            </a:r>
          </a:p>
          <a:p>
            <a:pPr marL="0" algn="just" eaLnBrk="1" hangingPunct="1"/>
            <a:r>
              <a:rPr lang="he-IL" altLang="he-IL" b="0"/>
              <a:t>"צודקת המנהלת שהמעסיק לא הכיר כלל בהשפעת סביבת העבודה הפוגענית"</a:t>
            </a:r>
          </a:p>
          <a:p>
            <a:pPr marL="0" algn="just" eaLnBrk="1" hangingPunct="1"/>
            <a:r>
              <a:rPr lang="he-IL" altLang="he-IL" b="0"/>
              <a:t>"גם אם המעסיק לא התעמר במנהלת באופן ישיר, מוטלת הייתה עליו האחריות לדאוג לסביבת עבודה תקינה"</a:t>
            </a:r>
          </a:p>
          <a:p>
            <a:pPr marL="0" algn="just" eaLnBrk="1" hangingPunct="1"/>
            <a:endParaRPr lang="he-IL" altLang="he-IL" b="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7D0471-1441-47A0-ABFC-865079422131}"/>
              </a:ext>
            </a:extLst>
          </p:cNvPr>
          <p:cNvSpPr>
            <a:spLocks noGrp="1"/>
          </p:cNvSpPr>
          <p:nvPr>
            <p:ph type="title"/>
          </p:nvPr>
        </p:nvSpPr>
        <p:spPr/>
        <p:txBody>
          <a:bodyPr/>
          <a:lstStyle/>
          <a:p>
            <a:pPr algn="r">
              <a:defRPr/>
            </a:pPr>
            <a:r>
              <a:rPr lang="he-IL" dirty="0"/>
              <a:t>אלימות בעבודה</a:t>
            </a:r>
          </a:p>
        </p:txBody>
      </p:sp>
      <p:sp>
        <p:nvSpPr>
          <p:cNvPr id="3" name="מציין מיקום תוכן 2">
            <a:extLst>
              <a:ext uri="{FF2B5EF4-FFF2-40B4-BE49-F238E27FC236}">
                <a16:creationId xmlns:a16="http://schemas.microsoft.com/office/drawing/2014/main" id="{263B8C52-D1DB-4CF9-842A-BECD966CA810}"/>
              </a:ext>
            </a:extLst>
          </p:cNvPr>
          <p:cNvSpPr>
            <a:spLocks noGrp="1"/>
          </p:cNvSpPr>
          <p:nvPr>
            <p:ph idx="1"/>
          </p:nvPr>
        </p:nvSpPr>
        <p:spPr>
          <a:xfrm>
            <a:off x="857250" y="885825"/>
            <a:ext cx="7521575" cy="3984625"/>
          </a:xfrm>
        </p:spPr>
        <p:txBody>
          <a:bodyPr/>
          <a:lstStyle/>
          <a:p>
            <a:pPr>
              <a:defRPr/>
            </a:pPr>
            <a:endParaRPr lang="he-IL" sz="900" dirty="0"/>
          </a:p>
          <a:p>
            <a:pPr>
              <a:defRPr/>
            </a:pPr>
            <a:r>
              <a:rPr lang="he-IL" dirty="0"/>
              <a:t>סביבת עבודה פוגענית:</a:t>
            </a:r>
          </a:p>
          <a:p>
            <a:pPr marL="0" algn="just" eaLnBrk="1" hangingPunct="1">
              <a:defRPr/>
            </a:pPr>
            <a:r>
              <a:rPr lang="he-IL" altLang="he-IL" b="0" dirty="0"/>
              <a:t>לאחר תקופה של כשבועיים מהמקרה עם העובדת אשר זומנה לשיחת שימוע,</a:t>
            </a:r>
            <a:br>
              <a:rPr lang="en-US" altLang="he-IL" b="0" dirty="0"/>
            </a:br>
            <a:r>
              <a:rPr lang="he-IL" altLang="he-IL" b="0" dirty="0"/>
              <a:t>המנהלת פנתה לאותה עובדת שתעביר לה מידע טכני, המנהלת אף ציינה בפני העובדת שזוהי כבר הפעם השנייה שהיא מבקשת ממנה, בתגובה השיבה לה העובדת : "כלבה שכמותך, בסוף אסלק אותך מכאן!".</a:t>
            </a:r>
          </a:p>
          <a:p>
            <a:pPr marL="0" algn="just" eaLnBrk="1" hangingPunct="1">
              <a:defRPr/>
            </a:pPr>
            <a:endParaRPr lang="he-IL" altLang="he-IL" sz="1000" b="0" dirty="0"/>
          </a:p>
          <a:p>
            <a:pPr marL="0" algn="just" eaLnBrk="1" hangingPunct="1">
              <a:defRPr/>
            </a:pPr>
            <a:r>
              <a:rPr lang="he-IL" altLang="he-IL" b="0" dirty="0"/>
              <a:t>ביום אחר המנהלת מצאה במשרדה בלוק מונח על הרצפה, השיא היה אירוע חמור יותר </a:t>
            </a:r>
            <a:br>
              <a:rPr lang="en-US" altLang="he-IL" b="0" dirty="0"/>
            </a:br>
            <a:r>
              <a:rPr lang="he-IL" altLang="he-IL" b="0" dirty="0"/>
              <a:t>שהושלכו שני בקבוקי תבערה אל משרדה.</a:t>
            </a:r>
          </a:p>
          <a:p>
            <a:pPr marL="0">
              <a:defRPr/>
            </a:pPr>
            <a:endParaRPr lang="he-IL" b="0" dirty="0"/>
          </a:p>
          <a:p>
            <a:pPr marL="0">
              <a:defRPr/>
            </a:pPr>
            <a:r>
              <a:rPr lang="he-IL" dirty="0"/>
              <a:t>התייחסות בית הדין לסביבת עבודה- התנכלות קשה ופוגענית </a:t>
            </a:r>
          </a:p>
          <a:p>
            <a:pPr marL="0">
              <a:defRPr/>
            </a:pPr>
            <a:r>
              <a:rPr lang="he-IL" b="0" dirty="0"/>
              <a:t>"צודק המעסיק שפיטורי המנהלת היו נכונים וסבירים בנסיבות העניין, ובמקביל צודקת גם המנהלת שהמעסיק לא הכיר כלל בהשפעת סביבת העבודה הפוגענית ובקשיים שהערימה הרשות המקומית"</a:t>
            </a:r>
          </a:p>
          <a:p>
            <a:pPr marL="0">
              <a:defRPr/>
            </a:pPr>
            <a:endParaRPr lang="he-IL" b="0" dirty="0"/>
          </a:p>
          <a:p>
            <a:pPr marL="0">
              <a:defRPr/>
            </a:pPr>
            <a:endParaRPr lang="he-IL" dirty="0"/>
          </a:p>
          <a:p>
            <a:pPr>
              <a:defRPr/>
            </a:pPr>
            <a:endParaRPr lang="he-I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D43588-6CBB-4D16-B660-2C6E7862E1F8}"/>
              </a:ext>
            </a:extLst>
          </p:cNvPr>
          <p:cNvSpPr>
            <a:spLocks noGrp="1"/>
          </p:cNvSpPr>
          <p:nvPr>
            <p:ph type="title"/>
          </p:nvPr>
        </p:nvSpPr>
        <p:spPr/>
        <p:txBody>
          <a:bodyPr/>
          <a:lstStyle/>
          <a:p>
            <a:pPr algn="r">
              <a:defRPr/>
            </a:pPr>
            <a:r>
              <a:rPr lang="he-IL" dirty="0"/>
              <a:t>אלימות בעבודה</a:t>
            </a:r>
          </a:p>
        </p:txBody>
      </p:sp>
      <p:sp>
        <p:nvSpPr>
          <p:cNvPr id="3" name="מציין מיקום תוכן 2">
            <a:extLst>
              <a:ext uri="{FF2B5EF4-FFF2-40B4-BE49-F238E27FC236}">
                <a16:creationId xmlns:a16="http://schemas.microsoft.com/office/drawing/2014/main" id="{6CCD3816-E614-42DF-AB05-418B91B2DE86}"/>
              </a:ext>
            </a:extLst>
          </p:cNvPr>
          <p:cNvSpPr>
            <a:spLocks noGrp="1"/>
          </p:cNvSpPr>
          <p:nvPr>
            <p:ph idx="1"/>
          </p:nvPr>
        </p:nvSpPr>
        <p:spPr>
          <a:xfrm>
            <a:off x="822325" y="1100138"/>
            <a:ext cx="7521575" cy="4057650"/>
          </a:xfrm>
        </p:spPr>
        <p:txBody>
          <a:bodyPr/>
          <a:lstStyle/>
          <a:p>
            <a:pPr marL="0" algn="just">
              <a:defRPr/>
            </a:pPr>
            <a:endParaRPr lang="he-IL" dirty="0">
              <a:solidFill>
                <a:srgbClr val="191919"/>
              </a:solidFill>
              <a:latin typeface="Open Sans Hebrew"/>
            </a:endParaRPr>
          </a:p>
          <a:p>
            <a:pPr marL="0" algn="just">
              <a:defRPr/>
            </a:pPr>
            <a:r>
              <a:rPr lang="he-IL" dirty="0">
                <a:solidFill>
                  <a:srgbClr val="191919"/>
                </a:solidFill>
                <a:latin typeface="Open Sans Hebrew"/>
              </a:rPr>
              <a:t>אי סדר בעבודה :</a:t>
            </a:r>
          </a:p>
          <a:p>
            <a:pPr marL="0" algn="just">
              <a:defRPr/>
            </a:pPr>
            <a:endParaRPr lang="he-IL" sz="1000" b="0" dirty="0">
              <a:solidFill>
                <a:srgbClr val="191919"/>
              </a:solidFill>
              <a:latin typeface="Open Sans Hebrew"/>
            </a:endParaRPr>
          </a:p>
          <a:p>
            <a:pPr marL="0" algn="just">
              <a:defRPr/>
            </a:pPr>
            <a:r>
              <a:rPr lang="he-IL" b="0" dirty="0">
                <a:solidFill>
                  <a:srgbClr val="191919"/>
                </a:solidFill>
                <a:latin typeface="Open Sans Hebrew"/>
              </a:rPr>
              <a:t>בעקבות המקרים הרבים ראש המועצה ערך בירור עם העובדים, וההסבר שקיבל היה שעד שהגיעה המנהלת העובדים היו "חוגגים", ומאז הגעתה "יש סדר ואנחנו לא יכולים לעשות מה שבא לנו", לאחר שהתרגלו "לא לקבל הוראות במשך שנים".</a:t>
            </a:r>
          </a:p>
          <a:p>
            <a:pPr marL="0" algn="just">
              <a:defRPr/>
            </a:pPr>
            <a:endParaRPr lang="he-IL" b="0" dirty="0">
              <a:solidFill>
                <a:srgbClr val="191919"/>
              </a:solidFill>
              <a:latin typeface="Open Sans Hebrew"/>
            </a:endParaRPr>
          </a:p>
          <a:p>
            <a:pPr marL="0" algn="just">
              <a:defRPr/>
            </a:pPr>
            <a:r>
              <a:rPr lang="he-IL" b="0" dirty="0">
                <a:solidFill>
                  <a:srgbClr val="191919"/>
                </a:solidFill>
                <a:latin typeface="Open Sans Hebrew"/>
              </a:rPr>
              <a:t>יש לציין שהניסיונות להכשיל את המנהלת לא נעשו רק ישירות כלפיה, אלא גם כלפי עובדים אחרים של אשר נתפסו כמשתפים פעולה איתה.</a:t>
            </a:r>
          </a:p>
          <a:p>
            <a:pPr marL="0" algn="just">
              <a:defRPr/>
            </a:pPr>
            <a:endParaRPr lang="he-IL" b="0" dirty="0">
              <a:solidFill>
                <a:srgbClr val="191919"/>
              </a:solidFill>
              <a:latin typeface="Open Sans Hebrew"/>
            </a:endParaRPr>
          </a:p>
          <a:p>
            <a:pPr marL="0" algn="just">
              <a:defRPr/>
            </a:pPr>
            <a:endParaRPr lang="he-IL" b="0" dirty="0">
              <a:solidFill>
                <a:srgbClr val="191919"/>
              </a:solidFill>
              <a:latin typeface="Open Sans Hebrew"/>
            </a:endParaRPr>
          </a:p>
          <a:p>
            <a:pPr>
              <a:defRPr/>
            </a:pPr>
            <a:endParaRPr lang="he-IL"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2DBE86-11E9-4DF4-9772-4F97B836F2AB}"/>
              </a:ext>
            </a:extLst>
          </p:cNvPr>
          <p:cNvSpPr>
            <a:spLocks noGrp="1"/>
          </p:cNvSpPr>
          <p:nvPr>
            <p:ph type="title"/>
          </p:nvPr>
        </p:nvSpPr>
        <p:spPr/>
        <p:txBody>
          <a:bodyPr/>
          <a:lstStyle/>
          <a:p>
            <a:pPr algn="r">
              <a:defRPr/>
            </a:pPr>
            <a:r>
              <a:rPr lang="he-IL" dirty="0"/>
              <a:t>אלימות בעבודה</a:t>
            </a:r>
          </a:p>
        </p:txBody>
      </p:sp>
      <p:sp>
        <p:nvSpPr>
          <p:cNvPr id="61443" name="מציין מיקום תוכן 2">
            <a:extLst>
              <a:ext uri="{FF2B5EF4-FFF2-40B4-BE49-F238E27FC236}">
                <a16:creationId xmlns:a16="http://schemas.microsoft.com/office/drawing/2014/main" id="{8C8C6F3E-413E-482A-AE6C-FF7BFFA4C255}"/>
              </a:ext>
            </a:extLst>
          </p:cNvPr>
          <p:cNvSpPr>
            <a:spLocks noGrp="1"/>
          </p:cNvSpPr>
          <p:nvPr>
            <p:ph idx="1"/>
          </p:nvPr>
        </p:nvSpPr>
        <p:spPr/>
        <p:txBody>
          <a:bodyPr/>
          <a:lstStyle/>
          <a:p>
            <a:pPr marL="0"/>
            <a:r>
              <a:rPr lang="he-IL" altLang="he-IL"/>
              <a:t>בית הדין בפסק דין</a:t>
            </a:r>
          </a:p>
          <a:p>
            <a:pPr marL="0"/>
            <a:r>
              <a:rPr lang="he-IL" altLang="he-IL" b="0"/>
              <a:t>"בית הדין התייחס לכך שהמנהלת חזרה בעדותה שוב ושוב על אכזבתה מהתנהלות המעסיק, מבלי להכיר במגבלות איתן התמודד בעצמו מול המועצה."</a:t>
            </a:r>
          </a:p>
          <a:p>
            <a:pPr marL="0"/>
            <a:endParaRPr lang="he-IL" altLang="he-IL" b="0"/>
          </a:p>
          <a:p>
            <a:pPr marL="0"/>
            <a:r>
              <a:rPr lang="he-IL" altLang="he-IL" b="0"/>
              <a:t>"התרשמנו שהמנהלת ציפתה מהמעסיק להתערב במאבקי הכוחות בכפר, ציפייה שאינה מתקבלת על הדעת בנסיבות העניין, ושלא הכירה במעמדו המוגבל במערכת היחסים המשולשת", "בסופו של יום, המעסיק אכן לא יכול היה וגם לא הצליח לרסן את התנהלות עובדי המתנ"ס ואנשי הכפר".</a:t>
            </a:r>
          </a:p>
          <a:p>
            <a:pPr marL="0"/>
            <a:endParaRPr lang="he-IL" altLang="he-IL" b="0"/>
          </a:p>
          <a:p>
            <a:pPr marL="0"/>
            <a:r>
              <a:rPr lang="he-IL" altLang="he-IL" b="0"/>
              <a:t>"הובהר שאין בכך כדי ללמד על היעדר רצון או ניסיון מצדו, שכן הוכח שנקט שורה של צעדים כדי לנסות ולשפר את התמודדות המנהלת עם מורכבות העסקתה בסביבה העוינת שנוצרה סביבה".</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5BE22B-FDF1-4548-BC46-6FD59DDAD748}"/>
              </a:ext>
            </a:extLst>
          </p:cNvPr>
          <p:cNvSpPr>
            <a:spLocks noGrp="1"/>
          </p:cNvSpPr>
          <p:nvPr>
            <p:ph type="title"/>
          </p:nvPr>
        </p:nvSpPr>
        <p:spPr/>
        <p:txBody>
          <a:bodyPr/>
          <a:lstStyle/>
          <a:p>
            <a:pPr algn="r">
              <a:defRPr/>
            </a:pPr>
            <a:r>
              <a:rPr lang="he-IL" dirty="0"/>
              <a:t>אלימות בעבודה</a:t>
            </a:r>
          </a:p>
        </p:txBody>
      </p:sp>
      <p:sp>
        <p:nvSpPr>
          <p:cNvPr id="3" name="מציין מיקום תוכן 2">
            <a:extLst>
              <a:ext uri="{FF2B5EF4-FFF2-40B4-BE49-F238E27FC236}">
                <a16:creationId xmlns:a16="http://schemas.microsoft.com/office/drawing/2014/main" id="{ED74F667-37A8-44A6-B579-ECEAF85112C5}"/>
              </a:ext>
            </a:extLst>
          </p:cNvPr>
          <p:cNvSpPr>
            <a:spLocks noGrp="1"/>
          </p:cNvSpPr>
          <p:nvPr>
            <p:ph idx="1"/>
          </p:nvPr>
        </p:nvSpPr>
        <p:spPr>
          <a:xfrm>
            <a:off x="822325" y="1100138"/>
            <a:ext cx="7521575" cy="4129087"/>
          </a:xfrm>
        </p:spPr>
        <p:txBody>
          <a:bodyPr/>
          <a:lstStyle/>
          <a:p>
            <a:pPr>
              <a:defRPr/>
            </a:pPr>
            <a:endParaRPr lang="he-IL" dirty="0"/>
          </a:p>
          <a:p>
            <a:pPr>
              <a:defRPr/>
            </a:pPr>
            <a:r>
              <a:rPr lang="he-IL" dirty="0">
                <a:solidFill>
                  <a:srgbClr val="191919"/>
                </a:solidFill>
                <a:latin typeface="Open Sans Hebrew"/>
              </a:rPr>
              <a:t>פסק דין:</a:t>
            </a:r>
          </a:p>
          <a:p>
            <a:pPr marL="0">
              <a:spcBef>
                <a:spcPts val="2000"/>
              </a:spcBef>
              <a:defRPr/>
            </a:pPr>
            <a:r>
              <a:rPr lang="he-IL" b="0" dirty="0">
                <a:solidFill>
                  <a:srgbClr val="191919"/>
                </a:solidFill>
                <a:latin typeface="Open Sans Hebrew"/>
              </a:rPr>
              <a:t>"למרות סבירות פיטורי המנהלת, מצאנו שהליך הפיטורים ואופן קבלת ההחלטה לא שיקפו את מכלול הטענות ואת סביבת העבודה העכורה בה נאלצה המנהלת לפעול"</a:t>
            </a:r>
            <a:endParaRPr lang="he-IL" dirty="0"/>
          </a:p>
          <a:p>
            <a:pPr>
              <a:defRPr/>
            </a:pPr>
            <a:endParaRPr lang="he-IL" dirty="0"/>
          </a:p>
          <a:p>
            <a:pPr marL="0">
              <a:defRPr/>
            </a:pPr>
            <a:r>
              <a:rPr lang="he-IL" b="0" dirty="0">
                <a:solidFill>
                  <a:srgbClr val="191919"/>
                </a:solidFill>
                <a:latin typeface="Open Sans Hebrew"/>
              </a:rPr>
              <a:t>"נדגיש שאין בכך כדי לומר שהחלטת הפיטורים לא </a:t>
            </a:r>
            <a:r>
              <a:rPr lang="he-IL" b="0" dirty="0" err="1">
                <a:solidFill>
                  <a:srgbClr val="191919"/>
                </a:solidFill>
                <a:latin typeface="Open Sans Hebrew"/>
              </a:rPr>
              <a:t>היתה</a:t>
            </a:r>
            <a:r>
              <a:rPr lang="he-IL" b="0" dirty="0">
                <a:solidFill>
                  <a:srgbClr val="191919"/>
                </a:solidFill>
                <a:latin typeface="Open Sans Hebrew"/>
              </a:rPr>
              <a:t> עניינית, אלא שהיה על המעסיק לתת ביטוי ברור בהליך הפיטורים לאותם גורמים חיצוניים שהשפיעו משמעותית על סביבת העבודה, במיוחד נוכח ידיעתה בדבר האווירה המורכבת במתנ"ס וביישוב"</a:t>
            </a:r>
            <a:endParaRPr lang="he-IL" dirty="0"/>
          </a:p>
          <a:p>
            <a:pPr>
              <a:defRPr/>
            </a:pPr>
            <a:endParaRPr lang="he-IL" dirty="0"/>
          </a:p>
          <a:p>
            <a:pPr>
              <a:defRPr/>
            </a:pPr>
            <a:r>
              <a:rPr lang="he-IL" dirty="0"/>
              <a:t>פיצוי כספי:</a:t>
            </a:r>
          </a:p>
          <a:p>
            <a:pPr>
              <a:defRPr/>
            </a:pPr>
            <a:r>
              <a:rPr lang="he-IL" b="0" dirty="0">
                <a:solidFill>
                  <a:srgbClr val="191919"/>
                </a:solidFill>
                <a:latin typeface="Open Sans Hebrew"/>
              </a:rPr>
              <a:t> 15 אלף שקל לאחר שפסק שהפיטורים נעשו שלא בתום לב.</a:t>
            </a:r>
            <a:endParaRPr lang="he-I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194701-97E9-4345-83BB-D4F55F3A6EFB}"/>
              </a:ext>
            </a:extLst>
          </p:cNvPr>
          <p:cNvSpPr>
            <a:spLocks noGrp="1"/>
          </p:cNvSpPr>
          <p:nvPr>
            <p:ph type="title"/>
          </p:nvPr>
        </p:nvSpPr>
        <p:spPr/>
        <p:txBody>
          <a:bodyPr/>
          <a:lstStyle/>
          <a:p>
            <a:pPr marL="342900" indent="-342900" algn="r">
              <a:spcBef>
                <a:spcPts val="800"/>
              </a:spcBef>
              <a:buFont typeface="Arial" panose="020B0604020202020204" pitchFamily="34" charset="0"/>
              <a:buNone/>
              <a:defRPr/>
            </a:pPr>
            <a:r>
              <a:rPr lang="he-IL" sz="1800" b="1" dirty="0">
                <a:latin typeface="+mn-lt"/>
                <a:ea typeface="+mn-ea"/>
                <a:cs typeface="+mn-cs"/>
              </a:rPr>
              <a:t>הכרה ביחסי עובד מעסיק  לעצמאי</a:t>
            </a:r>
          </a:p>
        </p:txBody>
      </p:sp>
      <p:sp>
        <p:nvSpPr>
          <p:cNvPr id="3" name="מציין מיקום תוכן 2">
            <a:extLst>
              <a:ext uri="{FF2B5EF4-FFF2-40B4-BE49-F238E27FC236}">
                <a16:creationId xmlns:a16="http://schemas.microsoft.com/office/drawing/2014/main" id="{29A15D63-2C89-49F8-9C19-DBA62BE0F6A0}"/>
              </a:ext>
            </a:extLst>
          </p:cNvPr>
          <p:cNvSpPr>
            <a:spLocks noGrp="1"/>
          </p:cNvSpPr>
          <p:nvPr>
            <p:ph idx="1"/>
          </p:nvPr>
        </p:nvSpPr>
        <p:spPr>
          <a:xfrm>
            <a:off x="822325" y="914400"/>
            <a:ext cx="7521575" cy="4608513"/>
          </a:xfrm>
        </p:spPr>
        <p:txBody>
          <a:bodyPr/>
          <a:lstStyle/>
          <a:p>
            <a:pPr>
              <a:defRPr/>
            </a:pPr>
            <a:r>
              <a:rPr lang="he-IL" dirty="0"/>
              <a:t>[</a:t>
            </a:r>
            <a:r>
              <a:rPr lang="he-IL" dirty="0" err="1"/>
              <a:t>סע"ש</a:t>
            </a:r>
            <a:r>
              <a:rPr lang="he-IL" dirty="0"/>
              <a:t> 67657-01-17]</a:t>
            </a:r>
          </a:p>
          <a:p>
            <a:pPr>
              <a:defRPr/>
            </a:pPr>
            <a:r>
              <a:rPr lang="he-IL" dirty="0"/>
              <a:t>עובדות המקרה:</a:t>
            </a:r>
          </a:p>
          <a:p>
            <a:pPr marL="0">
              <a:defRPr/>
            </a:pPr>
            <a:r>
              <a:rPr lang="he-IL" b="0" dirty="0">
                <a:solidFill>
                  <a:srgbClr val="191919"/>
                </a:solidFill>
                <a:latin typeface="Open Sans Hebrew"/>
              </a:rPr>
              <a:t>התובעת סיפקה במשך 30 שנה שירותים כאוצרת במוזיאונים במרכז הארץ. מדי שנה נחתם בינה לבין העירייה הסכם, ומרבית ההסכמים כללו הבהרה שלא מתקיימים יחסי עובד-מעסיק </a:t>
            </a:r>
            <a:br>
              <a:rPr lang="en-US" b="0" dirty="0">
                <a:solidFill>
                  <a:srgbClr val="191919"/>
                </a:solidFill>
                <a:latin typeface="Open Sans Hebrew"/>
              </a:rPr>
            </a:br>
            <a:r>
              <a:rPr lang="he-IL" b="0" dirty="0">
                <a:solidFill>
                  <a:srgbClr val="191919"/>
                </a:solidFill>
                <a:latin typeface="Open Sans Hebrew"/>
              </a:rPr>
              <a:t>בין הצדדים.</a:t>
            </a:r>
            <a:r>
              <a:rPr lang="he-IL" dirty="0"/>
              <a:t> </a:t>
            </a:r>
            <a:r>
              <a:rPr lang="he-IL" b="0" dirty="0">
                <a:solidFill>
                  <a:srgbClr val="191919"/>
                </a:solidFill>
                <a:latin typeface="Open Sans Hebrew"/>
              </a:rPr>
              <a:t>באחד ההסכמים הוגדר סכום  המשמש כ"תוספת" לכיסוי תנאי הסוציאליים </a:t>
            </a:r>
            <a:br>
              <a:rPr lang="en-US" b="0" dirty="0">
                <a:solidFill>
                  <a:srgbClr val="191919"/>
                </a:solidFill>
                <a:latin typeface="Open Sans Hebrew"/>
              </a:rPr>
            </a:br>
            <a:r>
              <a:rPr lang="he-IL" b="0" dirty="0">
                <a:solidFill>
                  <a:srgbClr val="191919"/>
                </a:solidFill>
                <a:latin typeface="Open Sans Hebrew"/>
              </a:rPr>
              <a:t>ולפיצויי פיטורים במקרה בו תתעורר שאלה בנוגע לקיומם של יחסי עובד-מעסיק בין הצדדים. לאחר סיום ההתקשרות בין הצדדים, החליטה התובעת  להגיש תביעה נגד העירייה.</a:t>
            </a:r>
            <a:endParaRPr lang="he-IL" dirty="0">
              <a:solidFill>
                <a:srgbClr val="191919"/>
              </a:solidFill>
              <a:latin typeface="Open Sans Hebrew"/>
            </a:endParaRPr>
          </a:p>
          <a:p>
            <a:pPr marL="0">
              <a:defRPr/>
            </a:pPr>
            <a:br>
              <a:rPr lang="en-US" dirty="0">
                <a:solidFill>
                  <a:srgbClr val="191919"/>
                </a:solidFill>
                <a:latin typeface="Open Sans Hebrew"/>
              </a:rPr>
            </a:br>
            <a:r>
              <a:rPr lang="he-IL" dirty="0">
                <a:solidFill>
                  <a:srgbClr val="191919"/>
                </a:solidFill>
                <a:latin typeface="Open Sans Hebrew"/>
              </a:rPr>
              <a:t>טענות התובעת:</a:t>
            </a:r>
          </a:p>
          <a:p>
            <a:pPr marL="0">
              <a:defRPr/>
            </a:pPr>
            <a:r>
              <a:rPr lang="he-IL" b="0" dirty="0">
                <a:solidFill>
                  <a:srgbClr val="191919"/>
                </a:solidFill>
                <a:latin typeface="Open Sans Hebrew"/>
              </a:rPr>
              <a:t>על פי כל מבחני הפסיקה התקיימו יחסי עובד-מעסיק</a:t>
            </a:r>
          </a:p>
          <a:p>
            <a:pPr marL="0">
              <a:defRPr/>
            </a:pPr>
            <a:endParaRPr lang="he-IL" sz="500" dirty="0">
              <a:solidFill>
                <a:srgbClr val="191919"/>
              </a:solidFill>
              <a:latin typeface="Open Sans Hebrew"/>
            </a:endParaRPr>
          </a:p>
          <a:p>
            <a:pPr marL="0">
              <a:defRPr/>
            </a:pPr>
            <a:r>
              <a:rPr lang="he-IL" dirty="0">
                <a:solidFill>
                  <a:srgbClr val="191919"/>
                </a:solidFill>
                <a:latin typeface="Open Sans Hebrew"/>
              </a:rPr>
              <a:t>טענות נגד:</a:t>
            </a:r>
          </a:p>
          <a:p>
            <a:pPr marL="0">
              <a:defRPr/>
            </a:pPr>
            <a:r>
              <a:rPr lang="he-IL" b="0" dirty="0">
                <a:solidFill>
                  <a:srgbClr val="191919"/>
                </a:solidFill>
                <a:latin typeface="Open Sans Hebrew"/>
              </a:rPr>
              <a:t>העירייה הכחישה והבהירה שהתובעת ידעה בזמן אמת לאורך כל שנות עבודתה שהיא אינה עובדת עירייה ושהיא מספקת לה שירותים כקבלן עצמאי בלבד ונושאת בהתאם בזכויותיה הסוציאליות בעצמה, ועשתה זאת מרצון.</a:t>
            </a:r>
            <a:endParaRPr lang="he-I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A7F51-9806-4B1B-9C8B-4319D7D5E6C5}"/>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sz="2000" b="1" dirty="0">
                <a:latin typeface="+mn-lt"/>
                <a:ea typeface="+mn-ea"/>
                <a:cs typeface="+mn-cs"/>
              </a:rPr>
              <a:t>הכרה ביחסי עובד מעסיק  לעצמאי</a:t>
            </a:r>
            <a:endParaRPr lang="en-US" sz="2000" dirty="0"/>
          </a:p>
        </p:txBody>
      </p:sp>
      <p:sp>
        <p:nvSpPr>
          <p:cNvPr id="61443" name="מציין מיקום תוכן 2">
            <a:extLst>
              <a:ext uri="{FF2B5EF4-FFF2-40B4-BE49-F238E27FC236}">
                <a16:creationId xmlns:a16="http://schemas.microsoft.com/office/drawing/2014/main" id="{F68CFDC4-C04A-4BEE-8901-16A59F3EFBAF}"/>
              </a:ext>
            </a:extLst>
          </p:cNvPr>
          <p:cNvSpPr>
            <a:spLocks noGrp="1"/>
          </p:cNvSpPr>
          <p:nvPr>
            <p:ph idx="1"/>
          </p:nvPr>
        </p:nvSpPr>
        <p:spPr>
          <a:xfrm>
            <a:off x="822325" y="908050"/>
            <a:ext cx="7521575" cy="4537075"/>
          </a:xfrm>
        </p:spPr>
        <p:txBody>
          <a:bodyPr/>
          <a:lstStyle/>
          <a:p>
            <a:pPr eaLnBrk="1" hangingPunct="1">
              <a:defRPr/>
            </a:pPr>
            <a:endParaRPr lang="he-IL" altLang="en-US" dirty="0"/>
          </a:p>
          <a:p>
            <a:pPr eaLnBrk="1" hangingPunct="1">
              <a:defRPr/>
            </a:pPr>
            <a:r>
              <a:rPr lang="he-IL" altLang="en-US" dirty="0"/>
              <a:t>התייחסות בית הדין:</a:t>
            </a:r>
          </a:p>
          <a:p>
            <a:pPr marL="0" eaLnBrk="1" hangingPunct="1">
              <a:defRPr/>
            </a:pPr>
            <a:r>
              <a:rPr lang="he-IL" altLang="en-US" b="0" dirty="0"/>
              <a:t>התרשם שהתובעת אכן ידעה בזמן אמת שאינה מסווגת כעובדת העירייה והייתה מודעת במידת מה להשלכות העניין.</a:t>
            </a:r>
          </a:p>
          <a:p>
            <a:pPr marL="0" eaLnBrk="1" hangingPunct="1">
              <a:defRPr/>
            </a:pPr>
            <a:endParaRPr lang="he-IL" altLang="en-US" sz="800" b="0" dirty="0"/>
          </a:p>
          <a:p>
            <a:pPr marL="0" eaLnBrk="1" hangingPunct="1">
              <a:defRPr/>
            </a:pPr>
            <a:r>
              <a:rPr lang="he-IL" altLang="en-US" dirty="0"/>
              <a:t>הבהרת בית הדין:</a:t>
            </a:r>
          </a:p>
          <a:p>
            <a:pPr marL="0" algn="just" eaLnBrk="1" hangingPunct="1">
              <a:defRPr/>
            </a:pPr>
            <a:r>
              <a:rPr lang="he-IL" altLang="en-US" b="0" dirty="0"/>
              <a:t>אולם הפסיקה קובעת שאין משמעות לצורך קביעת הסטטוס בדיעבד כעובדת. "אף אם היינו משתכנעים שהתובעת בחרה וביקשה להתקשר כעצמאית משום שבדקה ומצאה כי כך ייטב לה, אין בכך כדי לשנות את תוצאת ההכרעה על בסיס מהות היחסים כפי שהללו עולים מן הראיות שהונחו בפנינו, אלא לכל היותר להשפיע על גובה הפיצוי הבלתי ממוני"</a:t>
            </a:r>
          </a:p>
          <a:p>
            <a:pPr marL="0" eaLnBrk="1" hangingPunct="1">
              <a:defRPr/>
            </a:pPr>
            <a:endParaRPr lang="he-IL" altLang="en-US" sz="800" b="0" dirty="0"/>
          </a:p>
          <a:p>
            <a:pPr marL="0" eaLnBrk="1" hangingPunct="1">
              <a:defRPr/>
            </a:pPr>
            <a:r>
              <a:rPr lang="he-IL" altLang="en-US" dirty="0"/>
              <a:t>פסק דין:</a:t>
            </a:r>
          </a:p>
          <a:p>
            <a:pPr marL="0" eaLnBrk="1" hangingPunct="1">
              <a:defRPr/>
            </a:pPr>
            <a:r>
              <a:rPr lang="he-IL" altLang="en-US" b="0" dirty="0"/>
              <a:t>אף על פי שהצדדים ניסו להגדיר את היחסים במסגרת החוזית, נפסק בהתאם למבחני הפסיקה שהתובעת </a:t>
            </a:r>
            <a:r>
              <a:rPr lang="he-IL" altLang="en-US" b="0" dirty="0" err="1"/>
              <a:t>היתה</a:t>
            </a:r>
            <a:r>
              <a:rPr lang="he-IL" altLang="en-US" b="0" dirty="0"/>
              <a:t> הלכה למעשה עובדת העירייה.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2D65A0-2A75-487D-8B3D-673B2B3F1FC9}"/>
              </a:ext>
            </a:extLst>
          </p:cNvPr>
          <p:cNvSpPr>
            <a:spLocks noGrp="1"/>
          </p:cNvSpPr>
          <p:nvPr>
            <p:ph type="title"/>
          </p:nvPr>
        </p:nvSpPr>
        <p:spPr/>
        <p:txBody>
          <a:bodyPr/>
          <a:lstStyle/>
          <a:p>
            <a:pPr algn="r">
              <a:defRPr/>
            </a:pPr>
            <a:r>
              <a:rPr lang="he-IL" sz="2400" dirty="0"/>
              <a:t>הכרה ביחסי עובד מעסיק  לעצמאי</a:t>
            </a:r>
          </a:p>
        </p:txBody>
      </p:sp>
      <p:sp>
        <p:nvSpPr>
          <p:cNvPr id="3" name="מציין מיקום תוכן 2">
            <a:extLst>
              <a:ext uri="{FF2B5EF4-FFF2-40B4-BE49-F238E27FC236}">
                <a16:creationId xmlns:a16="http://schemas.microsoft.com/office/drawing/2014/main" id="{AEE99E50-FAB2-4EF3-BD18-C71D2F0C58C8}"/>
              </a:ext>
            </a:extLst>
          </p:cNvPr>
          <p:cNvSpPr>
            <a:spLocks noGrp="1"/>
          </p:cNvSpPr>
          <p:nvPr>
            <p:ph idx="1"/>
          </p:nvPr>
        </p:nvSpPr>
        <p:spPr>
          <a:xfrm>
            <a:off x="822325" y="1100138"/>
            <a:ext cx="7521575" cy="4344987"/>
          </a:xfrm>
        </p:spPr>
        <p:txBody>
          <a:bodyPr/>
          <a:lstStyle/>
          <a:p>
            <a:pPr>
              <a:defRPr/>
            </a:pPr>
            <a:r>
              <a:rPr lang="he-IL" dirty="0"/>
              <a:t>פיצוי לא ממוני על סך של 350 אלף ₪ - והסבר לכך:</a:t>
            </a:r>
          </a:p>
          <a:p>
            <a:pPr marL="0" algn="just">
              <a:defRPr/>
            </a:pPr>
            <a:r>
              <a:rPr lang="he-IL" b="0" dirty="0">
                <a:solidFill>
                  <a:srgbClr val="191919"/>
                </a:solidFill>
                <a:latin typeface="Open Sans Hebrew"/>
              </a:rPr>
              <a:t>1. העיריה הינה גוף ציבורי בעל יכולת מיקוח גבוה שיוצר פערי כוחות בין הצדדים. </a:t>
            </a:r>
          </a:p>
          <a:p>
            <a:pPr marL="0" algn="just">
              <a:defRPr/>
            </a:pPr>
            <a:r>
              <a:rPr lang="he-IL" b="0" dirty="0">
                <a:solidFill>
                  <a:srgbClr val="191919"/>
                </a:solidFill>
                <a:latin typeface="Open Sans Hebrew"/>
              </a:rPr>
              <a:t>2. למרות שהתובעת לא קופחה מבחינת הזכויות הכספיות, נמנעו ממנה זכויות אחרות. </a:t>
            </a:r>
            <a:br>
              <a:rPr lang="en-US" b="0" dirty="0">
                <a:solidFill>
                  <a:srgbClr val="191919"/>
                </a:solidFill>
                <a:latin typeface="Open Sans Hebrew"/>
              </a:rPr>
            </a:br>
            <a:r>
              <a:rPr lang="he-IL" b="0" dirty="0">
                <a:solidFill>
                  <a:srgbClr val="191919"/>
                </a:solidFill>
                <a:latin typeface="Open Sans Hebrew"/>
              </a:rPr>
              <a:t>"מצאנו כי הפסידה זכויות רבות הנובעות מעצם העבודה בגוף ציבורי גדול. כך למשל לא הייתה לה אפשרות ניצול ימי חופשה, מחלה, בחירה והצהרה, זכויות אשר שלילתן מתעצמת לנוכח מצבה הרפואי".</a:t>
            </a:r>
          </a:p>
          <a:p>
            <a:pPr marL="0" algn="just">
              <a:defRPr/>
            </a:pPr>
            <a:r>
              <a:rPr lang="he-IL" b="0" dirty="0">
                <a:solidFill>
                  <a:srgbClr val="191919"/>
                </a:solidFill>
                <a:latin typeface="Open Sans Hebrew"/>
              </a:rPr>
              <a:t>3.  לא הוצע לה להיות עובדת, והיא אף לא זכתה לכל מענה כאשר פנתה בנדון בעבר. </a:t>
            </a:r>
          </a:p>
          <a:p>
            <a:pPr marL="0" algn="just">
              <a:defRPr/>
            </a:pPr>
            <a:r>
              <a:rPr lang="he-IL" b="0" dirty="0">
                <a:solidFill>
                  <a:srgbClr val="191919"/>
                </a:solidFill>
                <a:latin typeface="Open Sans Hebrew"/>
              </a:rPr>
              <a:t>4. נמנעה הזכות להשתתף במכרזים, ליהנות מייצוג ארגוני ולקיום שימוע מסודר, וקבלת הודעה מוקדמת, כעובדת בסיום העסקתה.</a:t>
            </a:r>
          </a:p>
          <a:p>
            <a:pPr marL="0" indent="0" algn="just">
              <a:defRPr/>
            </a:pPr>
            <a:r>
              <a:rPr lang="he-IL" b="0" dirty="0">
                <a:solidFill>
                  <a:srgbClr val="191919"/>
                </a:solidFill>
                <a:latin typeface="Open Sans Hebrew"/>
              </a:rPr>
              <a:t>5. התמורה ששולמה לה לא הייתה גבוהה מהשכר לו הייתה זכאית אילו הייתה עובדת, ולמעשה מדובר בהפרש של כ-500 שקל לחודש.</a:t>
            </a:r>
          </a:p>
          <a:p>
            <a:pPr marL="0" algn="just">
              <a:defRPr/>
            </a:pPr>
            <a:r>
              <a:rPr lang="he-IL" b="0" dirty="0">
                <a:solidFill>
                  <a:srgbClr val="191919"/>
                </a:solidFill>
                <a:latin typeface="Open Sans Hebrew"/>
              </a:rPr>
              <a:t>למרות זאת היא נהנתה מגמישות בשעות העבודה, ובית הדין ציין שזכות ההשתלבות החברתית שלה לא נפגעה כיוון שהשתתפה בישיבות ואף נסעה לכנס בינלאומי מטעם העירייה.</a:t>
            </a:r>
          </a:p>
          <a:p>
            <a:pPr>
              <a:defRPr/>
            </a:pPr>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67B6E9-1D98-426C-B1BF-C500DFC9D3F5}"/>
              </a:ext>
            </a:extLst>
          </p:cNvPr>
          <p:cNvSpPr>
            <a:spLocks noGrp="1"/>
          </p:cNvSpPr>
          <p:nvPr>
            <p:ph type="title"/>
          </p:nvPr>
        </p:nvSpPr>
        <p:spPr/>
        <p:txBody>
          <a:bodyPr rtlCol="0"/>
          <a:lstStyle/>
          <a:p>
            <a:pPr algn="r" eaLnBrk="1" fontAlgn="auto" hangingPunct="1">
              <a:spcAft>
                <a:spcPts val="0"/>
              </a:spcAft>
              <a:defRPr/>
            </a:pPr>
            <a:r>
              <a:rPr lang="he-IL" sz="2000" dirty="0"/>
              <a:t>הגבלת אי תחרות ועבודה אצל מעסיק אחר</a:t>
            </a:r>
            <a:endParaRPr lang="en-US" sz="2000" dirty="0"/>
          </a:p>
        </p:txBody>
      </p:sp>
      <p:sp>
        <p:nvSpPr>
          <p:cNvPr id="12291" name="מציין מיקום תוכן 2">
            <a:extLst>
              <a:ext uri="{FF2B5EF4-FFF2-40B4-BE49-F238E27FC236}">
                <a16:creationId xmlns:a16="http://schemas.microsoft.com/office/drawing/2014/main" id="{6EDA8B0A-1A64-45B8-8D4F-60FE942AD4D6}"/>
              </a:ext>
            </a:extLst>
          </p:cNvPr>
          <p:cNvSpPr>
            <a:spLocks noGrp="1"/>
          </p:cNvSpPr>
          <p:nvPr>
            <p:ph idx="1"/>
          </p:nvPr>
        </p:nvSpPr>
        <p:spPr>
          <a:xfrm>
            <a:off x="822325" y="1100138"/>
            <a:ext cx="7521575" cy="4849812"/>
          </a:xfrm>
        </p:spPr>
        <p:txBody>
          <a:bodyPr/>
          <a:lstStyle/>
          <a:p>
            <a:pPr marL="0" algn="just">
              <a:spcBef>
                <a:spcPts val="0"/>
              </a:spcBef>
              <a:spcAft>
                <a:spcPts val="800"/>
              </a:spcAft>
              <a:defRPr/>
            </a:pPr>
            <a:endParaRPr lang="he-IL" b="0" dirty="0">
              <a:solidFill>
                <a:srgbClr val="191919"/>
              </a:solidFill>
              <a:latin typeface="Open Sans Hebrew"/>
            </a:endParaRPr>
          </a:p>
          <a:p>
            <a:pPr marL="0" algn="just">
              <a:spcBef>
                <a:spcPts val="0"/>
              </a:spcBef>
              <a:spcAft>
                <a:spcPts val="800"/>
              </a:spcAft>
              <a:defRPr/>
            </a:pPr>
            <a:r>
              <a:rPr lang="he-IL" dirty="0">
                <a:solidFill>
                  <a:srgbClr val="191919"/>
                </a:solidFill>
                <a:latin typeface="Open Sans Hebrew"/>
              </a:rPr>
              <a:t>הצעת חוק : </a:t>
            </a:r>
            <a:r>
              <a:rPr lang="he-IL" b="0" dirty="0">
                <a:solidFill>
                  <a:srgbClr val="191919"/>
                </a:solidFill>
                <a:latin typeface="Open Sans Hebrew"/>
              </a:rPr>
              <a:t>ביטול 2 מגבלות שקיימות כיום בהסכמי עבודה השונים.</a:t>
            </a:r>
          </a:p>
          <a:p>
            <a:pPr marL="0" algn="just">
              <a:spcBef>
                <a:spcPts val="0"/>
              </a:spcBef>
              <a:spcAft>
                <a:spcPts val="800"/>
              </a:spcAft>
              <a:buFont typeface="Arial" panose="020B0604020202020204" pitchFamily="34" charset="0"/>
              <a:buChar char="•"/>
              <a:defRPr/>
            </a:pPr>
            <a:r>
              <a:rPr lang="he-IL" b="0" dirty="0">
                <a:solidFill>
                  <a:srgbClr val="191919"/>
                </a:solidFill>
                <a:latin typeface="Open Sans Hebrew"/>
              </a:rPr>
              <a:t>מעסיק לא יהיה רשאי לחייב את העובד בתקופת העסקה מינימלית</a:t>
            </a:r>
          </a:p>
          <a:p>
            <a:pPr marL="0" algn="just">
              <a:spcBef>
                <a:spcPts val="0"/>
              </a:spcBef>
              <a:spcAft>
                <a:spcPts val="800"/>
              </a:spcAft>
              <a:buFont typeface="Arial" panose="020B0604020202020204" pitchFamily="34" charset="0"/>
              <a:buChar char="•"/>
              <a:defRPr/>
            </a:pPr>
            <a:r>
              <a:rPr lang="he-IL" b="0" dirty="0">
                <a:solidFill>
                  <a:srgbClr val="191919"/>
                </a:solidFill>
                <a:latin typeface="Open Sans Hebrew"/>
              </a:rPr>
              <a:t>ייאסר על המעסיק להגביל את העובד לעבוד אצל מתחרים לאחר סיום העסקתו</a:t>
            </a:r>
          </a:p>
          <a:p>
            <a:pPr marL="0" algn="just">
              <a:spcBef>
                <a:spcPts val="0"/>
              </a:spcBef>
              <a:spcAft>
                <a:spcPts val="800"/>
              </a:spcAft>
              <a:defRPr/>
            </a:pPr>
            <a:endParaRPr lang="he-IL" dirty="0">
              <a:solidFill>
                <a:srgbClr val="191919"/>
              </a:solidFill>
              <a:latin typeface="Open Sans Hebrew"/>
            </a:endParaRPr>
          </a:p>
          <a:p>
            <a:pPr marL="0" algn="just">
              <a:spcBef>
                <a:spcPts val="0"/>
              </a:spcBef>
              <a:spcAft>
                <a:spcPts val="800"/>
              </a:spcAft>
              <a:defRPr/>
            </a:pPr>
            <a:r>
              <a:rPr lang="he-IL" dirty="0">
                <a:solidFill>
                  <a:srgbClr val="191919"/>
                </a:solidFill>
                <a:latin typeface="Open Sans Hebrew"/>
              </a:rPr>
              <a:t>מציעי החוק :</a:t>
            </a:r>
            <a:endParaRPr lang="he-IL" sz="1100" dirty="0">
              <a:solidFill>
                <a:srgbClr val="191919"/>
              </a:solidFill>
              <a:latin typeface="Open Sans Hebrew"/>
            </a:endParaRPr>
          </a:p>
          <a:p>
            <a:pPr marL="0" algn="just">
              <a:spcBef>
                <a:spcPts val="0"/>
              </a:spcBef>
              <a:spcAft>
                <a:spcPts val="800"/>
              </a:spcAft>
              <a:defRPr/>
            </a:pPr>
            <a:r>
              <a:rPr lang="he-IL" b="0" dirty="0">
                <a:solidFill>
                  <a:srgbClr val="191919"/>
                </a:solidFill>
                <a:latin typeface="Open Sans Hebrew"/>
              </a:rPr>
              <a:t>12 ח"כים מסיעות שונות.</a:t>
            </a:r>
          </a:p>
          <a:p>
            <a:pPr marL="0" indent="0" algn="just">
              <a:spcBef>
                <a:spcPts val="0"/>
              </a:spcBef>
              <a:spcAft>
                <a:spcPts val="800"/>
              </a:spcAft>
              <a:defRPr/>
            </a:pPr>
            <a:endParaRPr lang="he-IL" b="0" dirty="0">
              <a:solidFill>
                <a:srgbClr val="191919"/>
              </a:solidFill>
              <a:latin typeface="Open Sans Hebrew"/>
            </a:endParaRPr>
          </a:p>
          <a:p>
            <a:pPr marL="0" indent="0" algn="just">
              <a:spcBef>
                <a:spcPts val="0"/>
              </a:spcBef>
              <a:spcAft>
                <a:spcPts val="800"/>
              </a:spcAft>
              <a:defRPr/>
            </a:pPr>
            <a:r>
              <a:rPr lang="he-IL" b="0" dirty="0">
                <a:solidFill>
                  <a:srgbClr val="191919"/>
                </a:solidFill>
                <a:latin typeface="Open Sans Hebrew"/>
              </a:rPr>
              <a:t>הצעת החוק משקפת את המתרחש בשטח. מעסיקים מרשים לעצמם כיום להוסיף סעיפים בתנאי העסקה  שידוע שאין להן תוקף בבית הדין, וזאת  רק לצורך הרתעת העובד, רוב העובדים לא מגישים תביעות, חוק זה יגן בעיקר על עובדים מוחלשים שאינם מודעים לזכויותיהם או שאין בכוחם להגן עליהן.</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2CA4C3-2529-4F6F-8733-CCB68FF28ECD}"/>
              </a:ext>
            </a:extLst>
          </p:cNvPr>
          <p:cNvSpPr>
            <a:spLocks noGrp="1"/>
          </p:cNvSpPr>
          <p:nvPr>
            <p:ph type="title"/>
          </p:nvPr>
        </p:nvSpPr>
        <p:spPr>
          <a:xfrm>
            <a:off x="822325" y="365125"/>
            <a:ext cx="7521575" cy="831850"/>
          </a:xfrm>
        </p:spPr>
        <p:txBody>
          <a:bodyPr rtlCol="0">
            <a:normAutofit/>
          </a:bodyPr>
          <a:lstStyle/>
          <a:p>
            <a:pPr algn="r" eaLnBrk="1" fontAlgn="auto" hangingPunct="1">
              <a:spcAft>
                <a:spcPts val="0"/>
              </a:spcAft>
              <a:defRPr/>
            </a:pPr>
            <a:r>
              <a:rPr lang="he-IL" sz="2000" b="1" dirty="0">
                <a:latin typeface="+mn-lt"/>
                <a:ea typeface="+mn-ea"/>
                <a:cs typeface="+mn-cs"/>
              </a:rPr>
              <a:t>הכרה ביחסי עובד מעסיק  לעצמאי</a:t>
            </a:r>
            <a:endParaRPr lang="en-US" sz="2000" dirty="0"/>
          </a:p>
        </p:txBody>
      </p:sp>
      <p:sp>
        <p:nvSpPr>
          <p:cNvPr id="62467" name="מציין מיקום תוכן 2">
            <a:extLst>
              <a:ext uri="{FF2B5EF4-FFF2-40B4-BE49-F238E27FC236}">
                <a16:creationId xmlns:a16="http://schemas.microsoft.com/office/drawing/2014/main" id="{20AF2A97-FEBA-485F-A713-B384B5EDA615}"/>
              </a:ext>
            </a:extLst>
          </p:cNvPr>
          <p:cNvSpPr>
            <a:spLocks noGrp="1"/>
          </p:cNvSpPr>
          <p:nvPr>
            <p:ph idx="1"/>
          </p:nvPr>
        </p:nvSpPr>
        <p:spPr>
          <a:xfrm>
            <a:off x="684213" y="981075"/>
            <a:ext cx="7659687" cy="5040313"/>
          </a:xfrm>
        </p:spPr>
        <p:txBody>
          <a:bodyPr/>
          <a:lstStyle/>
          <a:p>
            <a:pPr eaLnBrk="1" hangingPunct="1">
              <a:defRPr/>
            </a:pPr>
            <a:endParaRPr lang="he-IL" sz="1050" dirty="0"/>
          </a:p>
          <a:p>
            <a:pPr eaLnBrk="1" hangingPunct="1">
              <a:defRPr/>
            </a:pPr>
            <a:r>
              <a:rPr lang="he-IL" dirty="0"/>
              <a:t>פיצוי שאינו ממוני- מהו?</a:t>
            </a:r>
          </a:p>
          <a:p>
            <a:pPr eaLnBrk="1" hangingPunct="1">
              <a:defRPr/>
            </a:pPr>
            <a:endParaRPr lang="he-IL" sz="800" dirty="0"/>
          </a:p>
          <a:p>
            <a:pPr marL="0">
              <a:buFont typeface="Arial" panose="020B0604020202020204" pitchFamily="34" charset="0"/>
              <a:buChar char="•"/>
              <a:defRPr/>
            </a:pPr>
            <a:r>
              <a:rPr lang="he-IL" sz="1400" dirty="0">
                <a:solidFill>
                  <a:srgbClr val="202121"/>
                </a:solidFill>
                <a:latin typeface="Assistant" pitchFamily="2" charset="-79"/>
                <a:cs typeface="Assistant" pitchFamily="2" charset="-79"/>
              </a:rPr>
              <a:t>"השלב השני -פיצוי שאינו ממוני</a:t>
            </a:r>
            <a:endParaRPr lang="he-IL" sz="1400" b="0" dirty="0">
              <a:solidFill>
                <a:srgbClr val="202121"/>
              </a:solidFill>
              <a:latin typeface="Assistant" pitchFamily="2" charset="-79"/>
              <a:cs typeface="Assistant" pitchFamily="2" charset="-79"/>
            </a:endParaRPr>
          </a:p>
          <a:p>
            <a:pPr marL="0" lvl="1" indent="-285750">
              <a:buFont typeface="Arial" panose="020B0604020202020204" pitchFamily="34" charset="0"/>
              <a:buChar char="•"/>
              <a:defRPr/>
            </a:pPr>
            <a:r>
              <a:rPr lang="he-IL" sz="1400" dirty="0">
                <a:solidFill>
                  <a:srgbClr val="202121"/>
                </a:solidFill>
                <a:latin typeface="Assistant" pitchFamily="2" charset="-79"/>
                <a:cs typeface="Assistant" pitchFamily="2" charset="-79"/>
              </a:rPr>
              <a:t>הפיצוי שאינו ממוני מגלם בתוכו את כלל השיקולים שיש להביאם בחשבון, לרבות נסיבותיו הקונקרטיות של כל מקרה ומקרה ושיקולי רוחב. פיצוי זה בא לפצות על זכויות בעלות ערך כלכלי שאינן ניתנות לכימות (כגון: מגבלות על פיטורים, אפשרות לקידום,</a:t>
            </a:r>
            <a:r>
              <a:rPr lang="he-IL" sz="1400" b="1" dirty="0">
                <a:solidFill>
                  <a:srgbClr val="202121"/>
                </a:solidFill>
                <a:latin typeface="Assistant" pitchFamily="2" charset="-79"/>
                <a:cs typeface="Assistant" pitchFamily="2" charset="-79"/>
              </a:rPr>
              <a:t> ביטחון תעסוקתי</a:t>
            </a:r>
            <a:r>
              <a:rPr lang="he-IL" sz="1400" dirty="0">
                <a:solidFill>
                  <a:srgbClr val="202121"/>
                </a:solidFill>
                <a:latin typeface="Assistant" pitchFamily="2" charset="-79"/>
                <a:cs typeface="Assistant" pitchFamily="2" charset="-79"/>
              </a:rPr>
              <a:t>) וכן נגזר מהרצון להגן על זכויותיהם של העובדים, ועל כך שלא יסווגו באופן מטעה כעצמאים, בעודם עובדים.</a:t>
            </a:r>
          </a:p>
          <a:p>
            <a:pPr marL="0" lvl="1" indent="-285750">
              <a:buFont typeface="Arial" panose="020B0604020202020204" pitchFamily="34" charset="0"/>
              <a:buChar char="•"/>
              <a:defRPr/>
            </a:pPr>
            <a:r>
              <a:rPr lang="he-IL" sz="1400" dirty="0">
                <a:solidFill>
                  <a:srgbClr val="202121"/>
                </a:solidFill>
                <a:latin typeface="Assistant" pitchFamily="2" charset="-79"/>
                <a:cs typeface="Assistant" pitchFamily="2" charset="-79"/>
              </a:rPr>
              <a:t>שיקולים נוספים שניתן להביאם בחשבון כדי לקבוע אם יש מקום להטיל פיצוי שאינו ממוני ואם כן, מהו שיעורו: </a:t>
            </a:r>
            <a:br>
              <a:rPr lang="en-US" sz="1400" dirty="0">
                <a:solidFill>
                  <a:srgbClr val="202121"/>
                </a:solidFill>
                <a:latin typeface="Assistant" pitchFamily="2" charset="-79"/>
                <a:cs typeface="Assistant" pitchFamily="2" charset="-79"/>
              </a:rPr>
            </a:br>
            <a:r>
              <a:rPr lang="he-IL" sz="1400" b="1" dirty="0">
                <a:solidFill>
                  <a:srgbClr val="202121"/>
                </a:solidFill>
                <a:latin typeface="Assistant" pitchFamily="2" charset="-79"/>
                <a:cs typeface="Assistant" pitchFamily="2" charset="-79"/>
              </a:rPr>
              <a:t>מידת תום הלב של העובד או של המעסיק</a:t>
            </a:r>
            <a:r>
              <a:rPr lang="he-IL" sz="1400" dirty="0">
                <a:solidFill>
                  <a:srgbClr val="202121"/>
                </a:solidFill>
                <a:latin typeface="Assistant" pitchFamily="2" charset="-79"/>
                <a:cs typeface="Assistant" pitchFamily="2" charset="-79"/>
              </a:rPr>
              <a:t> (מי הכתיב את מודל ההתקשרות בין הצדדים, האם המעסיק ניסה ביודעין לעקוף את דיני העבודה, מה חלקו של העובד בהחלטה לאמץ את מתכונת ההעסקה הקבלנית), הפער בין השכר הקבלני ששולם לעובד לבין שכר העובד כשכיר, ההקשר התעשייתי (למשל: האם מדובר בסוג עיסוק שמקובל בו לעבוד כעצמאיים), קיומם של הסכמי עבדה קיבוציים במקום העבודה ושקלול הזכויות "הלא ממוניות" שהעובד לא קיבל בשל הסיווג השגוי, האם הוצע לעובד לתקן את הסיווג השגוי ולעבור למעמד של "עובד", והאם הוכח שכר חלופי או שמא הזכויות הסוציאליות חושבו לפי התמורה הקבלנית (בקביעת שיעור הפיצוי ניתן לקחת בחשבון שהזכויות הסוציאליות נפסקו לפי התמורה הקבלנית שהינה גבוהה יותר משכרו של שכיר)."</a:t>
            </a:r>
          </a:p>
          <a:p>
            <a:pPr eaLnBrk="1" hangingPunct="1">
              <a:defRPr/>
            </a:pPr>
            <a:r>
              <a:rPr lang="he-IL" sz="1200" dirty="0"/>
              <a:t>כל זכות</a:t>
            </a:r>
            <a:endParaRPr lang="en-US" altLang="he-IL"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AC9D21-FE6D-43E4-A1CB-95E7EE43E13F}"/>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sz="2400" b="1" dirty="0">
                <a:latin typeface="+mn-lt"/>
                <a:ea typeface="+mn-ea"/>
                <a:cs typeface="+mn-cs"/>
              </a:rPr>
              <a:t>הכרה ביחסי עובד מעסיק  לעצמאי</a:t>
            </a:r>
            <a:endParaRPr lang="en-US" sz="2400" dirty="0"/>
          </a:p>
        </p:txBody>
      </p:sp>
      <p:sp>
        <p:nvSpPr>
          <p:cNvPr id="63491" name="מציין מיקום תוכן 2">
            <a:extLst>
              <a:ext uri="{FF2B5EF4-FFF2-40B4-BE49-F238E27FC236}">
                <a16:creationId xmlns:a16="http://schemas.microsoft.com/office/drawing/2014/main" id="{3B4105DD-611A-4BDE-AAD7-A1264D2B7F7A}"/>
              </a:ext>
            </a:extLst>
          </p:cNvPr>
          <p:cNvSpPr>
            <a:spLocks noGrp="1"/>
          </p:cNvSpPr>
          <p:nvPr>
            <p:ph idx="1"/>
          </p:nvPr>
        </p:nvSpPr>
        <p:spPr>
          <a:xfrm>
            <a:off x="855663" y="981075"/>
            <a:ext cx="7521575" cy="3959225"/>
          </a:xfrm>
        </p:spPr>
        <p:txBody>
          <a:bodyPr/>
          <a:lstStyle/>
          <a:p>
            <a:pPr marL="0" algn="just">
              <a:defRPr/>
            </a:pPr>
            <a:endParaRPr lang="he-IL" b="0" dirty="0">
              <a:solidFill>
                <a:srgbClr val="191919"/>
              </a:solidFill>
              <a:latin typeface="Open Sans Hebrew"/>
            </a:endParaRPr>
          </a:p>
          <a:p>
            <a:pPr marL="0" algn="just">
              <a:defRPr/>
            </a:pPr>
            <a:r>
              <a:rPr lang="he-IL" dirty="0">
                <a:solidFill>
                  <a:srgbClr val="191919"/>
                </a:solidFill>
                <a:latin typeface="Open Sans Hebrew"/>
              </a:rPr>
              <a:t>ללא מקור פרנסה </a:t>
            </a:r>
          </a:p>
          <a:p>
            <a:pPr marL="0" algn="just">
              <a:defRPr/>
            </a:pPr>
            <a:r>
              <a:rPr lang="he-IL" b="0" dirty="0">
                <a:solidFill>
                  <a:srgbClr val="191919"/>
                </a:solidFill>
                <a:latin typeface="Open Sans Hebrew"/>
              </a:rPr>
              <a:t>"לאחר 30 שנות עבודה, התובעת נותרה ללא כל הכנסה ללא פיצויי פיטורים וללא קופת תגמולים. </a:t>
            </a:r>
          </a:p>
          <a:p>
            <a:pPr marL="0" algn="just">
              <a:defRPr/>
            </a:pPr>
            <a:r>
              <a:rPr lang="he-IL" b="0" dirty="0">
                <a:solidFill>
                  <a:srgbClr val="191919"/>
                </a:solidFill>
                <a:latin typeface="Open Sans Hebrew"/>
              </a:rPr>
              <a:t>למרות שנפסק שהתמורה שקיבלה כללה את כל הזכויות לרבות הפרשות לפנסיה ולפיצויים, בפועל לא הוקמה לה כל קופה או קרן לכך.</a:t>
            </a:r>
          </a:p>
          <a:p>
            <a:pPr marL="0" algn="just">
              <a:defRPr/>
            </a:pPr>
            <a:endParaRPr lang="he-IL" b="0" dirty="0">
              <a:solidFill>
                <a:srgbClr val="191919"/>
              </a:solidFill>
              <a:latin typeface="Open Sans Hebrew"/>
            </a:endParaRPr>
          </a:p>
          <a:p>
            <a:pPr marL="0" algn="just">
              <a:defRPr/>
            </a:pPr>
            <a:r>
              <a:rPr lang="he-IL" dirty="0">
                <a:solidFill>
                  <a:srgbClr val="191919"/>
                </a:solidFill>
                <a:latin typeface="Open Sans Hebrew"/>
              </a:rPr>
              <a:t>הפסיקה קובעת </a:t>
            </a:r>
            <a:r>
              <a:rPr lang="he-IL" b="0" dirty="0">
                <a:solidFill>
                  <a:srgbClr val="191919"/>
                </a:solidFill>
                <a:latin typeface="Open Sans Hebrew"/>
              </a:rPr>
              <a:t>שהפיצוי הלא ממוני הוא תחליף </a:t>
            </a:r>
            <a:r>
              <a:rPr lang="he-IL" b="0" dirty="0" err="1">
                <a:solidFill>
                  <a:srgbClr val="191919"/>
                </a:solidFill>
                <a:latin typeface="Open Sans Hebrew"/>
              </a:rPr>
              <a:t>לסעדים</a:t>
            </a:r>
            <a:r>
              <a:rPr lang="he-IL" b="0" dirty="0">
                <a:solidFill>
                  <a:srgbClr val="191919"/>
                </a:solidFill>
                <a:latin typeface="Open Sans Hebrew"/>
              </a:rPr>
              <a:t> על פי ההלכות הקודמות, וכך בהתאם לכלל הנסיבות והשיקולים נפסק לה פיצוי לא ממוני בסך 350 אלף שקל.</a:t>
            </a:r>
          </a:p>
          <a:p>
            <a:pPr marL="0" algn="just">
              <a:defRPr/>
            </a:pPr>
            <a:endParaRPr lang="he-IL" b="0" dirty="0">
              <a:solidFill>
                <a:srgbClr val="191919"/>
              </a:solidFill>
              <a:latin typeface="Open Sans Hebrew"/>
            </a:endParaRPr>
          </a:p>
          <a:p>
            <a:pPr marL="0" algn="just">
              <a:defRPr/>
            </a:pPr>
            <a:r>
              <a:rPr lang="he-IL" b="0" dirty="0">
                <a:solidFill>
                  <a:srgbClr val="191919"/>
                </a:solidFill>
                <a:latin typeface="Open Sans Hebrew"/>
              </a:rPr>
              <a:t>בנוסף לכך, נפסקו לה שכר בתקופת ביניים בגובה 20 אלף שקל, דמי הודעה מוקדמת בסך</a:t>
            </a:r>
            <a:br>
              <a:rPr lang="en-US" b="0" dirty="0">
                <a:solidFill>
                  <a:srgbClr val="191919"/>
                </a:solidFill>
                <a:latin typeface="Open Sans Hebrew"/>
              </a:rPr>
            </a:br>
            <a:r>
              <a:rPr lang="he-IL" b="0" dirty="0">
                <a:solidFill>
                  <a:srgbClr val="191919"/>
                </a:solidFill>
                <a:latin typeface="Open Sans Hebrew"/>
              </a:rPr>
              <a:t> 20 אלף שקל, ובנוסף העירייה חויבה לשאת בהוצאות משפט ושכר טרחת עו"ד של התובעת בסך 50 אלף שקל."</a:t>
            </a:r>
          </a:p>
          <a:p>
            <a:pPr eaLnBrk="1" hangingPunct="1">
              <a:defRPr/>
            </a:pPr>
            <a:endParaRPr lang="en-US" altLang="en-US" dirty="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652629-7825-44AD-AA89-64DB2F93D45E}"/>
              </a:ext>
            </a:extLst>
          </p:cNvPr>
          <p:cNvSpPr>
            <a:spLocks noGrp="1"/>
          </p:cNvSpPr>
          <p:nvPr>
            <p:ph type="title"/>
          </p:nvPr>
        </p:nvSpPr>
        <p:spPr>
          <a:xfrm>
            <a:off x="822325" y="404813"/>
            <a:ext cx="7521575" cy="720725"/>
          </a:xfrm>
        </p:spPr>
        <p:txBody>
          <a:bodyPr rtlCol="0">
            <a:normAutofit/>
          </a:bodyPr>
          <a:lstStyle/>
          <a:p>
            <a:pPr algn="r" eaLnBrk="1" fontAlgn="auto" hangingPunct="1">
              <a:spcAft>
                <a:spcPts val="0"/>
              </a:spcAft>
              <a:defRPr/>
            </a:pPr>
            <a:r>
              <a:rPr lang="he-IL" sz="2400" dirty="0"/>
              <a:t>אפליה על רקע גיל הפוריות </a:t>
            </a:r>
            <a:endParaRPr lang="en-US" sz="2400" dirty="0"/>
          </a:p>
        </p:txBody>
      </p:sp>
      <p:sp>
        <p:nvSpPr>
          <p:cNvPr id="64515" name="מציין מיקום תוכן 2">
            <a:extLst>
              <a:ext uri="{FF2B5EF4-FFF2-40B4-BE49-F238E27FC236}">
                <a16:creationId xmlns:a16="http://schemas.microsoft.com/office/drawing/2014/main" id="{253B2A93-D7F2-4F0C-AC9A-3772F464514E}"/>
              </a:ext>
            </a:extLst>
          </p:cNvPr>
          <p:cNvSpPr>
            <a:spLocks noGrp="1"/>
          </p:cNvSpPr>
          <p:nvPr>
            <p:ph idx="1"/>
          </p:nvPr>
        </p:nvSpPr>
        <p:spPr>
          <a:xfrm>
            <a:off x="822325" y="1341438"/>
            <a:ext cx="7521575" cy="3816350"/>
          </a:xfrm>
        </p:spPr>
        <p:txBody>
          <a:bodyPr/>
          <a:lstStyle/>
          <a:p>
            <a:pPr algn="just" eaLnBrk="1" hangingPunct="1">
              <a:defRPr/>
            </a:pPr>
            <a:r>
              <a:rPr lang="he-IL" altLang="he-IL" dirty="0">
                <a:solidFill>
                  <a:srgbClr val="191919"/>
                </a:solidFill>
                <a:latin typeface="Open Sans Hebrew"/>
              </a:rPr>
              <a:t>[</a:t>
            </a:r>
            <a:r>
              <a:rPr lang="he-IL" altLang="he-IL" dirty="0" err="1">
                <a:solidFill>
                  <a:srgbClr val="191919"/>
                </a:solidFill>
                <a:latin typeface="Open Sans Hebrew"/>
              </a:rPr>
              <a:t>סע"ש</a:t>
            </a:r>
            <a:r>
              <a:rPr lang="he-IL" altLang="he-IL" dirty="0">
                <a:solidFill>
                  <a:srgbClr val="191919"/>
                </a:solidFill>
                <a:latin typeface="Open Sans Hebrew"/>
              </a:rPr>
              <a:t> 17946-03-18]</a:t>
            </a:r>
          </a:p>
          <a:p>
            <a:pPr algn="just" eaLnBrk="1" hangingPunct="1">
              <a:defRPr/>
            </a:pPr>
            <a:endParaRPr lang="he-IL" altLang="he-IL" sz="1100" dirty="0">
              <a:solidFill>
                <a:srgbClr val="191919"/>
              </a:solidFill>
              <a:latin typeface="Open Sans Hebrew"/>
            </a:endParaRPr>
          </a:p>
          <a:p>
            <a:pPr algn="just" eaLnBrk="1" hangingPunct="1">
              <a:defRPr/>
            </a:pPr>
            <a:r>
              <a:rPr lang="he-IL" altLang="he-IL" dirty="0">
                <a:solidFill>
                  <a:srgbClr val="191919"/>
                </a:solidFill>
                <a:latin typeface="Open Sans Hebrew"/>
              </a:rPr>
              <a:t>עובדות המקרה:</a:t>
            </a:r>
          </a:p>
          <a:p>
            <a:pPr marL="0" algn="just" eaLnBrk="1" hangingPunct="1">
              <a:defRPr/>
            </a:pPr>
            <a:r>
              <a:rPr lang="he-IL" b="0" dirty="0">
                <a:solidFill>
                  <a:srgbClr val="191919"/>
                </a:solidFill>
                <a:latin typeface="Open Sans Hebrew"/>
              </a:rPr>
              <a:t>העובדת התקבלה לתפקיד מנהלת שיווק בחברה העוסקת בעיצוב בגדים, לאחר שני ראיונות עבודה בהם נכחו מנהלי החברה ויועץ חיצוני.</a:t>
            </a:r>
            <a:endParaRPr lang="he-IL" altLang="he-IL" dirty="0">
              <a:solidFill>
                <a:srgbClr val="191919"/>
              </a:solidFill>
              <a:latin typeface="Open Sans Hebrew"/>
            </a:endParaRPr>
          </a:p>
          <a:p>
            <a:pPr marL="0" algn="just" eaLnBrk="1" hangingPunct="1">
              <a:defRPr/>
            </a:pPr>
            <a:endParaRPr lang="he-IL" altLang="he-IL" b="0" dirty="0">
              <a:solidFill>
                <a:srgbClr val="191919"/>
              </a:solidFill>
              <a:latin typeface="Open Sans Hebrew"/>
            </a:endParaRPr>
          </a:p>
          <a:p>
            <a:pPr marL="0" algn="just" eaLnBrk="1" hangingPunct="1">
              <a:defRPr/>
            </a:pPr>
            <a:r>
              <a:rPr lang="he-IL" altLang="he-IL" b="0" dirty="0">
                <a:solidFill>
                  <a:srgbClr val="191919"/>
                </a:solidFill>
                <a:latin typeface="Open Sans Hebrew"/>
              </a:rPr>
              <a:t>העובדת נשאלה בשבוע הראשון לעבודתה על ידי מעסיקה אם היא בהיריון ואם היא עוברת טיפולי פוריות. העובדת השיבה שבכוונתה להביא ילדים לעולם, והמעסיקה אמרה בתגובה: </a:t>
            </a:r>
            <a:br>
              <a:rPr lang="en-US" altLang="he-IL" b="0" dirty="0">
                <a:solidFill>
                  <a:srgbClr val="191919"/>
                </a:solidFill>
                <a:latin typeface="Open Sans Hebrew"/>
              </a:rPr>
            </a:br>
            <a:r>
              <a:rPr lang="he-IL" altLang="he-IL" b="0" dirty="0">
                <a:solidFill>
                  <a:srgbClr val="191919"/>
                </a:solidFill>
                <a:latin typeface="Open Sans Hebrew"/>
              </a:rPr>
              <a:t>"לי זה לא טוב, אבל אני מאחלת לך בהצלחה". </a:t>
            </a:r>
          </a:p>
          <a:p>
            <a:pPr marL="0" algn="just" eaLnBrk="1" hangingPunct="1">
              <a:defRPr/>
            </a:pPr>
            <a:r>
              <a:rPr lang="he-IL" altLang="he-IL" b="0" dirty="0">
                <a:solidFill>
                  <a:srgbClr val="191919"/>
                </a:solidFill>
                <a:latin typeface="Open Sans Hebrew"/>
              </a:rPr>
              <a:t>לאחר כשבועיים העובדת פוטרה מיד, העובדת שאלה את מעסיקה אם סיבת פיטוריה היא היותה בהיריון, והמעסיקה השיבה לה: "זה לא יסתדר בינינו".</a:t>
            </a:r>
          </a:p>
          <a:p>
            <a:pPr algn="just" eaLnBrk="1" hangingPunct="1">
              <a:defRPr/>
            </a:pPr>
            <a:endParaRPr lang="he-IL" altLang="he-IL" dirty="0">
              <a:solidFill>
                <a:srgbClr val="191919"/>
              </a:solidFill>
              <a:latin typeface="Open Sans Hebrew"/>
            </a:endParaRPr>
          </a:p>
          <a:p>
            <a:pPr algn="just" eaLnBrk="1" hangingPunct="1">
              <a:defRPr/>
            </a:pPr>
            <a:endParaRPr lang="he-IL" altLang="he-IL" dirty="0">
              <a:solidFill>
                <a:srgbClr val="191919"/>
              </a:solidFill>
              <a:latin typeface="Open Sans Hebrew"/>
            </a:endParaRPr>
          </a:p>
          <a:p>
            <a:pPr algn="just" eaLnBrk="1" hangingPunct="1">
              <a:defRPr/>
            </a:pPr>
            <a:endParaRPr lang="he-IL" altLang="he-IL" dirty="0">
              <a:solidFill>
                <a:srgbClr val="191919"/>
              </a:solidFill>
              <a:latin typeface="Open Sans Hebre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A89994-23BD-42CE-A852-447B4CB376AF}"/>
              </a:ext>
            </a:extLst>
          </p:cNvPr>
          <p:cNvSpPr>
            <a:spLocks noGrp="1"/>
          </p:cNvSpPr>
          <p:nvPr>
            <p:ph type="title"/>
          </p:nvPr>
        </p:nvSpPr>
        <p:spPr>
          <a:xfrm>
            <a:off x="822325" y="365125"/>
            <a:ext cx="7521575" cy="735013"/>
          </a:xfrm>
        </p:spPr>
        <p:txBody>
          <a:bodyPr rtlCol="0">
            <a:normAutofit/>
          </a:bodyPr>
          <a:lstStyle/>
          <a:p>
            <a:pPr algn="r" eaLnBrk="1" fontAlgn="auto" hangingPunct="1">
              <a:spcAft>
                <a:spcPts val="0"/>
              </a:spcAft>
              <a:defRPr/>
            </a:pPr>
            <a:r>
              <a:rPr lang="he-IL" dirty="0"/>
              <a:t>אפליה על רקע גיל הפוריות </a:t>
            </a:r>
            <a:endParaRPr lang="en-US" dirty="0"/>
          </a:p>
        </p:txBody>
      </p:sp>
      <p:sp>
        <p:nvSpPr>
          <p:cNvPr id="65539" name="מציין מיקום תוכן 2">
            <a:extLst>
              <a:ext uri="{FF2B5EF4-FFF2-40B4-BE49-F238E27FC236}">
                <a16:creationId xmlns:a16="http://schemas.microsoft.com/office/drawing/2014/main" id="{804DA414-1E9B-4A3B-9E05-CBA3AD1D294F}"/>
              </a:ext>
            </a:extLst>
          </p:cNvPr>
          <p:cNvSpPr>
            <a:spLocks noGrp="1"/>
          </p:cNvSpPr>
          <p:nvPr>
            <p:ph idx="1"/>
          </p:nvPr>
        </p:nvSpPr>
        <p:spPr>
          <a:xfrm>
            <a:off x="811213" y="981075"/>
            <a:ext cx="7521575" cy="4679950"/>
          </a:xfrm>
        </p:spPr>
        <p:txBody>
          <a:bodyPr/>
          <a:lstStyle/>
          <a:p>
            <a:pPr eaLnBrk="1" hangingPunct="1">
              <a:defRPr/>
            </a:pPr>
            <a:endParaRPr lang="he-IL" altLang="en-US" dirty="0"/>
          </a:p>
          <a:p>
            <a:pPr marL="0" eaLnBrk="1" hangingPunct="1">
              <a:spcAft>
                <a:spcPts val="800"/>
              </a:spcAft>
              <a:defRPr/>
            </a:pPr>
            <a:r>
              <a:rPr lang="he-IL" altLang="en-US" dirty="0"/>
              <a:t>תביעת העובדת:</a:t>
            </a:r>
          </a:p>
          <a:p>
            <a:pPr marL="0" eaLnBrk="1" hangingPunct="1">
              <a:spcAft>
                <a:spcPts val="800"/>
              </a:spcAft>
              <a:buFont typeface="Arial" panose="020B0604020202020204" pitchFamily="34" charset="0"/>
              <a:buChar char="•"/>
              <a:defRPr/>
            </a:pPr>
            <a:r>
              <a:rPr lang="he-IL" b="0" dirty="0">
                <a:solidFill>
                  <a:srgbClr val="191919"/>
                </a:solidFill>
                <a:latin typeface="Open Sans Hebrew"/>
              </a:rPr>
              <a:t>פיצוי על פי חוק שוויון הזדמנויות בעבודה בסך 58 אלף שקל </a:t>
            </a:r>
          </a:p>
          <a:p>
            <a:pPr marL="0" eaLnBrk="1" hangingPunct="1">
              <a:spcAft>
                <a:spcPts val="800"/>
              </a:spcAft>
              <a:buFont typeface="Arial" panose="020B0604020202020204" pitchFamily="34" charset="0"/>
              <a:buChar char="•"/>
              <a:defRPr/>
            </a:pPr>
            <a:r>
              <a:rPr lang="he-IL" b="0" dirty="0">
                <a:solidFill>
                  <a:srgbClr val="191919"/>
                </a:solidFill>
                <a:latin typeface="Open Sans Hebrew"/>
              </a:rPr>
              <a:t>פיצוי בגין הפסדי שכר ממועד הפיטורים עד הלידה בסך 72 אלף שקל</a:t>
            </a:r>
          </a:p>
          <a:p>
            <a:pPr marL="0" eaLnBrk="1" hangingPunct="1">
              <a:spcAft>
                <a:spcPts val="800"/>
              </a:spcAft>
              <a:buFont typeface="Arial" panose="020B0604020202020204" pitchFamily="34" charset="0"/>
              <a:buChar char="•"/>
              <a:defRPr/>
            </a:pPr>
            <a:r>
              <a:rPr lang="he-IL" b="0" dirty="0">
                <a:solidFill>
                  <a:srgbClr val="191919"/>
                </a:solidFill>
                <a:latin typeface="Open Sans Hebrew"/>
              </a:rPr>
              <a:t>אובדן זכאות דמי לידה מהביטוח הלאומי בסך 33 אלף שקל</a:t>
            </a:r>
          </a:p>
          <a:p>
            <a:pPr marL="0" eaLnBrk="1" hangingPunct="1">
              <a:spcAft>
                <a:spcPts val="800"/>
              </a:spcAft>
              <a:buFont typeface="Arial" panose="020B0604020202020204" pitchFamily="34" charset="0"/>
              <a:buChar char="•"/>
              <a:defRPr/>
            </a:pPr>
            <a:r>
              <a:rPr lang="he-IL" b="0" dirty="0">
                <a:solidFill>
                  <a:srgbClr val="191919"/>
                </a:solidFill>
                <a:latin typeface="Open Sans Hebrew"/>
              </a:rPr>
              <a:t>הפסד של 60 ימי העסקה לאחר חופשת לידה, 30 ימי הודעה מוקדמת בסך 36 אלף שקל</a:t>
            </a:r>
          </a:p>
          <a:p>
            <a:pPr marL="0" eaLnBrk="1" hangingPunct="1">
              <a:spcAft>
                <a:spcPts val="800"/>
              </a:spcAft>
              <a:buFont typeface="Arial" panose="020B0604020202020204" pitchFamily="34" charset="0"/>
              <a:buChar char="•"/>
              <a:defRPr/>
            </a:pPr>
            <a:r>
              <a:rPr lang="he-IL" b="0" dirty="0">
                <a:solidFill>
                  <a:srgbClr val="191919"/>
                </a:solidFill>
                <a:latin typeface="Open Sans Hebrew"/>
              </a:rPr>
              <a:t> פיצוי בגין פיטורים שלא כדין בסך 12 אלף שקל.</a:t>
            </a:r>
            <a:endParaRPr lang="he-IL" altLang="en-US" dirty="0"/>
          </a:p>
          <a:p>
            <a:pPr marL="0" eaLnBrk="1" hangingPunct="1">
              <a:spcAft>
                <a:spcPts val="800"/>
              </a:spcAft>
              <a:defRPr/>
            </a:pPr>
            <a:r>
              <a:rPr lang="he-IL" altLang="en-US" dirty="0"/>
              <a:t>סה"כ 200 אלף שקל</a:t>
            </a:r>
          </a:p>
          <a:p>
            <a:pPr eaLnBrk="1" hangingPunct="1">
              <a:defRPr/>
            </a:pPr>
            <a:endParaRPr lang="he-IL" altLang="en-US" dirty="0"/>
          </a:p>
          <a:p>
            <a:pPr eaLnBrk="1" hangingPunct="1">
              <a:defRPr/>
            </a:pPr>
            <a:endParaRPr lang="en-US" altLang="en-US" dirty="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8265B7-E36A-4811-86EA-D790D03AB980}"/>
              </a:ext>
            </a:extLst>
          </p:cNvPr>
          <p:cNvSpPr>
            <a:spLocks noGrp="1"/>
          </p:cNvSpPr>
          <p:nvPr>
            <p:ph type="title"/>
          </p:nvPr>
        </p:nvSpPr>
        <p:spPr/>
        <p:txBody>
          <a:bodyPr rtlCol="0">
            <a:normAutofit/>
          </a:bodyPr>
          <a:lstStyle/>
          <a:p>
            <a:pPr algn="r" eaLnBrk="1" fontAlgn="auto" hangingPunct="1">
              <a:spcAft>
                <a:spcPts val="0"/>
              </a:spcAft>
              <a:defRPr/>
            </a:pPr>
            <a:r>
              <a:rPr lang="he-IL" dirty="0"/>
              <a:t>אפליה על רקע גיל הפוריות </a:t>
            </a:r>
            <a:endParaRPr lang="en-US" dirty="0"/>
          </a:p>
        </p:txBody>
      </p:sp>
      <p:sp>
        <p:nvSpPr>
          <p:cNvPr id="66563" name="מציין מיקום תוכן 2">
            <a:extLst>
              <a:ext uri="{FF2B5EF4-FFF2-40B4-BE49-F238E27FC236}">
                <a16:creationId xmlns:a16="http://schemas.microsoft.com/office/drawing/2014/main" id="{45B18DC9-51CD-4E42-B3BC-7EAAB532FA51}"/>
              </a:ext>
            </a:extLst>
          </p:cNvPr>
          <p:cNvSpPr>
            <a:spLocks noGrp="1"/>
          </p:cNvSpPr>
          <p:nvPr>
            <p:ph idx="1"/>
          </p:nvPr>
        </p:nvSpPr>
        <p:spPr>
          <a:xfrm>
            <a:off x="822325" y="1100138"/>
            <a:ext cx="7521575" cy="4273550"/>
          </a:xfrm>
        </p:spPr>
        <p:txBody>
          <a:bodyPr/>
          <a:lstStyle/>
          <a:p>
            <a:pPr eaLnBrk="1" hangingPunct="1">
              <a:defRPr/>
            </a:pPr>
            <a:endParaRPr lang="he-IL" altLang="en-US" dirty="0"/>
          </a:p>
          <a:p>
            <a:pPr eaLnBrk="1" hangingPunct="1">
              <a:defRPr/>
            </a:pPr>
            <a:r>
              <a:rPr lang="he-IL" altLang="en-US" dirty="0"/>
              <a:t>טענות המעסיקה:</a:t>
            </a:r>
          </a:p>
          <a:p>
            <a:pPr marL="0" algn="just">
              <a:spcAft>
                <a:spcPts val="800"/>
              </a:spcAft>
              <a:defRPr/>
            </a:pPr>
            <a:r>
              <a:rPr lang="he-IL" b="0" dirty="0">
                <a:solidFill>
                  <a:srgbClr val="191919"/>
                </a:solidFill>
                <a:latin typeface="Open Sans Hebrew"/>
              </a:rPr>
              <a:t>מדובר ב"עובדת בעייתית", תוקפנית אשר התעמתה עם מי שבא איתה במגע. </a:t>
            </a:r>
            <a:br>
              <a:rPr lang="en-US" b="0" dirty="0">
                <a:solidFill>
                  <a:srgbClr val="191919"/>
                </a:solidFill>
                <a:latin typeface="Open Sans Hebrew"/>
              </a:rPr>
            </a:br>
            <a:r>
              <a:rPr lang="he-IL" b="0" dirty="0">
                <a:solidFill>
                  <a:srgbClr val="191919"/>
                </a:solidFill>
                <a:latin typeface="Open Sans Hebrew"/>
              </a:rPr>
              <a:t>בנוסף טען שסכום התביעה הוא אינו ריאלי ביחס לימי העבודה המועט בהן עבדה,</a:t>
            </a:r>
            <a:br>
              <a:rPr lang="en-US" b="0" dirty="0">
                <a:solidFill>
                  <a:srgbClr val="191919"/>
                </a:solidFill>
                <a:latin typeface="Open Sans Hebrew"/>
              </a:rPr>
            </a:br>
            <a:r>
              <a:rPr lang="he-IL" b="0" dirty="0">
                <a:solidFill>
                  <a:srgbClr val="191919"/>
                </a:solidFill>
                <a:latin typeface="Open Sans Hebrew"/>
              </a:rPr>
              <a:t> וכן שבריאיון העבודה העובדת הציגה שיש לה את כל הכישורים הדרושים לתפקיד.</a:t>
            </a:r>
          </a:p>
          <a:p>
            <a:pPr marL="0" algn="just">
              <a:spcAft>
                <a:spcPts val="800"/>
              </a:spcAft>
              <a:defRPr/>
            </a:pPr>
            <a:r>
              <a:rPr lang="he-IL" b="0" dirty="0">
                <a:solidFill>
                  <a:srgbClr val="191919"/>
                </a:solidFill>
                <a:latin typeface="Open Sans Hebrew"/>
              </a:rPr>
              <a:t>בד בבד, המעסיקה טענה שחוק שוויון הזדמנויות בעבודה אינו חל על מקרה זה כיוון </a:t>
            </a:r>
            <a:br>
              <a:rPr lang="en-US" b="0" dirty="0">
                <a:solidFill>
                  <a:srgbClr val="191919"/>
                </a:solidFill>
                <a:latin typeface="Open Sans Hebrew"/>
              </a:rPr>
            </a:br>
            <a:r>
              <a:rPr lang="he-IL" b="0" dirty="0">
                <a:solidFill>
                  <a:srgbClr val="191919"/>
                </a:solidFill>
                <a:latin typeface="Open Sans Hebrew"/>
              </a:rPr>
              <a:t>שהיא מעסיקה פחות מ-6 עובדים, וכן שלפי פסק דין שרונה ארביב של בית הדין הארצי לעבודה [ע"ע 363/07] מוטלת על מועמדת חובת גילוי בריאיון אם כבר הגיעה לחודש החמישי להריונה. </a:t>
            </a:r>
          </a:p>
          <a:p>
            <a:pPr marL="0" algn="just">
              <a:spcAft>
                <a:spcPts val="800"/>
              </a:spcAft>
              <a:defRPr/>
            </a:pPr>
            <a:r>
              <a:rPr lang="he-IL" b="0" dirty="0">
                <a:solidFill>
                  <a:srgbClr val="191919"/>
                </a:solidFill>
                <a:latin typeface="Open Sans Hebrew"/>
              </a:rPr>
              <a:t>בהמשך נשוב לפסיקה זו, ונבחן אם טענה זו נכונה.</a:t>
            </a:r>
          </a:p>
          <a:p>
            <a:pPr algn="just" eaLnBrk="1" hangingPunct="1">
              <a:defRPr/>
            </a:pPr>
            <a:endParaRPr lang="en-US" altLang="en-US" dirty="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84D238-BF94-47B3-8BF7-CBB5481570CA}"/>
              </a:ext>
            </a:extLst>
          </p:cNvPr>
          <p:cNvSpPr>
            <a:spLocks noGrp="1"/>
          </p:cNvSpPr>
          <p:nvPr>
            <p:ph type="title"/>
          </p:nvPr>
        </p:nvSpPr>
        <p:spPr>
          <a:xfrm>
            <a:off x="796925" y="404813"/>
            <a:ext cx="7521575" cy="549275"/>
          </a:xfrm>
        </p:spPr>
        <p:txBody>
          <a:bodyPr/>
          <a:lstStyle/>
          <a:p>
            <a:pPr algn="r">
              <a:defRPr/>
            </a:pPr>
            <a:r>
              <a:rPr lang="he-IL" dirty="0"/>
              <a:t>אפליה על רקע גיל הפוריות </a:t>
            </a:r>
          </a:p>
        </p:txBody>
      </p:sp>
      <p:sp>
        <p:nvSpPr>
          <p:cNvPr id="3" name="מציין מיקום תוכן 2">
            <a:extLst>
              <a:ext uri="{FF2B5EF4-FFF2-40B4-BE49-F238E27FC236}">
                <a16:creationId xmlns:a16="http://schemas.microsoft.com/office/drawing/2014/main" id="{84B8CF88-E718-449A-BCDC-2CB2B6390691}"/>
              </a:ext>
            </a:extLst>
          </p:cNvPr>
          <p:cNvSpPr>
            <a:spLocks noGrp="1"/>
          </p:cNvSpPr>
          <p:nvPr>
            <p:ph idx="1"/>
          </p:nvPr>
        </p:nvSpPr>
        <p:spPr>
          <a:xfrm>
            <a:off x="822325" y="1100138"/>
            <a:ext cx="7521575" cy="4489450"/>
          </a:xfrm>
        </p:spPr>
        <p:txBody>
          <a:bodyPr/>
          <a:lstStyle/>
          <a:p>
            <a:pPr marL="0" algn="just">
              <a:defRPr/>
            </a:pPr>
            <a:endParaRPr lang="he-IL" dirty="0">
              <a:solidFill>
                <a:srgbClr val="353535"/>
              </a:solidFill>
              <a:latin typeface="Open Sans Hebrew"/>
            </a:endParaRPr>
          </a:p>
          <a:p>
            <a:pPr marL="0" algn="just">
              <a:defRPr/>
            </a:pPr>
            <a:r>
              <a:rPr lang="he-IL" dirty="0">
                <a:solidFill>
                  <a:srgbClr val="353535"/>
                </a:solidFill>
                <a:latin typeface="Open Sans Hebrew"/>
              </a:rPr>
              <a:t>הכרעת בית דין:</a:t>
            </a:r>
          </a:p>
          <a:p>
            <a:pPr marL="0" algn="just">
              <a:defRPr/>
            </a:pPr>
            <a:endParaRPr lang="he-IL" sz="200" b="0" dirty="0">
              <a:solidFill>
                <a:srgbClr val="353535"/>
              </a:solidFill>
              <a:latin typeface="Open Sans Hebrew"/>
            </a:endParaRPr>
          </a:p>
          <a:p>
            <a:pPr marL="0" algn="just">
              <a:defRPr/>
            </a:pPr>
            <a:r>
              <a:rPr lang="he-IL" b="0" dirty="0">
                <a:solidFill>
                  <a:srgbClr val="191919"/>
                </a:solidFill>
                <a:latin typeface="Open Sans Hebrew"/>
              </a:rPr>
              <a:t>לאחר בחינת העדויות והראיות שהוצגו, הוחלט לקבל את התביעה באופן חלקי, שכן על אף שהמעסיקה לא ידעה שהמנהלת בהיריון – מהראיות עולה שהתעורר אצלה חשד.</a:t>
            </a:r>
          </a:p>
          <a:p>
            <a:pPr marL="0" algn="just">
              <a:defRPr/>
            </a:pPr>
            <a:endParaRPr lang="he-IL" sz="500" b="0" dirty="0">
              <a:solidFill>
                <a:srgbClr val="191919"/>
              </a:solidFill>
              <a:latin typeface="Open Sans Hebrew"/>
            </a:endParaRPr>
          </a:p>
          <a:p>
            <a:pPr marL="0" algn="just">
              <a:defRPr/>
            </a:pPr>
            <a:r>
              <a:rPr lang="he-IL" b="0" dirty="0">
                <a:solidFill>
                  <a:srgbClr val="191919"/>
                </a:solidFill>
                <a:latin typeface="Open Sans Hebrew"/>
              </a:rPr>
              <a:t>טענת החברה לפיה המנהלת פוטרה בשל תפקודה נדחתה, שכן לא הוצגה ראיה שתמכה בכך. </a:t>
            </a:r>
          </a:p>
          <a:p>
            <a:pPr marL="0" algn="just">
              <a:defRPr/>
            </a:pPr>
            <a:endParaRPr lang="he-IL" sz="300" b="0" dirty="0">
              <a:solidFill>
                <a:srgbClr val="191919"/>
              </a:solidFill>
              <a:latin typeface="Open Sans Hebrew"/>
            </a:endParaRPr>
          </a:p>
          <a:p>
            <a:pPr marL="0" algn="just">
              <a:defRPr/>
            </a:pPr>
            <a:r>
              <a:rPr lang="he-IL" b="0" dirty="0">
                <a:solidFill>
                  <a:srgbClr val="191919"/>
                </a:solidFill>
                <a:latin typeface="Open Sans Hebrew"/>
              </a:rPr>
              <a:t>"תמוה כי לאחר שבועיים של עבודה הגיעה החברה למסקנה כה חד משמעית, גם אם מדובר בצוות קטן של עובדים". "שנית, החופזה שבה נעשו הפיטורים מעידה כי דבר אחר ולא תפקודה של המנהלת עמד מאחורי פיטוריה".</a:t>
            </a:r>
          </a:p>
          <a:p>
            <a:pPr marL="0" algn="just">
              <a:defRPr/>
            </a:pPr>
            <a:r>
              <a:rPr lang="he-IL" b="0" dirty="0">
                <a:solidFill>
                  <a:srgbClr val="191919"/>
                </a:solidFill>
                <a:latin typeface="Open Sans Hebrew"/>
              </a:rPr>
              <a:t>עוד הוסיף בעניין עדותו של בעלה של המעסיקה שהעיד על עצמו שהוא "באופן עקרוני נותן צ'אנס לאנשים", השיב בית הדין בפסק הדין: "לא ברור איך בדיוק הוא נותן צ'אנס כאשר הוא מפטר עובדת באופן </a:t>
            </a:r>
            <a:r>
              <a:rPr lang="he-IL" b="0" dirty="0" err="1">
                <a:solidFill>
                  <a:srgbClr val="191919"/>
                </a:solidFill>
                <a:latin typeface="Open Sans Hebrew"/>
              </a:rPr>
              <a:t>מיידי</a:t>
            </a:r>
            <a:r>
              <a:rPr lang="he-IL" b="0" dirty="0">
                <a:solidFill>
                  <a:srgbClr val="191919"/>
                </a:solidFill>
                <a:latin typeface="Open Sans Hebrew"/>
              </a:rPr>
              <a:t> ולאחר שבועיים של עבודה?!"</a:t>
            </a:r>
          </a:p>
          <a:p>
            <a:pPr>
              <a:defRPr/>
            </a:pPr>
            <a:endParaRPr lang="he-I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70967C-6B70-4317-94F2-5CC67FAB59F0}"/>
              </a:ext>
            </a:extLst>
          </p:cNvPr>
          <p:cNvSpPr>
            <a:spLocks noGrp="1"/>
          </p:cNvSpPr>
          <p:nvPr>
            <p:ph type="title"/>
          </p:nvPr>
        </p:nvSpPr>
        <p:spPr/>
        <p:txBody>
          <a:bodyPr/>
          <a:lstStyle/>
          <a:p>
            <a:pPr algn="r">
              <a:defRPr/>
            </a:pPr>
            <a:r>
              <a:rPr lang="he-IL" dirty="0"/>
              <a:t>אפליה על רקע גיל הפוריות </a:t>
            </a:r>
          </a:p>
        </p:txBody>
      </p:sp>
      <p:sp>
        <p:nvSpPr>
          <p:cNvPr id="3" name="מציין מיקום תוכן 2">
            <a:extLst>
              <a:ext uri="{FF2B5EF4-FFF2-40B4-BE49-F238E27FC236}">
                <a16:creationId xmlns:a16="http://schemas.microsoft.com/office/drawing/2014/main" id="{1BEC8006-931B-464B-98CF-DC92B4844179}"/>
              </a:ext>
            </a:extLst>
          </p:cNvPr>
          <p:cNvSpPr>
            <a:spLocks noGrp="1"/>
          </p:cNvSpPr>
          <p:nvPr>
            <p:ph idx="1"/>
          </p:nvPr>
        </p:nvSpPr>
        <p:spPr>
          <a:xfrm>
            <a:off x="822325" y="1100138"/>
            <a:ext cx="7521575" cy="4129087"/>
          </a:xfrm>
        </p:spPr>
        <p:txBody>
          <a:bodyPr/>
          <a:lstStyle/>
          <a:p>
            <a:pPr>
              <a:defRPr/>
            </a:pPr>
            <a:r>
              <a:rPr lang="he-IL" dirty="0"/>
              <a:t>סיום העסקה </a:t>
            </a:r>
            <a:r>
              <a:rPr lang="he-IL" dirty="0" err="1"/>
              <a:t>מיידי</a:t>
            </a:r>
            <a:r>
              <a:rPr lang="he-IL" dirty="0"/>
              <a:t> </a:t>
            </a:r>
          </a:p>
          <a:p>
            <a:pPr marL="0">
              <a:defRPr/>
            </a:pPr>
            <a:r>
              <a:rPr lang="he-IL" b="0" dirty="0">
                <a:solidFill>
                  <a:srgbClr val="191919"/>
                </a:solidFill>
                <a:latin typeface="Open Sans Hebrew"/>
              </a:rPr>
              <a:t>החברה לא רצתה להעסיק עובדת בהיריון, ולכן פיטרה את מנהלת השיווק  </a:t>
            </a:r>
            <a:r>
              <a:rPr lang="he-IL" b="0" dirty="0" err="1">
                <a:solidFill>
                  <a:srgbClr val="191919"/>
                </a:solidFill>
                <a:latin typeface="Open Sans Hebrew"/>
              </a:rPr>
              <a:t>במידי</a:t>
            </a:r>
            <a:r>
              <a:rPr lang="he-IL" b="0" dirty="0">
                <a:solidFill>
                  <a:srgbClr val="191919"/>
                </a:solidFill>
                <a:latin typeface="Open Sans Hebrew"/>
              </a:rPr>
              <a:t> תוך מתן הודעה בעל פה, ללא התראה וללא שימוע.</a:t>
            </a:r>
            <a:endParaRPr lang="he-IL" dirty="0"/>
          </a:p>
          <a:p>
            <a:pPr>
              <a:defRPr/>
            </a:pPr>
            <a:endParaRPr lang="he-IL" dirty="0"/>
          </a:p>
          <a:p>
            <a:pPr marL="0">
              <a:defRPr/>
            </a:pPr>
            <a:r>
              <a:rPr lang="he-IL" b="0" dirty="0">
                <a:solidFill>
                  <a:srgbClr val="191919"/>
                </a:solidFill>
                <a:latin typeface="Open Sans Hebrew"/>
              </a:rPr>
              <a:t>"למעסיקה אצה הדרך לפטר את העובדת ולנתק את יחסי העבודה בשיא המהירות, תוך ויתור על הליך השימוע כשהפיטורים נעשים מהיום למחר. כל זאת על מנת שלא להאריך את תקופת יחסי העבודה ולהיכנס בגדר תחולת חוק עבודת נשים"</a:t>
            </a:r>
            <a:endParaRPr lang="he-IL" dirty="0"/>
          </a:p>
          <a:p>
            <a:pPr>
              <a:defRPr/>
            </a:pPr>
            <a:endParaRPr lang="he-IL" dirty="0"/>
          </a:p>
          <a:p>
            <a:pPr>
              <a:defRPr/>
            </a:pPr>
            <a:r>
              <a:rPr lang="he-IL" dirty="0"/>
              <a:t>חוק שוויון הזדמנויות </a:t>
            </a:r>
          </a:p>
          <a:p>
            <a:pPr algn="just">
              <a:defRPr/>
            </a:pPr>
            <a:r>
              <a:rPr lang="he-IL" b="0" dirty="0"/>
              <a:t>העובדת אינה זכאית לפיצויים בגין אפליה על פי חוק זה: </a:t>
            </a:r>
            <a:endParaRPr lang="he-IL" dirty="0"/>
          </a:p>
          <a:p>
            <a:pPr marL="0" algn="just">
              <a:defRPr/>
            </a:pPr>
            <a:r>
              <a:rPr lang="he-IL" b="0" dirty="0"/>
              <a:t>חוק זה חל רק במקרים בהם למעסיק יש למעלה מ-6 עובדים. במקרה זה מדובר בעסק משפחתי המנוהל על ידי זוג נשוי שאינו נכלל במניין העובדים, כך שבפועל הועסקו רק</a:t>
            </a:r>
            <a:br>
              <a:rPr lang="en-US" b="0" dirty="0"/>
            </a:br>
            <a:r>
              <a:rPr lang="he-IL" b="0" dirty="0"/>
              <a:t>3 עובדים במועד פיטורי העובדת.</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2ECD55-7F1F-4735-83F7-557E688AE720}"/>
              </a:ext>
            </a:extLst>
          </p:cNvPr>
          <p:cNvSpPr>
            <a:spLocks noGrp="1"/>
          </p:cNvSpPr>
          <p:nvPr>
            <p:ph type="title"/>
          </p:nvPr>
        </p:nvSpPr>
        <p:spPr/>
        <p:txBody>
          <a:bodyPr/>
          <a:lstStyle/>
          <a:p>
            <a:pPr algn="r">
              <a:defRPr/>
            </a:pPr>
            <a:r>
              <a:rPr lang="he-IL" dirty="0"/>
              <a:t>אפליה על רקע גיל הפוריות </a:t>
            </a:r>
          </a:p>
        </p:txBody>
      </p:sp>
      <p:sp>
        <p:nvSpPr>
          <p:cNvPr id="3" name="מציין מיקום תוכן 2">
            <a:extLst>
              <a:ext uri="{FF2B5EF4-FFF2-40B4-BE49-F238E27FC236}">
                <a16:creationId xmlns:a16="http://schemas.microsoft.com/office/drawing/2014/main" id="{14B908EC-2865-454A-A27C-82D18613C8A6}"/>
              </a:ext>
            </a:extLst>
          </p:cNvPr>
          <p:cNvSpPr>
            <a:spLocks noGrp="1"/>
          </p:cNvSpPr>
          <p:nvPr>
            <p:ph idx="1"/>
          </p:nvPr>
        </p:nvSpPr>
        <p:spPr>
          <a:xfrm>
            <a:off x="822325" y="1100138"/>
            <a:ext cx="7521575" cy="4273550"/>
          </a:xfrm>
        </p:spPr>
        <p:txBody>
          <a:bodyPr/>
          <a:lstStyle/>
          <a:p>
            <a:pPr marL="0" algn="just">
              <a:defRPr/>
            </a:pPr>
            <a:r>
              <a:rPr lang="he-IL" b="0" dirty="0">
                <a:solidFill>
                  <a:srgbClr val="191919"/>
                </a:solidFill>
                <a:latin typeface="Open Sans Hebrew"/>
              </a:rPr>
              <a:t>אף על פי זאת, בית הדין פסק לעובדת פיצויים בגין פיטורים שלא כדין בסך 12 אלף שקל, בהסתמך על פסק דין [ע"ע 1353/02] לפיו פיטורי אישה רק בשל היותה בהיריון מהווים קיום של חוזה עבודה שלא בתום לב.</a:t>
            </a:r>
          </a:p>
          <a:p>
            <a:pPr marL="0" algn="just">
              <a:defRPr/>
            </a:pPr>
            <a:endParaRPr lang="he-IL" b="0" dirty="0">
              <a:solidFill>
                <a:srgbClr val="191919"/>
              </a:solidFill>
              <a:latin typeface="Open Sans Hebrew"/>
            </a:endParaRPr>
          </a:p>
          <a:p>
            <a:pPr marL="0" algn="just">
              <a:defRPr/>
            </a:pPr>
            <a:r>
              <a:rPr lang="he-IL" b="0" dirty="0">
                <a:solidFill>
                  <a:srgbClr val="191919"/>
                </a:solidFill>
                <a:latin typeface="Open Sans Hebrew"/>
              </a:rPr>
              <a:t>לעומת זאת, העובדת לא הביאה ראיה שפעלה כדי להקטין את נזקיה באמצעות הגשת תביעה לדמי אבטלה או חיפוש עבודה אחרת, ולכן תביעה זו נדחתה בגין הפסד שכר ממועד הפיטורים ועד הלידה וכן להפסד דמי לידה.</a:t>
            </a:r>
          </a:p>
          <a:p>
            <a:pPr algn="just">
              <a:defRPr/>
            </a:pPr>
            <a:endParaRPr lang="he-IL" dirty="0">
              <a:solidFill>
                <a:srgbClr val="353535"/>
              </a:solidFill>
              <a:latin typeface="Open Sans Hebrew"/>
            </a:endParaRPr>
          </a:p>
          <a:p>
            <a:pPr algn="just">
              <a:defRPr/>
            </a:pPr>
            <a:r>
              <a:rPr lang="he-IL" dirty="0">
                <a:solidFill>
                  <a:srgbClr val="191919"/>
                </a:solidFill>
                <a:latin typeface="Open Sans Hebrew"/>
              </a:rPr>
              <a:t>פסק דין שרונה ארביב </a:t>
            </a:r>
          </a:p>
          <a:p>
            <a:pPr marL="0" algn="just">
              <a:defRPr/>
            </a:pPr>
            <a:r>
              <a:rPr lang="he-IL" b="0" dirty="0">
                <a:solidFill>
                  <a:srgbClr val="191919"/>
                </a:solidFill>
                <a:latin typeface="Open Sans Hebrew"/>
              </a:rPr>
              <a:t>"המעסיקה ביקשה להסתמך בטענה שהעובדת הייתה </a:t>
            </a:r>
            <a:r>
              <a:rPr lang="he-IL" b="0" dirty="0" err="1">
                <a:solidFill>
                  <a:srgbClr val="191919"/>
                </a:solidFill>
                <a:latin typeface="Open Sans Hebrew"/>
              </a:rPr>
              <a:t>מחוייבת</a:t>
            </a:r>
            <a:r>
              <a:rPr lang="he-IL" b="0" dirty="0">
                <a:solidFill>
                  <a:srgbClr val="191919"/>
                </a:solidFill>
                <a:latin typeface="Open Sans Hebrew"/>
              </a:rPr>
              <a:t> לעדכן שהיא הרה בריאיון, הובהר שבפסיקה זו נקבע שיש לערוך איזון בין חובת תום הלב החלה על הצדדים בשלב המשא ומתן לקראת כריתתו של חוזה עבודה – כלומר על המועמדת לגלות את כל הפרטים הנחוצים למעסיק העתידי מול זכותה לפרטיות"</a:t>
            </a:r>
          </a:p>
          <a:p>
            <a:pPr>
              <a:defRPr/>
            </a:pPr>
            <a:endParaRPr lang="he-IL"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F43AE7-B61C-4D51-8754-8DEA9A0361A0}"/>
              </a:ext>
            </a:extLst>
          </p:cNvPr>
          <p:cNvSpPr>
            <a:spLocks noGrp="1"/>
          </p:cNvSpPr>
          <p:nvPr>
            <p:ph type="title"/>
          </p:nvPr>
        </p:nvSpPr>
        <p:spPr/>
        <p:txBody>
          <a:bodyPr/>
          <a:lstStyle/>
          <a:p>
            <a:pPr algn="r">
              <a:defRPr/>
            </a:pPr>
            <a:r>
              <a:rPr lang="he-IL" dirty="0"/>
              <a:t>אפליה על רקע גיל הפוריות </a:t>
            </a:r>
          </a:p>
        </p:txBody>
      </p:sp>
      <p:sp>
        <p:nvSpPr>
          <p:cNvPr id="74755" name="מציין מיקום תוכן 4">
            <a:extLst>
              <a:ext uri="{FF2B5EF4-FFF2-40B4-BE49-F238E27FC236}">
                <a16:creationId xmlns:a16="http://schemas.microsoft.com/office/drawing/2014/main" id="{22D1596D-8075-4E74-8959-A560C382F480}"/>
              </a:ext>
            </a:extLst>
          </p:cNvPr>
          <p:cNvSpPr>
            <a:spLocks noGrp="1"/>
          </p:cNvSpPr>
          <p:nvPr>
            <p:ph idx="1"/>
          </p:nvPr>
        </p:nvSpPr>
        <p:spPr/>
        <p:txBody>
          <a:bodyPr/>
          <a:lstStyle/>
          <a:p>
            <a:r>
              <a:rPr lang="he-IL" altLang="he-IL"/>
              <a:t>פסק דין שרונה ארביב</a:t>
            </a:r>
          </a:p>
          <a:p>
            <a:endParaRPr lang="he-IL" altLang="he-IL"/>
          </a:p>
        </p:txBody>
      </p:sp>
      <p:pic>
        <p:nvPicPr>
          <p:cNvPr id="74756" name="תמונה 5" descr="פסק דין שרונה ארביב">
            <a:extLst>
              <a:ext uri="{FF2B5EF4-FFF2-40B4-BE49-F238E27FC236}">
                <a16:creationId xmlns:a16="http://schemas.microsoft.com/office/drawing/2014/main" id="{7F348B9A-95DE-47BF-9160-707CEA263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1557338"/>
            <a:ext cx="5516562"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D0908A-5343-4FE0-921F-AFFC7C0679F8}"/>
              </a:ext>
            </a:extLst>
          </p:cNvPr>
          <p:cNvSpPr>
            <a:spLocks noGrp="1"/>
          </p:cNvSpPr>
          <p:nvPr>
            <p:ph type="title"/>
          </p:nvPr>
        </p:nvSpPr>
        <p:spPr/>
        <p:txBody>
          <a:bodyPr/>
          <a:lstStyle/>
          <a:p>
            <a:pPr algn="r">
              <a:defRPr/>
            </a:pPr>
            <a:r>
              <a:rPr lang="he-IL" dirty="0"/>
              <a:t>אפליה על רקע גיל הפוריות </a:t>
            </a:r>
          </a:p>
        </p:txBody>
      </p:sp>
      <p:sp>
        <p:nvSpPr>
          <p:cNvPr id="3" name="מציין מיקום תוכן 2">
            <a:extLst>
              <a:ext uri="{FF2B5EF4-FFF2-40B4-BE49-F238E27FC236}">
                <a16:creationId xmlns:a16="http://schemas.microsoft.com/office/drawing/2014/main" id="{995F3D2B-C1AB-45DC-A483-6880B8242F01}"/>
              </a:ext>
            </a:extLst>
          </p:cNvPr>
          <p:cNvSpPr>
            <a:spLocks noGrp="1"/>
          </p:cNvSpPr>
          <p:nvPr>
            <p:ph idx="1"/>
          </p:nvPr>
        </p:nvSpPr>
        <p:spPr/>
        <p:txBody>
          <a:bodyPr/>
          <a:lstStyle/>
          <a:p>
            <a:pPr marL="0" algn="just">
              <a:defRPr/>
            </a:pPr>
            <a:endParaRPr lang="he-IL" b="0" dirty="0">
              <a:solidFill>
                <a:srgbClr val="191919"/>
              </a:solidFill>
              <a:latin typeface="Open Sans Hebrew"/>
            </a:endParaRPr>
          </a:p>
          <a:p>
            <a:pPr marL="0" algn="just">
              <a:defRPr/>
            </a:pPr>
            <a:r>
              <a:rPr lang="he-IL" dirty="0">
                <a:solidFill>
                  <a:srgbClr val="191919"/>
                </a:solidFill>
                <a:latin typeface="Open Sans Hebrew"/>
              </a:rPr>
              <a:t>הבהרת בית דין :</a:t>
            </a:r>
          </a:p>
          <a:p>
            <a:pPr marL="0" algn="just">
              <a:defRPr/>
            </a:pPr>
            <a:r>
              <a:rPr lang="he-IL" b="0" dirty="0">
                <a:solidFill>
                  <a:srgbClr val="191919"/>
                </a:solidFill>
                <a:latin typeface="Open Sans Hebrew"/>
              </a:rPr>
              <a:t>במקרה הנוכחי נפסק שלהריון של העובדת אין רלוונטיות למשרה שאליה התקבלה, ולכן היא לא הייתה צריכה לחשוף בריאיון העבודה או במהלך העסקתה שהיא בהיריון. "אין בכך משום חוסר יושר מצידה של העובדת, כטענת </a:t>
            </a:r>
            <a:r>
              <a:rPr lang="he-IL" b="0">
                <a:solidFill>
                  <a:srgbClr val="191919"/>
                </a:solidFill>
                <a:latin typeface="Open Sans Hebrew"/>
              </a:rPr>
              <a:t>המעסיקה".</a:t>
            </a:r>
          </a:p>
          <a:p>
            <a:pPr marL="0" algn="just">
              <a:defRPr/>
            </a:pPr>
            <a:r>
              <a:rPr lang="he-IL" b="0" dirty="0">
                <a:solidFill>
                  <a:srgbClr val="191919"/>
                </a:solidFill>
                <a:latin typeface="Open Sans Hebrew"/>
              </a:rPr>
              <a:t>יש לציין ש</a:t>
            </a:r>
            <a:r>
              <a:rPr lang="he-IL" b="0" dirty="0">
                <a:solidFill>
                  <a:srgbClr val="1DA3AA"/>
                </a:solidFill>
                <a:latin typeface="Open Sans Hebrew"/>
                <a:hlinkClick r:id="rId2"/>
              </a:rPr>
              <a:t>סעיף 10 לחוק עבודת נשים</a:t>
            </a:r>
            <a:r>
              <a:rPr lang="he-IL" b="0" dirty="0">
                <a:solidFill>
                  <a:srgbClr val="191919"/>
                </a:solidFill>
                <a:latin typeface="Open Sans Hebrew"/>
              </a:rPr>
              <a:t> בנוגע לחובת עדכון המעסיק על היריון בחודש החמישי מתייחס לעבודה בשעות נוספות, ביום המנוחה השבועי ועבודת לילה – כך שאינו רלוונטי למקרה הנוכחי.</a:t>
            </a:r>
          </a:p>
          <a:p>
            <a:pPr>
              <a:defRPr/>
            </a:pPr>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FC510E-0A40-4370-835C-37465102DF98}"/>
              </a:ext>
            </a:extLst>
          </p:cNvPr>
          <p:cNvSpPr>
            <a:spLocks noGrp="1"/>
          </p:cNvSpPr>
          <p:nvPr>
            <p:ph type="title"/>
          </p:nvPr>
        </p:nvSpPr>
        <p:spPr/>
        <p:txBody>
          <a:bodyPr/>
          <a:lstStyle/>
          <a:p>
            <a:pPr algn="r">
              <a:defRPr/>
            </a:pPr>
            <a:r>
              <a:rPr lang="he-IL" sz="2000" dirty="0"/>
              <a:t>הגבלת אי תחרות ועבודה אצל מעסיק אחר</a:t>
            </a:r>
          </a:p>
        </p:txBody>
      </p:sp>
      <p:pic>
        <p:nvPicPr>
          <p:cNvPr id="12291" name="מציין מיקום תוכן 3">
            <a:extLst>
              <a:ext uri="{FF2B5EF4-FFF2-40B4-BE49-F238E27FC236}">
                <a16:creationId xmlns:a16="http://schemas.microsoft.com/office/drawing/2014/main" id="{552E64A6-1151-4BBA-A6C9-200E2B1B7F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3628" y="1196752"/>
            <a:ext cx="6696744" cy="35971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6B2213-862B-404C-A736-F61DD7CC4E65}"/>
              </a:ext>
            </a:extLst>
          </p:cNvPr>
          <p:cNvSpPr>
            <a:spLocks noGrp="1"/>
          </p:cNvSpPr>
          <p:nvPr>
            <p:ph type="title"/>
          </p:nvPr>
        </p:nvSpPr>
        <p:spPr/>
        <p:txBody>
          <a:bodyPr rtlCol="0"/>
          <a:lstStyle/>
          <a:p>
            <a:pPr algn="r" eaLnBrk="1" fontAlgn="auto" hangingPunct="1">
              <a:spcAft>
                <a:spcPts val="0"/>
              </a:spcAft>
              <a:defRPr/>
            </a:pPr>
            <a:r>
              <a:rPr lang="he-IL" sz="2000" dirty="0"/>
              <a:t>הגבלת אי תחרות ועבודה אצל מעסיק אחר</a:t>
            </a:r>
            <a:endParaRPr lang="en-US" sz="2000" dirty="0"/>
          </a:p>
        </p:txBody>
      </p:sp>
      <p:sp>
        <p:nvSpPr>
          <p:cNvPr id="13315" name="מציין מיקום תוכן 2">
            <a:extLst>
              <a:ext uri="{FF2B5EF4-FFF2-40B4-BE49-F238E27FC236}">
                <a16:creationId xmlns:a16="http://schemas.microsoft.com/office/drawing/2014/main" id="{C474D975-A59A-4721-8BB0-D21840C55450}"/>
              </a:ext>
            </a:extLst>
          </p:cNvPr>
          <p:cNvSpPr>
            <a:spLocks noGrp="1"/>
          </p:cNvSpPr>
          <p:nvPr>
            <p:ph idx="1"/>
          </p:nvPr>
        </p:nvSpPr>
        <p:spPr>
          <a:xfrm>
            <a:off x="822325" y="1100138"/>
            <a:ext cx="7521575" cy="5392737"/>
          </a:xfrm>
        </p:spPr>
        <p:txBody>
          <a:bodyPr/>
          <a:lstStyle/>
          <a:p>
            <a:pPr algn="just" eaLnBrk="1" hangingPunct="1">
              <a:defRPr/>
            </a:pPr>
            <a:r>
              <a:rPr lang="he-IL" dirty="0">
                <a:solidFill>
                  <a:srgbClr val="353535"/>
                </a:solidFill>
                <a:latin typeface="Open Sans Hebrew"/>
              </a:rPr>
              <a:t>הסכמי עבודה והמציאות </a:t>
            </a:r>
          </a:p>
          <a:p>
            <a:pPr marL="0" algn="just">
              <a:defRPr/>
            </a:pPr>
            <a:r>
              <a:rPr lang="he-IL" b="0" dirty="0">
                <a:solidFill>
                  <a:srgbClr val="191919"/>
                </a:solidFill>
                <a:latin typeface="Open Sans Hebrew"/>
              </a:rPr>
              <a:t>הסכם עבודה כולל בתוכו התחייבויות מצד העובד: לא לעסוק באותו תחום למשך פרק זמן של עד 6 חודשים לאחר סיום העסקתו, ולרוב נקבע גם מנגנון פיצוי מוסכם שעשוי להגיע לעשרות אלפי שקלים, תלוי כמובן בגובה השכר.</a:t>
            </a:r>
          </a:p>
          <a:p>
            <a:pPr marL="0" algn="just">
              <a:defRPr/>
            </a:pPr>
            <a:endParaRPr lang="he-IL" b="0" dirty="0">
              <a:solidFill>
                <a:srgbClr val="191919"/>
              </a:solidFill>
              <a:latin typeface="Open Sans Hebrew"/>
            </a:endParaRPr>
          </a:p>
          <a:p>
            <a:pPr marL="0" algn="just">
              <a:defRPr/>
            </a:pPr>
            <a:r>
              <a:rPr lang="he-IL" b="0" dirty="0">
                <a:solidFill>
                  <a:srgbClr val="191919"/>
                </a:solidFill>
                <a:latin typeface="Open Sans Hebrew"/>
              </a:rPr>
              <a:t>במציאות בתי הדין לעבודה לא ממהרים לחייב את העובד בפיצוי, במקרה של הפרת התחייבות</a:t>
            </a:r>
            <a:br>
              <a:rPr lang="en-US" b="0" dirty="0">
                <a:solidFill>
                  <a:srgbClr val="191919"/>
                </a:solidFill>
                <a:latin typeface="Open Sans Hebrew"/>
              </a:rPr>
            </a:br>
            <a:r>
              <a:rPr lang="he-IL" b="0" dirty="0">
                <a:solidFill>
                  <a:srgbClr val="191919"/>
                </a:solidFill>
                <a:latin typeface="Open Sans Hebrew"/>
              </a:rPr>
              <a:t>שלא לעבור למתחרים ומתעלמים ממנה לחלוטין, גם אם בפועל העובד עבר למתחרים תוך זמן קצר.</a:t>
            </a:r>
          </a:p>
          <a:p>
            <a:pPr marL="0" algn="just">
              <a:defRPr/>
            </a:pPr>
            <a:endParaRPr lang="he-IL" b="0" dirty="0">
              <a:solidFill>
                <a:srgbClr val="191919"/>
              </a:solidFill>
              <a:latin typeface="Open Sans Hebrew"/>
            </a:endParaRPr>
          </a:p>
          <a:p>
            <a:pPr marL="0" algn="just" eaLnBrk="1" hangingPunct="1">
              <a:defRPr/>
            </a:pPr>
            <a:r>
              <a:rPr lang="he-IL" b="0" dirty="0">
                <a:solidFill>
                  <a:srgbClr val="191919"/>
                </a:solidFill>
                <a:latin typeface="Open Sans Hebrew"/>
              </a:rPr>
              <a:t>בית הדין דוחה את תביעת המעסיק רק מעצם קביעת המגבלה שפוגעת קשות בזכות חוקתית של העובד לחופש העיסוק. </a:t>
            </a:r>
          </a:p>
          <a:p>
            <a:pPr marL="0" algn="just" eaLnBrk="1" hangingPunct="1">
              <a:defRPr/>
            </a:pPr>
            <a:r>
              <a:rPr lang="he-IL" altLang="en-US" b="0" dirty="0">
                <a:solidFill>
                  <a:srgbClr val="191919"/>
                </a:solidFill>
                <a:latin typeface="Open Sans Hebrew"/>
              </a:rPr>
              <a:t>הצעת החוק אוסרת מפורשות מראש את אותם סעיפים בתנאי העסקה</a:t>
            </a:r>
          </a:p>
          <a:p>
            <a:pPr marL="0" algn="just" eaLnBrk="1" hangingPunct="1">
              <a:defRPr/>
            </a:pPr>
            <a:endParaRPr lang="he-IL" altLang="en-US" b="0" dirty="0">
              <a:solidFill>
                <a:srgbClr val="191919"/>
              </a:solidFill>
              <a:latin typeface="Open Sans Hebrew"/>
            </a:endParaRPr>
          </a:p>
          <a:p>
            <a:pPr marL="0" algn="just" eaLnBrk="1" hangingPunct="1">
              <a:defRPr/>
            </a:pPr>
            <a:endParaRPr lang="en-US" altLang="en-US" dirty="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36CF3B-2672-4FC7-8E28-2105671F1EDE}"/>
              </a:ext>
            </a:extLst>
          </p:cNvPr>
          <p:cNvSpPr>
            <a:spLocks noGrp="1"/>
          </p:cNvSpPr>
          <p:nvPr>
            <p:ph type="title"/>
          </p:nvPr>
        </p:nvSpPr>
        <p:spPr/>
        <p:txBody>
          <a:bodyPr rtlCol="0"/>
          <a:lstStyle/>
          <a:p>
            <a:pPr algn="r" eaLnBrk="1" fontAlgn="auto" hangingPunct="1">
              <a:spcAft>
                <a:spcPts val="0"/>
              </a:spcAft>
              <a:defRPr/>
            </a:pPr>
            <a:r>
              <a:rPr lang="he-IL" sz="2000" dirty="0"/>
              <a:t>הגבלת אי תחרות ועבודה אצל מעסיק אחר</a:t>
            </a:r>
            <a:endParaRPr lang="en-US" sz="2000" dirty="0"/>
          </a:p>
        </p:txBody>
      </p:sp>
      <p:sp>
        <p:nvSpPr>
          <p:cNvPr id="14339" name="מציין מיקום תוכן 2">
            <a:extLst>
              <a:ext uri="{FF2B5EF4-FFF2-40B4-BE49-F238E27FC236}">
                <a16:creationId xmlns:a16="http://schemas.microsoft.com/office/drawing/2014/main" id="{45A8759A-2AE2-48B2-A32B-8EDDDEFCEEBC}"/>
              </a:ext>
            </a:extLst>
          </p:cNvPr>
          <p:cNvSpPr>
            <a:spLocks noGrp="1"/>
          </p:cNvSpPr>
          <p:nvPr>
            <p:ph idx="1"/>
          </p:nvPr>
        </p:nvSpPr>
        <p:spPr>
          <a:xfrm>
            <a:off x="822325" y="1100138"/>
            <a:ext cx="7521575" cy="4921250"/>
          </a:xfrm>
        </p:spPr>
        <p:txBody>
          <a:bodyPr/>
          <a:lstStyle/>
          <a:p>
            <a:pPr eaLnBrk="1" hangingPunct="1">
              <a:defRPr/>
            </a:pPr>
            <a:endParaRPr lang="he-IL" altLang="en-US" b="0" dirty="0">
              <a:solidFill>
                <a:srgbClr val="191919"/>
              </a:solidFill>
              <a:latin typeface="Open Sans Hebrew"/>
            </a:endParaRPr>
          </a:p>
          <a:p>
            <a:pPr marL="0" eaLnBrk="1" hangingPunct="1">
              <a:defRPr/>
            </a:pPr>
            <a:r>
              <a:rPr lang="he-IL" altLang="en-US" dirty="0">
                <a:solidFill>
                  <a:srgbClr val="191919"/>
                </a:solidFill>
                <a:latin typeface="Open Sans Hebrew"/>
              </a:rPr>
              <a:t>חוק יסוד חופש העיסוק:</a:t>
            </a:r>
          </a:p>
          <a:p>
            <a:pPr marL="0" eaLnBrk="1" hangingPunct="1">
              <a:defRPr/>
            </a:pPr>
            <a:r>
              <a:rPr lang="he-IL" b="0" dirty="0">
                <a:solidFill>
                  <a:srgbClr val="202124"/>
                </a:solidFill>
                <a:latin typeface="arial" panose="020B0604020202020204" pitchFamily="34" charset="0"/>
              </a:rPr>
              <a:t>"הזכות הטבעית של כל אדם לעסוק בכל </a:t>
            </a:r>
            <a:r>
              <a:rPr lang="he-IL" dirty="0">
                <a:solidFill>
                  <a:srgbClr val="202124"/>
                </a:solidFill>
                <a:latin typeface="arial" panose="020B0604020202020204" pitchFamily="34" charset="0"/>
              </a:rPr>
              <a:t>עיסוק</a:t>
            </a:r>
            <a:r>
              <a:rPr lang="he-IL" b="0" dirty="0">
                <a:solidFill>
                  <a:srgbClr val="202124"/>
                </a:solidFill>
                <a:latin typeface="arial" panose="020B0604020202020204" pitchFamily="34" charset="0"/>
              </a:rPr>
              <a:t> או מקצוע שיחפוץ בו. חשיבות זכות זו נובעת מההשלכה על רוב תחומי החיים, החל מקיום פיסי בסיסי, דרך מעמד בחברה וכלה באפשרות הפנאי להגשמת שאיפות" </a:t>
            </a:r>
            <a:r>
              <a:rPr lang="he-IL" b="0" dirty="0">
                <a:solidFill>
                  <a:srgbClr val="FF0000"/>
                </a:solidFill>
                <a:latin typeface="arial" panose="020B0604020202020204" pitchFamily="34" charset="0"/>
              </a:rPr>
              <a:t>(גוגל)</a:t>
            </a:r>
            <a:endParaRPr lang="he-IL" altLang="en-US" b="0" dirty="0">
              <a:solidFill>
                <a:srgbClr val="FF0000"/>
              </a:solidFill>
              <a:latin typeface="Open Sans Hebrew"/>
            </a:endParaRPr>
          </a:p>
          <a:p>
            <a:pPr marL="0" eaLnBrk="1" hangingPunct="1">
              <a:defRPr/>
            </a:pPr>
            <a:endParaRPr lang="he-IL" altLang="en-US" b="0" dirty="0">
              <a:solidFill>
                <a:srgbClr val="191919"/>
              </a:solidFill>
              <a:latin typeface="Open Sans Hebrew"/>
            </a:endParaRPr>
          </a:p>
          <a:p>
            <a:pPr marL="0" eaLnBrk="1" hangingPunct="1">
              <a:defRPr/>
            </a:pPr>
            <a:r>
              <a:rPr lang="he-IL" altLang="en-US" b="0" dirty="0">
                <a:solidFill>
                  <a:srgbClr val="191919"/>
                </a:solidFill>
                <a:latin typeface="Open Sans Hebrew"/>
              </a:rPr>
              <a:t> לכן, כדי להגן על האינטרסים של המעסיק מציעי החוק החריגו מראש מקרים של הגנה על סוד מסחרי של המעסיק, מקרים בהם המעסיק נושא בעלות ההכשרה של העובד, וכן מקרים בהם העובד מקבל תמורה מיוחדת. </a:t>
            </a:r>
          </a:p>
          <a:p>
            <a:pPr marL="0" eaLnBrk="1" hangingPunct="1">
              <a:defRPr/>
            </a:pPr>
            <a:endParaRPr lang="he-IL" altLang="en-US" b="0" dirty="0">
              <a:solidFill>
                <a:srgbClr val="191919"/>
              </a:solidFill>
              <a:latin typeface="Open Sans Hebrew"/>
            </a:endParaRPr>
          </a:p>
          <a:p>
            <a:pPr marL="0" eaLnBrk="1" hangingPunct="1">
              <a:defRPr/>
            </a:pPr>
            <a:r>
              <a:rPr lang="he-IL" altLang="en-US" b="0" dirty="0">
                <a:solidFill>
                  <a:srgbClr val="191919"/>
                </a:solidFill>
                <a:latin typeface="Open Sans Hebrew"/>
              </a:rPr>
              <a:t>במקרים האלו, אין מניעה להגביל את העובד – בתנאי שהעניין מוסכם באופן מפורש בסעיפים בתנאי העבודה ותקופת ההגבלה היא סבירה ומידתית. </a:t>
            </a:r>
          </a:p>
          <a:p>
            <a:pPr marL="0" eaLnBrk="1" hangingPunct="1">
              <a:defRPr/>
            </a:pPr>
            <a:endParaRPr lang="he-IL" altLang="en-US" b="0" dirty="0">
              <a:solidFill>
                <a:srgbClr val="191919"/>
              </a:solidFill>
              <a:latin typeface="Open Sans Hebrew"/>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זוויות">
  <a:themeElements>
    <a:clrScheme name="זוויות">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זוויות">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וויות">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18052</TotalTime>
  <Words>7537</Words>
  <Application>Microsoft Office PowerPoint</Application>
  <PresentationFormat>‫הצגה על המסך (4:3)</PresentationFormat>
  <Paragraphs>560</Paragraphs>
  <Slides>69</Slides>
  <Notes>0</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69</vt:i4>
      </vt:variant>
    </vt:vector>
  </HeadingPairs>
  <TitlesOfParts>
    <vt:vector size="84" baseType="lpstr">
      <vt:lpstr>Arial</vt:lpstr>
      <vt:lpstr>Franklin Gothic Medium</vt:lpstr>
      <vt:lpstr>Aharoni</vt:lpstr>
      <vt:lpstr>Franklin Gothic Book</vt:lpstr>
      <vt:lpstr>Wingdings</vt:lpstr>
      <vt:lpstr>Calibri</vt:lpstr>
      <vt:lpstr>Tunga</vt:lpstr>
      <vt:lpstr>Open Sans Hebrew</vt:lpstr>
      <vt:lpstr>Alef</vt:lpstr>
      <vt:lpstr>Times New Roman</vt:lpstr>
      <vt:lpstr>FrankRuehl</vt:lpstr>
      <vt:lpstr>Time New Roman</vt:lpstr>
      <vt:lpstr>Miriam</vt:lpstr>
      <vt:lpstr>Assistant</vt:lpstr>
      <vt:lpstr>זוויות</vt:lpstr>
      <vt:lpstr>מצגת של PowerPoint‏</vt:lpstr>
      <vt:lpstr>הפסקה לצורך שימוש בשירותים   </vt:lpstr>
      <vt:lpstr>הפסקה לצורך שימוש בשירותים</vt:lpstr>
      <vt:lpstr>הפסקה לצורך שימוש בשירותים</vt:lpstr>
      <vt:lpstr>הפסקה לצורך שימוש בשירותים</vt:lpstr>
      <vt:lpstr>הגבלת אי תחרות ועבודה אצל מעסיק אחר</vt:lpstr>
      <vt:lpstr>הגבלת אי תחרות ועבודה אצל מעסיק אחר</vt:lpstr>
      <vt:lpstr>הגבלת אי תחרות ועבודה אצל מעסיק אחר</vt:lpstr>
      <vt:lpstr>הגבלת אי תחרות ועבודה אצל מעסיק אחר</vt:lpstr>
      <vt:lpstr>הגבלת אי תחרות ועבודה אצל מעסיק אחר</vt:lpstr>
      <vt:lpstr>הגבלת אי תחרות ועבודה אצל מעסיק אחר</vt:lpstr>
      <vt:lpstr>הודעה מוקדמת בסיום העסקה</vt:lpstr>
      <vt:lpstr>הודעה מוקדמת בסיום העסקה</vt:lpstr>
      <vt:lpstr>הודעה מוקדמת בסיום העסקה</vt:lpstr>
      <vt:lpstr>פטור מתשלום פיצוי פיטורים על סכומים ששולמו במזומן </vt:lpstr>
      <vt:lpstr> פטור מתשלום פיצוי פיטורים על סכומים ששולמו במזומן </vt:lpstr>
      <vt:lpstr>פטור מתשלום פיצוי פיטורים על סכומים ששולמו במזומן </vt:lpstr>
      <vt:lpstr>שינוי הגדרת תפקיד בעבודה</vt:lpstr>
      <vt:lpstr>שינוי הגדרת תפקיד בעבודה</vt:lpstr>
      <vt:lpstr>שינוי הגדרת תפקיד בעבודה שלא כדין</vt:lpstr>
      <vt:lpstr>שינוי הגדרת תפקיד בעבודה</vt:lpstr>
      <vt:lpstr>פיטורי עובדת במהלך טיפולי פוריות</vt:lpstr>
      <vt:lpstr>פיטורי עובדת במהלך טיפולי פוריות</vt:lpstr>
      <vt:lpstr>פיטורי עובדת במהלך טיפולי פוריות</vt:lpstr>
      <vt:lpstr>פיטורי עובדת במהלך טיפולי פוריות</vt:lpstr>
      <vt:lpstr>חוק הגנת השכר – סוגיית השכר הכולל</vt:lpstr>
      <vt:lpstr>חוק הגנת השכר – סוגיית השכר הכולל</vt:lpstr>
      <vt:lpstr>חוק הגנת השכר – סוגיית השכר הכולל</vt:lpstr>
      <vt:lpstr>חוק הגנת השכר – סוגיית השכר הכולל</vt:lpstr>
      <vt:lpstr>חוק הגנת השכר – סוגיית השכר הכולל</vt:lpstr>
      <vt:lpstr>חוק הגנת השכר – סוגיית השכר הכולל</vt:lpstr>
      <vt:lpstr>חוק הגנת השכר – סוגיית השכר הכולל</vt:lpstr>
      <vt:lpstr>"סגירת חשבון" עם המעסיק</vt:lpstr>
      <vt:lpstr>"סגירת חשבון" עם המעסיק</vt:lpstr>
      <vt:lpstr>"סגירת חשבון" עם המעסיק</vt:lpstr>
      <vt:lpstr>שימוע לעובד בתקופת מחלה –בהסכמה</vt:lpstr>
      <vt:lpstr>שימוע לעובד בתקופת מחלה –בהסכמה</vt:lpstr>
      <vt:lpstr>שימוע לעובד בתקופת מחלה –בהסכמה</vt:lpstr>
      <vt:lpstr>שימוע לעובד בתקופת מחלה –בהסכמה</vt:lpstr>
      <vt:lpstr>שימוע לעובד בתקופת מחלה –בהסכמה</vt:lpstr>
      <vt:lpstr>חובת הודעה מוקדמת לעובד חדש</vt:lpstr>
      <vt:lpstr>חובת הודעה מוקדמת לעובד חדש</vt:lpstr>
      <vt:lpstr>חובת הודעה מוקדמת לעובד חדש</vt:lpstr>
      <vt:lpstr>חובת הודעה מוקדמת לעובד חדש</vt:lpstr>
      <vt:lpstr>חובת הודעה מוקדמת לעובד חדש</vt:lpstr>
      <vt:lpstr>שעות נוספות</vt:lpstr>
      <vt:lpstr>שעות נוספות</vt:lpstr>
      <vt:lpstr>שעות נוספות</vt:lpstr>
      <vt:lpstr>שעות נוספת</vt:lpstr>
      <vt:lpstr>אלימות בעבודה</vt:lpstr>
      <vt:lpstr>אלימות בעבודה</vt:lpstr>
      <vt:lpstr>אלימות בעבודה</vt:lpstr>
      <vt:lpstr>אלימות בעבודה</vt:lpstr>
      <vt:lpstr>אלימות בעבודה</vt:lpstr>
      <vt:lpstr>אלימות בעבודה</vt:lpstr>
      <vt:lpstr>אלימות בעבודה</vt:lpstr>
      <vt:lpstr>הכרה ביחסי עובד מעסיק  לעצמאי</vt:lpstr>
      <vt:lpstr>הכרה ביחסי עובד מעסיק  לעצמאי</vt:lpstr>
      <vt:lpstr>הכרה ביחסי עובד מעסיק  לעצמאי</vt:lpstr>
      <vt:lpstr>הכרה ביחסי עובד מעסיק  לעצמאי</vt:lpstr>
      <vt:lpstr>הכרה ביחסי עובד מעסיק  לעצמאי</vt:lpstr>
      <vt:lpstr>אפליה על רקע גיל הפוריות </vt:lpstr>
      <vt:lpstr>אפליה על רקע גיל הפוריות </vt:lpstr>
      <vt:lpstr>אפליה על רקע גיל הפוריות </vt:lpstr>
      <vt:lpstr>אפליה על רקע גיל הפוריות </vt:lpstr>
      <vt:lpstr>אפליה על רקע גיל הפוריות </vt:lpstr>
      <vt:lpstr>אפליה על רקע גיל הפוריות </vt:lpstr>
      <vt:lpstr>אפליה על רקע גיל הפוריות </vt:lpstr>
      <vt:lpstr>אפליה על רקע גיל הפוריות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בני פרץ</cp:lastModifiedBy>
  <cp:revision>775</cp:revision>
  <dcterms:created xsi:type="dcterms:W3CDTF">2019-06-16T13:12:26Z</dcterms:created>
  <dcterms:modified xsi:type="dcterms:W3CDTF">2022-03-13T08:08:59Z</dcterms:modified>
</cp:coreProperties>
</file>