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3" r:id="rId1"/>
  </p:sldMasterIdLst>
  <p:notesMasterIdLst>
    <p:notesMasterId r:id="rId151"/>
  </p:notesMasterIdLst>
  <p:sldIdLst>
    <p:sldId id="543" r:id="rId2"/>
    <p:sldId id="271" r:id="rId3"/>
    <p:sldId id="446" r:id="rId4"/>
    <p:sldId id="447" r:id="rId5"/>
    <p:sldId id="321" r:id="rId6"/>
    <p:sldId id="544" r:id="rId7"/>
    <p:sldId id="306" r:id="rId8"/>
    <p:sldId id="322" r:id="rId9"/>
    <p:sldId id="586" r:id="rId10"/>
    <p:sldId id="546" r:id="rId11"/>
    <p:sldId id="547" r:id="rId12"/>
    <p:sldId id="548" r:id="rId13"/>
    <p:sldId id="549" r:id="rId14"/>
    <p:sldId id="551" r:id="rId15"/>
    <p:sldId id="552" r:id="rId16"/>
    <p:sldId id="553" r:id="rId17"/>
    <p:sldId id="274" r:id="rId18"/>
    <p:sldId id="301" r:id="rId19"/>
    <p:sldId id="454" r:id="rId20"/>
    <p:sldId id="308" r:id="rId21"/>
    <p:sldId id="550" r:id="rId22"/>
    <p:sldId id="557" r:id="rId23"/>
    <p:sldId id="560" r:id="rId24"/>
    <p:sldId id="587" r:id="rId25"/>
    <p:sldId id="561" r:id="rId26"/>
    <p:sldId id="562" r:id="rId27"/>
    <p:sldId id="588" r:id="rId28"/>
    <p:sldId id="558" r:id="rId29"/>
    <p:sldId id="628" r:id="rId30"/>
    <p:sldId id="270" r:id="rId31"/>
    <p:sldId id="556" r:id="rId32"/>
    <p:sldId id="559" r:id="rId33"/>
    <p:sldId id="456" r:id="rId34"/>
    <p:sldId id="563" r:id="rId35"/>
    <p:sldId id="564" r:id="rId36"/>
    <p:sldId id="590" r:id="rId37"/>
    <p:sldId id="276" r:id="rId38"/>
    <p:sldId id="591" r:id="rId39"/>
    <p:sldId id="592" r:id="rId40"/>
    <p:sldId id="593" r:id="rId41"/>
    <p:sldId id="594" r:id="rId42"/>
    <p:sldId id="294" r:id="rId43"/>
    <p:sldId id="311" r:id="rId44"/>
    <p:sldId id="312" r:id="rId45"/>
    <p:sldId id="595" r:id="rId46"/>
    <p:sldId id="297" r:id="rId47"/>
    <p:sldId id="596" r:id="rId48"/>
    <p:sldId id="285" r:id="rId49"/>
    <p:sldId id="296" r:id="rId50"/>
    <p:sldId id="597" r:id="rId51"/>
    <p:sldId id="288" r:id="rId52"/>
    <p:sldId id="298" r:id="rId53"/>
    <p:sldId id="287" r:id="rId54"/>
    <p:sldId id="598" r:id="rId55"/>
    <p:sldId id="299" r:id="rId56"/>
    <p:sldId id="313" r:id="rId57"/>
    <p:sldId id="314" r:id="rId58"/>
    <p:sldId id="302" r:id="rId59"/>
    <p:sldId id="599" r:id="rId60"/>
    <p:sldId id="300" r:id="rId61"/>
    <p:sldId id="303" r:id="rId62"/>
    <p:sldId id="304" r:id="rId63"/>
    <p:sldId id="305" r:id="rId64"/>
    <p:sldId id="600" r:id="rId65"/>
    <p:sldId id="601" r:id="rId66"/>
    <p:sldId id="602" r:id="rId67"/>
    <p:sldId id="567" r:id="rId68"/>
    <p:sldId id="603" r:id="rId69"/>
    <p:sldId id="569" r:id="rId70"/>
    <p:sldId id="570" r:id="rId71"/>
    <p:sldId id="604" r:id="rId72"/>
    <p:sldId id="605" r:id="rId73"/>
    <p:sldId id="606" r:id="rId74"/>
    <p:sldId id="607" r:id="rId75"/>
    <p:sldId id="608" r:id="rId76"/>
    <p:sldId id="609" r:id="rId77"/>
    <p:sldId id="610" r:id="rId78"/>
    <p:sldId id="611" r:id="rId79"/>
    <p:sldId id="293" r:id="rId80"/>
    <p:sldId id="292" r:id="rId81"/>
    <p:sldId id="612" r:id="rId82"/>
    <p:sldId id="613" r:id="rId83"/>
    <p:sldId id="295" r:id="rId84"/>
    <p:sldId id="614" r:id="rId85"/>
    <p:sldId id="615" r:id="rId86"/>
    <p:sldId id="616" r:id="rId87"/>
    <p:sldId id="617" r:id="rId88"/>
    <p:sldId id="618" r:id="rId89"/>
    <p:sldId id="627" r:id="rId90"/>
    <p:sldId id="536" r:id="rId91"/>
    <p:sldId id="272" r:id="rId92"/>
    <p:sldId id="273" r:id="rId93"/>
    <p:sldId id="275" r:id="rId94"/>
    <p:sldId id="537" r:id="rId95"/>
    <p:sldId id="291" r:id="rId96"/>
    <p:sldId id="277" r:id="rId97"/>
    <p:sldId id="278" r:id="rId98"/>
    <p:sldId id="279" r:id="rId99"/>
    <p:sldId id="282" r:id="rId100"/>
    <p:sldId id="572" r:id="rId101"/>
    <p:sldId id="280" r:id="rId102"/>
    <p:sldId id="573" r:id="rId103"/>
    <p:sldId id="283" r:id="rId104"/>
    <p:sldId id="281" r:id="rId105"/>
    <p:sldId id="284" r:id="rId106"/>
    <p:sldId id="538" r:id="rId107"/>
    <p:sldId id="286" r:id="rId108"/>
    <p:sldId id="539" r:id="rId109"/>
    <p:sldId id="574" r:id="rId110"/>
    <p:sldId id="575" r:id="rId111"/>
    <p:sldId id="2001" r:id="rId112"/>
    <p:sldId id="576" r:id="rId113"/>
    <p:sldId id="2002" r:id="rId114"/>
    <p:sldId id="2003" r:id="rId115"/>
    <p:sldId id="540" r:id="rId116"/>
    <p:sldId id="289" r:id="rId117"/>
    <p:sldId id="619" r:id="rId118"/>
    <p:sldId id="2004" r:id="rId119"/>
    <p:sldId id="2005" r:id="rId120"/>
    <p:sldId id="2006" r:id="rId121"/>
    <p:sldId id="541" r:id="rId122"/>
    <p:sldId id="542" r:id="rId123"/>
    <p:sldId id="2007" r:id="rId124"/>
    <p:sldId id="2008" r:id="rId125"/>
    <p:sldId id="2009" r:id="rId126"/>
    <p:sldId id="629" r:id="rId127"/>
    <p:sldId id="630" r:id="rId128"/>
    <p:sldId id="632" r:id="rId129"/>
    <p:sldId id="631" r:id="rId130"/>
    <p:sldId id="634" r:id="rId131"/>
    <p:sldId id="633" r:id="rId132"/>
    <p:sldId id="620" r:id="rId133"/>
    <p:sldId id="622" r:id="rId134"/>
    <p:sldId id="621" r:id="rId135"/>
    <p:sldId id="623" r:id="rId136"/>
    <p:sldId id="580" r:id="rId137"/>
    <p:sldId id="581" r:id="rId138"/>
    <p:sldId id="582" r:id="rId139"/>
    <p:sldId id="635" r:id="rId140"/>
    <p:sldId id="636" r:id="rId141"/>
    <p:sldId id="625" r:id="rId142"/>
    <p:sldId id="578" r:id="rId143"/>
    <p:sldId id="579" r:id="rId144"/>
    <p:sldId id="624" r:id="rId145"/>
    <p:sldId id="583" r:id="rId146"/>
    <p:sldId id="584" r:id="rId147"/>
    <p:sldId id="626" r:id="rId148"/>
    <p:sldId id="2010" r:id="rId149"/>
    <p:sldId id="398" r:id="rId15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D5B7628C-6926-4317-B526-87A7B89DB95A}">
          <p14:sldIdLst>
            <p14:sldId id="543"/>
            <p14:sldId id="271"/>
            <p14:sldId id="446"/>
            <p14:sldId id="447"/>
            <p14:sldId id="321"/>
            <p14:sldId id="544"/>
            <p14:sldId id="306"/>
            <p14:sldId id="322"/>
            <p14:sldId id="586"/>
            <p14:sldId id="546"/>
            <p14:sldId id="547"/>
            <p14:sldId id="548"/>
            <p14:sldId id="549"/>
            <p14:sldId id="551"/>
            <p14:sldId id="552"/>
            <p14:sldId id="553"/>
            <p14:sldId id="274"/>
            <p14:sldId id="301"/>
            <p14:sldId id="454"/>
            <p14:sldId id="308"/>
            <p14:sldId id="550"/>
            <p14:sldId id="557"/>
            <p14:sldId id="560"/>
            <p14:sldId id="587"/>
            <p14:sldId id="561"/>
            <p14:sldId id="562"/>
            <p14:sldId id="588"/>
            <p14:sldId id="558"/>
            <p14:sldId id="628"/>
            <p14:sldId id="270"/>
            <p14:sldId id="556"/>
            <p14:sldId id="559"/>
            <p14:sldId id="456"/>
            <p14:sldId id="563"/>
            <p14:sldId id="564"/>
            <p14:sldId id="590"/>
            <p14:sldId id="276"/>
            <p14:sldId id="591"/>
            <p14:sldId id="592"/>
            <p14:sldId id="593"/>
            <p14:sldId id="594"/>
            <p14:sldId id="294"/>
            <p14:sldId id="311"/>
            <p14:sldId id="312"/>
            <p14:sldId id="595"/>
            <p14:sldId id="297"/>
            <p14:sldId id="596"/>
            <p14:sldId id="285"/>
            <p14:sldId id="296"/>
            <p14:sldId id="597"/>
            <p14:sldId id="288"/>
            <p14:sldId id="298"/>
            <p14:sldId id="287"/>
            <p14:sldId id="598"/>
            <p14:sldId id="299"/>
            <p14:sldId id="313"/>
            <p14:sldId id="314"/>
            <p14:sldId id="302"/>
            <p14:sldId id="599"/>
            <p14:sldId id="300"/>
            <p14:sldId id="303"/>
            <p14:sldId id="304"/>
            <p14:sldId id="305"/>
            <p14:sldId id="600"/>
            <p14:sldId id="601"/>
            <p14:sldId id="602"/>
            <p14:sldId id="567"/>
            <p14:sldId id="603"/>
            <p14:sldId id="569"/>
            <p14:sldId id="570"/>
            <p14:sldId id="604"/>
            <p14:sldId id="605"/>
            <p14:sldId id="606"/>
            <p14:sldId id="607"/>
            <p14:sldId id="608"/>
            <p14:sldId id="609"/>
            <p14:sldId id="610"/>
            <p14:sldId id="611"/>
            <p14:sldId id="293"/>
            <p14:sldId id="292"/>
            <p14:sldId id="612"/>
            <p14:sldId id="613"/>
            <p14:sldId id="295"/>
            <p14:sldId id="614"/>
            <p14:sldId id="615"/>
            <p14:sldId id="616"/>
            <p14:sldId id="617"/>
            <p14:sldId id="618"/>
            <p14:sldId id="627"/>
            <p14:sldId id="536"/>
            <p14:sldId id="272"/>
            <p14:sldId id="273"/>
            <p14:sldId id="275"/>
            <p14:sldId id="537"/>
            <p14:sldId id="291"/>
            <p14:sldId id="277"/>
            <p14:sldId id="278"/>
            <p14:sldId id="279"/>
            <p14:sldId id="282"/>
            <p14:sldId id="572"/>
            <p14:sldId id="280"/>
            <p14:sldId id="573"/>
            <p14:sldId id="283"/>
            <p14:sldId id="281"/>
            <p14:sldId id="284"/>
            <p14:sldId id="538"/>
            <p14:sldId id="286"/>
            <p14:sldId id="539"/>
            <p14:sldId id="574"/>
            <p14:sldId id="575"/>
            <p14:sldId id="2001"/>
            <p14:sldId id="576"/>
            <p14:sldId id="2002"/>
            <p14:sldId id="2003"/>
            <p14:sldId id="540"/>
            <p14:sldId id="289"/>
            <p14:sldId id="619"/>
            <p14:sldId id="2004"/>
            <p14:sldId id="2005"/>
            <p14:sldId id="2006"/>
            <p14:sldId id="541"/>
            <p14:sldId id="542"/>
            <p14:sldId id="2007"/>
            <p14:sldId id="2008"/>
            <p14:sldId id="2009"/>
            <p14:sldId id="629"/>
            <p14:sldId id="630"/>
            <p14:sldId id="632"/>
            <p14:sldId id="631"/>
            <p14:sldId id="634"/>
            <p14:sldId id="633"/>
            <p14:sldId id="620"/>
            <p14:sldId id="622"/>
            <p14:sldId id="621"/>
            <p14:sldId id="623"/>
            <p14:sldId id="580"/>
            <p14:sldId id="581"/>
            <p14:sldId id="582"/>
            <p14:sldId id="635"/>
            <p14:sldId id="636"/>
            <p14:sldId id="625"/>
            <p14:sldId id="578"/>
            <p14:sldId id="579"/>
            <p14:sldId id="624"/>
            <p14:sldId id="583"/>
            <p14:sldId id="584"/>
            <p14:sldId id="626"/>
            <p14:sldId id="2010"/>
            <p14:sldId id="3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F3EF4-7A9B-4666-A3BA-E3A4896AEC76}" v="33" dt="2022-05-24T09:05:29.180"/>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56"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מירית עמוסי" userId="6f5be6dc-a1f8-45c3-8922-7cb79ed6bdda" providerId="ADAL" clId="{52CF3EF4-7A9B-4666-A3BA-E3A4896AEC76}"/>
    <pc:docChg chg="undo custSel addSld modSld sldOrd modMainMaster modSection">
      <pc:chgData name="מירית עמוסי" userId="6f5be6dc-a1f8-45c3-8922-7cb79ed6bdda" providerId="ADAL" clId="{52CF3EF4-7A9B-4666-A3BA-E3A4896AEC76}" dt="2022-05-24T09:25:18.364" v="337" actId="20577"/>
      <pc:docMkLst>
        <pc:docMk/>
      </pc:docMkLst>
      <pc:sldChg chg="modSp">
        <pc:chgData name="מירית עמוסי" userId="6f5be6dc-a1f8-45c3-8922-7cb79ed6bdda" providerId="ADAL" clId="{52CF3EF4-7A9B-4666-A3BA-E3A4896AEC76}" dt="2022-05-24T09:03:18.026" v="242"/>
        <pc:sldMkLst>
          <pc:docMk/>
          <pc:sldMk cId="1371988813" sldId="270"/>
        </pc:sldMkLst>
        <pc:spChg chg="mod">
          <ac:chgData name="מירית עמוסי" userId="6f5be6dc-a1f8-45c3-8922-7cb79ed6bdda" providerId="ADAL" clId="{52CF3EF4-7A9B-4666-A3BA-E3A4896AEC76}" dt="2022-05-24T09:03:18.026" v="242"/>
          <ac:spMkLst>
            <pc:docMk/>
            <pc:sldMk cId="1371988813" sldId="270"/>
            <ac:spMk id="2" creationId="{00000000-0000-0000-0000-000000000000}"/>
          </ac:spMkLst>
        </pc:spChg>
      </pc:sldChg>
      <pc:sldChg chg="addSp delSp modSp mod setBg">
        <pc:chgData name="מירית עמוסי" userId="6f5be6dc-a1f8-45c3-8922-7cb79ed6bdda" providerId="ADAL" clId="{52CF3EF4-7A9B-4666-A3BA-E3A4896AEC76}" dt="2022-05-24T09:22:58.920" v="281" actId="20577"/>
        <pc:sldMkLst>
          <pc:docMk/>
          <pc:sldMk cId="4222996166" sldId="271"/>
        </pc:sldMkLst>
        <pc:spChg chg="mod">
          <ac:chgData name="מירית עמוסי" userId="6f5be6dc-a1f8-45c3-8922-7cb79ed6bdda" providerId="ADAL" clId="{52CF3EF4-7A9B-4666-A3BA-E3A4896AEC76}" dt="2022-05-24T09:04:40.898" v="246" actId="26606"/>
          <ac:spMkLst>
            <pc:docMk/>
            <pc:sldMk cId="4222996166" sldId="271"/>
            <ac:spMk id="2" creationId="{00000000-0000-0000-0000-000000000000}"/>
          </ac:spMkLst>
        </pc:spChg>
        <pc:spChg chg="mod ord">
          <ac:chgData name="מירית עמוסי" userId="6f5be6dc-a1f8-45c3-8922-7cb79ed6bdda" providerId="ADAL" clId="{52CF3EF4-7A9B-4666-A3BA-E3A4896AEC76}" dt="2022-05-24T09:22:58.920" v="281" actId="20577"/>
          <ac:spMkLst>
            <pc:docMk/>
            <pc:sldMk cId="4222996166" sldId="271"/>
            <ac:spMk id="3" creationId="{00000000-0000-0000-0000-000000000000}"/>
          </ac:spMkLst>
        </pc:spChg>
        <pc:spChg chg="add del">
          <ac:chgData name="מירית עמוסי" userId="6f5be6dc-a1f8-45c3-8922-7cb79ed6bdda" providerId="ADAL" clId="{52CF3EF4-7A9B-4666-A3BA-E3A4896AEC76}" dt="2022-05-24T09:04:40.898" v="246" actId="26606"/>
          <ac:spMkLst>
            <pc:docMk/>
            <pc:sldMk cId="4222996166" sldId="271"/>
            <ac:spMk id="12" creationId="{627EE3DE-D988-45F4-AC6F-87A2F864D3C5}"/>
          </ac:spMkLst>
        </pc:spChg>
        <pc:grpChg chg="add del">
          <ac:chgData name="מירית עמוסי" userId="6f5be6dc-a1f8-45c3-8922-7cb79ed6bdda" providerId="ADAL" clId="{52CF3EF4-7A9B-4666-A3BA-E3A4896AEC76}" dt="2022-05-24T09:04:40.898" v="246" actId="26606"/>
          <ac:grpSpMkLst>
            <pc:docMk/>
            <pc:sldMk cId="4222996166" sldId="271"/>
            <ac:grpSpMk id="14" creationId="{FACC39E4-6E3E-4705-8F38-45CADF0F4E8F}"/>
          </ac:grpSpMkLst>
        </pc:grpChg>
        <pc:picChg chg="del mod">
          <ac:chgData name="מירית עמוסי" userId="6f5be6dc-a1f8-45c3-8922-7cb79ed6bdda" providerId="ADAL" clId="{52CF3EF4-7A9B-4666-A3BA-E3A4896AEC76}" dt="2022-05-24T09:22:32.384" v="275" actId="478"/>
          <ac:picMkLst>
            <pc:docMk/>
            <pc:sldMk cId="4222996166" sldId="271"/>
            <ac:picMk id="4" creationId="{A2B7645A-1F7E-42FA-A9E8-D3E811A92950}"/>
          </ac:picMkLst>
        </pc:picChg>
        <pc:picChg chg="del mod">
          <ac:chgData name="מירית עמוסי" userId="6f5be6dc-a1f8-45c3-8922-7cb79ed6bdda" providerId="ADAL" clId="{52CF3EF4-7A9B-4666-A3BA-E3A4896AEC76}" dt="2022-05-24T09:22:31.903" v="274" actId="478"/>
          <ac:picMkLst>
            <pc:docMk/>
            <pc:sldMk cId="4222996166" sldId="271"/>
            <ac:picMk id="5" creationId="{D93FAAAA-0511-4DE8-A53B-665CDD0CEF46}"/>
          </ac:picMkLst>
        </pc:picChg>
        <pc:picChg chg="add mod ord">
          <ac:chgData name="מירית עמוסי" userId="6f5be6dc-a1f8-45c3-8922-7cb79ed6bdda" providerId="ADAL" clId="{52CF3EF4-7A9B-4666-A3BA-E3A4896AEC76}" dt="2022-05-24T09:04:40.898" v="246" actId="26606"/>
          <ac:picMkLst>
            <pc:docMk/>
            <pc:sldMk cId="4222996166" sldId="271"/>
            <ac:picMk id="6" creationId="{BA2C298E-2F87-44C2-84B4-F3D5B75519A6}"/>
          </ac:picMkLst>
        </pc:picChg>
        <pc:picChg chg="add mod">
          <ac:chgData name="מירית עמוסי" userId="6f5be6dc-a1f8-45c3-8922-7cb79ed6bdda" providerId="ADAL" clId="{52CF3EF4-7A9B-4666-A3BA-E3A4896AEC76}" dt="2022-05-24T09:22:30.659" v="273" actId="14100"/>
          <ac:picMkLst>
            <pc:docMk/>
            <pc:sldMk cId="4222996166" sldId="271"/>
            <ac:picMk id="7" creationId="{172DB26F-FC6D-4237-ABF0-47873DA7A8C0}"/>
          </ac:picMkLst>
        </pc:picChg>
      </pc:sldChg>
      <pc:sldChg chg="modSp">
        <pc:chgData name="מירית עמוסי" userId="6f5be6dc-a1f8-45c3-8922-7cb79ed6bdda" providerId="ADAL" clId="{52CF3EF4-7A9B-4666-A3BA-E3A4896AEC76}" dt="2022-05-24T09:03:18.026" v="242"/>
        <pc:sldMkLst>
          <pc:docMk/>
          <pc:sldMk cId="3134419293" sldId="272"/>
        </pc:sldMkLst>
        <pc:spChg chg="mod">
          <ac:chgData name="מירית עמוסי" userId="6f5be6dc-a1f8-45c3-8922-7cb79ed6bdda" providerId="ADAL" clId="{52CF3EF4-7A9B-4666-A3BA-E3A4896AEC76}" dt="2022-05-24T09:03:18.026" v="242"/>
          <ac:spMkLst>
            <pc:docMk/>
            <pc:sldMk cId="3134419293" sldId="272"/>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3550375825" sldId="273"/>
        </pc:sldMkLst>
        <pc:spChg chg="mod">
          <ac:chgData name="מירית עמוסי" userId="6f5be6dc-a1f8-45c3-8922-7cb79ed6bdda" providerId="ADAL" clId="{52CF3EF4-7A9B-4666-A3BA-E3A4896AEC76}" dt="2022-05-24T09:03:18.026" v="242"/>
          <ac:spMkLst>
            <pc:docMk/>
            <pc:sldMk cId="3550375825" sldId="273"/>
            <ac:spMk id="2" creationId="{00000000-0000-0000-0000-000000000000}"/>
          </ac:spMkLst>
        </pc:spChg>
        <pc:spChg chg="mod">
          <ac:chgData name="מירית עמוסי" userId="6f5be6dc-a1f8-45c3-8922-7cb79ed6bdda" providerId="ADAL" clId="{52CF3EF4-7A9B-4666-A3BA-E3A4896AEC76}" dt="2022-05-24T09:03:18.026" v="242"/>
          <ac:spMkLst>
            <pc:docMk/>
            <pc:sldMk cId="3550375825" sldId="273"/>
            <ac:spMk id="3" creationId="{00000000-0000-0000-0000-000000000000}"/>
          </ac:spMkLst>
        </pc:spChg>
      </pc:sldChg>
      <pc:sldChg chg="modSp mod modShow">
        <pc:chgData name="מירית עמוסי" userId="6f5be6dc-a1f8-45c3-8922-7cb79ed6bdda" providerId="ADAL" clId="{52CF3EF4-7A9B-4666-A3BA-E3A4896AEC76}" dt="2022-05-24T09:12:53.739" v="252" actId="729"/>
        <pc:sldMkLst>
          <pc:docMk/>
          <pc:sldMk cId="3601580790" sldId="274"/>
        </pc:sldMkLst>
        <pc:spChg chg="mod">
          <ac:chgData name="מירית עמוסי" userId="6f5be6dc-a1f8-45c3-8922-7cb79ed6bdda" providerId="ADAL" clId="{52CF3EF4-7A9B-4666-A3BA-E3A4896AEC76}" dt="2022-05-24T09:03:18.026" v="242"/>
          <ac:spMkLst>
            <pc:docMk/>
            <pc:sldMk cId="3601580790" sldId="274"/>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2255101772" sldId="275"/>
        </pc:sldMkLst>
        <pc:spChg chg="mod">
          <ac:chgData name="מירית עמוסי" userId="6f5be6dc-a1f8-45c3-8922-7cb79ed6bdda" providerId="ADAL" clId="{52CF3EF4-7A9B-4666-A3BA-E3A4896AEC76}" dt="2022-05-24T09:03:18.026" v="242"/>
          <ac:spMkLst>
            <pc:docMk/>
            <pc:sldMk cId="2255101772" sldId="275"/>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802642869" sldId="276"/>
        </pc:sldMkLst>
        <pc:spChg chg="mod">
          <ac:chgData name="מירית עמוסי" userId="6f5be6dc-a1f8-45c3-8922-7cb79ed6bdda" providerId="ADAL" clId="{52CF3EF4-7A9B-4666-A3BA-E3A4896AEC76}" dt="2022-05-24T09:03:18.026" v="242"/>
          <ac:spMkLst>
            <pc:docMk/>
            <pc:sldMk cId="802642869" sldId="276"/>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3542481251" sldId="277"/>
        </pc:sldMkLst>
        <pc:spChg chg="mod">
          <ac:chgData name="מירית עמוסי" userId="6f5be6dc-a1f8-45c3-8922-7cb79ed6bdda" providerId="ADAL" clId="{52CF3EF4-7A9B-4666-A3BA-E3A4896AEC76}" dt="2022-05-24T09:03:18.026" v="242"/>
          <ac:spMkLst>
            <pc:docMk/>
            <pc:sldMk cId="3542481251" sldId="277"/>
            <ac:spMk id="2" creationId="{00000000-0000-0000-0000-000000000000}"/>
          </ac:spMkLst>
        </pc:spChg>
        <pc:spChg chg="mod">
          <ac:chgData name="מירית עמוסי" userId="6f5be6dc-a1f8-45c3-8922-7cb79ed6bdda" providerId="ADAL" clId="{52CF3EF4-7A9B-4666-A3BA-E3A4896AEC76}" dt="2022-05-24T09:03:18.026" v="242"/>
          <ac:spMkLst>
            <pc:docMk/>
            <pc:sldMk cId="3542481251" sldId="277"/>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3024684060" sldId="278"/>
        </pc:sldMkLst>
        <pc:spChg chg="mod">
          <ac:chgData name="מירית עמוסי" userId="6f5be6dc-a1f8-45c3-8922-7cb79ed6bdda" providerId="ADAL" clId="{52CF3EF4-7A9B-4666-A3BA-E3A4896AEC76}" dt="2022-05-24T09:03:18.026" v="242"/>
          <ac:spMkLst>
            <pc:docMk/>
            <pc:sldMk cId="3024684060" sldId="278"/>
            <ac:spMk id="2" creationId="{00000000-0000-0000-0000-000000000000}"/>
          </ac:spMkLst>
        </pc:spChg>
        <pc:spChg chg="mod">
          <ac:chgData name="מירית עמוסי" userId="6f5be6dc-a1f8-45c3-8922-7cb79ed6bdda" providerId="ADAL" clId="{52CF3EF4-7A9B-4666-A3BA-E3A4896AEC76}" dt="2022-05-24T09:03:18.026" v="242"/>
          <ac:spMkLst>
            <pc:docMk/>
            <pc:sldMk cId="3024684060" sldId="278"/>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3926395514" sldId="279"/>
        </pc:sldMkLst>
        <pc:spChg chg="mod">
          <ac:chgData name="מירית עמוסי" userId="6f5be6dc-a1f8-45c3-8922-7cb79ed6bdda" providerId="ADAL" clId="{52CF3EF4-7A9B-4666-A3BA-E3A4896AEC76}" dt="2022-05-24T09:03:18.026" v="242"/>
          <ac:spMkLst>
            <pc:docMk/>
            <pc:sldMk cId="3926395514" sldId="279"/>
            <ac:spMk id="2" creationId="{00000000-0000-0000-0000-000000000000}"/>
          </ac:spMkLst>
        </pc:spChg>
        <pc:spChg chg="mod">
          <ac:chgData name="מירית עמוסי" userId="6f5be6dc-a1f8-45c3-8922-7cb79ed6bdda" providerId="ADAL" clId="{52CF3EF4-7A9B-4666-A3BA-E3A4896AEC76}" dt="2022-05-24T09:03:18.026" v="242"/>
          <ac:spMkLst>
            <pc:docMk/>
            <pc:sldMk cId="3926395514" sldId="279"/>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1708882158" sldId="280"/>
        </pc:sldMkLst>
        <pc:spChg chg="mod">
          <ac:chgData name="מירית עמוסי" userId="6f5be6dc-a1f8-45c3-8922-7cb79ed6bdda" providerId="ADAL" clId="{52CF3EF4-7A9B-4666-A3BA-E3A4896AEC76}" dt="2022-05-24T09:03:18.026" v="242"/>
          <ac:spMkLst>
            <pc:docMk/>
            <pc:sldMk cId="1708882158" sldId="280"/>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177058618" sldId="281"/>
        </pc:sldMkLst>
        <pc:spChg chg="mod">
          <ac:chgData name="מירית עמוסי" userId="6f5be6dc-a1f8-45c3-8922-7cb79ed6bdda" providerId="ADAL" clId="{52CF3EF4-7A9B-4666-A3BA-E3A4896AEC76}" dt="2022-05-24T09:03:18.026" v="242"/>
          <ac:spMkLst>
            <pc:docMk/>
            <pc:sldMk cId="177058618" sldId="281"/>
            <ac:spMk id="2" creationId="{00000000-0000-0000-0000-000000000000}"/>
          </ac:spMkLst>
        </pc:spChg>
        <pc:spChg chg="mod">
          <ac:chgData name="מירית עמוסי" userId="6f5be6dc-a1f8-45c3-8922-7cb79ed6bdda" providerId="ADAL" clId="{52CF3EF4-7A9B-4666-A3BA-E3A4896AEC76}" dt="2022-05-24T09:03:18.026" v="242"/>
          <ac:spMkLst>
            <pc:docMk/>
            <pc:sldMk cId="177058618" sldId="281"/>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2546954469" sldId="282"/>
        </pc:sldMkLst>
        <pc:spChg chg="mod">
          <ac:chgData name="מירית עמוסי" userId="6f5be6dc-a1f8-45c3-8922-7cb79ed6bdda" providerId="ADAL" clId="{52CF3EF4-7A9B-4666-A3BA-E3A4896AEC76}" dt="2022-05-24T09:03:18.026" v="242"/>
          <ac:spMkLst>
            <pc:docMk/>
            <pc:sldMk cId="2546954469" sldId="282"/>
            <ac:spMk id="2" creationId="{00000000-0000-0000-0000-000000000000}"/>
          </ac:spMkLst>
        </pc:spChg>
        <pc:spChg chg="mod">
          <ac:chgData name="מירית עמוסי" userId="6f5be6dc-a1f8-45c3-8922-7cb79ed6bdda" providerId="ADAL" clId="{52CF3EF4-7A9B-4666-A3BA-E3A4896AEC76}" dt="2022-05-24T09:03:18.026" v="242"/>
          <ac:spMkLst>
            <pc:docMk/>
            <pc:sldMk cId="2546954469" sldId="282"/>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2221972699" sldId="283"/>
        </pc:sldMkLst>
        <pc:spChg chg="mod">
          <ac:chgData name="מירית עמוסי" userId="6f5be6dc-a1f8-45c3-8922-7cb79ed6bdda" providerId="ADAL" clId="{52CF3EF4-7A9B-4666-A3BA-E3A4896AEC76}" dt="2022-05-24T09:03:18.026" v="242"/>
          <ac:spMkLst>
            <pc:docMk/>
            <pc:sldMk cId="2221972699" sldId="283"/>
            <ac:spMk id="2" creationId="{00000000-0000-0000-0000-000000000000}"/>
          </ac:spMkLst>
        </pc:spChg>
      </pc:sldChg>
      <pc:sldChg chg="modSp mod">
        <pc:chgData name="מירית עמוסי" userId="6f5be6dc-a1f8-45c3-8922-7cb79ed6bdda" providerId="ADAL" clId="{52CF3EF4-7A9B-4666-A3BA-E3A4896AEC76}" dt="2022-05-24T09:03:18.026" v="242"/>
        <pc:sldMkLst>
          <pc:docMk/>
          <pc:sldMk cId="553968451" sldId="284"/>
        </pc:sldMkLst>
        <pc:spChg chg="mod">
          <ac:chgData name="מירית עמוסי" userId="6f5be6dc-a1f8-45c3-8922-7cb79ed6bdda" providerId="ADAL" clId="{52CF3EF4-7A9B-4666-A3BA-E3A4896AEC76}" dt="2022-05-24T09:03:18.026" v="242"/>
          <ac:spMkLst>
            <pc:docMk/>
            <pc:sldMk cId="553968451" sldId="284"/>
            <ac:spMk id="2" creationId="{00000000-0000-0000-0000-000000000000}"/>
          </ac:spMkLst>
        </pc:spChg>
        <pc:spChg chg="mod">
          <ac:chgData name="מירית עמוסי" userId="6f5be6dc-a1f8-45c3-8922-7cb79ed6bdda" providerId="ADAL" clId="{52CF3EF4-7A9B-4666-A3BA-E3A4896AEC76}" dt="2022-03-14T16:18:01.170" v="101"/>
          <ac:spMkLst>
            <pc:docMk/>
            <pc:sldMk cId="553968451" sldId="284"/>
            <ac:spMk id="3"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2972239801" sldId="285"/>
        </pc:sldMkLst>
        <pc:spChg chg="mod">
          <ac:chgData name="מירית עמוסי" userId="6f5be6dc-a1f8-45c3-8922-7cb79ed6bdda" providerId="ADAL" clId="{52CF3EF4-7A9B-4666-A3BA-E3A4896AEC76}" dt="2022-05-24T09:03:18.026" v="242"/>
          <ac:spMkLst>
            <pc:docMk/>
            <pc:sldMk cId="2972239801" sldId="285"/>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559464042" sldId="286"/>
        </pc:sldMkLst>
        <pc:spChg chg="mod">
          <ac:chgData name="מירית עמוסי" userId="6f5be6dc-a1f8-45c3-8922-7cb79ed6bdda" providerId="ADAL" clId="{52CF3EF4-7A9B-4666-A3BA-E3A4896AEC76}" dt="2022-05-24T09:03:18.026" v="242"/>
          <ac:spMkLst>
            <pc:docMk/>
            <pc:sldMk cId="559464042" sldId="286"/>
            <ac:spMk id="2" creationId="{00000000-0000-0000-0000-000000000000}"/>
          </ac:spMkLst>
        </pc:spChg>
        <pc:spChg chg="mod">
          <ac:chgData name="מירית עמוסי" userId="6f5be6dc-a1f8-45c3-8922-7cb79ed6bdda" providerId="ADAL" clId="{52CF3EF4-7A9B-4666-A3BA-E3A4896AEC76}" dt="2022-05-24T09:03:18.026" v="242"/>
          <ac:spMkLst>
            <pc:docMk/>
            <pc:sldMk cId="559464042" sldId="286"/>
            <ac:spMk id="3"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3574014280" sldId="287"/>
        </pc:sldMkLst>
        <pc:spChg chg="mod">
          <ac:chgData name="מירית עמוסי" userId="6f5be6dc-a1f8-45c3-8922-7cb79ed6bdda" providerId="ADAL" clId="{52CF3EF4-7A9B-4666-A3BA-E3A4896AEC76}" dt="2022-05-24T09:03:18.026" v="242"/>
          <ac:spMkLst>
            <pc:docMk/>
            <pc:sldMk cId="3574014280" sldId="287"/>
            <ac:spMk id="2" creationId="{00000000-0000-0000-0000-000000000000}"/>
          </ac:spMkLst>
        </pc:spChg>
        <pc:spChg chg="mod">
          <ac:chgData name="מירית עמוסי" userId="6f5be6dc-a1f8-45c3-8922-7cb79ed6bdda" providerId="ADAL" clId="{52CF3EF4-7A9B-4666-A3BA-E3A4896AEC76}" dt="2022-05-24T09:03:18.026" v="242"/>
          <ac:spMkLst>
            <pc:docMk/>
            <pc:sldMk cId="3574014280" sldId="287"/>
            <ac:spMk id="3"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4238175271" sldId="288"/>
        </pc:sldMkLst>
        <pc:spChg chg="mod">
          <ac:chgData name="מירית עמוסי" userId="6f5be6dc-a1f8-45c3-8922-7cb79ed6bdda" providerId="ADAL" clId="{52CF3EF4-7A9B-4666-A3BA-E3A4896AEC76}" dt="2022-05-24T09:03:18.026" v="242"/>
          <ac:spMkLst>
            <pc:docMk/>
            <pc:sldMk cId="4238175271" sldId="288"/>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3690395858" sldId="289"/>
        </pc:sldMkLst>
        <pc:spChg chg="mod">
          <ac:chgData name="מירית עמוסי" userId="6f5be6dc-a1f8-45c3-8922-7cb79ed6bdda" providerId="ADAL" clId="{52CF3EF4-7A9B-4666-A3BA-E3A4896AEC76}" dt="2022-05-24T09:03:18.026" v="242"/>
          <ac:spMkLst>
            <pc:docMk/>
            <pc:sldMk cId="3690395858" sldId="289"/>
            <ac:spMk id="2" creationId="{00000000-0000-0000-0000-000000000000}"/>
          </ac:spMkLst>
        </pc:spChg>
        <pc:spChg chg="mod">
          <ac:chgData name="מירית עמוסי" userId="6f5be6dc-a1f8-45c3-8922-7cb79ed6bdda" providerId="ADAL" clId="{52CF3EF4-7A9B-4666-A3BA-E3A4896AEC76}" dt="2022-05-24T09:03:18.026" v="242"/>
          <ac:spMkLst>
            <pc:docMk/>
            <pc:sldMk cId="3690395858" sldId="289"/>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707461628" sldId="291"/>
        </pc:sldMkLst>
        <pc:spChg chg="mod">
          <ac:chgData name="מירית עמוסי" userId="6f5be6dc-a1f8-45c3-8922-7cb79ed6bdda" providerId="ADAL" clId="{52CF3EF4-7A9B-4666-A3BA-E3A4896AEC76}" dt="2022-05-24T09:03:18.026" v="242"/>
          <ac:spMkLst>
            <pc:docMk/>
            <pc:sldMk cId="707461628" sldId="291"/>
            <ac:spMk id="2"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1313864824" sldId="292"/>
        </pc:sldMkLst>
        <pc:spChg chg="mod">
          <ac:chgData name="מירית עמוסי" userId="6f5be6dc-a1f8-45c3-8922-7cb79ed6bdda" providerId="ADAL" clId="{52CF3EF4-7A9B-4666-A3BA-E3A4896AEC76}" dt="2022-05-24T09:03:18.026" v="242"/>
          <ac:spMkLst>
            <pc:docMk/>
            <pc:sldMk cId="1313864824" sldId="292"/>
            <ac:spMk id="2" creationId="{00000000-0000-0000-0000-000000000000}"/>
          </ac:spMkLst>
        </pc:spChg>
        <pc:spChg chg="mod">
          <ac:chgData name="מירית עמוסי" userId="6f5be6dc-a1f8-45c3-8922-7cb79ed6bdda" providerId="ADAL" clId="{52CF3EF4-7A9B-4666-A3BA-E3A4896AEC76}" dt="2022-05-24T09:03:18.026" v="242"/>
          <ac:spMkLst>
            <pc:docMk/>
            <pc:sldMk cId="1313864824" sldId="292"/>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32835897" sldId="293"/>
        </pc:sldMkLst>
        <pc:spChg chg="mod">
          <ac:chgData name="מירית עמוסי" userId="6f5be6dc-a1f8-45c3-8922-7cb79ed6bdda" providerId="ADAL" clId="{52CF3EF4-7A9B-4666-A3BA-E3A4896AEC76}" dt="2022-05-24T09:03:18.026" v="242"/>
          <ac:spMkLst>
            <pc:docMk/>
            <pc:sldMk cId="32835897" sldId="293"/>
            <ac:spMk id="2" creationId="{00000000-0000-0000-0000-000000000000}"/>
          </ac:spMkLst>
        </pc:spChg>
        <pc:spChg chg="mod">
          <ac:chgData name="מירית עמוסי" userId="6f5be6dc-a1f8-45c3-8922-7cb79ed6bdda" providerId="ADAL" clId="{52CF3EF4-7A9B-4666-A3BA-E3A4896AEC76}" dt="2022-05-24T09:03:18.026" v="242"/>
          <ac:spMkLst>
            <pc:docMk/>
            <pc:sldMk cId="32835897" sldId="293"/>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3588467943" sldId="294"/>
        </pc:sldMkLst>
        <pc:spChg chg="mod">
          <ac:chgData name="מירית עמוסי" userId="6f5be6dc-a1f8-45c3-8922-7cb79ed6bdda" providerId="ADAL" clId="{52CF3EF4-7A9B-4666-A3BA-E3A4896AEC76}" dt="2022-05-24T09:03:18.026" v="242"/>
          <ac:spMkLst>
            <pc:docMk/>
            <pc:sldMk cId="3588467943" sldId="294"/>
            <ac:spMk id="2"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813148788" sldId="295"/>
        </pc:sldMkLst>
        <pc:spChg chg="mod">
          <ac:chgData name="מירית עמוסי" userId="6f5be6dc-a1f8-45c3-8922-7cb79ed6bdda" providerId="ADAL" clId="{52CF3EF4-7A9B-4666-A3BA-E3A4896AEC76}" dt="2022-05-24T09:03:18.026" v="242"/>
          <ac:spMkLst>
            <pc:docMk/>
            <pc:sldMk cId="813148788" sldId="295"/>
            <ac:spMk id="2" creationId="{00000000-0000-0000-0000-000000000000}"/>
          </ac:spMkLst>
        </pc:spChg>
        <pc:spChg chg="mod">
          <ac:chgData name="מירית עמוסי" userId="6f5be6dc-a1f8-45c3-8922-7cb79ed6bdda" providerId="ADAL" clId="{52CF3EF4-7A9B-4666-A3BA-E3A4896AEC76}" dt="2022-05-24T09:03:18.026" v="242"/>
          <ac:spMkLst>
            <pc:docMk/>
            <pc:sldMk cId="813148788" sldId="295"/>
            <ac:spMk id="3"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163219030" sldId="296"/>
        </pc:sldMkLst>
        <pc:spChg chg="mod">
          <ac:chgData name="מירית עמוסי" userId="6f5be6dc-a1f8-45c3-8922-7cb79ed6bdda" providerId="ADAL" clId="{52CF3EF4-7A9B-4666-A3BA-E3A4896AEC76}" dt="2022-05-24T09:03:18.026" v="242"/>
          <ac:spMkLst>
            <pc:docMk/>
            <pc:sldMk cId="163219030" sldId="296"/>
            <ac:spMk id="2"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1171949243" sldId="297"/>
        </pc:sldMkLst>
        <pc:spChg chg="mod">
          <ac:chgData name="מירית עמוסי" userId="6f5be6dc-a1f8-45c3-8922-7cb79ed6bdda" providerId="ADAL" clId="{52CF3EF4-7A9B-4666-A3BA-E3A4896AEC76}" dt="2022-05-24T09:03:18.026" v="242"/>
          <ac:spMkLst>
            <pc:docMk/>
            <pc:sldMk cId="1171949243" sldId="297"/>
            <ac:spMk id="2"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3839997203" sldId="298"/>
        </pc:sldMkLst>
        <pc:spChg chg="mod">
          <ac:chgData name="מירית עמוסי" userId="6f5be6dc-a1f8-45c3-8922-7cb79ed6bdda" providerId="ADAL" clId="{52CF3EF4-7A9B-4666-A3BA-E3A4896AEC76}" dt="2022-05-24T09:03:18.026" v="242"/>
          <ac:spMkLst>
            <pc:docMk/>
            <pc:sldMk cId="3839997203" sldId="298"/>
            <ac:spMk id="2"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1828293443" sldId="299"/>
        </pc:sldMkLst>
        <pc:spChg chg="mod">
          <ac:chgData name="מירית עמוסי" userId="6f5be6dc-a1f8-45c3-8922-7cb79ed6bdda" providerId="ADAL" clId="{52CF3EF4-7A9B-4666-A3BA-E3A4896AEC76}" dt="2022-05-24T09:03:18.026" v="242"/>
          <ac:spMkLst>
            <pc:docMk/>
            <pc:sldMk cId="1828293443" sldId="299"/>
            <ac:spMk id="2"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1713905449" sldId="300"/>
        </pc:sldMkLst>
        <pc:spChg chg="mod">
          <ac:chgData name="מירית עמוסי" userId="6f5be6dc-a1f8-45c3-8922-7cb79ed6bdda" providerId="ADAL" clId="{52CF3EF4-7A9B-4666-A3BA-E3A4896AEC76}" dt="2022-05-24T09:03:18.026" v="242"/>
          <ac:spMkLst>
            <pc:docMk/>
            <pc:sldMk cId="1713905449" sldId="300"/>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3415098676" sldId="301"/>
        </pc:sldMkLst>
        <pc:spChg chg="mod">
          <ac:chgData name="מירית עמוסי" userId="6f5be6dc-a1f8-45c3-8922-7cb79ed6bdda" providerId="ADAL" clId="{52CF3EF4-7A9B-4666-A3BA-E3A4896AEC76}" dt="2022-05-24T09:03:18.026" v="242"/>
          <ac:spMkLst>
            <pc:docMk/>
            <pc:sldMk cId="3415098676" sldId="301"/>
            <ac:spMk id="2"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1793106118" sldId="302"/>
        </pc:sldMkLst>
        <pc:spChg chg="mod">
          <ac:chgData name="מירית עמוסי" userId="6f5be6dc-a1f8-45c3-8922-7cb79ed6bdda" providerId="ADAL" clId="{52CF3EF4-7A9B-4666-A3BA-E3A4896AEC76}" dt="2022-05-24T09:03:18.026" v="242"/>
          <ac:spMkLst>
            <pc:docMk/>
            <pc:sldMk cId="1793106118" sldId="302"/>
            <ac:spMk id="2" creationId="{00000000-0000-0000-0000-000000000000}"/>
          </ac:spMkLst>
        </pc:spChg>
        <pc:spChg chg="mod">
          <ac:chgData name="מירית עמוסי" userId="6f5be6dc-a1f8-45c3-8922-7cb79ed6bdda" providerId="ADAL" clId="{52CF3EF4-7A9B-4666-A3BA-E3A4896AEC76}" dt="2022-03-14T16:27:36.411" v="112" actId="20577"/>
          <ac:spMkLst>
            <pc:docMk/>
            <pc:sldMk cId="1793106118" sldId="302"/>
            <ac:spMk id="12" creationId="{00000000-0000-0000-0000-000000000000}"/>
          </ac:spMkLst>
        </pc:spChg>
        <pc:spChg chg="mod">
          <ac:chgData name="מירית עמוסי" userId="6f5be6dc-a1f8-45c3-8922-7cb79ed6bdda" providerId="ADAL" clId="{52CF3EF4-7A9B-4666-A3BA-E3A4896AEC76}" dt="2022-03-14T16:28:01.880" v="141" actId="20577"/>
          <ac:spMkLst>
            <pc:docMk/>
            <pc:sldMk cId="1793106118" sldId="302"/>
            <ac:spMk id="17"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2064072315" sldId="303"/>
        </pc:sldMkLst>
        <pc:spChg chg="mod">
          <ac:chgData name="מירית עמוסי" userId="6f5be6dc-a1f8-45c3-8922-7cb79ed6bdda" providerId="ADAL" clId="{52CF3EF4-7A9B-4666-A3BA-E3A4896AEC76}" dt="2022-05-24T09:03:18.026" v="242"/>
          <ac:spMkLst>
            <pc:docMk/>
            <pc:sldMk cId="2064072315" sldId="303"/>
            <ac:spMk id="2" creationId="{00000000-0000-0000-0000-000000000000}"/>
          </ac:spMkLst>
        </pc:spChg>
        <pc:spChg chg="mod">
          <ac:chgData name="מירית עמוסי" userId="6f5be6dc-a1f8-45c3-8922-7cb79ed6bdda" providerId="ADAL" clId="{52CF3EF4-7A9B-4666-A3BA-E3A4896AEC76}" dt="2022-05-24T09:03:18.026" v="242"/>
          <ac:spMkLst>
            <pc:docMk/>
            <pc:sldMk cId="2064072315" sldId="303"/>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2433042105" sldId="304"/>
        </pc:sldMkLst>
        <pc:spChg chg="mod">
          <ac:chgData name="מירית עמוסי" userId="6f5be6dc-a1f8-45c3-8922-7cb79ed6bdda" providerId="ADAL" clId="{52CF3EF4-7A9B-4666-A3BA-E3A4896AEC76}" dt="2022-05-24T09:03:18.026" v="242"/>
          <ac:spMkLst>
            <pc:docMk/>
            <pc:sldMk cId="2433042105" sldId="304"/>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2652469922" sldId="305"/>
        </pc:sldMkLst>
        <pc:spChg chg="mod">
          <ac:chgData name="מירית עמוסי" userId="6f5be6dc-a1f8-45c3-8922-7cb79ed6bdda" providerId="ADAL" clId="{52CF3EF4-7A9B-4666-A3BA-E3A4896AEC76}" dt="2022-05-24T09:03:18.026" v="242"/>
          <ac:spMkLst>
            <pc:docMk/>
            <pc:sldMk cId="2652469922" sldId="305"/>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1456185553" sldId="306"/>
        </pc:sldMkLst>
        <pc:spChg chg="mod">
          <ac:chgData name="מירית עמוסי" userId="6f5be6dc-a1f8-45c3-8922-7cb79ed6bdda" providerId="ADAL" clId="{52CF3EF4-7A9B-4666-A3BA-E3A4896AEC76}" dt="2022-05-24T09:03:18.026" v="242"/>
          <ac:spMkLst>
            <pc:docMk/>
            <pc:sldMk cId="1456185553" sldId="306"/>
            <ac:spMk id="2" creationId="{00000000-0000-0000-0000-000000000000}"/>
          </ac:spMkLst>
        </pc:spChg>
      </pc:sldChg>
      <pc:sldChg chg="modSp mod">
        <pc:chgData name="מירית עמוסי" userId="6f5be6dc-a1f8-45c3-8922-7cb79ed6bdda" providerId="ADAL" clId="{52CF3EF4-7A9B-4666-A3BA-E3A4896AEC76}" dt="2022-05-24T09:03:18.026" v="242"/>
        <pc:sldMkLst>
          <pc:docMk/>
          <pc:sldMk cId="3045529686" sldId="308"/>
        </pc:sldMkLst>
        <pc:spChg chg="mod">
          <ac:chgData name="מירית עמוסי" userId="6f5be6dc-a1f8-45c3-8922-7cb79ed6bdda" providerId="ADAL" clId="{52CF3EF4-7A9B-4666-A3BA-E3A4896AEC76}" dt="2022-05-24T09:03:18.026" v="242"/>
          <ac:spMkLst>
            <pc:docMk/>
            <pc:sldMk cId="3045529686" sldId="308"/>
            <ac:spMk id="2" creationId="{00000000-0000-0000-0000-000000000000}"/>
          </ac:spMkLst>
        </pc:spChg>
        <pc:spChg chg="mod">
          <ac:chgData name="מירית עמוסי" userId="6f5be6dc-a1f8-45c3-8922-7cb79ed6bdda" providerId="ADAL" clId="{52CF3EF4-7A9B-4666-A3BA-E3A4896AEC76}" dt="2022-03-15T11:02:17.486" v="239" actId="1076"/>
          <ac:spMkLst>
            <pc:docMk/>
            <pc:sldMk cId="3045529686" sldId="308"/>
            <ac:spMk id="6" creationId="{00000000-0000-0000-0000-000000000000}"/>
          </ac:spMkLst>
        </pc:spChg>
      </pc:sldChg>
      <pc:sldChg chg="modSp">
        <pc:chgData name="מירית עמוסי" userId="6f5be6dc-a1f8-45c3-8922-7cb79ed6bdda" providerId="ADAL" clId="{52CF3EF4-7A9B-4666-A3BA-E3A4896AEC76}" dt="2022-05-24T09:03:18.026" v="242"/>
        <pc:sldMkLst>
          <pc:docMk/>
          <pc:sldMk cId="1593243806" sldId="311"/>
        </pc:sldMkLst>
        <pc:spChg chg="mod">
          <ac:chgData name="מירית עמוסי" userId="6f5be6dc-a1f8-45c3-8922-7cb79ed6bdda" providerId="ADAL" clId="{52CF3EF4-7A9B-4666-A3BA-E3A4896AEC76}" dt="2022-05-24T09:03:18.026" v="242"/>
          <ac:spMkLst>
            <pc:docMk/>
            <pc:sldMk cId="1593243806" sldId="311"/>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2281528190" sldId="312"/>
        </pc:sldMkLst>
        <pc:spChg chg="mod">
          <ac:chgData name="מירית עמוסי" userId="6f5be6dc-a1f8-45c3-8922-7cb79ed6bdda" providerId="ADAL" clId="{52CF3EF4-7A9B-4666-A3BA-E3A4896AEC76}" dt="2022-05-24T09:03:18.026" v="242"/>
          <ac:spMkLst>
            <pc:docMk/>
            <pc:sldMk cId="2281528190" sldId="312"/>
            <ac:spMk id="2"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3179535105" sldId="313"/>
        </pc:sldMkLst>
        <pc:spChg chg="mod">
          <ac:chgData name="מירית עמוסי" userId="6f5be6dc-a1f8-45c3-8922-7cb79ed6bdda" providerId="ADAL" clId="{52CF3EF4-7A9B-4666-A3BA-E3A4896AEC76}" dt="2022-05-24T09:03:18.026" v="242"/>
          <ac:spMkLst>
            <pc:docMk/>
            <pc:sldMk cId="3179535105" sldId="313"/>
            <ac:spMk id="2"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3853360120" sldId="314"/>
        </pc:sldMkLst>
        <pc:spChg chg="mod">
          <ac:chgData name="מירית עמוסי" userId="6f5be6dc-a1f8-45c3-8922-7cb79ed6bdda" providerId="ADAL" clId="{52CF3EF4-7A9B-4666-A3BA-E3A4896AEC76}" dt="2022-05-24T09:03:18.026" v="242"/>
          <ac:spMkLst>
            <pc:docMk/>
            <pc:sldMk cId="3853360120" sldId="314"/>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59415010" sldId="321"/>
        </pc:sldMkLst>
        <pc:spChg chg="mod">
          <ac:chgData name="מירית עמוסי" userId="6f5be6dc-a1f8-45c3-8922-7cb79ed6bdda" providerId="ADAL" clId="{52CF3EF4-7A9B-4666-A3BA-E3A4896AEC76}" dt="2022-05-24T09:03:18.026" v="242"/>
          <ac:spMkLst>
            <pc:docMk/>
            <pc:sldMk cId="59415010" sldId="321"/>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1144151580" sldId="322"/>
        </pc:sldMkLst>
        <pc:spChg chg="mod">
          <ac:chgData name="מירית עמוסי" userId="6f5be6dc-a1f8-45c3-8922-7cb79ed6bdda" providerId="ADAL" clId="{52CF3EF4-7A9B-4666-A3BA-E3A4896AEC76}" dt="2022-05-24T09:03:18.026" v="242"/>
          <ac:spMkLst>
            <pc:docMk/>
            <pc:sldMk cId="1144151580" sldId="322"/>
            <ac:spMk id="2" creationId="{00000000-0000-0000-0000-000000000000}"/>
          </ac:spMkLst>
        </pc:spChg>
      </pc:sldChg>
      <pc:sldChg chg="addSp delSp modSp mod setBg">
        <pc:chgData name="מירית עמוסי" userId="6f5be6dc-a1f8-45c3-8922-7cb79ed6bdda" providerId="ADAL" clId="{52CF3EF4-7A9B-4666-A3BA-E3A4896AEC76}" dt="2022-05-24T09:25:18.364" v="337" actId="20577"/>
        <pc:sldMkLst>
          <pc:docMk/>
          <pc:sldMk cId="3872455199" sldId="446"/>
        </pc:sldMkLst>
        <pc:spChg chg="mod">
          <ac:chgData name="מירית עמוסי" userId="6f5be6dc-a1f8-45c3-8922-7cb79ed6bdda" providerId="ADAL" clId="{52CF3EF4-7A9B-4666-A3BA-E3A4896AEC76}" dt="2022-05-24T09:04:41.853" v="247" actId="26606"/>
          <ac:spMkLst>
            <pc:docMk/>
            <pc:sldMk cId="3872455199" sldId="446"/>
            <ac:spMk id="2" creationId="{00000000-0000-0000-0000-000000000000}"/>
          </ac:spMkLst>
        </pc:spChg>
        <pc:spChg chg="mod">
          <ac:chgData name="מירית עמוסי" userId="6f5be6dc-a1f8-45c3-8922-7cb79ed6bdda" providerId="ADAL" clId="{52CF3EF4-7A9B-4666-A3BA-E3A4896AEC76}" dt="2022-05-24T09:25:18.364" v="337" actId="20577"/>
          <ac:spMkLst>
            <pc:docMk/>
            <pc:sldMk cId="3872455199" sldId="446"/>
            <ac:spMk id="3" creationId="{00000000-0000-0000-0000-000000000000}"/>
          </ac:spMkLst>
        </pc:spChg>
        <pc:spChg chg="add del">
          <ac:chgData name="מירית עמוסי" userId="6f5be6dc-a1f8-45c3-8922-7cb79ed6bdda" providerId="ADAL" clId="{52CF3EF4-7A9B-4666-A3BA-E3A4896AEC76}" dt="2022-05-24T09:04:41.853" v="247" actId="26606"/>
          <ac:spMkLst>
            <pc:docMk/>
            <pc:sldMk cId="3872455199" sldId="446"/>
            <ac:spMk id="8" creationId="{827B839B-9ADE-406B-8590-F1CAEDED45A1}"/>
          </ac:spMkLst>
        </pc:spChg>
        <pc:spChg chg="add del">
          <ac:chgData name="מירית עמוסי" userId="6f5be6dc-a1f8-45c3-8922-7cb79ed6bdda" providerId="ADAL" clId="{52CF3EF4-7A9B-4666-A3BA-E3A4896AEC76}" dt="2022-05-24T09:04:41.853" v="247" actId="26606"/>
          <ac:spMkLst>
            <pc:docMk/>
            <pc:sldMk cId="3872455199" sldId="446"/>
            <ac:spMk id="10" creationId="{CFE45BF0-46DB-408C-B5F7-7B11716805D4}"/>
          </ac:spMkLst>
        </pc:spChg>
        <pc:spChg chg="add del">
          <ac:chgData name="מירית עמוסי" userId="6f5be6dc-a1f8-45c3-8922-7cb79ed6bdda" providerId="ADAL" clId="{52CF3EF4-7A9B-4666-A3BA-E3A4896AEC76}" dt="2022-05-24T09:04:41.853" v="247" actId="26606"/>
          <ac:spMkLst>
            <pc:docMk/>
            <pc:sldMk cId="3872455199" sldId="446"/>
            <ac:spMk id="12" creationId="{2AEBC8F2-97B1-41B4-93F1-2D289E197FBA}"/>
          </ac:spMkLst>
        </pc:spChg>
        <pc:spChg chg="add del">
          <ac:chgData name="מירית עמוסי" userId="6f5be6dc-a1f8-45c3-8922-7cb79ed6bdda" providerId="ADAL" clId="{52CF3EF4-7A9B-4666-A3BA-E3A4896AEC76}" dt="2022-05-24T09:04:41.853" v="247" actId="26606"/>
          <ac:spMkLst>
            <pc:docMk/>
            <pc:sldMk cId="3872455199" sldId="446"/>
            <ac:spMk id="14" creationId="{472E3A19-F5D5-48FC-BB9C-48C2F68F598B}"/>
          </ac:spMkLst>
        </pc:spChg>
        <pc:spChg chg="add del">
          <ac:chgData name="מירית עמוסי" userId="6f5be6dc-a1f8-45c3-8922-7cb79ed6bdda" providerId="ADAL" clId="{52CF3EF4-7A9B-4666-A3BA-E3A4896AEC76}" dt="2022-05-24T09:04:41.853" v="247" actId="26606"/>
          <ac:spMkLst>
            <pc:docMk/>
            <pc:sldMk cId="3872455199" sldId="446"/>
            <ac:spMk id="16" creationId="{7A62E32F-BB65-43A8-8EB5-92346890E549}"/>
          </ac:spMkLst>
        </pc:spChg>
        <pc:spChg chg="add del">
          <ac:chgData name="מירית עמוסי" userId="6f5be6dc-a1f8-45c3-8922-7cb79ed6bdda" providerId="ADAL" clId="{52CF3EF4-7A9B-4666-A3BA-E3A4896AEC76}" dt="2022-05-24T09:04:41.853" v="247" actId="26606"/>
          <ac:spMkLst>
            <pc:docMk/>
            <pc:sldMk cId="3872455199" sldId="446"/>
            <ac:spMk id="18" creationId="{14E91B64-9FCC-451E-AFB4-A827D6329367}"/>
          </ac:spMkLst>
        </pc:spChg>
      </pc:sldChg>
      <pc:sldChg chg="modSp mod">
        <pc:chgData name="מירית עמוסי" userId="6f5be6dc-a1f8-45c3-8922-7cb79ed6bdda" providerId="ADAL" clId="{52CF3EF4-7A9B-4666-A3BA-E3A4896AEC76}" dt="2022-05-24T09:03:18.026" v="242"/>
        <pc:sldMkLst>
          <pc:docMk/>
          <pc:sldMk cId="3255267469" sldId="454"/>
        </pc:sldMkLst>
        <pc:spChg chg="mod">
          <ac:chgData name="מירית עמוסי" userId="6f5be6dc-a1f8-45c3-8922-7cb79ed6bdda" providerId="ADAL" clId="{52CF3EF4-7A9B-4666-A3BA-E3A4896AEC76}" dt="2022-05-24T09:03:18.026" v="242"/>
          <ac:spMkLst>
            <pc:docMk/>
            <pc:sldMk cId="3255267469" sldId="454"/>
            <ac:spMk id="2" creationId="{00000000-0000-0000-0000-000000000000}"/>
          </ac:spMkLst>
        </pc:spChg>
        <pc:spChg chg="mod">
          <ac:chgData name="מירית עמוסי" userId="6f5be6dc-a1f8-45c3-8922-7cb79ed6bdda" providerId="ADAL" clId="{52CF3EF4-7A9B-4666-A3BA-E3A4896AEC76}" dt="2022-05-24T09:03:18.026" v="242"/>
          <ac:spMkLst>
            <pc:docMk/>
            <pc:sldMk cId="3255267469" sldId="454"/>
            <ac:spMk id="3" creationId="{00000000-0000-0000-0000-000000000000}"/>
          </ac:spMkLst>
        </pc:spChg>
      </pc:sldChg>
      <pc:sldChg chg="modSp mod modShow">
        <pc:chgData name="מירית עמוסי" userId="6f5be6dc-a1f8-45c3-8922-7cb79ed6bdda" providerId="ADAL" clId="{52CF3EF4-7A9B-4666-A3BA-E3A4896AEC76}" dt="2022-05-24T09:13:07.502" v="253" actId="729"/>
        <pc:sldMkLst>
          <pc:docMk/>
          <pc:sldMk cId="3667967056" sldId="456"/>
        </pc:sldMkLst>
        <pc:spChg chg="mod">
          <ac:chgData name="מירית עמוסי" userId="6f5be6dc-a1f8-45c3-8922-7cb79ed6bdda" providerId="ADAL" clId="{52CF3EF4-7A9B-4666-A3BA-E3A4896AEC76}" dt="2022-05-24T09:03:18.026" v="242"/>
          <ac:spMkLst>
            <pc:docMk/>
            <pc:sldMk cId="3667967056" sldId="456"/>
            <ac:spMk id="2" creationId="{00000000-0000-0000-0000-000000000000}"/>
          </ac:spMkLst>
        </pc:spChg>
        <pc:spChg chg="mod">
          <ac:chgData name="מירית עמוסי" userId="6f5be6dc-a1f8-45c3-8922-7cb79ed6bdda" providerId="ADAL" clId="{52CF3EF4-7A9B-4666-A3BA-E3A4896AEC76}" dt="2022-05-24T09:03:18.026" v="242"/>
          <ac:spMkLst>
            <pc:docMk/>
            <pc:sldMk cId="3667967056" sldId="456"/>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3054767861" sldId="536"/>
        </pc:sldMkLst>
        <pc:spChg chg="mod">
          <ac:chgData name="מירית עמוסי" userId="6f5be6dc-a1f8-45c3-8922-7cb79ed6bdda" providerId="ADAL" clId="{52CF3EF4-7A9B-4666-A3BA-E3A4896AEC76}" dt="2022-05-24T09:03:18.026" v="242"/>
          <ac:spMkLst>
            <pc:docMk/>
            <pc:sldMk cId="3054767861" sldId="536"/>
            <ac:spMk id="2" creationId="{00000000-0000-0000-0000-000000000000}"/>
          </ac:spMkLst>
        </pc:spChg>
        <pc:spChg chg="mod">
          <ac:chgData name="מירית עמוסי" userId="6f5be6dc-a1f8-45c3-8922-7cb79ed6bdda" providerId="ADAL" clId="{52CF3EF4-7A9B-4666-A3BA-E3A4896AEC76}" dt="2022-05-24T09:03:18.026" v="242"/>
          <ac:spMkLst>
            <pc:docMk/>
            <pc:sldMk cId="3054767861" sldId="536"/>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3508809413" sldId="537"/>
        </pc:sldMkLst>
        <pc:spChg chg="mod">
          <ac:chgData name="מירית עמוסי" userId="6f5be6dc-a1f8-45c3-8922-7cb79ed6bdda" providerId="ADAL" clId="{52CF3EF4-7A9B-4666-A3BA-E3A4896AEC76}" dt="2022-05-24T09:03:18.026" v="242"/>
          <ac:spMkLst>
            <pc:docMk/>
            <pc:sldMk cId="3508809413" sldId="537"/>
            <ac:spMk id="2" creationId="{00000000-0000-0000-0000-000000000000}"/>
          </ac:spMkLst>
        </pc:spChg>
        <pc:spChg chg="mod">
          <ac:chgData name="מירית עמוסי" userId="6f5be6dc-a1f8-45c3-8922-7cb79ed6bdda" providerId="ADAL" clId="{52CF3EF4-7A9B-4666-A3BA-E3A4896AEC76}" dt="2022-05-24T09:03:18.026" v="242"/>
          <ac:spMkLst>
            <pc:docMk/>
            <pc:sldMk cId="3508809413" sldId="537"/>
            <ac:spMk id="3" creationId="{00000000-0000-0000-0000-000000000000}"/>
          </ac:spMkLst>
        </pc:spChg>
      </pc:sldChg>
      <pc:sldChg chg="modSp mod ord">
        <pc:chgData name="מירית עמוסי" userId="6f5be6dc-a1f8-45c3-8922-7cb79ed6bdda" providerId="ADAL" clId="{52CF3EF4-7A9B-4666-A3BA-E3A4896AEC76}" dt="2022-05-24T09:03:18.026" v="242"/>
        <pc:sldMkLst>
          <pc:docMk/>
          <pc:sldMk cId="279525819" sldId="538"/>
        </pc:sldMkLst>
        <pc:spChg chg="mod">
          <ac:chgData name="מירית עמוסי" userId="6f5be6dc-a1f8-45c3-8922-7cb79ed6bdda" providerId="ADAL" clId="{52CF3EF4-7A9B-4666-A3BA-E3A4896AEC76}" dt="2022-05-24T09:03:18.026" v="242"/>
          <ac:spMkLst>
            <pc:docMk/>
            <pc:sldMk cId="279525819" sldId="538"/>
            <ac:spMk id="2" creationId="{00000000-0000-0000-0000-000000000000}"/>
          </ac:spMkLst>
        </pc:spChg>
        <pc:spChg chg="mod">
          <ac:chgData name="מירית עמוסי" userId="6f5be6dc-a1f8-45c3-8922-7cb79ed6bdda" providerId="ADAL" clId="{52CF3EF4-7A9B-4666-A3BA-E3A4896AEC76}" dt="2022-03-14T16:18:01.170" v="101"/>
          <ac:spMkLst>
            <pc:docMk/>
            <pc:sldMk cId="279525819" sldId="538"/>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1181569421" sldId="539"/>
        </pc:sldMkLst>
        <pc:spChg chg="mod">
          <ac:chgData name="מירית עמוסי" userId="6f5be6dc-a1f8-45c3-8922-7cb79ed6bdda" providerId="ADAL" clId="{52CF3EF4-7A9B-4666-A3BA-E3A4896AEC76}" dt="2022-05-24T09:03:18.026" v="242"/>
          <ac:spMkLst>
            <pc:docMk/>
            <pc:sldMk cId="1181569421" sldId="539"/>
            <ac:spMk id="2" creationId="{00000000-0000-0000-0000-000000000000}"/>
          </ac:spMkLst>
        </pc:spChg>
        <pc:spChg chg="mod">
          <ac:chgData name="מירית עמוסי" userId="6f5be6dc-a1f8-45c3-8922-7cb79ed6bdda" providerId="ADAL" clId="{52CF3EF4-7A9B-4666-A3BA-E3A4896AEC76}" dt="2022-05-24T09:03:18.026" v="242"/>
          <ac:spMkLst>
            <pc:docMk/>
            <pc:sldMk cId="1181569421" sldId="539"/>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76804462" sldId="540"/>
        </pc:sldMkLst>
        <pc:spChg chg="mod">
          <ac:chgData name="מירית עמוסי" userId="6f5be6dc-a1f8-45c3-8922-7cb79ed6bdda" providerId="ADAL" clId="{52CF3EF4-7A9B-4666-A3BA-E3A4896AEC76}" dt="2022-05-24T09:03:18.026" v="242"/>
          <ac:spMkLst>
            <pc:docMk/>
            <pc:sldMk cId="76804462" sldId="540"/>
            <ac:spMk id="2" creationId="{00000000-0000-0000-0000-000000000000}"/>
          </ac:spMkLst>
        </pc:spChg>
        <pc:spChg chg="mod">
          <ac:chgData name="מירית עמוסי" userId="6f5be6dc-a1f8-45c3-8922-7cb79ed6bdda" providerId="ADAL" clId="{52CF3EF4-7A9B-4666-A3BA-E3A4896AEC76}" dt="2022-05-24T09:03:18.026" v="242"/>
          <ac:spMkLst>
            <pc:docMk/>
            <pc:sldMk cId="76804462" sldId="540"/>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2295085542" sldId="541"/>
        </pc:sldMkLst>
        <pc:spChg chg="mod">
          <ac:chgData name="מירית עמוסי" userId="6f5be6dc-a1f8-45c3-8922-7cb79ed6bdda" providerId="ADAL" clId="{52CF3EF4-7A9B-4666-A3BA-E3A4896AEC76}" dt="2022-05-24T09:03:18.026" v="242"/>
          <ac:spMkLst>
            <pc:docMk/>
            <pc:sldMk cId="2295085542" sldId="541"/>
            <ac:spMk id="2" creationId="{00000000-0000-0000-0000-000000000000}"/>
          </ac:spMkLst>
        </pc:spChg>
        <pc:spChg chg="mod">
          <ac:chgData name="מירית עמוסי" userId="6f5be6dc-a1f8-45c3-8922-7cb79ed6bdda" providerId="ADAL" clId="{52CF3EF4-7A9B-4666-A3BA-E3A4896AEC76}" dt="2022-05-24T09:03:18.026" v="242"/>
          <ac:spMkLst>
            <pc:docMk/>
            <pc:sldMk cId="2295085542" sldId="541"/>
            <ac:spMk id="3" creationId="{00000000-0000-0000-0000-000000000000}"/>
          </ac:spMkLst>
        </pc:spChg>
      </pc:sldChg>
      <pc:sldChg chg="modSp mod">
        <pc:chgData name="מירית עמוסי" userId="6f5be6dc-a1f8-45c3-8922-7cb79ed6bdda" providerId="ADAL" clId="{52CF3EF4-7A9B-4666-A3BA-E3A4896AEC76}" dt="2022-05-24T09:03:18.026" v="242"/>
        <pc:sldMkLst>
          <pc:docMk/>
          <pc:sldMk cId="842560158" sldId="542"/>
        </pc:sldMkLst>
        <pc:spChg chg="mod">
          <ac:chgData name="מירית עמוסי" userId="6f5be6dc-a1f8-45c3-8922-7cb79ed6bdda" providerId="ADAL" clId="{52CF3EF4-7A9B-4666-A3BA-E3A4896AEC76}" dt="2022-05-24T09:03:18.026" v="242"/>
          <ac:spMkLst>
            <pc:docMk/>
            <pc:sldMk cId="842560158" sldId="542"/>
            <ac:spMk id="2" creationId="{00000000-0000-0000-0000-000000000000}"/>
          </ac:spMkLst>
        </pc:spChg>
        <pc:spChg chg="mod">
          <ac:chgData name="מירית עמוסי" userId="6f5be6dc-a1f8-45c3-8922-7cb79ed6bdda" providerId="ADAL" clId="{52CF3EF4-7A9B-4666-A3BA-E3A4896AEC76}" dt="2022-05-24T09:03:18.026" v="242"/>
          <ac:spMkLst>
            <pc:docMk/>
            <pc:sldMk cId="842560158" sldId="542"/>
            <ac:spMk id="3" creationId="{00000000-0000-0000-0000-000000000000}"/>
          </ac:spMkLst>
        </pc:spChg>
      </pc:sldChg>
      <pc:sldChg chg="delSp modSp mod setBg">
        <pc:chgData name="מירית עמוסי" userId="6f5be6dc-a1f8-45c3-8922-7cb79ed6bdda" providerId="ADAL" clId="{52CF3EF4-7A9B-4666-A3BA-E3A4896AEC76}" dt="2022-05-24T09:14:38.575" v="270" actId="20577"/>
        <pc:sldMkLst>
          <pc:docMk/>
          <pc:sldMk cId="3616932760" sldId="543"/>
        </pc:sldMkLst>
        <pc:spChg chg="mod">
          <ac:chgData name="מירית עמוסי" userId="6f5be6dc-a1f8-45c3-8922-7cb79ed6bdda" providerId="ADAL" clId="{52CF3EF4-7A9B-4666-A3BA-E3A4896AEC76}" dt="2022-05-24T09:14:38.575" v="270" actId="20577"/>
          <ac:spMkLst>
            <pc:docMk/>
            <pc:sldMk cId="3616932760" sldId="543"/>
            <ac:spMk id="3" creationId="{00000000-0000-0000-0000-000000000000}"/>
          </ac:spMkLst>
        </pc:spChg>
        <pc:picChg chg="del">
          <ac:chgData name="מירית עמוסי" userId="6f5be6dc-a1f8-45c3-8922-7cb79ed6bdda" providerId="ADAL" clId="{52CF3EF4-7A9B-4666-A3BA-E3A4896AEC76}" dt="2022-05-24T09:14:27.471" v="262" actId="478"/>
          <ac:picMkLst>
            <pc:docMk/>
            <pc:sldMk cId="3616932760" sldId="543"/>
            <ac:picMk id="5" creationId="{00000000-0000-0000-0000-000000000000}"/>
          </ac:picMkLst>
        </pc:picChg>
        <pc:picChg chg="del">
          <ac:chgData name="מירית עמוסי" userId="6f5be6dc-a1f8-45c3-8922-7cb79ed6bdda" providerId="ADAL" clId="{52CF3EF4-7A9B-4666-A3BA-E3A4896AEC76}" dt="2022-05-24T09:14:25.162" v="261" actId="478"/>
          <ac:picMkLst>
            <pc:docMk/>
            <pc:sldMk cId="3616932760" sldId="543"/>
            <ac:picMk id="9" creationId="{00000000-0000-0000-0000-000000000000}"/>
          </ac:picMkLst>
        </pc:picChg>
      </pc:sldChg>
      <pc:sldChg chg="modSp">
        <pc:chgData name="מירית עמוסי" userId="6f5be6dc-a1f8-45c3-8922-7cb79ed6bdda" providerId="ADAL" clId="{52CF3EF4-7A9B-4666-A3BA-E3A4896AEC76}" dt="2022-05-24T09:03:18.026" v="242"/>
        <pc:sldMkLst>
          <pc:docMk/>
          <pc:sldMk cId="2990227263" sldId="544"/>
        </pc:sldMkLst>
        <pc:spChg chg="mod">
          <ac:chgData name="מירית עמוסי" userId="6f5be6dc-a1f8-45c3-8922-7cb79ed6bdda" providerId="ADAL" clId="{52CF3EF4-7A9B-4666-A3BA-E3A4896AEC76}" dt="2022-05-24T09:03:18.026" v="242"/>
          <ac:spMkLst>
            <pc:docMk/>
            <pc:sldMk cId="2990227263" sldId="544"/>
            <ac:spMk id="2" creationId="{00000000-0000-0000-0000-000000000000}"/>
          </ac:spMkLst>
        </pc:spChg>
        <pc:spChg chg="mod">
          <ac:chgData name="מירית עמוסי" userId="6f5be6dc-a1f8-45c3-8922-7cb79ed6bdda" providerId="ADAL" clId="{52CF3EF4-7A9B-4666-A3BA-E3A4896AEC76}" dt="2022-05-24T09:03:18.026" v="242"/>
          <ac:spMkLst>
            <pc:docMk/>
            <pc:sldMk cId="2990227263" sldId="544"/>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3723951350" sldId="546"/>
        </pc:sldMkLst>
        <pc:spChg chg="mod">
          <ac:chgData name="מירית עמוסי" userId="6f5be6dc-a1f8-45c3-8922-7cb79ed6bdda" providerId="ADAL" clId="{52CF3EF4-7A9B-4666-A3BA-E3A4896AEC76}" dt="2022-05-24T09:03:18.026" v="242"/>
          <ac:spMkLst>
            <pc:docMk/>
            <pc:sldMk cId="3723951350" sldId="546"/>
            <ac:spMk id="2" creationId="{B6F5D3B0-6C1C-4D46-98E6-0AA614C52479}"/>
          </ac:spMkLst>
        </pc:spChg>
        <pc:spChg chg="mod">
          <ac:chgData name="מירית עמוסי" userId="6f5be6dc-a1f8-45c3-8922-7cb79ed6bdda" providerId="ADAL" clId="{52CF3EF4-7A9B-4666-A3BA-E3A4896AEC76}" dt="2022-05-24T09:03:18.026" v="242"/>
          <ac:spMkLst>
            <pc:docMk/>
            <pc:sldMk cId="3723951350" sldId="546"/>
            <ac:spMk id="3" creationId="{30BB12C0-8720-4DD5-AF17-89C3F44C5493}"/>
          </ac:spMkLst>
        </pc:spChg>
      </pc:sldChg>
      <pc:sldChg chg="modSp">
        <pc:chgData name="מירית עמוסי" userId="6f5be6dc-a1f8-45c3-8922-7cb79ed6bdda" providerId="ADAL" clId="{52CF3EF4-7A9B-4666-A3BA-E3A4896AEC76}" dt="2022-05-24T09:03:18.026" v="242"/>
        <pc:sldMkLst>
          <pc:docMk/>
          <pc:sldMk cId="130382381" sldId="547"/>
        </pc:sldMkLst>
        <pc:spChg chg="mod">
          <ac:chgData name="מירית עמוסי" userId="6f5be6dc-a1f8-45c3-8922-7cb79ed6bdda" providerId="ADAL" clId="{52CF3EF4-7A9B-4666-A3BA-E3A4896AEC76}" dt="2022-05-24T09:03:18.026" v="242"/>
          <ac:spMkLst>
            <pc:docMk/>
            <pc:sldMk cId="130382381" sldId="547"/>
            <ac:spMk id="2" creationId="{760C4E06-7D8B-43EA-8D60-136DC4F41BD1}"/>
          </ac:spMkLst>
        </pc:spChg>
        <pc:spChg chg="mod">
          <ac:chgData name="מירית עמוסי" userId="6f5be6dc-a1f8-45c3-8922-7cb79ed6bdda" providerId="ADAL" clId="{52CF3EF4-7A9B-4666-A3BA-E3A4896AEC76}" dt="2022-05-24T09:03:18.026" v="242"/>
          <ac:spMkLst>
            <pc:docMk/>
            <pc:sldMk cId="130382381" sldId="547"/>
            <ac:spMk id="3" creationId="{42F514DD-74BA-4B84-96CC-16C75870160F}"/>
          </ac:spMkLst>
        </pc:spChg>
      </pc:sldChg>
      <pc:sldChg chg="modSp">
        <pc:chgData name="מירית עמוסי" userId="6f5be6dc-a1f8-45c3-8922-7cb79ed6bdda" providerId="ADAL" clId="{52CF3EF4-7A9B-4666-A3BA-E3A4896AEC76}" dt="2022-05-24T09:03:18.026" v="242"/>
        <pc:sldMkLst>
          <pc:docMk/>
          <pc:sldMk cId="3367444825" sldId="548"/>
        </pc:sldMkLst>
        <pc:spChg chg="mod">
          <ac:chgData name="מירית עמוסי" userId="6f5be6dc-a1f8-45c3-8922-7cb79ed6bdda" providerId="ADAL" clId="{52CF3EF4-7A9B-4666-A3BA-E3A4896AEC76}" dt="2022-05-24T09:03:18.026" v="242"/>
          <ac:spMkLst>
            <pc:docMk/>
            <pc:sldMk cId="3367444825" sldId="548"/>
            <ac:spMk id="2" creationId="{9D863400-13D9-4308-B732-CC52C564AB21}"/>
          </ac:spMkLst>
        </pc:spChg>
        <pc:spChg chg="mod">
          <ac:chgData name="מירית עמוסי" userId="6f5be6dc-a1f8-45c3-8922-7cb79ed6bdda" providerId="ADAL" clId="{52CF3EF4-7A9B-4666-A3BA-E3A4896AEC76}" dt="2022-05-24T09:03:18.026" v="242"/>
          <ac:spMkLst>
            <pc:docMk/>
            <pc:sldMk cId="3367444825" sldId="548"/>
            <ac:spMk id="3" creationId="{99872ADC-F92A-4DCB-9305-C7719556DB3E}"/>
          </ac:spMkLst>
        </pc:spChg>
      </pc:sldChg>
      <pc:sldChg chg="modSp">
        <pc:chgData name="מירית עמוסי" userId="6f5be6dc-a1f8-45c3-8922-7cb79ed6bdda" providerId="ADAL" clId="{52CF3EF4-7A9B-4666-A3BA-E3A4896AEC76}" dt="2022-05-24T09:03:18.026" v="242"/>
        <pc:sldMkLst>
          <pc:docMk/>
          <pc:sldMk cId="2653449062" sldId="549"/>
        </pc:sldMkLst>
        <pc:spChg chg="mod">
          <ac:chgData name="מירית עמוסי" userId="6f5be6dc-a1f8-45c3-8922-7cb79ed6bdda" providerId="ADAL" clId="{52CF3EF4-7A9B-4666-A3BA-E3A4896AEC76}" dt="2022-05-24T09:03:18.026" v="242"/>
          <ac:spMkLst>
            <pc:docMk/>
            <pc:sldMk cId="2653449062" sldId="549"/>
            <ac:spMk id="2" creationId="{651CA47F-9756-4737-906A-9103E18162CF}"/>
          </ac:spMkLst>
        </pc:spChg>
        <pc:spChg chg="mod">
          <ac:chgData name="מירית עמוסי" userId="6f5be6dc-a1f8-45c3-8922-7cb79ed6bdda" providerId="ADAL" clId="{52CF3EF4-7A9B-4666-A3BA-E3A4896AEC76}" dt="2022-05-24T09:03:18.026" v="242"/>
          <ac:spMkLst>
            <pc:docMk/>
            <pc:sldMk cId="2653449062" sldId="549"/>
            <ac:spMk id="3" creationId="{53DAA6AB-AA27-4D96-BF12-651499FAB19C}"/>
          </ac:spMkLst>
        </pc:spChg>
      </pc:sldChg>
      <pc:sldChg chg="modSp">
        <pc:chgData name="מירית עמוסי" userId="6f5be6dc-a1f8-45c3-8922-7cb79ed6bdda" providerId="ADAL" clId="{52CF3EF4-7A9B-4666-A3BA-E3A4896AEC76}" dt="2022-05-24T09:03:18.026" v="242"/>
        <pc:sldMkLst>
          <pc:docMk/>
          <pc:sldMk cId="3187209855" sldId="550"/>
        </pc:sldMkLst>
        <pc:spChg chg="mod">
          <ac:chgData name="מירית עמוסי" userId="6f5be6dc-a1f8-45c3-8922-7cb79ed6bdda" providerId="ADAL" clId="{52CF3EF4-7A9B-4666-A3BA-E3A4896AEC76}" dt="2022-05-24T09:03:18.026" v="242"/>
          <ac:spMkLst>
            <pc:docMk/>
            <pc:sldMk cId="3187209855" sldId="550"/>
            <ac:spMk id="2" creationId="{23FBE92E-D94E-4F07-823E-71FCEBD4BA58}"/>
          </ac:spMkLst>
        </pc:spChg>
      </pc:sldChg>
      <pc:sldChg chg="modSp mod modShow">
        <pc:chgData name="מירית עמוסי" userId="6f5be6dc-a1f8-45c3-8922-7cb79ed6bdda" providerId="ADAL" clId="{52CF3EF4-7A9B-4666-A3BA-E3A4896AEC76}" dt="2022-05-24T09:12:47.190" v="251" actId="729"/>
        <pc:sldMkLst>
          <pc:docMk/>
          <pc:sldMk cId="2567750175" sldId="551"/>
        </pc:sldMkLst>
        <pc:spChg chg="mod">
          <ac:chgData name="מירית עמוסי" userId="6f5be6dc-a1f8-45c3-8922-7cb79ed6bdda" providerId="ADAL" clId="{52CF3EF4-7A9B-4666-A3BA-E3A4896AEC76}" dt="2022-05-24T09:03:18.026" v="242"/>
          <ac:spMkLst>
            <pc:docMk/>
            <pc:sldMk cId="2567750175" sldId="551"/>
            <ac:spMk id="2" creationId="{00000000-0000-0000-0000-000000000000}"/>
          </ac:spMkLst>
        </pc:spChg>
      </pc:sldChg>
      <pc:sldChg chg="modSp mod modShow">
        <pc:chgData name="מירית עמוסי" userId="6f5be6dc-a1f8-45c3-8922-7cb79ed6bdda" providerId="ADAL" clId="{52CF3EF4-7A9B-4666-A3BA-E3A4896AEC76}" dt="2022-05-24T09:12:53.739" v="252" actId="729"/>
        <pc:sldMkLst>
          <pc:docMk/>
          <pc:sldMk cId="1984174359" sldId="552"/>
        </pc:sldMkLst>
        <pc:spChg chg="mod">
          <ac:chgData name="מירית עמוסי" userId="6f5be6dc-a1f8-45c3-8922-7cb79ed6bdda" providerId="ADAL" clId="{52CF3EF4-7A9B-4666-A3BA-E3A4896AEC76}" dt="2022-05-24T09:03:18.026" v="242"/>
          <ac:spMkLst>
            <pc:docMk/>
            <pc:sldMk cId="1984174359" sldId="552"/>
            <ac:spMk id="2" creationId="{00000000-0000-0000-0000-000000000000}"/>
          </ac:spMkLst>
        </pc:spChg>
      </pc:sldChg>
      <pc:sldChg chg="modSp mod modShow">
        <pc:chgData name="מירית עמוסי" userId="6f5be6dc-a1f8-45c3-8922-7cb79ed6bdda" providerId="ADAL" clId="{52CF3EF4-7A9B-4666-A3BA-E3A4896AEC76}" dt="2022-05-24T09:12:53.739" v="252" actId="729"/>
        <pc:sldMkLst>
          <pc:docMk/>
          <pc:sldMk cId="4009300544" sldId="553"/>
        </pc:sldMkLst>
        <pc:spChg chg="mod">
          <ac:chgData name="מירית עמוסי" userId="6f5be6dc-a1f8-45c3-8922-7cb79ed6bdda" providerId="ADAL" clId="{52CF3EF4-7A9B-4666-A3BA-E3A4896AEC76}" dt="2022-05-24T09:03:18.026" v="242"/>
          <ac:spMkLst>
            <pc:docMk/>
            <pc:sldMk cId="4009300544" sldId="553"/>
            <ac:spMk id="2" creationId="{00000000-0000-0000-0000-000000000000}"/>
          </ac:spMkLst>
        </pc:spChg>
      </pc:sldChg>
      <pc:sldChg chg="modSp mod modShow">
        <pc:chgData name="מירית עמוסי" userId="6f5be6dc-a1f8-45c3-8922-7cb79ed6bdda" providerId="ADAL" clId="{52CF3EF4-7A9B-4666-A3BA-E3A4896AEC76}" dt="2022-05-24T09:13:07.502" v="253" actId="729"/>
        <pc:sldMkLst>
          <pc:docMk/>
          <pc:sldMk cId="2619482937" sldId="556"/>
        </pc:sldMkLst>
        <pc:spChg chg="mod">
          <ac:chgData name="מירית עמוסי" userId="6f5be6dc-a1f8-45c3-8922-7cb79ed6bdda" providerId="ADAL" clId="{52CF3EF4-7A9B-4666-A3BA-E3A4896AEC76}" dt="2022-05-24T09:03:18.026" v="242"/>
          <ac:spMkLst>
            <pc:docMk/>
            <pc:sldMk cId="2619482937" sldId="556"/>
            <ac:spMk id="2" creationId="{259608D8-802C-483A-965E-DED58850F311}"/>
          </ac:spMkLst>
        </pc:spChg>
      </pc:sldChg>
      <pc:sldChg chg="modSp mod">
        <pc:chgData name="מירית עמוסי" userId="6f5be6dc-a1f8-45c3-8922-7cb79ed6bdda" providerId="ADAL" clId="{52CF3EF4-7A9B-4666-A3BA-E3A4896AEC76}" dt="2022-05-24T09:03:18.026" v="242"/>
        <pc:sldMkLst>
          <pc:docMk/>
          <pc:sldMk cId="4016924181" sldId="557"/>
        </pc:sldMkLst>
        <pc:spChg chg="mod">
          <ac:chgData name="מירית עמוסי" userId="6f5be6dc-a1f8-45c3-8922-7cb79ed6bdda" providerId="ADAL" clId="{52CF3EF4-7A9B-4666-A3BA-E3A4896AEC76}" dt="2022-05-24T09:03:18.026" v="242"/>
          <ac:spMkLst>
            <pc:docMk/>
            <pc:sldMk cId="4016924181" sldId="557"/>
            <ac:spMk id="2" creationId="{F676CA1A-D9EE-4D92-886F-C8221F5CA6B9}"/>
          </ac:spMkLst>
        </pc:spChg>
        <pc:spChg chg="mod">
          <ac:chgData name="מירית עמוסי" userId="6f5be6dc-a1f8-45c3-8922-7cb79ed6bdda" providerId="ADAL" clId="{52CF3EF4-7A9B-4666-A3BA-E3A4896AEC76}" dt="2022-05-24T09:03:18.026" v="242"/>
          <ac:spMkLst>
            <pc:docMk/>
            <pc:sldMk cId="4016924181" sldId="557"/>
            <ac:spMk id="3" creationId="{F669FAC2-7211-440D-8175-472AD1669F03}"/>
          </ac:spMkLst>
        </pc:spChg>
      </pc:sldChg>
      <pc:sldChg chg="modSp mod">
        <pc:chgData name="מירית עמוסי" userId="6f5be6dc-a1f8-45c3-8922-7cb79ed6bdda" providerId="ADAL" clId="{52CF3EF4-7A9B-4666-A3BA-E3A4896AEC76}" dt="2022-05-24T09:03:18.026" v="242"/>
        <pc:sldMkLst>
          <pc:docMk/>
          <pc:sldMk cId="4192628601" sldId="558"/>
        </pc:sldMkLst>
        <pc:spChg chg="mod">
          <ac:chgData name="מירית עמוסי" userId="6f5be6dc-a1f8-45c3-8922-7cb79ed6bdda" providerId="ADAL" clId="{52CF3EF4-7A9B-4666-A3BA-E3A4896AEC76}" dt="2022-05-24T09:03:18.026" v="242"/>
          <ac:spMkLst>
            <pc:docMk/>
            <pc:sldMk cId="4192628601" sldId="558"/>
            <ac:spMk id="2" creationId="{AB703E14-B42A-45B4-AD44-BF7304B186AC}"/>
          </ac:spMkLst>
        </pc:spChg>
        <pc:spChg chg="mod">
          <ac:chgData name="מירית עמוסי" userId="6f5be6dc-a1f8-45c3-8922-7cb79ed6bdda" providerId="ADAL" clId="{52CF3EF4-7A9B-4666-A3BA-E3A4896AEC76}" dt="2022-03-14T16:18:01.170" v="101"/>
          <ac:spMkLst>
            <pc:docMk/>
            <pc:sldMk cId="4192628601" sldId="558"/>
            <ac:spMk id="3" creationId="{6212FA51-3F45-4EB1-BF12-EC9EC28D7A78}"/>
          </ac:spMkLst>
        </pc:spChg>
      </pc:sldChg>
      <pc:sldChg chg="modSp mod">
        <pc:chgData name="מירית עמוסי" userId="6f5be6dc-a1f8-45c3-8922-7cb79ed6bdda" providerId="ADAL" clId="{52CF3EF4-7A9B-4666-A3BA-E3A4896AEC76}" dt="2022-05-24T09:03:18.026" v="242"/>
        <pc:sldMkLst>
          <pc:docMk/>
          <pc:sldMk cId="2890047139" sldId="559"/>
        </pc:sldMkLst>
        <pc:spChg chg="mod">
          <ac:chgData name="מירית עמוסי" userId="6f5be6dc-a1f8-45c3-8922-7cb79ed6bdda" providerId="ADAL" clId="{52CF3EF4-7A9B-4666-A3BA-E3A4896AEC76}" dt="2022-05-24T09:03:18.026" v="242"/>
          <ac:spMkLst>
            <pc:docMk/>
            <pc:sldMk cId="2890047139" sldId="559"/>
            <ac:spMk id="2" creationId="{542E92E7-4610-47E8-AF54-644D00C14CDA}"/>
          </ac:spMkLst>
        </pc:spChg>
      </pc:sldChg>
      <pc:sldChg chg="modSp mod">
        <pc:chgData name="מירית עמוסי" userId="6f5be6dc-a1f8-45c3-8922-7cb79ed6bdda" providerId="ADAL" clId="{52CF3EF4-7A9B-4666-A3BA-E3A4896AEC76}" dt="2022-05-24T09:03:18.026" v="242"/>
        <pc:sldMkLst>
          <pc:docMk/>
          <pc:sldMk cId="2326572357" sldId="560"/>
        </pc:sldMkLst>
        <pc:spChg chg="mod">
          <ac:chgData name="מירית עמוסי" userId="6f5be6dc-a1f8-45c3-8922-7cb79ed6bdda" providerId="ADAL" clId="{52CF3EF4-7A9B-4666-A3BA-E3A4896AEC76}" dt="2022-05-24T09:03:18.026" v="242"/>
          <ac:spMkLst>
            <pc:docMk/>
            <pc:sldMk cId="2326572357" sldId="560"/>
            <ac:spMk id="2" creationId="{AF2FEC43-3893-4714-A29B-0E53B5DE865E}"/>
          </ac:spMkLst>
        </pc:spChg>
        <pc:spChg chg="mod">
          <ac:chgData name="מירית עמוסי" userId="6f5be6dc-a1f8-45c3-8922-7cb79ed6bdda" providerId="ADAL" clId="{52CF3EF4-7A9B-4666-A3BA-E3A4896AEC76}" dt="2022-05-24T09:03:18.026" v="242"/>
          <ac:spMkLst>
            <pc:docMk/>
            <pc:sldMk cId="2326572357" sldId="560"/>
            <ac:spMk id="3" creationId="{B9ECD61B-E04E-4692-86FD-E9661471C8F9}"/>
          </ac:spMkLst>
        </pc:spChg>
      </pc:sldChg>
      <pc:sldChg chg="modSp mod">
        <pc:chgData name="מירית עמוסי" userId="6f5be6dc-a1f8-45c3-8922-7cb79ed6bdda" providerId="ADAL" clId="{52CF3EF4-7A9B-4666-A3BA-E3A4896AEC76}" dt="2022-05-24T09:03:18.026" v="242"/>
        <pc:sldMkLst>
          <pc:docMk/>
          <pc:sldMk cId="1625683089" sldId="561"/>
        </pc:sldMkLst>
        <pc:spChg chg="mod">
          <ac:chgData name="מירית עמוסי" userId="6f5be6dc-a1f8-45c3-8922-7cb79ed6bdda" providerId="ADAL" clId="{52CF3EF4-7A9B-4666-A3BA-E3A4896AEC76}" dt="2022-05-24T09:03:18.026" v="242"/>
          <ac:spMkLst>
            <pc:docMk/>
            <pc:sldMk cId="1625683089" sldId="561"/>
            <ac:spMk id="2" creationId="{8DB2CCA4-84B5-40C8-9863-6BA28B719E03}"/>
          </ac:spMkLst>
        </pc:spChg>
        <pc:spChg chg="mod">
          <ac:chgData name="מירית עמוסי" userId="6f5be6dc-a1f8-45c3-8922-7cb79ed6bdda" providerId="ADAL" clId="{52CF3EF4-7A9B-4666-A3BA-E3A4896AEC76}" dt="2022-05-24T09:03:18.026" v="242"/>
          <ac:spMkLst>
            <pc:docMk/>
            <pc:sldMk cId="1625683089" sldId="561"/>
            <ac:spMk id="3" creationId="{248F668B-7BB2-4D18-92E1-6E7AD5E76E29}"/>
          </ac:spMkLst>
        </pc:spChg>
      </pc:sldChg>
      <pc:sldChg chg="modSp mod">
        <pc:chgData name="מירית עמוסי" userId="6f5be6dc-a1f8-45c3-8922-7cb79ed6bdda" providerId="ADAL" clId="{52CF3EF4-7A9B-4666-A3BA-E3A4896AEC76}" dt="2022-05-24T09:03:18.026" v="242"/>
        <pc:sldMkLst>
          <pc:docMk/>
          <pc:sldMk cId="3183048197" sldId="562"/>
        </pc:sldMkLst>
        <pc:spChg chg="mod">
          <ac:chgData name="מירית עמוסי" userId="6f5be6dc-a1f8-45c3-8922-7cb79ed6bdda" providerId="ADAL" clId="{52CF3EF4-7A9B-4666-A3BA-E3A4896AEC76}" dt="2022-05-24T09:03:18.026" v="242"/>
          <ac:spMkLst>
            <pc:docMk/>
            <pc:sldMk cId="3183048197" sldId="562"/>
            <ac:spMk id="2" creationId="{C53C3C86-BFBE-4918-BD23-2E8FD84C98AC}"/>
          </ac:spMkLst>
        </pc:spChg>
        <pc:spChg chg="mod">
          <ac:chgData name="מירית עמוסי" userId="6f5be6dc-a1f8-45c3-8922-7cb79ed6bdda" providerId="ADAL" clId="{52CF3EF4-7A9B-4666-A3BA-E3A4896AEC76}" dt="2022-05-24T09:03:18.026" v="242"/>
          <ac:spMkLst>
            <pc:docMk/>
            <pc:sldMk cId="3183048197" sldId="562"/>
            <ac:spMk id="3" creationId="{DE928D86-5747-4C0B-8588-FB75BB0641C2}"/>
          </ac:spMkLst>
        </pc:spChg>
      </pc:sldChg>
      <pc:sldChg chg="modSp">
        <pc:chgData name="מירית עמוסי" userId="6f5be6dc-a1f8-45c3-8922-7cb79ed6bdda" providerId="ADAL" clId="{52CF3EF4-7A9B-4666-A3BA-E3A4896AEC76}" dt="2022-05-24T09:03:18.026" v="242"/>
        <pc:sldMkLst>
          <pc:docMk/>
          <pc:sldMk cId="1115134731" sldId="563"/>
        </pc:sldMkLst>
        <pc:spChg chg="mod">
          <ac:chgData name="מירית עמוסי" userId="6f5be6dc-a1f8-45c3-8922-7cb79ed6bdda" providerId="ADAL" clId="{52CF3EF4-7A9B-4666-A3BA-E3A4896AEC76}" dt="2022-05-24T09:03:18.026" v="242"/>
          <ac:spMkLst>
            <pc:docMk/>
            <pc:sldMk cId="1115134731" sldId="563"/>
            <ac:spMk id="2" creationId="{D7D38459-8D1F-4CB0-81C3-E6123B8BC5AF}"/>
          </ac:spMkLst>
        </pc:spChg>
        <pc:spChg chg="mod">
          <ac:chgData name="מירית עמוסי" userId="6f5be6dc-a1f8-45c3-8922-7cb79ed6bdda" providerId="ADAL" clId="{52CF3EF4-7A9B-4666-A3BA-E3A4896AEC76}" dt="2022-05-24T09:03:18.026" v="242"/>
          <ac:spMkLst>
            <pc:docMk/>
            <pc:sldMk cId="1115134731" sldId="563"/>
            <ac:spMk id="3" creationId="{AED2971A-6BCE-4D42-B56F-BCE7411F133D}"/>
          </ac:spMkLst>
        </pc:spChg>
      </pc:sldChg>
      <pc:sldChg chg="modSp mod">
        <pc:chgData name="מירית עמוסי" userId="6f5be6dc-a1f8-45c3-8922-7cb79ed6bdda" providerId="ADAL" clId="{52CF3EF4-7A9B-4666-A3BA-E3A4896AEC76}" dt="2022-05-24T09:03:18.026" v="242"/>
        <pc:sldMkLst>
          <pc:docMk/>
          <pc:sldMk cId="155127830" sldId="564"/>
        </pc:sldMkLst>
        <pc:spChg chg="mod">
          <ac:chgData name="מירית עמוסי" userId="6f5be6dc-a1f8-45c3-8922-7cb79ed6bdda" providerId="ADAL" clId="{52CF3EF4-7A9B-4666-A3BA-E3A4896AEC76}" dt="2022-05-24T09:03:18.026" v="242"/>
          <ac:spMkLst>
            <pc:docMk/>
            <pc:sldMk cId="155127830" sldId="564"/>
            <ac:spMk id="2" creationId="{44F19D58-D116-494A-A3F8-CC380ADD155A}"/>
          </ac:spMkLst>
        </pc:spChg>
        <pc:spChg chg="mod">
          <ac:chgData name="מירית עמוסי" userId="6f5be6dc-a1f8-45c3-8922-7cb79ed6bdda" providerId="ADAL" clId="{52CF3EF4-7A9B-4666-A3BA-E3A4896AEC76}" dt="2022-05-24T09:03:18.026" v="242"/>
          <ac:spMkLst>
            <pc:docMk/>
            <pc:sldMk cId="155127830" sldId="564"/>
            <ac:spMk id="3" creationId="{41BBB5B3-84D7-455B-9B25-6FB998D4D464}"/>
          </ac:spMkLst>
        </pc:spChg>
      </pc:sldChg>
      <pc:sldChg chg="modSp">
        <pc:chgData name="מירית עמוסי" userId="6f5be6dc-a1f8-45c3-8922-7cb79ed6bdda" providerId="ADAL" clId="{52CF3EF4-7A9B-4666-A3BA-E3A4896AEC76}" dt="2022-05-24T09:03:18.026" v="242"/>
        <pc:sldMkLst>
          <pc:docMk/>
          <pc:sldMk cId="2253139695" sldId="567"/>
        </pc:sldMkLst>
        <pc:spChg chg="mod">
          <ac:chgData name="מירית עמוסי" userId="6f5be6dc-a1f8-45c3-8922-7cb79ed6bdda" providerId="ADAL" clId="{52CF3EF4-7A9B-4666-A3BA-E3A4896AEC76}" dt="2022-05-24T09:03:18.026" v="242"/>
          <ac:spMkLst>
            <pc:docMk/>
            <pc:sldMk cId="2253139695" sldId="567"/>
            <ac:spMk id="2" creationId="{4F07D478-2EA0-42E6-8219-5FB7DA0FC232}"/>
          </ac:spMkLst>
        </pc:spChg>
      </pc:sldChg>
      <pc:sldChg chg="modSp mod modShow">
        <pc:chgData name="מירית עמוסי" userId="6f5be6dc-a1f8-45c3-8922-7cb79ed6bdda" providerId="ADAL" clId="{52CF3EF4-7A9B-4666-A3BA-E3A4896AEC76}" dt="2022-05-24T09:14:06.991" v="255" actId="729"/>
        <pc:sldMkLst>
          <pc:docMk/>
          <pc:sldMk cId="1909139777" sldId="569"/>
        </pc:sldMkLst>
        <pc:spChg chg="mod">
          <ac:chgData name="מירית עמוסי" userId="6f5be6dc-a1f8-45c3-8922-7cb79ed6bdda" providerId="ADAL" clId="{52CF3EF4-7A9B-4666-A3BA-E3A4896AEC76}" dt="2022-05-24T09:03:18.026" v="242"/>
          <ac:spMkLst>
            <pc:docMk/>
            <pc:sldMk cId="1909139777" sldId="569"/>
            <ac:spMk id="2" creationId="{AB25F9ED-DCF3-4132-824C-F7E3A3BB693D}"/>
          </ac:spMkLst>
        </pc:spChg>
      </pc:sldChg>
      <pc:sldChg chg="modSp">
        <pc:chgData name="מירית עמוסי" userId="6f5be6dc-a1f8-45c3-8922-7cb79ed6bdda" providerId="ADAL" clId="{52CF3EF4-7A9B-4666-A3BA-E3A4896AEC76}" dt="2022-05-24T09:03:18.026" v="242"/>
        <pc:sldMkLst>
          <pc:docMk/>
          <pc:sldMk cId="796362159" sldId="570"/>
        </pc:sldMkLst>
        <pc:spChg chg="mod">
          <ac:chgData name="מירית עמוסי" userId="6f5be6dc-a1f8-45c3-8922-7cb79ed6bdda" providerId="ADAL" clId="{52CF3EF4-7A9B-4666-A3BA-E3A4896AEC76}" dt="2022-05-24T09:03:18.026" v="242"/>
          <ac:spMkLst>
            <pc:docMk/>
            <pc:sldMk cId="796362159" sldId="570"/>
            <ac:spMk id="2" creationId="{D27BD0CE-90A3-4353-AA5B-606E1B092083}"/>
          </ac:spMkLst>
        </pc:spChg>
        <pc:spChg chg="mod">
          <ac:chgData name="מירית עמוסי" userId="6f5be6dc-a1f8-45c3-8922-7cb79ed6bdda" providerId="ADAL" clId="{52CF3EF4-7A9B-4666-A3BA-E3A4896AEC76}" dt="2022-05-24T09:03:18.026" v="242"/>
          <ac:spMkLst>
            <pc:docMk/>
            <pc:sldMk cId="796362159" sldId="570"/>
            <ac:spMk id="3" creationId="{E7D52D4B-9EE2-4B17-A69C-B625A7683DB1}"/>
          </ac:spMkLst>
        </pc:spChg>
      </pc:sldChg>
      <pc:sldChg chg="modSp">
        <pc:chgData name="מירית עמוסי" userId="6f5be6dc-a1f8-45c3-8922-7cb79ed6bdda" providerId="ADAL" clId="{52CF3EF4-7A9B-4666-A3BA-E3A4896AEC76}" dt="2022-05-24T09:03:18.026" v="242"/>
        <pc:sldMkLst>
          <pc:docMk/>
          <pc:sldMk cId="3290263766" sldId="572"/>
        </pc:sldMkLst>
        <pc:spChg chg="mod">
          <ac:chgData name="מירית עמוסי" userId="6f5be6dc-a1f8-45c3-8922-7cb79ed6bdda" providerId="ADAL" clId="{52CF3EF4-7A9B-4666-A3BA-E3A4896AEC76}" dt="2022-05-24T09:03:18.026" v="242"/>
          <ac:spMkLst>
            <pc:docMk/>
            <pc:sldMk cId="3290263766" sldId="572"/>
            <ac:spMk id="2" creationId="{F7B57DDA-9739-46A9-8326-2660D87D5B14}"/>
          </ac:spMkLst>
        </pc:spChg>
      </pc:sldChg>
      <pc:sldChg chg="modSp">
        <pc:chgData name="מירית עמוסי" userId="6f5be6dc-a1f8-45c3-8922-7cb79ed6bdda" providerId="ADAL" clId="{52CF3EF4-7A9B-4666-A3BA-E3A4896AEC76}" dt="2022-05-24T09:03:18.026" v="242"/>
        <pc:sldMkLst>
          <pc:docMk/>
          <pc:sldMk cId="531192429" sldId="573"/>
        </pc:sldMkLst>
        <pc:spChg chg="mod">
          <ac:chgData name="מירית עמוסי" userId="6f5be6dc-a1f8-45c3-8922-7cb79ed6bdda" providerId="ADAL" clId="{52CF3EF4-7A9B-4666-A3BA-E3A4896AEC76}" dt="2022-05-24T09:03:18.026" v="242"/>
          <ac:spMkLst>
            <pc:docMk/>
            <pc:sldMk cId="531192429" sldId="573"/>
            <ac:spMk id="2" creationId="{48F25E6A-CB5E-47E9-A26C-2E9198A08369}"/>
          </ac:spMkLst>
        </pc:spChg>
        <pc:spChg chg="mod">
          <ac:chgData name="מירית עמוסי" userId="6f5be6dc-a1f8-45c3-8922-7cb79ed6bdda" providerId="ADAL" clId="{52CF3EF4-7A9B-4666-A3BA-E3A4896AEC76}" dt="2022-05-24T09:03:18.026" v="242"/>
          <ac:spMkLst>
            <pc:docMk/>
            <pc:sldMk cId="531192429" sldId="573"/>
            <ac:spMk id="3" creationId="{6B873E29-A9F8-422F-A5A3-CFF334300770}"/>
          </ac:spMkLst>
        </pc:spChg>
      </pc:sldChg>
      <pc:sldChg chg="modSp mod">
        <pc:chgData name="מירית עמוסי" userId="6f5be6dc-a1f8-45c3-8922-7cb79ed6bdda" providerId="ADAL" clId="{52CF3EF4-7A9B-4666-A3BA-E3A4896AEC76}" dt="2022-05-24T09:03:18.026" v="242"/>
        <pc:sldMkLst>
          <pc:docMk/>
          <pc:sldMk cId="1110607992" sldId="574"/>
        </pc:sldMkLst>
        <pc:spChg chg="mod">
          <ac:chgData name="מירית עמוסי" userId="6f5be6dc-a1f8-45c3-8922-7cb79ed6bdda" providerId="ADAL" clId="{52CF3EF4-7A9B-4666-A3BA-E3A4896AEC76}" dt="2022-05-24T09:03:18.026" v="242"/>
          <ac:spMkLst>
            <pc:docMk/>
            <pc:sldMk cId="1110607992" sldId="574"/>
            <ac:spMk id="2" creationId="{47A005CC-FCEC-4E70-80E6-319F71AB5BC9}"/>
          </ac:spMkLst>
        </pc:spChg>
        <pc:spChg chg="mod">
          <ac:chgData name="מירית עמוסי" userId="6f5be6dc-a1f8-45c3-8922-7cb79ed6bdda" providerId="ADAL" clId="{52CF3EF4-7A9B-4666-A3BA-E3A4896AEC76}" dt="2022-05-24T09:03:18.026" v="242"/>
          <ac:spMkLst>
            <pc:docMk/>
            <pc:sldMk cId="1110607992" sldId="574"/>
            <ac:spMk id="3" creationId="{77A17CC9-D193-4EC8-9ABE-535CAF04F0CD}"/>
          </ac:spMkLst>
        </pc:spChg>
      </pc:sldChg>
      <pc:sldChg chg="modSp">
        <pc:chgData name="מירית עמוסי" userId="6f5be6dc-a1f8-45c3-8922-7cb79ed6bdda" providerId="ADAL" clId="{52CF3EF4-7A9B-4666-A3BA-E3A4896AEC76}" dt="2022-05-24T09:03:18.026" v="242"/>
        <pc:sldMkLst>
          <pc:docMk/>
          <pc:sldMk cId="873059556" sldId="575"/>
        </pc:sldMkLst>
        <pc:spChg chg="mod">
          <ac:chgData name="מירית עמוסי" userId="6f5be6dc-a1f8-45c3-8922-7cb79ed6bdda" providerId="ADAL" clId="{52CF3EF4-7A9B-4666-A3BA-E3A4896AEC76}" dt="2022-05-24T09:03:18.026" v="242"/>
          <ac:spMkLst>
            <pc:docMk/>
            <pc:sldMk cId="873059556" sldId="575"/>
            <ac:spMk id="2" creationId="{839C33A2-4177-4710-A77A-E89277EBAAF7}"/>
          </ac:spMkLst>
        </pc:spChg>
        <pc:spChg chg="mod">
          <ac:chgData name="מירית עמוסי" userId="6f5be6dc-a1f8-45c3-8922-7cb79ed6bdda" providerId="ADAL" clId="{52CF3EF4-7A9B-4666-A3BA-E3A4896AEC76}" dt="2022-05-24T09:03:18.026" v="242"/>
          <ac:spMkLst>
            <pc:docMk/>
            <pc:sldMk cId="873059556" sldId="575"/>
            <ac:spMk id="3" creationId="{5F5D6E59-3229-49DD-965D-5B1AB2F2C8DC}"/>
          </ac:spMkLst>
        </pc:spChg>
      </pc:sldChg>
      <pc:sldChg chg="modSp">
        <pc:chgData name="מירית עמוסי" userId="6f5be6dc-a1f8-45c3-8922-7cb79ed6bdda" providerId="ADAL" clId="{52CF3EF4-7A9B-4666-A3BA-E3A4896AEC76}" dt="2022-05-24T09:03:18.026" v="242"/>
        <pc:sldMkLst>
          <pc:docMk/>
          <pc:sldMk cId="3371458148" sldId="576"/>
        </pc:sldMkLst>
        <pc:spChg chg="mod">
          <ac:chgData name="מירית עמוסי" userId="6f5be6dc-a1f8-45c3-8922-7cb79ed6bdda" providerId="ADAL" clId="{52CF3EF4-7A9B-4666-A3BA-E3A4896AEC76}" dt="2022-05-24T09:03:18.026" v="242"/>
          <ac:spMkLst>
            <pc:docMk/>
            <pc:sldMk cId="3371458148" sldId="576"/>
            <ac:spMk id="2" creationId="{EAF581ED-8C81-46DA-8F5D-1B9B3FFE5107}"/>
          </ac:spMkLst>
        </pc:spChg>
      </pc:sldChg>
      <pc:sldChg chg="modSp">
        <pc:chgData name="מירית עמוסי" userId="6f5be6dc-a1f8-45c3-8922-7cb79ed6bdda" providerId="ADAL" clId="{52CF3EF4-7A9B-4666-A3BA-E3A4896AEC76}" dt="2022-05-24T09:03:18.026" v="242"/>
        <pc:sldMkLst>
          <pc:docMk/>
          <pc:sldMk cId="3177112329" sldId="578"/>
        </pc:sldMkLst>
        <pc:spChg chg="mod">
          <ac:chgData name="מירית עמוסי" userId="6f5be6dc-a1f8-45c3-8922-7cb79ed6bdda" providerId="ADAL" clId="{52CF3EF4-7A9B-4666-A3BA-E3A4896AEC76}" dt="2022-05-24T09:03:18.026" v="242"/>
          <ac:spMkLst>
            <pc:docMk/>
            <pc:sldMk cId="3177112329" sldId="578"/>
            <ac:spMk id="2" creationId="{0C6E0C7A-98A7-4106-8CE0-9A7C3729A9F4}"/>
          </ac:spMkLst>
        </pc:spChg>
      </pc:sldChg>
      <pc:sldChg chg="modSp">
        <pc:chgData name="מירית עמוסי" userId="6f5be6dc-a1f8-45c3-8922-7cb79ed6bdda" providerId="ADAL" clId="{52CF3EF4-7A9B-4666-A3BA-E3A4896AEC76}" dt="2022-05-24T09:03:18.026" v="242"/>
        <pc:sldMkLst>
          <pc:docMk/>
          <pc:sldMk cId="3350760830" sldId="579"/>
        </pc:sldMkLst>
        <pc:spChg chg="mod">
          <ac:chgData name="מירית עמוסי" userId="6f5be6dc-a1f8-45c3-8922-7cb79ed6bdda" providerId="ADAL" clId="{52CF3EF4-7A9B-4666-A3BA-E3A4896AEC76}" dt="2022-05-24T09:03:18.026" v="242"/>
          <ac:spMkLst>
            <pc:docMk/>
            <pc:sldMk cId="3350760830" sldId="579"/>
            <ac:spMk id="2" creationId="{5514D8C2-BB89-4935-95FC-92C2C22D5AE0}"/>
          </ac:spMkLst>
        </pc:spChg>
        <pc:spChg chg="mod">
          <ac:chgData name="מירית עמוסי" userId="6f5be6dc-a1f8-45c3-8922-7cb79ed6bdda" providerId="ADAL" clId="{52CF3EF4-7A9B-4666-A3BA-E3A4896AEC76}" dt="2022-05-24T09:03:18.026" v="242"/>
          <ac:spMkLst>
            <pc:docMk/>
            <pc:sldMk cId="3350760830" sldId="579"/>
            <ac:spMk id="3" creationId="{6934B881-1BAA-4B49-802C-E30098F28083}"/>
          </ac:spMkLst>
        </pc:spChg>
      </pc:sldChg>
      <pc:sldChg chg="modSp">
        <pc:chgData name="מירית עמוסי" userId="6f5be6dc-a1f8-45c3-8922-7cb79ed6bdda" providerId="ADAL" clId="{52CF3EF4-7A9B-4666-A3BA-E3A4896AEC76}" dt="2022-05-24T09:03:18.026" v="242"/>
        <pc:sldMkLst>
          <pc:docMk/>
          <pc:sldMk cId="1374462713" sldId="580"/>
        </pc:sldMkLst>
        <pc:spChg chg="mod">
          <ac:chgData name="מירית עמוסי" userId="6f5be6dc-a1f8-45c3-8922-7cb79ed6bdda" providerId="ADAL" clId="{52CF3EF4-7A9B-4666-A3BA-E3A4896AEC76}" dt="2022-05-24T09:03:18.026" v="242"/>
          <ac:spMkLst>
            <pc:docMk/>
            <pc:sldMk cId="1374462713" sldId="580"/>
            <ac:spMk id="2" creationId="{900C5E08-C184-47F5-8A90-12893203DB8A}"/>
          </ac:spMkLst>
        </pc:spChg>
      </pc:sldChg>
      <pc:sldChg chg="modSp">
        <pc:chgData name="מירית עמוסי" userId="6f5be6dc-a1f8-45c3-8922-7cb79ed6bdda" providerId="ADAL" clId="{52CF3EF4-7A9B-4666-A3BA-E3A4896AEC76}" dt="2022-05-24T09:03:18.026" v="242"/>
        <pc:sldMkLst>
          <pc:docMk/>
          <pc:sldMk cId="619507606" sldId="581"/>
        </pc:sldMkLst>
        <pc:spChg chg="mod">
          <ac:chgData name="מירית עמוסי" userId="6f5be6dc-a1f8-45c3-8922-7cb79ed6bdda" providerId="ADAL" clId="{52CF3EF4-7A9B-4666-A3BA-E3A4896AEC76}" dt="2022-05-24T09:03:18.026" v="242"/>
          <ac:spMkLst>
            <pc:docMk/>
            <pc:sldMk cId="619507606" sldId="581"/>
            <ac:spMk id="2" creationId="{E15B3ECE-D099-4226-9C1D-DA22CC901B46}"/>
          </ac:spMkLst>
        </pc:spChg>
      </pc:sldChg>
      <pc:sldChg chg="modSp">
        <pc:chgData name="מירית עמוסי" userId="6f5be6dc-a1f8-45c3-8922-7cb79ed6bdda" providerId="ADAL" clId="{52CF3EF4-7A9B-4666-A3BA-E3A4896AEC76}" dt="2022-05-24T09:03:18.026" v="242"/>
        <pc:sldMkLst>
          <pc:docMk/>
          <pc:sldMk cId="1995528624" sldId="582"/>
        </pc:sldMkLst>
        <pc:spChg chg="mod">
          <ac:chgData name="מירית עמוסי" userId="6f5be6dc-a1f8-45c3-8922-7cb79ed6bdda" providerId="ADAL" clId="{52CF3EF4-7A9B-4666-A3BA-E3A4896AEC76}" dt="2022-05-24T09:03:18.026" v="242"/>
          <ac:spMkLst>
            <pc:docMk/>
            <pc:sldMk cId="1995528624" sldId="582"/>
            <ac:spMk id="2" creationId="{87033AFF-7FEC-439E-B704-9AD41B3A7161}"/>
          </ac:spMkLst>
        </pc:spChg>
      </pc:sldChg>
      <pc:sldChg chg="modSp">
        <pc:chgData name="מירית עמוסי" userId="6f5be6dc-a1f8-45c3-8922-7cb79ed6bdda" providerId="ADAL" clId="{52CF3EF4-7A9B-4666-A3BA-E3A4896AEC76}" dt="2022-05-24T09:03:18.026" v="242"/>
        <pc:sldMkLst>
          <pc:docMk/>
          <pc:sldMk cId="93587721" sldId="583"/>
        </pc:sldMkLst>
        <pc:spChg chg="mod">
          <ac:chgData name="מירית עמוסי" userId="6f5be6dc-a1f8-45c3-8922-7cb79ed6bdda" providerId="ADAL" clId="{52CF3EF4-7A9B-4666-A3BA-E3A4896AEC76}" dt="2022-05-24T09:03:18.026" v="242"/>
          <ac:spMkLst>
            <pc:docMk/>
            <pc:sldMk cId="93587721" sldId="583"/>
            <ac:spMk id="2" creationId="{542E92E7-4610-47E8-AF54-644D00C14CDA}"/>
          </ac:spMkLst>
        </pc:spChg>
      </pc:sldChg>
      <pc:sldChg chg="modSp">
        <pc:chgData name="מירית עמוסי" userId="6f5be6dc-a1f8-45c3-8922-7cb79ed6bdda" providerId="ADAL" clId="{52CF3EF4-7A9B-4666-A3BA-E3A4896AEC76}" dt="2022-05-24T09:03:18.026" v="242"/>
        <pc:sldMkLst>
          <pc:docMk/>
          <pc:sldMk cId="1130164842" sldId="584"/>
        </pc:sldMkLst>
        <pc:spChg chg="mod">
          <ac:chgData name="מירית עמוסי" userId="6f5be6dc-a1f8-45c3-8922-7cb79ed6bdda" providerId="ADAL" clId="{52CF3EF4-7A9B-4666-A3BA-E3A4896AEC76}" dt="2022-05-24T09:03:18.026" v="242"/>
          <ac:spMkLst>
            <pc:docMk/>
            <pc:sldMk cId="1130164842" sldId="584"/>
            <ac:spMk id="2" creationId="{64451B23-9962-4423-905A-922A8A6B3B93}"/>
          </ac:spMkLst>
        </pc:spChg>
      </pc:sldChg>
      <pc:sldChg chg="modSp">
        <pc:chgData name="מירית עמוסי" userId="6f5be6dc-a1f8-45c3-8922-7cb79ed6bdda" providerId="ADAL" clId="{52CF3EF4-7A9B-4666-A3BA-E3A4896AEC76}" dt="2022-05-24T09:03:18.026" v="242"/>
        <pc:sldMkLst>
          <pc:docMk/>
          <pc:sldMk cId="1876788953" sldId="587"/>
        </pc:sldMkLst>
        <pc:spChg chg="mod">
          <ac:chgData name="מירית עמוסי" userId="6f5be6dc-a1f8-45c3-8922-7cb79ed6bdda" providerId="ADAL" clId="{52CF3EF4-7A9B-4666-A3BA-E3A4896AEC76}" dt="2022-05-24T09:03:18.026" v="242"/>
          <ac:spMkLst>
            <pc:docMk/>
            <pc:sldMk cId="1876788953" sldId="587"/>
            <ac:spMk id="2" creationId="{F8DE320F-895D-4F04-BD47-AF0DEF416271}"/>
          </ac:spMkLst>
        </pc:spChg>
        <pc:spChg chg="mod">
          <ac:chgData name="מירית עמוסי" userId="6f5be6dc-a1f8-45c3-8922-7cb79ed6bdda" providerId="ADAL" clId="{52CF3EF4-7A9B-4666-A3BA-E3A4896AEC76}" dt="2022-05-24T09:03:18.026" v="242"/>
          <ac:spMkLst>
            <pc:docMk/>
            <pc:sldMk cId="1876788953" sldId="587"/>
            <ac:spMk id="3" creationId="{275D68E4-F232-4D5B-A086-D131F3350252}"/>
          </ac:spMkLst>
        </pc:spChg>
      </pc:sldChg>
      <pc:sldChg chg="modSp">
        <pc:chgData name="מירית עמוסי" userId="6f5be6dc-a1f8-45c3-8922-7cb79ed6bdda" providerId="ADAL" clId="{52CF3EF4-7A9B-4666-A3BA-E3A4896AEC76}" dt="2022-05-24T09:03:18.026" v="242"/>
        <pc:sldMkLst>
          <pc:docMk/>
          <pc:sldMk cId="2506092500" sldId="588"/>
        </pc:sldMkLst>
        <pc:spChg chg="mod">
          <ac:chgData name="מירית עמוסי" userId="6f5be6dc-a1f8-45c3-8922-7cb79ed6bdda" providerId="ADAL" clId="{52CF3EF4-7A9B-4666-A3BA-E3A4896AEC76}" dt="2022-05-24T09:03:18.026" v="242"/>
          <ac:spMkLst>
            <pc:docMk/>
            <pc:sldMk cId="2506092500" sldId="588"/>
            <ac:spMk id="2" creationId="{28C3D96D-1C32-4661-8710-3D4F0A7B4887}"/>
          </ac:spMkLst>
        </pc:spChg>
      </pc:sldChg>
      <pc:sldChg chg="modSp">
        <pc:chgData name="מירית עמוסי" userId="6f5be6dc-a1f8-45c3-8922-7cb79ed6bdda" providerId="ADAL" clId="{52CF3EF4-7A9B-4666-A3BA-E3A4896AEC76}" dt="2022-05-24T09:03:18.026" v="242"/>
        <pc:sldMkLst>
          <pc:docMk/>
          <pc:sldMk cId="449039497" sldId="590"/>
        </pc:sldMkLst>
        <pc:spChg chg="mod">
          <ac:chgData name="מירית עמוסי" userId="6f5be6dc-a1f8-45c3-8922-7cb79ed6bdda" providerId="ADAL" clId="{52CF3EF4-7A9B-4666-A3BA-E3A4896AEC76}" dt="2022-05-24T09:03:18.026" v="242"/>
          <ac:spMkLst>
            <pc:docMk/>
            <pc:sldMk cId="449039497" sldId="590"/>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2672825103" sldId="591"/>
        </pc:sldMkLst>
        <pc:spChg chg="mod">
          <ac:chgData name="מירית עמוסי" userId="6f5be6dc-a1f8-45c3-8922-7cb79ed6bdda" providerId="ADAL" clId="{52CF3EF4-7A9B-4666-A3BA-E3A4896AEC76}" dt="2022-05-24T09:03:18.026" v="242"/>
          <ac:spMkLst>
            <pc:docMk/>
            <pc:sldMk cId="2672825103" sldId="591"/>
            <ac:spMk id="2" creationId="{00000000-0000-0000-0000-000000000000}"/>
          </ac:spMkLst>
        </pc:spChg>
        <pc:spChg chg="mod">
          <ac:chgData name="מירית עמוסי" userId="6f5be6dc-a1f8-45c3-8922-7cb79ed6bdda" providerId="ADAL" clId="{52CF3EF4-7A9B-4666-A3BA-E3A4896AEC76}" dt="2022-05-24T09:03:18.026" v="242"/>
          <ac:spMkLst>
            <pc:docMk/>
            <pc:sldMk cId="2672825103" sldId="591"/>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2496773233" sldId="592"/>
        </pc:sldMkLst>
        <pc:spChg chg="mod">
          <ac:chgData name="מירית עמוסי" userId="6f5be6dc-a1f8-45c3-8922-7cb79ed6bdda" providerId="ADAL" clId="{52CF3EF4-7A9B-4666-A3BA-E3A4896AEC76}" dt="2022-05-24T09:03:18.026" v="242"/>
          <ac:spMkLst>
            <pc:docMk/>
            <pc:sldMk cId="2496773233" sldId="592"/>
            <ac:spMk id="2" creationId="{00000000-0000-0000-0000-000000000000}"/>
          </ac:spMkLst>
        </pc:spChg>
        <pc:spChg chg="mod">
          <ac:chgData name="מירית עמוסי" userId="6f5be6dc-a1f8-45c3-8922-7cb79ed6bdda" providerId="ADAL" clId="{52CF3EF4-7A9B-4666-A3BA-E3A4896AEC76}" dt="2022-05-24T09:03:18.026" v="242"/>
          <ac:spMkLst>
            <pc:docMk/>
            <pc:sldMk cId="2496773233" sldId="592"/>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1322961247" sldId="593"/>
        </pc:sldMkLst>
        <pc:spChg chg="mod">
          <ac:chgData name="מירית עמוסי" userId="6f5be6dc-a1f8-45c3-8922-7cb79ed6bdda" providerId="ADAL" clId="{52CF3EF4-7A9B-4666-A3BA-E3A4896AEC76}" dt="2022-05-24T09:03:18.026" v="242"/>
          <ac:spMkLst>
            <pc:docMk/>
            <pc:sldMk cId="1322961247" sldId="593"/>
            <ac:spMk id="2" creationId="{00000000-0000-0000-0000-000000000000}"/>
          </ac:spMkLst>
        </pc:spChg>
        <pc:spChg chg="mod">
          <ac:chgData name="מירית עמוסי" userId="6f5be6dc-a1f8-45c3-8922-7cb79ed6bdda" providerId="ADAL" clId="{52CF3EF4-7A9B-4666-A3BA-E3A4896AEC76}" dt="2022-05-24T09:03:18.026" v="242"/>
          <ac:spMkLst>
            <pc:docMk/>
            <pc:sldMk cId="1322961247" sldId="593"/>
            <ac:spMk id="3"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2278596983" sldId="594"/>
        </pc:sldMkLst>
        <pc:spChg chg="mod">
          <ac:chgData name="מירית עמוסי" userId="6f5be6dc-a1f8-45c3-8922-7cb79ed6bdda" providerId="ADAL" clId="{52CF3EF4-7A9B-4666-A3BA-E3A4896AEC76}" dt="2022-05-24T09:03:18.026" v="242"/>
          <ac:spMkLst>
            <pc:docMk/>
            <pc:sldMk cId="2278596983" sldId="594"/>
            <ac:spMk id="2" creationId="{00000000-0000-0000-0000-000000000000}"/>
          </ac:spMkLst>
        </pc:spChg>
        <pc:spChg chg="mod">
          <ac:chgData name="מירית עמוסי" userId="6f5be6dc-a1f8-45c3-8922-7cb79ed6bdda" providerId="ADAL" clId="{52CF3EF4-7A9B-4666-A3BA-E3A4896AEC76}" dt="2022-05-24T09:03:18.026" v="242"/>
          <ac:spMkLst>
            <pc:docMk/>
            <pc:sldMk cId="2278596983" sldId="594"/>
            <ac:spMk id="4"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2106394181" sldId="595"/>
        </pc:sldMkLst>
        <pc:spChg chg="mod">
          <ac:chgData name="מירית עמוסי" userId="6f5be6dc-a1f8-45c3-8922-7cb79ed6bdda" providerId="ADAL" clId="{52CF3EF4-7A9B-4666-A3BA-E3A4896AEC76}" dt="2022-05-24T09:03:18.026" v="242"/>
          <ac:spMkLst>
            <pc:docMk/>
            <pc:sldMk cId="2106394181" sldId="595"/>
            <ac:spMk id="2"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133614020" sldId="596"/>
        </pc:sldMkLst>
        <pc:spChg chg="mod">
          <ac:chgData name="מירית עמוסי" userId="6f5be6dc-a1f8-45c3-8922-7cb79ed6bdda" providerId="ADAL" clId="{52CF3EF4-7A9B-4666-A3BA-E3A4896AEC76}" dt="2022-05-24T09:03:18.026" v="242"/>
          <ac:spMkLst>
            <pc:docMk/>
            <pc:sldMk cId="133614020" sldId="596"/>
            <ac:spMk id="2"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1928771967" sldId="597"/>
        </pc:sldMkLst>
        <pc:spChg chg="mod">
          <ac:chgData name="מירית עמוסי" userId="6f5be6dc-a1f8-45c3-8922-7cb79ed6bdda" providerId="ADAL" clId="{52CF3EF4-7A9B-4666-A3BA-E3A4896AEC76}" dt="2022-05-24T09:03:18.026" v="242"/>
          <ac:spMkLst>
            <pc:docMk/>
            <pc:sldMk cId="1928771967" sldId="597"/>
            <ac:spMk id="2" creationId="{00000000-0000-0000-0000-000000000000}"/>
          </ac:spMkLst>
        </pc:spChg>
        <pc:spChg chg="mod">
          <ac:chgData name="מירית עמוסי" userId="6f5be6dc-a1f8-45c3-8922-7cb79ed6bdda" providerId="ADAL" clId="{52CF3EF4-7A9B-4666-A3BA-E3A4896AEC76}" dt="2022-05-24T09:03:18.026" v="242"/>
          <ac:spMkLst>
            <pc:docMk/>
            <pc:sldMk cId="1928771967" sldId="597"/>
            <ac:spMk id="3"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448981504" sldId="598"/>
        </pc:sldMkLst>
        <pc:spChg chg="mod">
          <ac:chgData name="מירית עמוסי" userId="6f5be6dc-a1f8-45c3-8922-7cb79ed6bdda" providerId="ADAL" clId="{52CF3EF4-7A9B-4666-A3BA-E3A4896AEC76}" dt="2022-05-24T09:03:18.026" v="242"/>
          <ac:spMkLst>
            <pc:docMk/>
            <pc:sldMk cId="448981504" sldId="598"/>
            <ac:spMk id="2" creationId="{00000000-0000-0000-0000-000000000000}"/>
          </ac:spMkLst>
        </pc:spChg>
        <pc:spChg chg="mod">
          <ac:chgData name="מירית עמוסי" userId="6f5be6dc-a1f8-45c3-8922-7cb79ed6bdda" providerId="ADAL" clId="{52CF3EF4-7A9B-4666-A3BA-E3A4896AEC76}" dt="2022-05-24T09:03:18.026" v="242"/>
          <ac:spMkLst>
            <pc:docMk/>
            <pc:sldMk cId="448981504" sldId="598"/>
            <ac:spMk id="3" creationId="{00000000-0000-0000-0000-000000000000}"/>
          </ac:spMkLst>
        </pc:spChg>
      </pc:sldChg>
      <pc:sldChg chg="modSp mod modShow">
        <pc:chgData name="מירית עמוסי" userId="6f5be6dc-a1f8-45c3-8922-7cb79ed6bdda" providerId="ADAL" clId="{52CF3EF4-7A9B-4666-A3BA-E3A4896AEC76}" dt="2022-05-24T09:13:31.082" v="254" actId="729"/>
        <pc:sldMkLst>
          <pc:docMk/>
          <pc:sldMk cId="3997152874" sldId="599"/>
        </pc:sldMkLst>
        <pc:spChg chg="mod">
          <ac:chgData name="מירית עמוסי" userId="6f5be6dc-a1f8-45c3-8922-7cb79ed6bdda" providerId="ADAL" clId="{52CF3EF4-7A9B-4666-A3BA-E3A4896AEC76}" dt="2022-05-24T09:03:18.026" v="242"/>
          <ac:spMkLst>
            <pc:docMk/>
            <pc:sldMk cId="3997152874" sldId="599"/>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3394030750" sldId="600"/>
        </pc:sldMkLst>
        <pc:spChg chg="mod">
          <ac:chgData name="מירית עמוסי" userId="6f5be6dc-a1f8-45c3-8922-7cb79ed6bdda" providerId="ADAL" clId="{52CF3EF4-7A9B-4666-A3BA-E3A4896AEC76}" dt="2022-05-24T09:03:18.026" v="242"/>
          <ac:spMkLst>
            <pc:docMk/>
            <pc:sldMk cId="3394030750" sldId="600"/>
            <ac:spMk id="2" creationId="{00000000-0000-0000-0000-000000000000}"/>
          </ac:spMkLst>
        </pc:spChg>
        <pc:spChg chg="mod">
          <ac:chgData name="מירית עמוסי" userId="6f5be6dc-a1f8-45c3-8922-7cb79ed6bdda" providerId="ADAL" clId="{52CF3EF4-7A9B-4666-A3BA-E3A4896AEC76}" dt="2022-05-24T09:03:18.026" v="242"/>
          <ac:spMkLst>
            <pc:docMk/>
            <pc:sldMk cId="3394030750" sldId="600"/>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4055758543" sldId="601"/>
        </pc:sldMkLst>
        <pc:spChg chg="mod">
          <ac:chgData name="מירית עמוסי" userId="6f5be6dc-a1f8-45c3-8922-7cb79ed6bdda" providerId="ADAL" clId="{52CF3EF4-7A9B-4666-A3BA-E3A4896AEC76}" dt="2022-05-24T09:03:18.026" v="242"/>
          <ac:spMkLst>
            <pc:docMk/>
            <pc:sldMk cId="4055758543" sldId="601"/>
            <ac:spMk id="2" creationId="{00000000-0000-0000-0000-000000000000}"/>
          </ac:spMkLst>
        </pc:spChg>
        <pc:spChg chg="mod">
          <ac:chgData name="מירית עמוסי" userId="6f5be6dc-a1f8-45c3-8922-7cb79ed6bdda" providerId="ADAL" clId="{52CF3EF4-7A9B-4666-A3BA-E3A4896AEC76}" dt="2022-03-14T16:29:26.373" v="163" actId="20577"/>
          <ac:spMkLst>
            <pc:docMk/>
            <pc:sldMk cId="4055758543" sldId="601"/>
            <ac:spMk id="6" creationId="{00000000-0000-0000-0000-000000000000}"/>
          </ac:spMkLst>
        </pc:spChg>
      </pc:sldChg>
      <pc:sldChg chg="addSp delSp modSp mod modShow">
        <pc:chgData name="מירית עמוסי" userId="6f5be6dc-a1f8-45c3-8922-7cb79ed6bdda" providerId="ADAL" clId="{52CF3EF4-7A9B-4666-A3BA-E3A4896AEC76}" dt="2022-05-24T09:14:06.991" v="255" actId="729"/>
        <pc:sldMkLst>
          <pc:docMk/>
          <pc:sldMk cId="2664426577" sldId="602"/>
        </pc:sldMkLst>
        <pc:spChg chg="mod">
          <ac:chgData name="מירית עמוסי" userId="6f5be6dc-a1f8-45c3-8922-7cb79ed6bdda" providerId="ADAL" clId="{52CF3EF4-7A9B-4666-A3BA-E3A4896AEC76}" dt="2022-05-24T09:03:18.026" v="242"/>
          <ac:spMkLst>
            <pc:docMk/>
            <pc:sldMk cId="2664426577" sldId="602"/>
            <ac:spMk id="2" creationId="{00000000-0000-0000-0000-000000000000}"/>
          </ac:spMkLst>
        </pc:spChg>
        <pc:spChg chg="mod">
          <ac:chgData name="מירית עמוסי" userId="6f5be6dc-a1f8-45c3-8922-7cb79ed6bdda" providerId="ADAL" clId="{52CF3EF4-7A9B-4666-A3BA-E3A4896AEC76}" dt="2022-03-14T16:30:30.171" v="165" actId="1076"/>
          <ac:spMkLst>
            <pc:docMk/>
            <pc:sldMk cId="2664426577" sldId="602"/>
            <ac:spMk id="13" creationId="{A4FE5965-5EF8-4E2A-BB36-438C9806C548}"/>
          </ac:spMkLst>
        </pc:spChg>
        <pc:cxnChg chg="add del">
          <ac:chgData name="מירית עמוסי" userId="6f5be6dc-a1f8-45c3-8922-7cb79ed6bdda" providerId="ADAL" clId="{52CF3EF4-7A9B-4666-A3BA-E3A4896AEC76}" dt="2022-03-14T16:30:32.024" v="166" actId="478"/>
          <ac:cxnSpMkLst>
            <pc:docMk/>
            <pc:sldMk cId="2664426577" sldId="602"/>
            <ac:cxnSpMk id="4" creationId="{81BE70DC-1F0D-41F1-B4F1-935605620927}"/>
          </ac:cxnSpMkLst>
        </pc:cxnChg>
        <pc:cxnChg chg="mod">
          <ac:chgData name="מירית עמוסי" userId="6f5be6dc-a1f8-45c3-8922-7cb79ed6bdda" providerId="ADAL" clId="{52CF3EF4-7A9B-4666-A3BA-E3A4896AEC76}" dt="2022-03-14T16:30:30.171" v="165" actId="1076"/>
          <ac:cxnSpMkLst>
            <pc:docMk/>
            <pc:sldMk cId="2664426577" sldId="602"/>
            <ac:cxnSpMk id="23" creationId="{44015D51-70E1-4510-866F-9454F49E75C4}"/>
          </ac:cxnSpMkLst>
        </pc:cxnChg>
        <pc:cxnChg chg="add mod">
          <ac:chgData name="מירית עמוסי" userId="6f5be6dc-a1f8-45c3-8922-7cb79ed6bdda" providerId="ADAL" clId="{52CF3EF4-7A9B-4666-A3BA-E3A4896AEC76}" dt="2022-03-14T16:30:39.886" v="168" actId="1076"/>
          <ac:cxnSpMkLst>
            <pc:docMk/>
            <pc:sldMk cId="2664426577" sldId="602"/>
            <ac:cxnSpMk id="25" creationId="{15B61AF2-4C57-4FAF-9E06-B403CF2E3342}"/>
          </ac:cxnSpMkLst>
        </pc:cxnChg>
      </pc:sldChg>
      <pc:sldChg chg="modSp mod modShow">
        <pc:chgData name="מירית עמוסי" userId="6f5be6dc-a1f8-45c3-8922-7cb79ed6bdda" providerId="ADAL" clId="{52CF3EF4-7A9B-4666-A3BA-E3A4896AEC76}" dt="2022-05-24T09:14:06.991" v="255" actId="729"/>
        <pc:sldMkLst>
          <pc:docMk/>
          <pc:sldMk cId="144680270" sldId="603"/>
        </pc:sldMkLst>
        <pc:spChg chg="mod">
          <ac:chgData name="מירית עמוסי" userId="6f5be6dc-a1f8-45c3-8922-7cb79ed6bdda" providerId="ADAL" clId="{52CF3EF4-7A9B-4666-A3BA-E3A4896AEC76}" dt="2022-05-24T09:03:18.026" v="242"/>
          <ac:spMkLst>
            <pc:docMk/>
            <pc:sldMk cId="144680270" sldId="603"/>
            <ac:spMk id="2" creationId="{00000000-0000-0000-0000-000000000000}"/>
          </ac:spMkLst>
        </pc:spChg>
        <pc:spChg chg="mod">
          <ac:chgData name="מירית עמוסי" userId="6f5be6dc-a1f8-45c3-8922-7cb79ed6bdda" providerId="ADAL" clId="{52CF3EF4-7A9B-4666-A3BA-E3A4896AEC76}" dt="2022-03-14T16:31:05.926" v="169" actId="20577"/>
          <ac:spMkLst>
            <pc:docMk/>
            <pc:sldMk cId="144680270" sldId="603"/>
            <ac:spMk id="9" creationId="{375B1284-CDA7-4E0F-A16B-EFD571DACDA1}"/>
          </ac:spMkLst>
        </pc:spChg>
      </pc:sldChg>
      <pc:sldChg chg="modSp">
        <pc:chgData name="מירית עמוסי" userId="6f5be6dc-a1f8-45c3-8922-7cb79ed6bdda" providerId="ADAL" clId="{52CF3EF4-7A9B-4666-A3BA-E3A4896AEC76}" dt="2022-05-24T09:03:18.026" v="242"/>
        <pc:sldMkLst>
          <pc:docMk/>
          <pc:sldMk cId="1321547664" sldId="604"/>
        </pc:sldMkLst>
        <pc:spChg chg="mod">
          <ac:chgData name="מירית עמוסי" userId="6f5be6dc-a1f8-45c3-8922-7cb79ed6bdda" providerId="ADAL" clId="{52CF3EF4-7A9B-4666-A3BA-E3A4896AEC76}" dt="2022-05-24T09:03:18.026" v="242"/>
          <ac:spMkLst>
            <pc:docMk/>
            <pc:sldMk cId="1321547664" sldId="604"/>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3046322140" sldId="605"/>
        </pc:sldMkLst>
        <pc:spChg chg="mod">
          <ac:chgData name="מירית עמוסי" userId="6f5be6dc-a1f8-45c3-8922-7cb79ed6bdda" providerId="ADAL" clId="{52CF3EF4-7A9B-4666-A3BA-E3A4896AEC76}" dt="2022-05-24T09:03:18.026" v="242"/>
          <ac:spMkLst>
            <pc:docMk/>
            <pc:sldMk cId="3046322140" sldId="605"/>
            <ac:spMk id="2" creationId="{00000000-0000-0000-0000-000000000000}"/>
          </ac:spMkLst>
        </pc:spChg>
        <pc:spChg chg="mod">
          <ac:chgData name="מירית עמוסי" userId="6f5be6dc-a1f8-45c3-8922-7cb79ed6bdda" providerId="ADAL" clId="{52CF3EF4-7A9B-4666-A3BA-E3A4896AEC76}" dt="2022-05-24T09:03:18.026" v="242"/>
          <ac:spMkLst>
            <pc:docMk/>
            <pc:sldMk cId="3046322140" sldId="605"/>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2217349203" sldId="606"/>
        </pc:sldMkLst>
        <pc:spChg chg="mod">
          <ac:chgData name="מירית עמוסי" userId="6f5be6dc-a1f8-45c3-8922-7cb79ed6bdda" providerId="ADAL" clId="{52CF3EF4-7A9B-4666-A3BA-E3A4896AEC76}" dt="2022-05-24T09:03:18.026" v="242"/>
          <ac:spMkLst>
            <pc:docMk/>
            <pc:sldMk cId="2217349203" sldId="606"/>
            <ac:spMk id="2" creationId="{00000000-0000-0000-0000-000000000000}"/>
          </ac:spMkLst>
        </pc:spChg>
        <pc:spChg chg="mod">
          <ac:chgData name="מירית עמוסי" userId="6f5be6dc-a1f8-45c3-8922-7cb79ed6bdda" providerId="ADAL" clId="{52CF3EF4-7A9B-4666-A3BA-E3A4896AEC76}" dt="2022-05-24T09:03:18.026" v="242"/>
          <ac:spMkLst>
            <pc:docMk/>
            <pc:sldMk cId="2217349203" sldId="606"/>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3292835122" sldId="607"/>
        </pc:sldMkLst>
        <pc:spChg chg="mod">
          <ac:chgData name="מירית עמוסי" userId="6f5be6dc-a1f8-45c3-8922-7cb79ed6bdda" providerId="ADAL" clId="{52CF3EF4-7A9B-4666-A3BA-E3A4896AEC76}" dt="2022-05-24T09:03:18.026" v="242"/>
          <ac:spMkLst>
            <pc:docMk/>
            <pc:sldMk cId="3292835122" sldId="607"/>
            <ac:spMk id="2" creationId="{00000000-0000-0000-0000-000000000000}"/>
          </ac:spMkLst>
        </pc:spChg>
        <pc:spChg chg="mod">
          <ac:chgData name="מירית עמוסי" userId="6f5be6dc-a1f8-45c3-8922-7cb79ed6bdda" providerId="ADAL" clId="{52CF3EF4-7A9B-4666-A3BA-E3A4896AEC76}" dt="2022-05-24T09:03:18.026" v="242"/>
          <ac:spMkLst>
            <pc:docMk/>
            <pc:sldMk cId="3292835122" sldId="607"/>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3602572710" sldId="608"/>
        </pc:sldMkLst>
        <pc:spChg chg="mod">
          <ac:chgData name="מירית עמוסי" userId="6f5be6dc-a1f8-45c3-8922-7cb79ed6bdda" providerId="ADAL" clId="{52CF3EF4-7A9B-4666-A3BA-E3A4896AEC76}" dt="2022-05-24T09:03:18.026" v="242"/>
          <ac:spMkLst>
            <pc:docMk/>
            <pc:sldMk cId="3602572710" sldId="608"/>
            <ac:spMk id="2" creationId="{00000000-0000-0000-0000-000000000000}"/>
          </ac:spMkLst>
        </pc:spChg>
        <pc:spChg chg="mod">
          <ac:chgData name="מירית עמוסי" userId="6f5be6dc-a1f8-45c3-8922-7cb79ed6bdda" providerId="ADAL" clId="{52CF3EF4-7A9B-4666-A3BA-E3A4896AEC76}" dt="2022-05-24T09:03:18.026" v="242"/>
          <ac:spMkLst>
            <pc:docMk/>
            <pc:sldMk cId="3602572710" sldId="608"/>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2945031115" sldId="609"/>
        </pc:sldMkLst>
        <pc:spChg chg="mod">
          <ac:chgData name="מירית עמוסי" userId="6f5be6dc-a1f8-45c3-8922-7cb79ed6bdda" providerId="ADAL" clId="{52CF3EF4-7A9B-4666-A3BA-E3A4896AEC76}" dt="2022-05-24T09:03:18.026" v="242"/>
          <ac:spMkLst>
            <pc:docMk/>
            <pc:sldMk cId="2945031115" sldId="609"/>
            <ac:spMk id="2" creationId="{00000000-0000-0000-0000-000000000000}"/>
          </ac:spMkLst>
        </pc:spChg>
        <pc:spChg chg="mod">
          <ac:chgData name="מירית עמוסי" userId="6f5be6dc-a1f8-45c3-8922-7cb79ed6bdda" providerId="ADAL" clId="{52CF3EF4-7A9B-4666-A3BA-E3A4896AEC76}" dt="2022-05-24T09:03:18.026" v="242"/>
          <ac:spMkLst>
            <pc:docMk/>
            <pc:sldMk cId="2945031115" sldId="609"/>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764146439" sldId="610"/>
        </pc:sldMkLst>
        <pc:spChg chg="mod">
          <ac:chgData name="מירית עמוסי" userId="6f5be6dc-a1f8-45c3-8922-7cb79ed6bdda" providerId="ADAL" clId="{52CF3EF4-7A9B-4666-A3BA-E3A4896AEC76}" dt="2022-05-24T09:03:18.026" v="242"/>
          <ac:spMkLst>
            <pc:docMk/>
            <pc:sldMk cId="764146439" sldId="610"/>
            <ac:spMk id="2" creationId="{00000000-0000-0000-0000-000000000000}"/>
          </ac:spMkLst>
        </pc:spChg>
        <pc:spChg chg="mod">
          <ac:chgData name="מירית עמוסי" userId="6f5be6dc-a1f8-45c3-8922-7cb79ed6bdda" providerId="ADAL" clId="{52CF3EF4-7A9B-4666-A3BA-E3A4896AEC76}" dt="2022-05-24T09:03:18.026" v="242"/>
          <ac:spMkLst>
            <pc:docMk/>
            <pc:sldMk cId="764146439" sldId="610"/>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3067128758" sldId="611"/>
        </pc:sldMkLst>
        <pc:spChg chg="mod">
          <ac:chgData name="מירית עמוסי" userId="6f5be6dc-a1f8-45c3-8922-7cb79ed6bdda" providerId="ADAL" clId="{52CF3EF4-7A9B-4666-A3BA-E3A4896AEC76}" dt="2022-05-24T09:03:18.026" v="242"/>
          <ac:spMkLst>
            <pc:docMk/>
            <pc:sldMk cId="3067128758" sldId="611"/>
            <ac:spMk id="2" creationId="{00000000-0000-0000-0000-000000000000}"/>
          </ac:spMkLst>
        </pc:spChg>
        <pc:spChg chg="mod">
          <ac:chgData name="מירית עמוסי" userId="6f5be6dc-a1f8-45c3-8922-7cb79ed6bdda" providerId="ADAL" clId="{52CF3EF4-7A9B-4666-A3BA-E3A4896AEC76}" dt="2022-05-24T09:03:18.026" v="242"/>
          <ac:spMkLst>
            <pc:docMk/>
            <pc:sldMk cId="3067128758" sldId="611"/>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2269677257" sldId="612"/>
        </pc:sldMkLst>
        <pc:spChg chg="mod">
          <ac:chgData name="מירית עמוסי" userId="6f5be6dc-a1f8-45c3-8922-7cb79ed6bdda" providerId="ADAL" clId="{52CF3EF4-7A9B-4666-A3BA-E3A4896AEC76}" dt="2022-05-24T09:03:18.026" v="242"/>
          <ac:spMkLst>
            <pc:docMk/>
            <pc:sldMk cId="2269677257" sldId="612"/>
            <ac:spMk id="2" creationId="{00000000-0000-0000-0000-000000000000}"/>
          </ac:spMkLst>
        </pc:spChg>
        <pc:spChg chg="mod">
          <ac:chgData name="מירית עמוסי" userId="6f5be6dc-a1f8-45c3-8922-7cb79ed6bdda" providerId="ADAL" clId="{52CF3EF4-7A9B-4666-A3BA-E3A4896AEC76}" dt="2022-05-24T09:03:18.026" v="242"/>
          <ac:spMkLst>
            <pc:docMk/>
            <pc:sldMk cId="2269677257" sldId="612"/>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3613330362" sldId="613"/>
        </pc:sldMkLst>
        <pc:spChg chg="mod">
          <ac:chgData name="מירית עמוסי" userId="6f5be6dc-a1f8-45c3-8922-7cb79ed6bdda" providerId="ADAL" clId="{52CF3EF4-7A9B-4666-A3BA-E3A4896AEC76}" dt="2022-05-24T09:03:18.026" v="242"/>
          <ac:spMkLst>
            <pc:docMk/>
            <pc:sldMk cId="3613330362" sldId="613"/>
            <ac:spMk id="2" creationId="{00000000-0000-0000-0000-000000000000}"/>
          </ac:spMkLst>
        </pc:spChg>
        <pc:spChg chg="mod">
          <ac:chgData name="מירית עמוסי" userId="6f5be6dc-a1f8-45c3-8922-7cb79ed6bdda" providerId="ADAL" clId="{52CF3EF4-7A9B-4666-A3BA-E3A4896AEC76}" dt="2022-05-24T09:03:18.026" v="242"/>
          <ac:spMkLst>
            <pc:docMk/>
            <pc:sldMk cId="3613330362" sldId="613"/>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3775290502" sldId="614"/>
        </pc:sldMkLst>
        <pc:spChg chg="mod">
          <ac:chgData name="מירית עמוסי" userId="6f5be6dc-a1f8-45c3-8922-7cb79ed6bdda" providerId="ADAL" clId="{52CF3EF4-7A9B-4666-A3BA-E3A4896AEC76}" dt="2022-05-24T09:03:18.026" v="242"/>
          <ac:spMkLst>
            <pc:docMk/>
            <pc:sldMk cId="3775290502" sldId="614"/>
            <ac:spMk id="2"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3042268892" sldId="615"/>
        </pc:sldMkLst>
        <pc:spChg chg="mod">
          <ac:chgData name="מירית עמוסי" userId="6f5be6dc-a1f8-45c3-8922-7cb79ed6bdda" providerId="ADAL" clId="{52CF3EF4-7A9B-4666-A3BA-E3A4896AEC76}" dt="2022-05-24T09:03:18.026" v="242"/>
          <ac:spMkLst>
            <pc:docMk/>
            <pc:sldMk cId="3042268892" sldId="615"/>
            <ac:spMk id="2"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1192131188" sldId="616"/>
        </pc:sldMkLst>
        <pc:spChg chg="mod">
          <ac:chgData name="מירית עמוסי" userId="6f5be6dc-a1f8-45c3-8922-7cb79ed6bdda" providerId="ADAL" clId="{52CF3EF4-7A9B-4666-A3BA-E3A4896AEC76}" dt="2022-05-24T09:03:18.026" v="242"/>
          <ac:spMkLst>
            <pc:docMk/>
            <pc:sldMk cId="1192131188" sldId="616"/>
            <ac:spMk id="2" creationId="{00000000-0000-0000-0000-000000000000}"/>
          </ac:spMkLst>
        </pc:spChg>
        <pc:spChg chg="mod">
          <ac:chgData name="מירית עמוסי" userId="6f5be6dc-a1f8-45c3-8922-7cb79ed6bdda" providerId="ADAL" clId="{52CF3EF4-7A9B-4666-A3BA-E3A4896AEC76}" dt="2022-05-24T09:03:18.026" v="242"/>
          <ac:spMkLst>
            <pc:docMk/>
            <pc:sldMk cId="1192131188" sldId="616"/>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2311234258" sldId="617"/>
        </pc:sldMkLst>
        <pc:spChg chg="mod">
          <ac:chgData name="מירית עמוסי" userId="6f5be6dc-a1f8-45c3-8922-7cb79ed6bdda" providerId="ADAL" clId="{52CF3EF4-7A9B-4666-A3BA-E3A4896AEC76}" dt="2022-05-24T09:03:18.026" v="242"/>
          <ac:spMkLst>
            <pc:docMk/>
            <pc:sldMk cId="2311234258" sldId="617"/>
            <ac:spMk id="2" creationId="{00000000-0000-0000-0000-000000000000}"/>
          </ac:spMkLst>
        </pc:spChg>
        <pc:spChg chg="mod">
          <ac:chgData name="מירית עמוסי" userId="6f5be6dc-a1f8-45c3-8922-7cb79ed6bdda" providerId="ADAL" clId="{52CF3EF4-7A9B-4666-A3BA-E3A4896AEC76}" dt="2022-05-24T09:03:18.026" v="242"/>
          <ac:spMkLst>
            <pc:docMk/>
            <pc:sldMk cId="2311234258" sldId="617"/>
            <ac:spMk id="3" creationId="{00000000-0000-0000-0000-000000000000}"/>
          </ac:spMkLst>
        </pc:spChg>
      </pc:sldChg>
      <pc:sldChg chg="modSp mod modShow">
        <pc:chgData name="מירית עמוסי" userId="6f5be6dc-a1f8-45c3-8922-7cb79ed6bdda" providerId="ADAL" clId="{52CF3EF4-7A9B-4666-A3BA-E3A4896AEC76}" dt="2022-05-24T09:14:06.991" v="255" actId="729"/>
        <pc:sldMkLst>
          <pc:docMk/>
          <pc:sldMk cId="3292027316" sldId="618"/>
        </pc:sldMkLst>
        <pc:spChg chg="mod">
          <ac:chgData name="מירית עמוסי" userId="6f5be6dc-a1f8-45c3-8922-7cb79ed6bdda" providerId="ADAL" clId="{52CF3EF4-7A9B-4666-A3BA-E3A4896AEC76}" dt="2022-05-24T09:03:18.026" v="242"/>
          <ac:spMkLst>
            <pc:docMk/>
            <pc:sldMk cId="3292027316" sldId="618"/>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508957000" sldId="619"/>
        </pc:sldMkLst>
        <pc:spChg chg="mod">
          <ac:chgData name="מירית עמוסי" userId="6f5be6dc-a1f8-45c3-8922-7cb79ed6bdda" providerId="ADAL" clId="{52CF3EF4-7A9B-4666-A3BA-E3A4896AEC76}" dt="2022-05-24T09:03:18.026" v="242"/>
          <ac:spMkLst>
            <pc:docMk/>
            <pc:sldMk cId="508957000" sldId="619"/>
            <ac:spMk id="2" creationId="{1C770E52-A10C-4B4B-8B51-582B723FE1C0}"/>
          </ac:spMkLst>
        </pc:spChg>
        <pc:spChg chg="mod">
          <ac:chgData name="מירית עמוסי" userId="6f5be6dc-a1f8-45c3-8922-7cb79ed6bdda" providerId="ADAL" clId="{52CF3EF4-7A9B-4666-A3BA-E3A4896AEC76}" dt="2022-05-24T09:03:18.026" v="242"/>
          <ac:spMkLst>
            <pc:docMk/>
            <pc:sldMk cId="508957000" sldId="619"/>
            <ac:spMk id="3" creationId="{F0E72494-AF6D-4ED5-A5E7-ECDD7DAAD35C}"/>
          </ac:spMkLst>
        </pc:spChg>
      </pc:sldChg>
      <pc:sldChg chg="modSp">
        <pc:chgData name="מירית עמוסי" userId="6f5be6dc-a1f8-45c3-8922-7cb79ed6bdda" providerId="ADAL" clId="{52CF3EF4-7A9B-4666-A3BA-E3A4896AEC76}" dt="2022-05-24T09:03:18.026" v="242"/>
        <pc:sldMkLst>
          <pc:docMk/>
          <pc:sldMk cId="3577914578" sldId="620"/>
        </pc:sldMkLst>
        <pc:spChg chg="mod">
          <ac:chgData name="מירית עמוסי" userId="6f5be6dc-a1f8-45c3-8922-7cb79ed6bdda" providerId="ADAL" clId="{52CF3EF4-7A9B-4666-A3BA-E3A4896AEC76}" dt="2022-05-24T09:03:18.026" v="242"/>
          <ac:spMkLst>
            <pc:docMk/>
            <pc:sldMk cId="3577914578" sldId="620"/>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1241254348" sldId="621"/>
        </pc:sldMkLst>
        <pc:spChg chg="mod">
          <ac:chgData name="מירית עמוסי" userId="6f5be6dc-a1f8-45c3-8922-7cb79ed6bdda" providerId="ADAL" clId="{52CF3EF4-7A9B-4666-A3BA-E3A4896AEC76}" dt="2022-05-24T09:03:18.026" v="242"/>
          <ac:spMkLst>
            <pc:docMk/>
            <pc:sldMk cId="1241254348" sldId="621"/>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1756736445" sldId="622"/>
        </pc:sldMkLst>
        <pc:spChg chg="mod">
          <ac:chgData name="מירית עמוסי" userId="6f5be6dc-a1f8-45c3-8922-7cb79ed6bdda" providerId="ADAL" clId="{52CF3EF4-7A9B-4666-A3BA-E3A4896AEC76}" dt="2022-05-24T09:03:18.026" v="242"/>
          <ac:spMkLst>
            <pc:docMk/>
            <pc:sldMk cId="1756736445" sldId="622"/>
            <ac:spMk id="2" creationId="{346143D9-1D6E-4133-91C7-88FA02910269}"/>
          </ac:spMkLst>
        </pc:spChg>
      </pc:sldChg>
      <pc:sldChg chg="modSp">
        <pc:chgData name="מירית עמוסי" userId="6f5be6dc-a1f8-45c3-8922-7cb79ed6bdda" providerId="ADAL" clId="{52CF3EF4-7A9B-4666-A3BA-E3A4896AEC76}" dt="2022-05-24T09:03:18.026" v="242"/>
        <pc:sldMkLst>
          <pc:docMk/>
          <pc:sldMk cId="3372780130" sldId="623"/>
        </pc:sldMkLst>
        <pc:spChg chg="mod">
          <ac:chgData name="מירית עמוסי" userId="6f5be6dc-a1f8-45c3-8922-7cb79ed6bdda" providerId="ADAL" clId="{52CF3EF4-7A9B-4666-A3BA-E3A4896AEC76}" dt="2022-05-24T09:03:18.026" v="242"/>
          <ac:spMkLst>
            <pc:docMk/>
            <pc:sldMk cId="3372780130" sldId="623"/>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2708602031" sldId="624"/>
        </pc:sldMkLst>
        <pc:spChg chg="mod">
          <ac:chgData name="מירית עמוסי" userId="6f5be6dc-a1f8-45c3-8922-7cb79ed6bdda" providerId="ADAL" clId="{52CF3EF4-7A9B-4666-A3BA-E3A4896AEC76}" dt="2022-05-24T09:03:18.026" v="242"/>
          <ac:spMkLst>
            <pc:docMk/>
            <pc:sldMk cId="2708602031" sldId="624"/>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188800074" sldId="625"/>
        </pc:sldMkLst>
        <pc:spChg chg="mod">
          <ac:chgData name="מירית עמוסי" userId="6f5be6dc-a1f8-45c3-8922-7cb79ed6bdda" providerId="ADAL" clId="{52CF3EF4-7A9B-4666-A3BA-E3A4896AEC76}" dt="2022-05-24T09:03:18.026" v="242"/>
          <ac:spMkLst>
            <pc:docMk/>
            <pc:sldMk cId="188800074" sldId="625"/>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1693844603" sldId="626"/>
        </pc:sldMkLst>
        <pc:spChg chg="mod">
          <ac:chgData name="מירית עמוסי" userId="6f5be6dc-a1f8-45c3-8922-7cb79ed6bdda" providerId="ADAL" clId="{52CF3EF4-7A9B-4666-A3BA-E3A4896AEC76}" dt="2022-05-24T09:03:18.026" v="242"/>
          <ac:spMkLst>
            <pc:docMk/>
            <pc:sldMk cId="1693844603" sldId="626"/>
            <ac:spMk id="2" creationId="{00000000-0000-0000-0000-000000000000}"/>
          </ac:spMkLst>
        </pc:spChg>
      </pc:sldChg>
      <pc:sldChg chg="modSp mod">
        <pc:chgData name="מירית עמוסי" userId="6f5be6dc-a1f8-45c3-8922-7cb79ed6bdda" providerId="ADAL" clId="{52CF3EF4-7A9B-4666-A3BA-E3A4896AEC76}" dt="2022-05-24T09:03:18.026" v="242"/>
        <pc:sldMkLst>
          <pc:docMk/>
          <pc:sldMk cId="401400749" sldId="627"/>
        </pc:sldMkLst>
        <pc:spChg chg="mod">
          <ac:chgData name="מירית עמוסי" userId="6f5be6dc-a1f8-45c3-8922-7cb79ed6bdda" providerId="ADAL" clId="{52CF3EF4-7A9B-4666-A3BA-E3A4896AEC76}" dt="2022-05-24T09:03:18.026" v="242"/>
          <ac:spMkLst>
            <pc:docMk/>
            <pc:sldMk cId="401400749" sldId="627"/>
            <ac:spMk id="2" creationId="{00000000-0000-0000-0000-000000000000}"/>
          </ac:spMkLst>
        </pc:spChg>
        <pc:spChg chg="mod">
          <ac:chgData name="מירית עמוסי" userId="6f5be6dc-a1f8-45c3-8922-7cb79ed6bdda" providerId="ADAL" clId="{52CF3EF4-7A9B-4666-A3BA-E3A4896AEC76}" dt="2022-05-24T09:03:18.026" v="242"/>
          <ac:spMkLst>
            <pc:docMk/>
            <pc:sldMk cId="401400749" sldId="627"/>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1588005338" sldId="629"/>
        </pc:sldMkLst>
        <pc:spChg chg="mod">
          <ac:chgData name="מירית עמוסי" userId="6f5be6dc-a1f8-45c3-8922-7cb79ed6bdda" providerId="ADAL" clId="{52CF3EF4-7A9B-4666-A3BA-E3A4896AEC76}" dt="2022-05-24T09:03:18.026" v="242"/>
          <ac:spMkLst>
            <pc:docMk/>
            <pc:sldMk cId="1588005338" sldId="629"/>
            <ac:spMk id="2" creationId="{00000000-0000-0000-0000-000000000000}"/>
          </ac:spMkLst>
        </pc:spChg>
      </pc:sldChg>
      <pc:sldChg chg="modSp mod modShow">
        <pc:chgData name="מירית עמוסי" userId="6f5be6dc-a1f8-45c3-8922-7cb79ed6bdda" providerId="ADAL" clId="{52CF3EF4-7A9B-4666-A3BA-E3A4896AEC76}" dt="2022-05-24T09:15:27.173" v="271" actId="729"/>
        <pc:sldMkLst>
          <pc:docMk/>
          <pc:sldMk cId="1037206568" sldId="630"/>
        </pc:sldMkLst>
        <pc:spChg chg="mod">
          <ac:chgData name="מירית עמוסי" userId="6f5be6dc-a1f8-45c3-8922-7cb79ed6bdda" providerId="ADAL" clId="{52CF3EF4-7A9B-4666-A3BA-E3A4896AEC76}" dt="2022-05-24T09:03:18.026" v="242"/>
          <ac:spMkLst>
            <pc:docMk/>
            <pc:sldMk cId="1037206568" sldId="630"/>
            <ac:spMk id="2" creationId="{00000000-0000-0000-0000-000000000000}"/>
          </ac:spMkLst>
        </pc:spChg>
        <pc:spChg chg="mod">
          <ac:chgData name="מירית עמוסי" userId="6f5be6dc-a1f8-45c3-8922-7cb79ed6bdda" providerId="ADAL" clId="{52CF3EF4-7A9B-4666-A3BA-E3A4896AEC76}" dt="2022-05-24T09:03:18.026" v="242"/>
          <ac:spMkLst>
            <pc:docMk/>
            <pc:sldMk cId="1037206568" sldId="630"/>
            <ac:spMk id="3" creationId="{00000000-0000-0000-0000-000000000000}"/>
          </ac:spMkLst>
        </pc:spChg>
      </pc:sldChg>
      <pc:sldChg chg="modSp">
        <pc:chgData name="מירית עמוסי" userId="6f5be6dc-a1f8-45c3-8922-7cb79ed6bdda" providerId="ADAL" clId="{52CF3EF4-7A9B-4666-A3BA-E3A4896AEC76}" dt="2022-05-24T09:03:18.026" v="242"/>
        <pc:sldMkLst>
          <pc:docMk/>
          <pc:sldMk cId="1230365522" sldId="631"/>
        </pc:sldMkLst>
        <pc:spChg chg="mod">
          <ac:chgData name="מירית עמוסי" userId="6f5be6dc-a1f8-45c3-8922-7cb79ed6bdda" providerId="ADAL" clId="{52CF3EF4-7A9B-4666-A3BA-E3A4896AEC76}" dt="2022-05-24T09:03:18.026" v="242"/>
          <ac:spMkLst>
            <pc:docMk/>
            <pc:sldMk cId="1230365522" sldId="631"/>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146042057" sldId="632"/>
        </pc:sldMkLst>
        <pc:spChg chg="mod">
          <ac:chgData name="מירית עמוסי" userId="6f5be6dc-a1f8-45c3-8922-7cb79ed6bdda" providerId="ADAL" clId="{52CF3EF4-7A9B-4666-A3BA-E3A4896AEC76}" dt="2022-05-24T09:03:18.026" v="242"/>
          <ac:spMkLst>
            <pc:docMk/>
            <pc:sldMk cId="146042057" sldId="632"/>
            <ac:spMk id="2" creationId="{00000000-0000-0000-0000-000000000000}"/>
          </ac:spMkLst>
        </pc:spChg>
      </pc:sldChg>
      <pc:sldChg chg="modSp mod">
        <pc:chgData name="מירית עמוסי" userId="6f5be6dc-a1f8-45c3-8922-7cb79ed6bdda" providerId="ADAL" clId="{52CF3EF4-7A9B-4666-A3BA-E3A4896AEC76}" dt="2022-05-24T09:03:18.026" v="242"/>
        <pc:sldMkLst>
          <pc:docMk/>
          <pc:sldMk cId="4068540099" sldId="633"/>
        </pc:sldMkLst>
        <pc:spChg chg="mod">
          <ac:chgData name="מירית עמוסי" userId="6f5be6dc-a1f8-45c3-8922-7cb79ed6bdda" providerId="ADAL" clId="{52CF3EF4-7A9B-4666-A3BA-E3A4896AEC76}" dt="2022-05-24T09:03:18.026" v="242"/>
          <ac:spMkLst>
            <pc:docMk/>
            <pc:sldMk cId="4068540099" sldId="633"/>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724315583" sldId="634"/>
        </pc:sldMkLst>
        <pc:spChg chg="mod">
          <ac:chgData name="מירית עמוסי" userId="6f5be6dc-a1f8-45c3-8922-7cb79ed6bdda" providerId="ADAL" clId="{52CF3EF4-7A9B-4666-A3BA-E3A4896AEC76}" dt="2022-05-24T09:03:18.026" v="242"/>
          <ac:spMkLst>
            <pc:docMk/>
            <pc:sldMk cId="724315583" sldId="634"/>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2980508688" sldId="635"/>
        </pc:sldMkLst>
        <pc:spChg chg="mod">
          <ac:chgData name="מירית עמוסי" userId="6f5be6dc-a1f8-45c3-8922-7cb79ed6bdda" providerId="ADAL" clId="{52CF3EF4-7A9B-4666-A3BA-E3A4896AEC76}" dt="2022-05-24T09:03:18.026" v="242"/>
          <ac:spMkLst>
            <pc:docMk/>
            <pc:sldMk cId="2980508688" sldId="635"/>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1378286210" sldId="636"/>
        </pc:sldMkLst>
        <pc:spChg chg="mod">
          <ac:chgData name="מירית עמוסי" userId="6f5be6dc-a1f8-45c3-8922-7cb79ed6bdda" providerId="ADAL" clId="{52CF3EF4-7A9B-4666-A3BA-E3A4896AEC76}" dt="2022-05-24T09:03:18.026" v="242"/>
          <ac:spMkLst>
            <pc:docMk/>
            <pc:sldMk cId="1378286210" sldId="636"/>
            <ac:spMk id="2" creationId="{00000000-0000-0000-0000-000000000000}"/>
          </ac:spMkLst>
        </pc:spChg>
      </pc:sldChg>
      <pc:sldChg chg="modSp">
        <pc:chgData name="מירית עמוסי" userId="6f5be6dc-a1f8-45c3-8922-7cb79ed6bdda" providerId="ADAL" clId="{52CF3EF4-7A9B-4666-A3BA-E3A4896AEC76}" dt="2022-05-24T09:03:18.026" v="242"/>
        <pc:sldMkLst>
          <pc:docMk/>
          <pc:sldMk cId="355917057" sldId="2001"/>
        </pc:sldMkLst>
        <pc:spChg chg="mod">
          <ac:chgData name="מירית עמוסי" userId="6f5be6dc-a1f8-45c3-8922-7cb79ed6bdda" providerId="ADAL" clId="{52CF3EF4-7A9B-4666-A3BA-E3A4896AEC76}" dt="2022-05-24T09:03:18.026" v="242"/>
          <ac:spMkLst>
            <pc:docMk/>
            <pc:sldMk cId="355917057" sldId="2001"/>
            <ac:spMk id="2" creationId="{C8C3ED23-4012-45F6-9CFB-F6AC145AE801}"/>
          </ac:spMkLst>
        </pc:spChg>
      </pc:sldChg>
      <pc:sldChg chg="modSp">
        <pc:chgData name="מירית עמוסי" userId="6f5be6dc-a1f8-45c3-8922-7cb79ed6bdda" providerId="ADAL" clId="{52CF3EF4-7A9B-4666-A3BA-E3A4896AEC76}" dt="2022-05-24T09:03:18.026" v="242"/>
        <pc:sldMkLst>
          <pc:docMk/>
          <pc:sldMk cId="2575511877" sldId="2002"/>
        </pc:sldMkLst>
        <pc:spChg chg="mod">
          <ac:chgData name="מירית עמוסי" userId="6f5be6dc-a1f8-45c3-8922-7cb79ed6bdda" providerId="ADAL" clId="{52CF3EF4-7A9B-4666-A3BA-E3A4896AEC76}" dt="2022-05-24T09:03:18.026" v="242"/>
          <ac:spMkLst>
            <pc:docMk/>
            <pc:sldMk cId="2575511877" sldId="2002"/>
            <ac:spMk id="2" creationId="{BCA878CC-A16E-4EF6-93B9-93F1269D1428}"/>
          </ac:spMkLst>
        </pc:spChg>
      </pc:sldChg>
      <pc:sldChg chg="modSp">
        <pc:chgData name="מירית עמוסי" userId="6f5be6dc-a1f8-45c3-8922-7cb79ed6bdda" providerId="ADAL" clId="{52CF3EF4-7A9B-4666-A3BA-E3A4896AEC76}" dt="2022-05-24T09:03:18.026" v="242"/>
        <pc:sldMkLst>
          <pc:docMk/>
          <pc:sldMk cId="2106019901" sldId="2003"/>
        </pc:sldMkLst>
        <pc:spChg chg="mod">
          <ac:chgData name="מירית עמוסי" userId="6f5be6dc-a1f8-45c3-8922-7cb79ed6bdda" providerId="ADAL" clId="{52CF3EF4-7A9B-4666-A3BA-E3A4896AEC76}" dt="2022-05-24T09:03:18.026" v="242"/>
          <ac:spMkLst>
            <pc:docMk/>
            <pc:sldMk cId="2106019901" sldId="2003"/>
            <ac:spMk id="2" creationId="{43FB8E5F-1BAE-4CCF-B26F-9066A80D2283}"/>
          </ac:spMkLst>
        </pc:spChg>
      </pc:sldChg>
      <pc:sldChg chg="modSp">
        <pc:chgData name="מירית עמוסי" userId="6f5be6dc-a1f8-45c3-8922-7cb79ed6bdda" providerId="ADAL" clId="{52CF3EF4-7A9B-4666-A3BA-E3A4896AEC76}" dt="2022-05-24T09:03:18.026" v="242"/>
        <pc:sldMkLst>
          <pc:docMk/>
          <pc:sldMk cId="4285927006" sldId="2004"/>
        </pc:sldMkLst>
        <pc:spChg chg="mod">
          <ac:chgData name="מירית עמוסי" userId="6f5be6dc-a1f8-45c3-8922-7cb79ed6bdda" providerId="ADAL" clId="{52CF3EF4-7A9B-4666-A3BA-E3A4896AEC76}" dt="2022-05-24T09:03:18.026" v="242"/>
          <ac:spMkLst>
            <pc:docMk/>
            <pc:sldMk cId="4285927006" sldId="2004"/>
            <ac:spMk id="2" creationId="{35788A2D-21DF-496D-B8CA-418CCD55039C}"/>
          </ac:spMkLst>
        </pc:spChg>
        <pc:spChg chg="mod">
          <ac:chgData name="מירית עמוסי" userId="6f5be6dc-a1f8-45c3-8922-7cb79ed6bdda" providerId="ADAL" clId="{52CF3EF4-7A9B-4666-A3BA-E3A4896AEC76}" dt="2022-05-24T09:03:18.026" v="242"/>
          <ac:spMkLst>
            <pc:docMk/>
            <pc:sldMk cId="4285927006" sldId="2004"/>
            <ac:spMk id="3" creationId="{71433602-77D7-4047-9C72-12C467F6D42D}"/>
          </ac:spMkLst>
        </pc:spChg>
      </pc:sldChg>
      <pc:sldChg chg="modSp mod">
        <pc:chgData name="מירית עמוסי" userId="6f5be6dc-a1f8-45c3-8922-7cb79ed6bdda" providerId="ADAL" clId="{52CF3EF4-7A9B-4666-A3BA-E3A4896AEC76}" dt="2022-05-24T09:03:18.026" v="242"/>
        <pc:sldMkLst>
          <pc:docMk/>
          <pc:sldMk cId="3599525806" sldId="2005"/>
        </pc:sldMkLst>
        <pc:spChg chg="mod">
          <ac:chgData name="מירית עמוסי" userId="6f5be6dc-a1f8-45c3-8922-7cb79ed6bdda" providerId="ADAL" clId="{52CF3EF4-7A9B-4666-A3BA-E3A4896AEC76}" dt="2022-05-24T09:03:18.026" v="242"/>
          <ac:spMkLst>
            <pc:docMk/>
            <pc:sldMk cId="3599525806" sldId="2005"/>
            <ac:spMk id="2" creationId="{00870DCA-B9CF-4B56-B39D-E89ADD8A2A45}"/>
          </ac:spMkLst>
        </pc:spChg>
        <pc:spChg chg="mod">
          <ac:chgData name="מירית עמוסי" userId="6f5be6dc-a1f8-45c3-8922-7cb79ed6bdda" providerId="ADAL" clId="{52CF3EF4-7A9B-4666-A3BA-E3A4896AEC76}" dt="2022-05-24T09:03:18.026" v="242"/>
          <ac:spMkLst>
            <pc:docMk/>
            <pc:sldMk cId="3599525806" sldId="2005"/>
            <ac:spMk id="3" creationId="{A6D5A26D-BEC5-4355-9B69-A0DD0DC04C8E}"/>
          </ac:spMkLst>
        </pc:spChg>
      </pc:sldChg>
      <pc:sldChg chg="modSp">
        <pc:chgData name="מירית עמוסי" userId="6f5be6dc-a1f8-45c3-8922-7cb79ed6bdda" providerId="ADAL" clId="{52CF3EF4-7A9B-4666-A3BA-E3A4896AEC76}" dt="2022-05-24T09:03:18.026" v="242"/>
        <pc:sldMkLst>
          <pc:docMk/>
          <pc:sldMk cId="4293895833" sldId="2006"/>
        </pc:sldMkLst>
        <pc:spChg chg="mod">
          <ac:chgData name="מירית עמוסי" userId="6f5be6dc-a1f8-45c3-8922-7cb79ed6bdda" providerId="ADAL" clId="{52CF3EF4-7A9B-4666-A3BA-E3A4896AEC76}" dt="2022-05-24T09:03:18.026" v="242"/>
          <ac:spMkLst>
            <pc:docMk/>
            <pc:sldMk cId="4293895833" sldId="2006"/>
            <ac:spMk id="2" creationId="{E40E6727-C4A7-4BD8-8EAB-2E90C48882C7}"/>
          </ac:spMkLst>
        </pc:spChg>
      </pc:sldChg>
      <pc:sldChg chg="modSp">
        <pc:chgData name="מירית עמוסי" userId="6f5be6dc-a1f8-45c3-8922-7cb79ed6bdda" providerId="ADAL" clId="{52CF3EF4-7A9B-4666-A3BA-E3A4896AEC76}" dt="2022-05-24T09:03:18.026" v="242"/>
        <pc:sldMkLst>
          <pc:docMk/>
          <pc:sldMk cId="337043312" sldId="2007"/>
        </pc:sldMkLst>
        <pc:spChg chg="mod">
          <ac:chgData name="מירית עמוסי" userId="6f5be6dc-a1f8-45c3-8922-7cb79ed6bdda" providerId="ADAL" clId="{52CF3EF4-7A9B-4666-A3BA-E3A4896AEC76}" dt="2022-05-24T09:03:18.026" v="242"/>
          <ac:spMkLst>
            <pc:docMk/>
            <pc:sldMk cId="337043312" sldId="2007"/>
            <ac:spMk id="2" creationId="{BD40930A-92C8-493A-97A0-7312F0997B25}"/>
          </ac:spMkLst>
        </pc:spChg>
        <pc:spChg chg="mod">
          <ac:chgData name="מירית עמוסי" userId="6f5be6dc-a1f8-45c3-8922-7cb79ed6bdda" providerId="ADAL" clId="{52CF3EF4-7A9B-4666-A3BA-E3A4896AEC76}" dt="2022-05-24T09:03:18.026" v="242"/>
          <ac:spMkLst>
            <pc:docMk/>
            <pc:sldMk cId="337043312" sldId="2007"/>
            <ac:spMk id="3" creationId="{4BD15186-BE42-4C36-9E04-0D0AA41FCBBB}"/>
          </ac:spMkLst>
        </pc:spChg>
      </pc:sldChg>
      <pc:sldChg chg="modSp">
        <pc:chgData name="מירית עמוסי" userId="6f5be6dc-a1f8-45c3-8922-7cb79ed6bdda" providerId="ADAL" clId="{52CF3EF4-7A9B-4666-A3BA-E3A4896AEC76}" dt="2022-05-24T09:03:18.026" v="242"/>
        <pc:sldMkLst>
          <pc:docMk/>
          <pc:sldMk cId="1156572359" sldId="2008"/>
        </pc:sldMkLst>
        <pc:spChg chg="mod">
          <ac:chgData name="מירית עמוסי" userId="6f5be6dc-a1f8-45c3-8922-7cb79ed6bdda" providerId="ADAL" clId="{52CF3EF4-7A9B-4666-A3BA-E3A4896AEC76}" dt="2022-05-24T09:03:18.026" v="242"/>
          <ac:spMkLst>
            <pc:docMk/>
            <pc:sldMk cId="1156572359" sldId="2008"/>
            <ac:spMk id="2" creationId="{832DBD54-04A1-40A8-B560-A92974FF82C7}"/>
          </ac:spMkLst>
        </pc:spChg>
        <pc:spChg chg="mod">
          <ac:chgData name="מירית עמוסי" userId="6f5be6dc-a1f8-45c3-8922-7cb79ed6bdda" providerId="ADAL" clId="{52CF3EF4-7A9B-4666-A3BA-E3A4896AEC76}" dt="2022-05-24T09:03:18.026" v="242"/>
          <ac:spMkLst>
            <pc:docMk/>
            <pc:sldMk cId="1156572359" sldId="2008"/>
            <ac:spMk id="3" creationId="{95714D1D-1DA5-40A0-8F45-934170B2AA77}"/>
          </ac:spMkLst>
        </pc:spChg>
      </pc:sldChg>
      <pc:sldChg chg="modSp">
        <pc:chgData name="מירית עמוסי" userId="6f5be6dc-a1f8-45c3-8922-7cb79ed6bdda" providerId="ADAL" clId="{52CF3EF4-7A9B-4666-A3BA-E3A4896AEC76}" dt="2022-05-24T09:03:18.026" v="242"/>
        <pc:sldMkLst>
          <pc:docMk/>
          <pc:sldMk cId="1730138202" sldId="2009"/>
        </pc:sldMkLst>
        <pc:spChg chg="mod">
          <ac:chgData name="מירית עמוסי" userId="6f5be6dc-a1f8-45c3-8922-7cb79ed6bdda" providerId="ADAL" clId="{52CF3EF4-7A9B-4666-A3BA-E3A4896AEC76}" dt="2022-05-24T09:03:18.026" v="242"/>
          <ac:spMkLst>
            <pc:docMk/>
            <pc:sldMk cId="1730138202" sldId="2009"/>
            <ac:spMk id="2" creationId="{A0BB1FB5-1A6B-428F-878E-25F2598ACE6C}"/>
          </ac:spMkLst>
        </pc:spChg>
        <pc:spChg chg="mod">
          <ac:chgData name="מירית עמוסי" userId="6f5be6dc-a1f8-45c3-8922-7cb79ed6bdda" providerId="ADAL" clId="{52CF3EF4-7A9B-4666-A3BA-E3A4896AEC76}" dt="2022-05-24T09:03:18.026" v="242"/>
          <ac:spMkLst>
            <pc:docMk/>
            <pc:sldMk cId="1730138202" sldId="2009"/>
            <ac:spMk id="3" creationId="{266DBC40-C304-46A6-8743-8A44B9B1B10C}"/>
          </ac:spMkLst>
        </pc:spChg>
      </pc:sldChg>
      <pc:sldChg chg="new">
        <pc:chgData name="מירית עמוסי" userId="6f5be6dc-a1f8-45c3-8922-7cb79ed6bdda" providerId="ADAL" clId="{52CF3EF4-7A9B-4666-A3BA-E3A4896AEC76}" dt="2022-05-24T09:16:41.222" v="272" actId="680"/>
        <pc:sldMkLst>
          <pc:docMk/>
          <pc:sldMk cId="538541983" sldId="2010"/>
        </pc:sldMkLst>
      </pc:sldChg>
      <pc:sldMasterChg chg="setBg modSldLayout">
        <pc:chgData name="מירית עמוסי" userId="6f5be6dc-a1f8-45c3-8922-7cb79ed6bdda" providerId="ADAL" clId="{52CF3EF4-7A9B-4666-A3BA-E3A4896AEC76}" dt="2022-05-24T09:05:29.180" v="250"/>
        <pc:sldMasterMkLst>
          <pc:docMk/>
          <pc:sldMasterMk cId="42338499" sldId="2147483673"/>
        </pc:sldMasterMkLst>
        <pc:sldLayoutChg chg="setBg">
          <pc:chgData name="מירית עמוסי" userId="6f5be6dc-a1f8-45c3-8922-7cb79ed6bdda" providerId="ADAL" clId="{52CF3EF4-7A9B-4666-A3BA-E3A4896AEC76}" dt="2022-05-24T09:05:29.180" v="250"/>
          <pc:sldLayoutMkLst>
            <pc:docMk/>
            <pc:sldMasterMk cId="42338499" sldId="2147483673"/>
            <pc:sldLayoutMk cId="1329621602" sldId="2147483672"/>
          </pc:sldLayoutMkLst>
        </pc:sldLayoutChg>
        <pc:sldLayoutChg chg="setBg">
          <pc:chgData name="מירית עמוסי" userId="6f5be6dc-a1f8-45c3-8922-7cb79ed6bdda" providerId="ADAL" clId="{52CF3EF4-7A9B-4666-A3BA-E3A4896AEC76}" dt="2022-05-24T09:05:29.180" v="250"/>
          <pc:sldLayoutMkLst>
            <pc:docMk/>
            <pc:sldMasterMk cId="42338499" sldId="2147483673"/>
            <pc:sldLayoutMk cId="4150709138" sldId="2147483674"/>
          </pc:sldLayoutMkLst>
        </pc:sldLayoutChg>
        <pc:sldLayoutChg chg="addSp setBg">
          <pc:chgData name="מירית עמוסי" userId="6f5be6dc-a1f8-45c3-8922-7cb79ed6bdda" providerId="ADAL" clId="{52CF3EF4-7A9B-4666-A3BA-E3A4896AEC76}" dt="2022-05-24T09:05:29.180" v="250"/>
          <pc:sldLayoutMkLst>
            <pc:docMk/>
            <pc:sldMasterMk cId="42338499" sldId="2147483673"/>
            <pc:sldLayoutMk cId="3875128072" sldId="2147483675"/>
          </pc:sldLayoutMkLst>
          <pc:spChg chg="add">
            <ac:chgData name="מירית עמוסי" userId="6f5be6dc-a1f8-45c3-8922-7cb79ed6bdda" providerId="ADAL" clId="{52CF3EF4-7A9B-4666-A3BA-E3A4896AEC76}" dt="2022-05-24T09:03:16.842" v="241"/>
            <ac:spMkLst>
              <pc:docMk/>
              <pc:sldMasterMk cId="42338499" sldId="2147483673"/>
              <pc:sldLayoutMk cId="3875128072" sldId="2147483675"/>
              <ac:spMk id="8" creationId="{EADD5214-C397-409F-AF4E-8E1F15FAFF42}"/>
            </ac:spMkLst>
          </pc:spChg>
          <pc:cxnChg chg="add">
            <ac:chgData name="מירית עמוסי" userId="6f5be6dc-a1f8-45c3-8922-7cb79ed6bdda" providerId="ADAL" clId="{52CF3EF4-7A9B-4666-A3BA-E3A4896AEC76}" dt="2022-05-24T09:03:16.842" v="241"/>
            <ac:cxnSpMkLst>
              <pc:docMk/>
              <pc:sldMasterMk cId="42338499" sldId="2147483673"/>
              <pc:sldLayoutMk cId="3875128072" sldId="2147483675"/>
              <ac:cxnSpMk id="7" creationId="{EE0D787F-DC60-4762-962A-08D6C0317FE8}"/>
            </ac:cxnSpMkLst>
          </pc:cxnChg>
        </pc:sldLayoutChg>
        <pc:sldLayoutChg chg="setBg">
          <pc:chgData name="מירית עמוסי" userId="6f5be6dc-a1f8-45c3-8922-7cb79ed6bdda" providerId="ADAL" clId="{52CF3EF4-7A9B-4666-A3BA-E3A4896AEC76}" dt="2022-05-24T09:05:29.180" v="250"/>
          <pc:sldLayoutMkLst>
            <pc:docMk/>
            <pc:sldMasterMk cId="42338499" sldId="2147483673"/>
            <pc:sldLayoutMk cId="1416389215" sldId="2147483676"/>
          </pc:sldLayoutMkLst>
        </pc:sldLayoutChg>
        <pc:sldLayoutChg chg="addSp setBg">
          <pc:chgData name="מירית עמוסי" userId="6f5be6dc-a1f8-45c3-8922-7cb79ed6bdda" providerId="ADAL" clId="{52CF3EF4-7A9B-4666-A3BA-E3A4896AEC76}" dt="2022-05-24T09:05:29.180" v="250"/>
          <pc:sldLayoutMkLst>
            <pc:docMk/>
            <pc:sldMasterMk cId="42338499" sldId="2147483673"/>
            <pc:sldLayoutMk cId="876207080" sldId="2147483677"/>
          </pc:sldLayoutMkLst>
          <pc:spChg chg="add">
            <ac:chgData name="מירית עמוסי" userId="6f5be6dc-a1f8-45c3-8922-7cb79ed6bdda" providerId="ADAL" clId="{52CF3EF4-7A9B-4666-A3BA-E3A4896AEC76}" dt="2022-05-24T09:03:16.842" v="241"/>
            <ac:spMkLst>
              <pc:docMk/>
              <pc:sldMasterMk cId="42338499" sldId="2147483673"/>
              <pc:sldLayoutMk cId="876207080" sldId="2147483677"/>
              <ac:spMk id="9" creationId="{B9735323-CF7E-425B-856B-1662A1C6CDEB}"/>
            </ac:spMkLst>
          </pc:spChg>
          <pc:cxnChg chg="add">
            <ac:chgData name="מירית עמוסי" userId="6f5be6dc-a1f8-45c3-8922-7cb79ed6bdda" providerId="ADAL" clId="{52CF3EF4-7A9B-4666-A3BA-E3A4896AEC76}" dt="2022-05-24T09:03:16.842" v="241"/>
            <ac:cxnSpMkLst>
              <pc:docMk/>
              <pc:sldMasterMk cId="42338499" sldId="2147483673"/>
              <pc:sldLayoutMk cId="876207080" sldId="2147483677"/>
              <ac:cxnSpMk id="8" creationId="{6DABCFB6-3231-4358-ABEB-501C9A9AA5B6}"/>
            </ac:cxnSpMkLst>
          </pc:cxnChg>
        </pc:sldLayoutChg>
        <pc:sldLayoutChg chg="setBg">
          <pc:chgData name="מירית עמוסי" userId="6f5be6dc-a1f8-45c3-8922-7cb79ed6bdda" providerId="ADAL" clId="{52CF3EF4-7A9B-4666-A3BA-E3A4896AEC76}" dt="2022-05-24T09:05:29.180" v="250"/>
          <pc:sldLayoutMkLst>
            <pc:docMk/>
            <pc:sldMasterMk cId="42338499" sldId="2147483673"/>
            <pc:sldLayoutMk cId="1963289113" sldId="2147483678"/>
          </pc:sldLayoutMkLst>
        </pc:sldLayoutChg>
        <pc:sldLayoutChg chg="setBg">
          <pc:chgData name="מירית עמוסי" userId="6f5be6dc-a1f8-45c3-8922-7cb79ed6bdda" providerId="ADAL" clId="{52CF3EF4-7A9B-4666-A3BA-E3A4896AEC76}" dt="2022-05-24T09:05:29.180" v="250"/>
          <pc:sldLayoutMkLst>
            <pc:docMk/>
            <pc:sldMasterMk cId="42338499" sldId="2147483673"/>
            <pc:sldLayoutMk cId="840370313" sldId="2147483679"/>
          </pc:sldLayoutMkLst>
        </pc:sldLayoutChg>
        <pc:sldLayoutChg chg="setBg">
          <pc:chgData name="מירית עמוסי" userId="6f5be6dc-a1f8-45c3-8922-7cb79ed6bdda" providerId="ADAL" clId="{52CF3EF4-7A9B-4666-A3BA-E3A4896AEC76}" dt="2022-05-24T09:05:29.180" v="250"/>
          <pc:sldLayoutMkLst>
            <pc:docMk/>
            <pc:sldMasterMk cId="42338499" sldId="2147483673"/>
            <pc:sldLayoutMk cId="2701489816" sldId="2147483680"/>
          </pc:sldLayoutMkLst>
        </pc:sldLayoutChg>
        <pc:sldLayoutChg chg="setBg">
          <pc:chgData name="מירית עמוסי" userId="6f5be6dc-a1f8-45c3-8922-7cb79ed6bdda" providerId="ADAL" clId="{52CF3EF4-7A9B-4666-A3BA-E3A4896AEC76}" dt="2022-05-24T09:05:29.180" v="250"/>
          <pc:sldLayoutMkLst>
            <pc:docMk/>
            <pc:sldMasterMk cId="42338499" sldId="2147483673"/>
            <pc:sldLayoutMk cId="1531192798" sldId="2147483681"/>
          </pc:sldLayoutMkLst>
        </pc:sldLayoutChg>
        <pc:sldLayoutChg chg="setBg">
          <pc:chgData name="מירית עמוסי" userId="6f5be6dc-a1f8-45c3-8922-7cb79ed6bdda" providerId="ADAL" clId="{52CF3EF4-7A9B-4666-A3BA-E3A4896AEC76}" dt="2022-05-24T09:05:29.180" v="250"/>
          <pc:sldLayoutMkLst>
            <pc:docMk/>
            <pc:sldMasterMk cId="42338499" sldId="2147483673"/>
            <pc:sldLayoutMk cId="2545376725" sldId="2147483682"/>
          </pc:sldLayoutMkLst>
        </pc:sldLayoutChg>
        <pc:sldLayoutChg chg="setBg">
          <pc:chgData name="מירית עמוסי" userId="6f5be6dc-a1f8-45c3-8922-7cb79ed6bdda" providerId="ADAL" clId="{52CF3EF4-7A9B-4666-A3BA-E3A4896AEC76}" dt="2022-05-24T09:05:29.180" v="250"/>
          <pc:sldLayoutMkLst>
            <pc:docMk/>
            <pc:sldMasterMk cId="42338499" sldId="2147483673"/>
            <pc:sldLayoutMk cId="3216294925" sldId="2147483683"/>
          </pc:sldLayoutMkLst>
        </pc:sldLayoutChg>
        <pc:sldLayoutChg chg="setBg">
          <pc:chgData name="מירית עמוסי" userId="6f5be6dc-a1f8-45c3-8922-7cb79ed6bdda" providerId="ADAL" clId="{52CF3EF4-7A9B-4666-A3BA-E3A4896AEC76}" dt="2022-05-24T09:05:29.180" v="250"/>
          <pc:sldLayoutMkLst>
            <pc:docMk/>
            <pc:sldMasterMk cId="42338499" sldId="2147483673"/>
            <pc:sldLayoutMk cId="3844802308" sldId="2147483684"/>
          </pc:sldLayoutMkLst>
        </pc:sldLayoutChg>
      </pc:sldMasterChg>
      <pc:sldMasterChg chg="modSldLayout">
        <pc:chgData name="מירית עמוסי" userId="6f5be6dc-a1f8-45c3-8922-7cb79ed6bdda" providerId="ADAL" clId="{52CF3EF4-7A9B-4666-A3BA-E3A4896AEC76}" dt="2022-03-14T16:17:53.660" v="80"/>
        <pc:sldMasterMkLst>
          <pc:docMk/>
          <pc:sldMasterMk cId="3456795592" sldId="2147483673"/>
        </pc:sldMasterMkLst>
        <pc:sldLayoutChg chg="addSp">
          <pc:chgData name="מירית עמוסי" userId="6f5be6dc-a1f8-45c3-8922-7cb79ed6bdda" providerId="ADAL" clId="{52CF3EF4-7A9B-4666-A3BA-E3A4896AEC76}" dt="2022-03-14T16:17:53.660" v="80"/>
          <pc:sldLayoutMkLst>
            <pc:docMk/>
            <pc:sldMasterMk cId="3456795592" sldId="2147483673"/>
            <pc:sldLayoutMk cId="4260705935" sldId="2147483675"/>
          </pc:sldLayoutMkLst>
          <pc:spChg chg="add">
            <ac:chgData name="מירית עמוסי" userId="6f5be6dc-a1f8-45c3-8922-7cb79ed6bdda" providerId="ADAL" clId="{52CF3EF4-7A9B-4666-A3BA-E3A4896AEC76}" dt="2022-03-14T16:17:53.660" v="80"/>
            <ac:spMkLst>
              <pc:docMk/>
              <pc:sldMasterMk cId="3456795592" sldId="2147483673"/>
              <pc:sldLayoutMk cId="4260705935" sldId="2147483675"/>
              <ac:spMk id="11" creationId="{9ACF9C79-E8D6-4F7A-A322-292CDD4B5D30}"/>
            </ac:spMkLst>
          </pc:spChg>
          <pc:cxnChg chg="add">
            <ac:chgData name="מירית עמוסי" userId="6f5be6dc-a1f8-45c3-8922-7cb79ed6bdda" providerId="ADAL" clId="{52CF3EF4-7A9B-4666-A3BA-E3A4896AEC76}" dt="2022-03-14T16:17:53.660" v="80"/>
            <ac:cxnSpMkLst>
              <pc:docMk/>
              <pc:sldMasterMk cId="3456795592" sldId="2147483673"/>
              <pc:sldLayoutMk cId="4260705935" sldId="2147483675"/>
              <ac:cxnSpMk id="10" creationId="{3504E953-A3B9-4F05-BC7C-856F92B3336E}"/>
            </ac:cxnSpMkLst>
          </pc:cxnChg>
        </pc:sldLayoutChg>
        <pc:sldLayoutChg chg="addSp">
          <pc:chgData name="מירית עמוסי" userId="6f5be6dc-a1f8-45c3-8922-7cb79ed6bdda" providerId="ADAL" clId="{52CF3EF4-7A9B-4666-A3BA-E3A4896AEC76}" dt="2022-03-14T16:17:53.660" v="80"/>
          <pc:sldLayoutMkLst>
            <pc:docMk/>
            <pc:sldMasterMk cId="3456795592" sldId="2147483673"/>
            <pc:sldLayoutMk cId="2851352978" sldId="2147483677"/>
          </pc:sldLayoutMkLst>
          <pc:spChg chg="add">
            <ac:chgData name="מירית עמוסי" userId="6f5be6dc-a1f8-45c3-8922-7cb79ed6bdda" providerId="ADAL" clId="{52CF3EF4-7A9B-4666-A3BA-E3A4896AEC76}" dt="2022-03-14T16:17:53.660" v="80"/>
            <ac:spMkLst>
              <pc:docMk/>
              <pc:sldMasterMk cId="3456795592" sldId="2147483673"/>
              <pc:sldLayoutMk cId="2851352978" sldId="2147483677"/>
              <ac:spMk id="12" creationId="{60FBD700-2C25-4425-A206-0F30D72A1D47}"/>
            </ac:spMkLst>
          </pc:spChg>
          <pc:cxnChg chg="add">
            <ac:chgData name="מירית עמוסי" userId="6f5be6dc-a1f8-45c3-8922-7cb79ed6bdda" providerId="ADAL" clId="{52CF3EF4-7A9B-4666-A3BA-E3A4896AEC76}" dt="2022-03-14T16:17:53.660" v="80"/>
            <ac:cxnSpMkLst>
              <pc:docMk/>
              <pc:sldMasterMk cId="3456795592" sldId="2147483673"/>
              <pc:sldLayoutMk cId="2851352978" sldId="2147483677"/>
              <ac:cxnSpMk id="11" creationId="{2A07D054-91AF-4164-B2C5-81062B82C064}"/>
            </ac:cxnSpMkLst>
          </pc:cxn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1495;&#1493;&#1489;&#1512;&#1514;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1495;&#1493;&#1489;&#1512;&#1514;1"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1495;&#1493;&#1489;&#1512;&#1514;1"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lineChart>
        <c:grouping val="standard"/>
        <c:varyColors val="0"/>
        <c:ser>
          <c:idx val="1"/>
          <c:order val="0"/>
          <c:tx>
            <c:strRef>
              <c:f>גיליון1!$E$3</c:f>
              <c:strCache>
                <c:ptCount val="1"/>
                <c:pt idx="0">
                  <c:v>גברים</c:v>
                </c:pt>
              </c:strCache>
            </c:strRef>
          </c:tx>
          <c:spPr>
            <a:ln>
              <a:solidFill>
                <a:schemeClr val="tx2"/>
              </a:solidFill>
            </a:ln>
          </c:spPr>
          <c:marker>
            <c:symbol val="none"/>
          </c:marker>
          <c:dLbls>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גיליון1!$D$4:$D$9</c:f>
              <c:numCache>
                <c:formatCode>General</c:formatCode>
                <c:ptCount val="6"/>
                <c:pt idx="0">
                  <c:v>2000</c:v>
                </c:pt>
                <c:pt idx="1">
                  <c:v>2005</c:v>
                </c:pt>
                <c:pt idx="2">
                  <c:v>2010</c:v>
                </c:pt>
                <c:pt idx="3">
                  <c:v>2015</c:v>
                </c:pt>
                <c:pt idx="4">
                  <c:v>2016</c:v>
                </c:pt>
                <c:pt idx="5">
                  <c:v>2017</c:v>
                </c:pt>
              </c:numCache>
            </c:numRef>
          </c:cat>
          <c:val>
            <c:numRef>
              <c:f>גיליון1!$E$4:$E$9</c:f>
              <c:numCache>
                <c:formatCode>General</c:formatCode>
                <c:ptCount val="6"/>
                <c:pt idx="0">
                  <c:v>76.7</c:v>
                </c:pt>
                <c:pt idx="1">
                  <c:v>78.2</c:v>
                </c:pt>
                <c:pt idx="2">
                  <c:v>79.7</c:v>
                </c:pt>
                <c:pt idx="3">
                  <c:v>80.099999999999994</c:v>
                </c:pt>
                <c:pt idx="4">
                  <c:v>80.7</c:v>
                </c:pt>
                <c:pt idx="5">
                  <c:v>80.7</c:v>
                </c:pt>
              </c:numCache>
            </c:numRef>
          </c:val>
          <c:smooth val="0"/>
          <c:extLst>
            <c:ext xmlns:c16="http://schemas.microsoft.com/office/drawing/2014/chart" uri="{C3380CC4-5D6E-409C-BE32-E72D297353CC}">
              <c16:uniqueId val="{00000000-7D8C-44BE-83FB-FA9D90F36087}"/>
            </c:ext>
          </c:extLst>
        </c:ser>
        <c:ser>
          <c:idx val="2"/>
          <c:order val="1"/>
          <c:tx>
            <c:strRef>
              <c:f>גיליון1!$F$3</c:f>
              <c:strCache>
                <c:ptCount val="1"/>
                <c:pt idx="0">
                  <c:v>נשים</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גיליון1!$D$4:$D$9</c:f>
              <c:numCache>
                <c:formatCode>General</c:formatCode>
                <c:ptCount val="6"/>
                <c:pt idx="0">
                  <c:v>2000</c:v>
                </c:pt>
                <c:pt idx="1">
                  <c:v>2005</c:v>
                </c:pt>
                <c:pt idx="2">
                  <c:v>2010</c:v>
                </c:pt>
                <c:pt idx="3">
                  <c:v>2015</c:v>
                </c:pt>
                <c:pt idx="4">
                  <c:v>2016</c:v>
                </c:pt>
                <c:pt idx="5">
                  <c:v>2017</c:v>
                </c:pt>
              </c:numCache>
            </c:numRef>
          </c:cat>
          <c:val>
            <c:numRef>
              <c:f>גיליון1!$F$4:$F$9</c:f>
              <c:numCache>
                <c:formatCode>General</c:formatCode>
                <c:ptCount val="6"/>
                <c:pt idx="0">
                  <c:v>80.900000000000006</c:v>
                </c:pt>
                <c:pt idx="1">
                  <c:v>82.2</c:v>
                </c:pt>
                <c:pt idx="2">
                  <c:v>83.6</c:v>
                </c:pt>
                <c:pt idx="3">
                  <c:v>84.1</c:v>
                </c:pt>
                <c:pt idx="4">
                  <c:v>84.2</c:v>
                </c:pt>
                <c:pt idx="5">
                  <c:v>84.6</c:v>
                </c:pt>
              </c:numCache>
            </c:numRef>
          </c:val>
          <c:smooth val="0"/>
          <c:extLst>
            <c:ext xmlns:c16="http://schemas.microsoft.com/office/drawing/2014/chart" uri="{C3380CC4-5D6E-409C-BE32-E72D297353CC}">
              <c16:uniqueId val="{00000001-7D8C-44BE-83FB-FA9D90F36087}"/>
            </c:ext>
          </c:extLst>
        </c:ser>
        <c:dLbls>
          <c:showLegendKey val="0"/>
          <c:showVal val="0"/>
          <c:showCatName val="0"/>
          <c:showSerName val="0"/>
          <c:showPercent val="0"/>
          <c:showBubbleSize val="0"/>
        </c:dLbls>
        <c:smooth val="0"/>
        <c:axId val="87831680"/>
        <c:axId val="87833216"/>
      </c:lineChart>
      <c:catAx>
        <c:axId val="87831680"/>
        <c:scaling>
          <c:orientation val="minMax"/>
        </c:scaling>
        <c:delete val="0"/>
        <c:axPos val="b"/>
        <c:numFmt formatCode="General" sourceLinked="1"/>
        <c:majorTickMark val="none"/>
        <c:minorTickMark val="none"/>
        <c:tickLblPos val="nextTo"/>
        <c:crossAx val="87833216"/>
        <c:crosses val="autoZero"/>
        <c:auto val="1"/>
        <c:lblAlgn val="ctr"/>
        <c:lblOffset val="100"/>
        <c:noMultiLvlLbl val="0"/>
      </c:catAx>
      <c:valAx>
        <c:axId val="87833216"/>
        <c:scaling>
          <c:orientation val="minMax"/>
        </c:scaling>
        <c:delete val="1"/>
        <c:axPos val="l"/>
        <c:numFmt formatCode="General" sourceLinked="1"/>
        <c:majorTickMark val="none"/>
        <c:minorTickMark val="none"/>
        <c:tickLblPos val="nextTo"/>
        <c:crossAx val="87831680"/>
        <c:crosses val="autoZero"/>
        <c:crossBetween val="between"/>
      </c:valAx>
    </c:plotArea>
    <c:legend>
      <c:legendPos val="b"/>
      <c:overlay val="0"/>
    </c:legend>
    <c:plotVisOnly val="1"/>
    <c:dispBlanksAs val="gap"/>
    <c:showDLblsOverMax val="0"/>
  </c:chart>
  <c:txPr>
    <a:bodyPr/>
    <a:lstStyle/>
    <a:p>
      <a:pPr>
        <a:defRPr sz="1800"/>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גיליון1!$G$10</c:f>
              <c:strCache>
                <c:ptCount val="1"/>
                <c:pt idx="0">
                  <c:v>תוחלת חיים בלידה</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גיליון1!$H$9:$I$9</c:f>
              <c:strCache>
                <c:ptCount val="2"/>
                <c:pt idx="0">
                  <c:v>גבר</c:v>
                </c:pt>
                <c:pt idx="1">
                  <c:v>אישה</c:v>
                </c:pt>
              </c:strCache>
            </c:strRef>
          </c:cat>
          <c:val>
            <c:numRef>
              <c:f>גיליון1!$H$10:$I$10</c:f>
              <c:numCache>
                <c:formatCode>General</c:formatCode>
                <c:ptCount val="2"/>
                <c:pt idx="0">
                  <c:v>80.7</c:v>
                </c:pt>
                <c:pt idx="1">
                  <c:v>84.2</c:v>
                </c:pt>
              </c:numCache>
            </c:numRef>
          </c:val>
          <c:extLst>
            <c:ext xmlns:c16="http://schemas.microsoft.com/office/drawing/2014/chart" uri="{C3380CC4-5D6E-409C-BE32-E72D297353CC}">
              <c16:uniqueId val="{00000000-4F8F-4EC7-83C2-1DA0446E10B3}"/>
            </c:ext>
          </c:extLst>
        </c:ser>
        <c:ser>
          <c:idx val="1"/>
          <c:order val="1"/>
          <c:tx>
            <c:strRef>
              <c:f>גיליון1!$G$11</c:f>
              <c:strCache>
                <c:ptCount val="1"/>
                <c:pt idx="0">
                  <c:v>תוחלת חיים בפרישה</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גיליון1!$H$9:$I$9</c:f>
              <c:strCache>
                <c:ptCount val="2"/>
                <c:pt idx="0">
                  <c:v>גבר</c:v>
                </c:pt>
                <c:pt idx="1">
                  <c:v>אישה</c:v>
                </c:pt>
              </c:strCache>
            </c:strRef>
          </c:cat>
          <c:val>
            <c:numRef>
              <c:f>גיליון1!$H$11:$I$11</c:f>
              <c:numCache>
                <c:formatCode>General</c:formatCode>
                <c:ptCount val="2"/>
                <c:pt idx="0">
                  <c:v>84.5</c:v>
                </c:pt>
                <c:pt idx="1">
                  <c:v>86.6</c:v>
                </c:pt>
              </c:numCache>
            </c:numRef>
          </c:val>
          <c:extLst>
            <c:ext xmlns:c16="http://schemas.microsoft.com/office/drawing/2014/chart" uri="{C3380CC4-5D6E-409C-BE32-E72D297353CC}">
              <c16:uniqueId val="{00000001-4F8F-4EC7-83C2-1DA0446E10B3}"/>
            </c:ext>
          </c:extLst>
        </c:ser>
        <c:ser>
          <c:idx val="2"/>
          <c:order val="2"/>
          <c:tx>
            <c:strRef>
              <c:f>גיליון1!$G$12</c:f>
              <c:strCache>
                <c:ptCount val="1"/>
                <c:pt idx="0">
                  <c:v>תוחלת חיים חזויה</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גיליון1!$H$9:$I$9</c:f>
              <c:strCache>
                <c:ptCount val="2"/>
                <c:pt idx="0">
                  <c:v>גבר</c:v>
                </c:pt>
                <c:pt idx="1">
                  <c:v>אישה</c:v>
                </c:pt>
              </c:strCache>
            </c:strRef>
          </c:cat>
          <c:val>
            <c:numRef>
              <c:f>גיליון1!$H$12:$I$12</c:f>
              <c:numCache>
                <c:formatCode>General</c:formatCode>
                <c:ptCount val="2"/>
                <c:pt idx="0">
                  <c:v>87.7</c:v>
                </c:pt>
                <c:pt idx="1">
                  <c:v>89.8</c:v>
                </c:pt>
              </c:numCache>
            </c:numRef>
          </c:val>
          <c:extLst>
            <c:ext xmlns:c16="http://schemas.microsoft.com/office/drawing/2014/chart" uri="{C3380CC4-5D6E-409C-BE32-E72D297353CC}">
              <c16:uniqueId val="{00000002-4F8F-4EC7-83C2-1DA0446E10B3}"/>
            </c:ext>
          </c:extLst>
        </c:ser>
        <c:dLbls>
          <c:showLegendKey val="0"/>
          <c:showVal val="1"/>
          <c:showCatName val="0"/>
          <c:showSerName val="0"/>
          <c:showPercent val="0"/>
          <c:showBubbleSize val="0"/>
        </c:dLbls>
        <c:gapWidth val="75"/>
        <c:axId val="92521600"/>
        <c:axId val="92523136"/>
      </c:barChart>
      <c:catAx>
        <c:axId val="92521600"/>
        <c:scaling>
          <c:orientation val="minMax"/>
        </c:scaling>
        <c:delete val="0"/>
        <c:axPos val="b"/>
        <c:numFmt formatCode="General" sourceLinked="0"/>
        <c:majorTickMark val="none"/>
        <c:minorTickMark val="none"/>
        <c:tickLblPos val="nextTo"/>
        <c:crossAx val="92523136"/>
        <c:crosses val="autoZero"/>
        <c:auto val="1"/>
        <c:lblAlgn val="ctr"/>
        <c:lblOffset val="100"/>
        <c:noMultiLvlLbl val="0"/>
      </c:catAx>
      <c:valAx>
        <c:axId val="92523136"/>
        <c:scaling>
          <c:orientation val="minMax"/>
        </c:scaling>
        <c:delete val="1"/>
        <c:axPos val="l"/>
        <c:numFmt formatCode="General" sourceLinked="1"/>
        <c:majorTickMark val="none"/>
        <c:minorTickMark val="none"/>
        <c:tickLblPos val="nextTo"/>
        <c:crossAx val="92521600"/>
        <c:crosses val="autoZero"/>
        <c:crossBetween val="between"/>
      </c:valAx>
    </c:plotArea>
    <c:legend>
      <c:legendPos val="b"/>
      <c:overlay val="0"/>
    </c:legend>
    <c:plotVisOnly val="1"/>
    <c:dispBlanksAs val="gap"/>
    <c:showDLblsOverMax val="0"/>
  </c:chart>
  <c:txPr>
    <a:bodyPr/>
    <a:lstStyle/>
    <a:p>
      <a:pPr>
        <a:defRPr sz="1800"/>
      </a:pPr>
      <a:endParaRPr lang="he-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6506916218372996"/>
          <c:h val="0.79452546324539086"/>
        </c:manualLayout>
      </c:layout>
      <c:barChart>
        <c:barDir val="col"/>
        <c:grouping val="clustered"/>
        <c:varyColors val="0"/>
        <c:ser>
          <c:idx val="0"/>
          <c:order val="0"/>
          <c:tx>
            <c:strRef>
              <c:f>גיליון1!$D$3</c:f>
              <c:strCache>
                <c:ptCount val="1"/>
                <c:pt idx="0">
                  <c:v>סכום</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גיליון1!$C$4:$C$9</c:f>
              <c:strCache>
                <c:ptCount val="6"/>
                <c:pt idx="0">
                  <c:v>קרן פנסיה ותיקה</c:v>
                </c:pt>
                <c:pt idx="1">
                  <c:v>קרן פנסיה חדשה</c:v>
                </c:pt>
                <c:pt idx="2">
                  <c:v>ביטוח מנהלים </c:v>
                </c:pt>
                <c:pt idx="3">
                  <c:v>קרנות השתלמות</c:v>
                </c:pt>
                <c:pt idx="4">
                  <c:v>קופות גמל</c:v>
                </c:pt>
                <c:pt idx="5">
                  <c:v>גמל להשקעה</c:v>
                </c:pt>
              </c:strCache>
            </c:strRef>
          </c:cat>
          <c:val>
            <c:numRef>
              <c:f>גיליון1!$D$4:$D$9</c:f>
              <c:numCache>
                <c:formatCode>_ * #,##0_ ;_ * \-#,##0_ ;_ * "-"??_ ;_ @_ </c:formatCode>
                <c:ptCount val="6"/>
                <c:pt idx="0">
                  <c:v>501365</c:v>
                </c:pt>
                <c:pt idx="1">
                  <c:v>464707</c:v>
                </c:pt>
                <c:pt idx="2">
                  <c:v>461609</c:v>
                </c:pt>
                <c:pt idx="3">
                  <c:v>272631</c:v>
                </c:pt>
                <c:pt idx="4">
                  <c:v>262666</c:v>
                </c:pt>
                <c:pt idx="5">
                  <c:v>20172</c:v>
                </c:pt>
              </c:numCache>
            </c:numRef>
          </c:val>
          <c:extLst>
            <c:ext xmlns:c16="http://schemas.microsoft.com/office/drawing/2014/chart" uri="{C3380CC4-5D6E-409C-BE32-E72D297353CC}">
              <c16:uniqueId val="{00000000-BA4D-4EF4-9565-132C2294863C}"/>
            </c:ext>
          </c:extLst>
        </c:ser>
        <c:dLbls>
          <c:showLegendKey val="0"/>
          <c:showVal val="0"/>
          <c:showCatName val="0"/>
          <c:showSerName val="0"/>
          <c:showPercent val="0"/>
          <c:showBubbleSize val="0"/>
        </c:dLbls>
        <c:gapWidth val="150"/>
        <c:axId val="108841984"/>
        <c:axId val="116568832"/>
      </c:barChart>
      <c:catAx>
        <c:axId val="108841984"/>
        <c:scaling>
          <c:orientation val="minMax"/>
        </c:scaling>
        <c:delete val="0"/>
        <c:axPos val="b"/>
        <c:numFmt formatCode="General" sourceLinked="0"/>
        <c:majorTickMark val="out"/>
        <c:minorTickMark val="none"/>
        <c:tickLblPos val="nextTo"/>
        <c:crossAx val="116568832"/>
        <c:crosses val="autoZero"/>
        <c:auto val="1"/>
        <c:lblAlgn val="ctr"/>
        <c:lblOffset val="100"/>
        <c:noMultiLvlLbl val="0"/>
      </c:catAx>
      <c:valAx>
        <c:axId val="116568832"/>
        <c:scaling>
          <c:orientation val="minMax"/>
        </c:scaling>
        <c:delete val="1"/>
        <c:axPos val="l"/>
        <c:numFmt formatCode="_ * #,##0_ ;_ * \-#,##0_ ;_ * &quot;-&quot;??_ ;_ @_ " sourceLinked="1"/>
        <c:majorTickMark val="out"/>
        <c:minorTickMark val="none"/>
        <c:tickLblPos val="nextTo"/>
        <c:crossAx val="10884198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גיליון1!$F$4</c:f>
              <c:strCache>
                <c:ptCount val="1"/>
                <c:pt idx="0">
                  <c:v>שארים</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1-7457-4A50-AD54-422F9EC56377}"/>
              </c:ext>
            </c:extLst>
          </c:dPt>
          <c:dLbls>
            <c:dLbl>
              <c:idx val="0"/>
              <c:spPr>
                <a:noFill/>
                <a:ln>
                  <a:noFill/>
                </a:ln>
                <a:effectLst/>
              </c:spPr>
              <c:txPr>
                <a:bodyPr/>
                <a:lstStyle/>
                <a:p>
                  <a:pPr>
                    <a:defRPr sz="1400">
                      <a:solidFill>
                        <a:srgbClr val="550000"/>
                      </a:solidFill>
                    </a:defRPr>
                  </a:pPr>
                  <a:endParaRPr lang="he-IL"/>
                </a:p>
              </c:txPr>
              <c:showLegendKey val="0"/>
              <c:showVal val="1"/>
              <c:showCatName val="0"/>
              <c:showSerName val="0"/>
              <c:showPercent val="0"/>
              <c:showBubbleSize val="0"/>
              <c:extLst>
                <c:ext xmlns:c16="http://schemas.microsoft.com/office/drawing/2014/chart" uri="{C3380CC4-5D6E-409C-BE32-E72D297353CC}">
                  <c16:uniqueId val="{00000001-7457-4A50-AD54-422F9EC56377}"/>
                </c:ext>
              </c:extLst>
            </c:dLbl>
            <c:spPr>
              <a:noFill/>
              <a:ln>
                <a:noFill/>
              </a:ln>
              <a:effectLst/>
            </c:spPr>
            <c:txPr>
              <a:bodyPr/>
              <a:lstStyle/>
              <a:p>
                <a:pPr>
                  <a:defRPr sz="2000"/>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גיליון1!$G$3</c:f>
              <c:strCache>
                <c:ptCount val="1"/>
                <c:pt idx="0">
                  <c:v>תשלום ריסק</c:v>
                </c:pt>
              </c:strCache>
            </c:strRef>
          </c:cat>
          <c:val>
            <c:numRef>
              <c:f>גיליון1!$G$4</c:f>
              <c:numCache>
                <c:formatCode>General</c:formatCode>
                <c:ptCount val="1"/>
                <c:pt idx="0">
                  <c:v>27.01</c:v>
                </c:pt>
              </c:numCache>
            </c:numRef>
          </c:val>
          <c:extLst>
            <c:ext xmlns:c16="http://schemas.microsoft.com/office/drawing/2014/chart" uri="{C3380CC4-5D6E-409C-BE32-E72D297353CC}">
              <c16:uniqueId val="{00000002-7457-4A50-AD54-422F9EC56377}"/>
            </c:ext>
          </c:extLst>
        </c:ser>
        <c:ser>
          <c:idx val="1"/>
          <c:order val="1"/>
          <c:tx>
            <c:strRef>
              <c:f>גיליון1!$F$5</c:f>
              <c:strCache>
                <c:ptCount val="1"/>
                <c:pt idx="0">
                  <c:v>נכות</c:v>
                </c:pt>
              </c:strCache>
            </c:strRef>
          </c:tx>
          <c:spPr>
            <a:solidFill>
              <a:srgbClr val="8CA097"/>
            </a:solidFill>
          </c:spPr>
          <c:invertIfNegative val="0"/>
          <c:dLbls>
            <c:dLbl>
              <c:idx val="0"/>
              <c:spPr>
                <a:noFill/>
                <a:ln>
                  <a:noFill/>
                </a:ln>
                <a:effectLst/>
              </c:spPr>
              <c:txPr>
                <a:bodyPr/>
                <a:lstStyle/>
                <a:p>
                  <a:pPr>
                    <a:defRPr sz="1400">
                      <a:solidFill>
                        <a:srgbClr val="550000"/>
                      </a:solidFill>
                    </a:defRPr>
                  </a:pPr>
                  <a:endParaRPr lang="he-IL"/>
                </a:p>
              </c:txPr>
              <c:showLegendKey val="0"/>
              <c:showVal val="1"/>
              <c:showCatName val="0"/>
              <c:showSerName val="0"/>
              <c:showPercent val="0"/>
              <c:showBubbleSize val="0"/>
              <c:extLst>
                <c:ext xmlns:c16="http://schemas.microsoft.com/office/drawing/2014/chart" uri="{C3380CC4-5D6E-409C-BE32-E72D297353CC}">
                  <c16:uniqueId val="{00000001-C4DF-4A0F-9712-56C84C94376C}"/>
                </c:ext>
              </c:extLst>
            </c:dLbl>
            <c:spPr>
              <a:noFill/>
              <a:ln>
                <a:noFill/>
              </a:ln>
              <a:effectLst/>
            </c:spPr>
            <c:txPr>
              <a:bodyPr/>
              <a:lstStyle/>
              <a:p>
                <a:pPr>
                  <a:defRPr sz="2000"/>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גיליון1!$G$3</c:f>
              <c:strCache>
                <c:ptCount val="1"/>
                <c:pt idx="0">
                  <c:v>תשלום ריסק</c:v>
                </c:pt>
              </c:strCache>
            </c:strRef>
          </c:cat>
          <c:val>
            <c:numRef>
              <c:f>גיליון1!$G$5</c:f>
              <c:numCache>
                <c:formatCode>General</c:formatCode>
                <c:ptCount val="1"/>
                <c:pt idx="0">
                  <c:v>6.22</c:v>
                </c:pt>
              </c:numCache>
            </c:numRef>
          </c:val>
          <c:extLst>
            <c:ext xmlns:c16="http://schemas.microsoft.com/office/drawing/2014/chart" uri="{C3380CC4-5D6E-409C-BE32-E72D297353CC}">
              <c16:uniqueId val="{00000004-7457-4A50-AD54-422F9EC56377}"/>
            </c:ext>
          </c:extLst>
        </c:ser>
        <c:dLbls>
          <c:showLegendKey val="0"/>
          <c:showVal val="0"/>
          <c:showCatName val="0"/>
          <c:showSerName val="0"/>
          <c:showPercent val="0"/>
          <c:showBubbleSize val="0"/>
        </c:dLbls>
        <c:gapWidth val="150"/>
        <c:axId val="153635456"/>
        <c:axId val="153641344"/>
      </c:barChart>
      <c:catAx>
        <c:axId val="153635456"/>
        <c:scaling>
          <c:orientation val="maxMin"/>
        </c:scaling>
        <c:delete val="0"/>
        <c:axPos val="b"/>
        <c:numFmt formatCode="General" sourceLinked="0"/>
        <c:majorTickMark val="out"/>
        <c:minorTickMark val="none"/>
        <c:tickLblPos val="nextTo"/>
        <c:txPr>
          <a:bodyPr/>
          <a:lstStyle/>
          <a:p>
            <a:pPr>
              <a:defRPr sz="1400">
                <a:solidFill>
                  <a:srgbClr val="550000"/>
                </a:solidFill>
              </a:defRPr>
            </a:pPr>
            <a:endParaRPr lang="he-IL"/>
          </a:p>
        </c:txPr>
        <c:crossAx val="153641344"/>
        <c:crosses val="autoZero"/>
        <c:auto val="1"/>
        <c:lblAlgn val="ctr"/>
        <c:lblOffset val="100"/>
        <c:noMultiLvlLbl val="0"/>
      </c:catAx>
      <c:valAx>
        <c:axId val="153641344"/>
        <c:scaling>
          <c:orientation val="minMax"/>
        </c:scaling>
        <c:delete val="0"/>
        <c:axPos val="r"/>
        <c:numFmt formatCode="General" sourceLinked="1"/>
        <c:majorTickMark val="out"/>
        <c:minorTickMark val="none"/>
        <c:tickLblPos val="nextTo"/>
        <c:txPr>
          <a:bodyPr/>
          <a:lstStyle/>
          <a:p>
            <a:pPr>
              <a:defRPr sz="1400">
                <a:solidFill>
                  <a:srgbClr val="550000"/>
                </a:solidFill>
              </a:defRPr>
            </a:pPr>
            <a:endParaRPr lang="he-IL"/>
          </a:p>
        </c:txPr>
        <c:crossAx val="153635456"/>
        <c:crosses val="autoZero"/>
        <c:crossBetween val="between"/>
      </c:valAx>
    </c:plotArea>
    <c:legend>
      <c:legendPos val="l"/>
      <c:layout>
        <c:manualLayout>
          <c:xMode val="edge"/>
          <c:yMode val="edge"/>
          <c:x val="0.16629104702652087"/>
          <c:y val="0.13562844869088622"/>
          <c:w val="0.1527082308314949"/>
          <c:h val="0.22224667344654012"/>
        </c:manualLayout>
      </c:layout>
      <c:overlay val="0"/>
      <c:txPr>
        <a:bodyPr/>
        <a:lstStyle/>
        <a:p>
          <a:pPr>
            <a:defRPr sz="1400">
              <a:solidFill>
                <a:srgbClr val="550000"/>
              </a:solidFill>
            </a:defRPr>
          </a:pPr>
          <a:endParaRPr lang="he-IL"/>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t>חשיפה</a:t>
            </a:r>
            <a:r>
              <a:rPr lang="he-IL" baseline="0"/>
              <a:t> למניות</a:t>
            </a:r>
            <a:endParaRPr lang="he-I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lineChart>
        <c:grouping val="standard"/>
        <c:varyColors val="0"/>
        <c:ser>
          <c:idx val="0"/>
          <c:order val="0"/>
          <c:spPr>
            <a:ln w="28575" cap="rnd">
              <a:solidFill>
                <a:srgbClr val="92D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גיליון1!$F$11:$F$15</c:f>
              <c:strCache>
                <c:ptCount val="5"/>
                <c:pt idx="0">
                  <c:v>מניות*</c:v>
                </c:pt>
                <c:pt idx="1">
                  <c:v>מניות</c:v>
                </c:pt>
                <c:pt idx="2">
                  <c:v>עד גיל 50</c:v>
                </c:pt>
                <c:pt idx="3">
                  <c:v>מעל 50</c:v>
                </c:pt>
                <c:pt idx="4">
                  <c:v>מעל 60</c:v>
                </c:pt>
              </c:strCache>
            </c:strRef>
          </c:cat>
          <c:val>
            <c:numRef>
              <c:f>גיליון1!$G$11:$G$15</c:f>
              <c:numCache>
                <c:formatCode>General</c:formatCode>
                <c:ptCount val="5"/>
                <c:pt idx="0">
                  <c:v>100</c:v>
                </c:pt>
                <c:pt idx="1">
                  <c:v>70</c:v>
                </c:pt>
                <c:pt idx="2">
                  <c:v>45</c:v>
                </c:pt>
                <c:pt idx="3">
                  <c:v>35</c:v>
                </c:pt>
                <c:pt idx="4">
                  <c:v>20</c:v>
                </c:pt>
              </c:numCache>
            </c:numRef>
          </c:val>
          <c:smooth val="0"/>
          <c:extLst>
            <c:ext xmlns:c16="http://schemas.microsoft.com/office/drawing/2014/chart" uri="{C3380CC4-5D6E-409C-BE32-E72D297353CC}">
              <c16:uniqueId val="{00000000-0285-44A0-B340-74CFDFCDB7E7}"/>
            </c:ext>
          </c:extLst>
        </c:ser>
        <c:dLbls>
          <c:showLegendKey val="0"/>
          <c:showVal val="0"/>
          <c:showCatName val="0"/>
          <c:showSerName val="0"/>
          <c:showPercent val="0"/>
          <c:showBubbleSize val="0"/>
        </c:dLbls>
        <c:smooth val="0"/>
        <c:axId val="456576248"/>
        <c:axId val="456575592"/>
      </c:lineChart>
      <c:catAx>
        <c:axId val="456576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56575592"/>
        <c:crosses val="autoZero"/>
        <c:auto val="1"/>
        <c:lblAlgn val="ctr"/>
        <c:lblOffset val="100"/>
        <c:noMultiLvlLbl val="0"/>
      </c:catAx>
      <c:valAx>
        <c:axId val="456575592"/>
        <c:scaling>
          <c:orientation val="minMax"/>
          <c:max val="100"/>
        </c:scaling>
        <c:delete val="1"/>
        <c:axPos val="l"/>
        <c:numFmt formatCode="General" sourceLinked="1"/>
        <c:majorTickMark val="none"/>
        <c:minorTickMark val="none"/>
        <c:tickLblPos val="nextTo"/>
        <c:crossAx val="456576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גיליון1!$G$10</c:f>
              <c:strCache>
                <c:ptCount val="1"/>
                <c:pt idx="0">
                  <c:v>תוחלת חיים בלידה</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גיליון1!$H$9:$I$9</c:f>
              <c:strCache>
                <c:ptCount val="2"/>
                <c:pt idx="0">
                  <c:v>גבר</c:v>
                </c:pt>
                <c:pt idx="1">
                  <c:v>אישה</c:v>
                </c:pt>
              </c:strCache>
            </c:strRef>
          </c:cat>
          <c:val>
            <c:numRef>
              <c:f>גיליון1!$H$10:$I$10</c:f>
              <c:numCache>
                <c:formatCode>General</c:formatCode>
                <c:ptCount val="2"/>
                <c:pt idx="0">
                  <c:v>80.7</c:v>
                </c:pt>
                <c:pt idx="1">
                  <c:v>84.2</c:v>
                </c:pt>
              </c:numCache>
            </c:numRef>
          </c:val>
          <c:extLst>
            <c:ext xmlns:c16="http://schemas.microsoft.com/office/drawing/2014/chart" uri="{C3380CC4-5D6E-409C-BE32-E72D297353CC}">
              <c16:uniqueId val="{00000000-4F8F-4EC7-83C2-1DA0446E10B3}"/>
            </c:ext>
          </c:extLst>
        </c:ser>
        <c:ser>
          <c:idx val="1"/>
          <c:order val="1"/>
          <c:tx>
            <c:strRef>
              <c:f>גיליון1!$G$11</c:f>
              <c:strCache>
                <c:ptCount val="1"/>
                <c:pt idx="0">
                  <c:v>תוחלת חיים בפרישה</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גיליון1!$H$9:$I$9</c:f>
              <c:strCache>
                <c:ptCount val="2"/>
                <c:pt idx="0">
                  <c:v>גבר</c:v>
                </c:pt>
                <c:pt idx="1">
                  <c:v>אישה</c:v>
                </c:pt>
              </c:strCache>
            </c:strRef>
          </c:cat>
          <c:val>
            <c:numRef>
              <c:f>גיליון1!$H$11:$I$11</c:f>
              <c:numCache>
                <c:formatCode>General</c:formatCode>
                <c:ptCount val="2"/>
                <c:pt idx="0">
                  <c:v>84.5</c:v>
                </c:pt>
                <c:pt idx="1">
                  <c:v>86.6</c:v>
                </c:pt>
              </c:numCache>
            </c:numRef>
          </c:val>
          <c:extLst>
            <c:ext xmlns:c16="http://schemas.microsoft.com/office/drawing/2014/chart" uri="{C3380CC4-5D6E-409C-BE32-E72D297353CC}">
              <c16:uniqueId val="{00000001-4F8F-4EC7-83C2-1DA0446E10B3}"/>
            </c:ext>
          </c:extLst>
        </c:ser>
        <c:ser>
          <c:idx val="2"/>
          <c:order val="2"/>
          <c:tx>
            <c:strRef>
              <c:f>גיליון1!$G$12</c:f>
              <c:strCache>
                <c:ptCount val="1"/>
                <c:pt idx="0">
                  <c:v>תוחלת חיים חזויה</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גיליון1!$H$9:$I$9</c:f>
              <c:strCache>
                <c:ptCount val="2"/>
                <c:pt idx="0">
                  <c:v>גבר</c:v>
                </c:pt>
                <c:pt idx="1">
                  <c:v>אישה</c:v>
                </c:pt>
              </c:strCache>
            </c:strRef>
          </c:cat>
          <c:val>
            <c:numRef>
              <c:f>גיליון1!$H$12:$I$12</c:f>
              <c:numCache>
                <c:formatCode>General</c:formatCode>
                <c:ptCount val="2"/>
                <c:pt idx="0">
                  <c:v>87.7</c:v>
                </c:pt>
                <c:pt idx="1">
                  <c:v>89.8</c:v>
                </c:pt>
              </c:numCache>
            </c:numRef>
          </c:val>
          <c:extLst>
            <c:ext xmlns:c16="http://schemas.microsoft.com/office/drawing/2014/chart" uri="{C3380CC4-5D6E-409C-BE32-E72D297353CC}">
              <c16:uniqueId val="{00000002-4F8F-4EC7-83C2-1DA0446E10B3}"/>
            </c:ext>
          </c:extLst>
        </c:ser>
        <c:dLbls>
          <c:showLegendKey val="0"/>
          <c:showVal val="1"/>
          <c:showCatName val="0"/>
          <c:showSerName val="0"/>
          <c:showPercent val="0"/>
          <c:showBubbleSize val="0"/>
        </c:dLbls>
        <c:gapWidth val="75"/>
        <c:axId val="92521600"/>
        <c:axId val="92523136"/>
      </c:barChart>
      <c:catAx>
        <c:axId val="92521600"/>
        <c:scaling>
          <c:orientation val="minMax"/>
        </c:scaling>
        <c:delete val="0"/>
        <c:axPos val="b"/>
        <c:numFmt formatCode="General" sourceLinked="0"/>
        <c:majorTickMark val="none"/>
        <c:minorTickMark val="none"/>
        <c:tickLblPos val="nextTo"/>
        <c:crossAx val="92523136"/>
        <c:crosses val="autoZero"/>
        <c:auto val="1"/>
        <c:lblAlgn val="ctr"/>
        <c:lblOffset val="100"/>
        <c:noMultiLvlLbl val="0"/>
      </c:catAx>
      <c:valAx>
        <c:axId val="92523136"/>
        <c:scaling>
          <c:orientation val="minMax"/>
        </c:scaling>
        <c:delete val="1"/>
        <c:axPos val="l"/>
        <c:numFmt formatCode="General" sourceLinked="1"/>
        <c:majorTickMark val="none"/>
        <c:minorTickMark val="none"/>
        <c:tickLblPos val="nextTo"/>
        <c:crossAx val="92521600"/>
        <c:crosses val="autoZero"/>
        <c:crossBetween val="between"/>
      </c:valAx>
    </c:plotArea>
    <c:legend>
      <c:legendPos val="b"/>
      <c:overlay val="0"/>
    </c:legend>
    <c:plotVisOnly val="1"/>
    <c:dispBlanksAs val="gap"/>
    <c:showDLblsOverMax val="0"/>
  </c:chart>
  <c:txPr>
    <a:bodyPr/>
    <a:lstStyle/>
    <a:p>
      <a:pPr>
        <a:defRPr sz="1800"/>
      </a:pPr>
      <a:endParaRPr lang="he-I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ED693-6199-452A-A82F-AE3C07BE2EC2}" type="doc">
      <dgm:prSet loTypeId="urn:microsoft.com/office/officeart/2009/3/layout/StepUpProcess" loCatId="process" qsTypeId="urn:microsoft.com/office/officeart/2005/8/quickstyle/3d1" qsCatId="3D" csTypeId="urn:microsoft.com/office/officeart/2005/8/colors/accent0_3" csCatId="mainScheme" phldr="1"/>
      <dgm:spPr/>
      <dgm:t>
        <a:bodyPr/>
        <a:lstStyle/>
        <a:p>
          <a:pPr rtl="1"/>
          <a:endParaRPr lang="he-IL"/>
        </a:p>
      </dgm:t>
    </dgm:pt>
    <dgm:pt modelId="{A30D8DFC-3CDC-4E31-B820-79517A158FA4}">
      <dgm:prSet phldrT="[טקסט]" custT="1"/>
      <dgm:spPr/>
      <dgm:t>
        <a:bodyPr/>
        <a:lstStyle/>
        <a:p>
          <a:pPr rtl="1"/>
          <a:r>
            <a:rPr lang="he-IL" sz="2000" dirty="0"/>
            <a:t>פיקדונות בבנקים</a:t>
          </a:r>
        </a:p>
      </dgm:t>
    </dgm:pt>
    <dgm:pt modelId="{22E16157-C5BE-4FDE-A5D1-2C0496FC3D7A}" type="parTrans" cxnId="{9F271BBB-651B-40A7-9C32-B209F460F55B}">
      <dgm:prSet/>
      <dgm:spPr/>
      <dgm:t>
        <a:bodyPr/>
        <a:lstStyle/>
        <a:p>
          <a:pPr rtl="1"/>
          <a:endParaRPr lang="he-IL" sz="1400"/>
        </a:p>
      </dgm:t>
    </dgm:pt>
    <dgm:pt modelId="{F8C329BF-793C-4EDF-A6F2-AF872CA77676}" type="sibTrans" cxnId="{9F271BBB-651B-40A7-9C32-B209F460F55B}">
      <dgm:prSet/>
      <dgm:spPr/>
      <dgm:t>
        <a:bodyPr/>
        <a:lstStyle/>
        <a:p>
          <a:pPr rtl="1"/>
          <a:endParaRPr lang="he-IL" sz="1400"/>
        </a:p>
      </dgm:t>
    </dgm:pt>
    <dgm:pt modelId="{61EBD07C-1612-462E-827F-428FC5F4F530}">
      <dgm:prSet phldrT="[טקסט]" custT="1"/>
      <dgm:spPr/>
      <dgm:t>
        <a:bodyPr/>
        <a:lstStyle/>
        <a:p>
          <a:pPr rtl="1"/>
          <a:r>
            <a:rPr lang="he-IL" sz="2000" dirty="0"/>
            <a:t>קרנות נאמנות</a:t>
          </a:r>
        </a:p>
      </dgm:t>
    </dgm:pt>
    <dgm:pt modelId="{04F05A5D-B06F-49B7-AE66-A5A13CD14A06}" type="parTrans" cxnId="{7056BD60-EE26-4278-A78C-91A1843666BA}">
      <dgm:prSet/>
      <dgm:spPr/>
      <dgm:t>
        <a:bodyPr/>
        <a:lstStyle/>
        <a:p>
          <a:pPr rtl="1"/>
          <a:endParaRPr lang="he-IL" sz="1400"/>
        </a:p>
      </dgm:t>
    </dgm:pt>
    <dgm:pt modelId="{96CDDF36-DB24-4BC0-ADD9-C5628E9B06A8}" type="sibTrans" cxnId="{7056BD60-EE26-4278-A78C-91A1843666BA}">
      <dgm:prSet/>
      <dgm:spPr/>
      <dgm:t>
        <a:bodyPr/>
        <a:lstStyle/>
        <a:p>
          <a:pPr rtl="1"/>
          <a:endParaRPr lang="he-IL" sz="1400"/>
        </a:p>
      </dgm:t>
    </dgm:pt>
    <dgm:pt modelId="{E0B29F61-BE8E-412B-A6FF-53C9E26CA72C}">
      <dgm:prSet phldrT="[טקסט]" custT="1"/>
      <dgm:spPr/>
      <dgm:t>
        <a:bodyPr/>
        <a:lstStyle/>
        <a:p>
          <a:pPr rtl="1"/>
          <a:r>
            <a:rPr lang="he-IL" sz="2000" dirty="0"/>
            <a:t>תעודות סל</a:t>
          </a:r>
        </a:p>
      </dgm:t>
    </dgm:pt>
    <dgm:pt modelId="{482BF752-23EB-4C66-BD19-C845838AFA42}" type="parTrans" cxnId="{10778EB7-87F3-45AC-8A4D-AB182D68FE6D}">
      <dgm:prSet/>
      <dgm:spPr/>
      <dgm:t>
        <a:bodyPr/>
        <a:lstStyle/>
        <a:p>
          <a:pPr rtl="1"/>
          <a:endParaRPr lang="he-IL" sz="1400"/>
        </a:p>
      </dgm:t>
    </dgm:pt>
    <dgm:pt modelId="{19BCF2BB-6D84-4E59-B656-098100602425}" type="sibTrans" cxnId="{10778EB7-87F3-45AC-8A4D-AB182D68FE6D}">
      <dgm:prSet/>
      <dgm:spPr/>
      <dgm:t>
        <a:bodyPr/>
        <a:lstStyle/>
        <a:p>
          <a:pPr rtl="1"/>
          <a:endParaRPr lang="he-IL" sz="1400"/>
        </a:p>
      </dgm:t>
    </dgm:pt>
    <dgm:pt modelId="{B9EFA016-CA5D-49F8-92CE-C60012087756}">
      <dgm:prSet phldrT="[טקסט]" custT="1"/>
      <dgm:spPr/>
      <dgm:t>
        <a:bodyPr/>
        <a:lstStyle/>
        <a:p>
          <a:pPr rtl="1"/>
          <a:r>
            <a:rPr lang="he-IL" sz="2000" dirty="0"/>
            <a:t>תיקים מנוהלים</a:t>
          </a:r>
        </a:p>
      </dgm:t>
    </dgm:pt>
    <dgm:pt modelId="{B58DCC74-CD41-491F-9FF9-02E9508B5C7F}" type="parTrans" cxnId="{4920476A-3B5B-42DF-ADDF-D0D1481EE9F5}">
      <dgm:prSet/>
      <dgm:spPr/>
      <dgm:t>
        <a:bodyPr/>
        <a:lstStyle/>
        <a:p>
          <a:pPr rtl="1"/>
          <a:endParaRPr lang="he-IL" sz="1400"/>
        </a:p>
      </dgm:t>
    </dgm:pt>
    <dgm:pt modelId="{D9AABF82-BEFD-4F13-959E-DF37CF1360A3}" type="sibTrans" cxnId="{4920476A-3B5B-42DF-ADDF-D0D1481EE9F5}">
      <dgm:prSet/>
      <dgm:spPr/>
      <dgm:t>
        <a:bodyPr/>
        <a:lstStyle/>
        <a:p>
          <a:pPr rtl="1"/>
          <a:endParaRPr lang="he-IL" sz="1400"/>
        </a:p>
      </dgm:t>
    </dgm:pt>
    <dgm:pt modelId="{E061E42B-7ADB-48A7-92FB-00FF9FC56ED4}">
      <dgm:prSet/>
      <dgm:spPr/>
      <dgm:t>
        <a:bodyPr/>
        <a:lstStyle/>
        <a:p>
          <a:pPr rtl="1"/>
          <a:r>
            <a:rPr lang="he-IL" dirty="0"/>
            <a:t>פוליסות חיסכון</a:t>
          </a:r>
        </a:p>
      </dgm:t>
    </dgm:pt>
    <dgm:pt modelId="{18AD5EDC-0332-4AE2-97D3-ED2A42F2D87D}" type="parTrans" cxnId="{66D1E1D6-D300-4231-AB89-A2484D7992D9}">
      <dgm:prSet/>
      <dgm:spPr/>
      <dgm:t>
        <a:bodyPr/>
        <a:lstStyle/>
        <a:p>
          <a:pPr rtl="1"/>
          <a:endParaRPr lang="he-IL"/>
        </a:p>
      </dgm:t>
    </dgm:pt>
    <dgm:pt modelId="{B367BC46-CCED-475B-A3CB-058DC4718FC6}" type="sibTrans" cxnId="{66D1E1D6-D300-4231-AB89-A2484D7992D9}">
      <dgm:prSet/>
      <dgm:spPr/>
      <dgm:t>
        <a:bodyPr/>
        <a:lstStyle/>
        <a:p>
          <a:pPr rtl="1"/>
          <a:endParaRPr lang="he-IL"/>
        </a:p>
      </dgm:t>
    </dgm:pt>
    <dgm:pt modelId="{62D1E64D-35D1-4309-8267-876D74C09EE4}" type="pres">
      <dgm:prSet presAssocID="{EB4ED693-6199-452A-A82F-AE3C07BE2EC2}" presName="rootnode" presStyleCnt="0">
        <dgm:presLayoutVars>
          <dgm:chMax/>
          <dgm:chPref/>
          <dgm:dir/>
          <dgm:animLvl val="lvl"/>
        </dgm:presLayoutVars>
      </dgm:prSet>
      <dgm:spPr/>
    </dgm:pt>
    <dgm:pt modelId="{47ED838A-D62E-4674-BEFC-C5BC99936FB7}" type="pres">
      <dgm:prSet presAssocID="{A30D8DFC-3CDC-4E31-B820-79517A158FA4}" presName="composite" presStyleCnt="0"/>
      <dgm:spPr/>
    </dgm:pt>
    <dgm:pt modelId="{1BBD3252-E3ED-4801-B6E7-D0022BE3DA02}" type="pres">
      <dgm:prSet presAssocID="{A30D8DFC-3CDC-4E31-B820-79517A158FA4}" presName="LShape" presStyleLbl="alignNode1" presStyleIdx="0" presStyleCnt="9"/>
      <dgm:spPr/>
    </dgm:pt>
    <dgm:pt modelId="{B055233C-9392-4C2C-AB73-4AE2A720BF3F}" type="pres">
      <dgm:prSet presAssocID="{A30D8DFC-3CDC-4E31-B820-79517A158FA4}" presName="ParentText" presStyleLbl="revTx" presStyleIdx="0" presStyleCnt="5">
        <dgm:presLayoutVars>
          <dgm:chMax val="0"/>
          <dgm:chPref val="0"/>
          <dgm:bulletEnabled val="1"/>
        </dgm:presLayoutVars>
      </dgm:prSet>
      <dgm:spPr/>
    </dgm:pt>
    <dgm:pt modelId="{84DD5D22-983B-4032-B422-8AB302AA7119}" type="pres">
      <dgm:prSet presAssocID="{A30D8DFC-3CDC-4E31-B820-79517A158FA4}" presName="Triangle" presStyleLbl="alignNode1" presStyleIdx="1" presStyleCnt="9"/>
      <dgm:spPr/>
    </dgm:pt>
    <dgm:pt modelId="{0D8CF22A-15BA-4CEF-A15E-CC1806BFACC4}" type="pres">
      <dgm:prSet presAssocID="{F8C329BF-793C-4EDF-A6F2-AF872CA77676}" presName="sibTrans" presStyleCnt="0"/>
      <dgm:spPr/>
    </dgm:pt>
    <dgm:pt modelId="{20196C61-3026-4000-A5FB-EA2E3934FDEF}" type="pres">
      <dgm:prSet presAssocID="{F8C329BF-793C-4EDF-A6F2-AF872CA77676}" presName="space" presStyleCnt="0"/>
      <dgm:spPr/>
    </dgm:pt>
    <dgm:pt modelId="{09A59328-F976-41A7-BAC5-E9BA2C8DE7F3}" type="pres">
      <dgm:prSet presAssocID="{E061E42B-7ADB-48A7-92FB-00FF9FC56ED4}" presName="composite" presStyleCnt="0"/>
      <dgm:spPr/>
    </dgm:pt>
    <dgm:pt modelId="{0CAA9771-236F-4DEE-A6E1-9B53CEF58A63}" type="pres">
      <dgm:prSet presAssocID="{E061E42B-7ADB-48A7-92FB-00FF9FC56ED4}" presName="LShape" presStyleLbl="alignNode1" presStyleIdx="2" presStyleCnt="9"/>
      <dgm:spPr/>
    </dgm:pt>
    <dgm:pt modelId="{2DDF16BB-A529-44BE-A5B8-13778BB1AAD6}" type="pres">
      <dgm:prSet presAssocID="{E061E42B-7ADB-48A7-92FB-00FF9FC56ED4}" presName="ParentText" presStyleLbl="revTx" presStyleIdx="1" presStyleCnt="5">
        <dgm:presLayoutVars>
          <dgm:chMax val="0"/>
          <dgm:chPref val="0"/>
          <dgm:bulletEnabled val="1"/>
        </dgm:presLayoutVars>
      </dgm:prSet>
      <dgm:spPr/>
    </dgm:pt>
    <dgm:pt modelId="{625C3BA8-8425-4C40-BE0E-15CBEAAE8F83}" type="pres">
      <dgm:prSet presAssocID="{E061E42B-7ADB-48A7-92FB-00FF9FC56ED4}" presName="Triangle" presStyleLbl="alignNode1" presStyleIdx="3" presStyleCnt="9"/>
      <dgm:spPr/>
    </dgm:pt>
    <dgm:pt modelId="{9D8CD4C1-0314-426B-BEA0-2107E7DC2FA2}" type="pres">
      <dgm:prSet presAssocID="{B367BC46-CCED-475B-A3CB-058DC4718FC6}" presName="sibTrans" presStyleCnt="0"/>
      <dgm:spPr/>
    </dgm:pt>
    <dgm:pt modelId="{964B26AB-F5EA-4EE5-819B-E1907E2A9F52}" type="pres">
      <dgm:prSet presAssocID="{B367BC46-CCED-475B-A3CB-058DC4718FC6}" presName="space" presStyleCnt="0"/>
      <dgm:spPr/>
    </dgm:pt>
    <dgm:pt modelId="{7708764E-4920-4FC6-B68F-0C7EEA30411D}" type="pres">
      <dgm:prSet presAssocID="{61EBD07C-1612-462E-827F-428FC5F4F530}" presName="composite" presStyleCnt="0"/>
      <dgm:spPr/>
    </dgm:pt>
    <dgm:pt modelId="{207FADCC-467C-4460-B554-E5B5094E14F0}" type="pres">
      <dgm:prSet presAssocID="{61EBD07C-1612-462E-827F-428FC5F4F530}" presName="LShape" presStyleLbl="alignNode1" presStyleIdx="4" presStyleCnt="9"/>
      <dgm:spPr/>
    </dgm:pt>
    <dgm:pt modelId="{F8E6961D-B8FC-46CF-8ABB-513FE6F11D7D}" type="pres">
      <dgm:prSet presAssocID="{61EBD07C-1612-462E-827F-428FC5F4F530}" presName="ParentText" presStyleLbl="revTx" presStyleIdx="2" presStyleCnt="5">
        <dgm:presLayoutVars>
          <dgm:chMax val="0"/>
          <dgm:chPref val="0"/>
          <dgm:bulletEnabled val="1"/>
        </dgm:presLayoutVars>
      </dgm:prSet>
      <dgm:spPr/>
    </dgm:pt>
    <dgm:pt modelId="{DAAEE03F-E3C6-4678-9585-57A0B16AB267}" type="pres">
      <dgm:prSet presAssocID="{61EBD07C-1612-462E-827F-428FC5F4F530}" presName="Triangle" presStyleLbl="alignNode1" presStyleIdx="5" presStyleCnt="9"/>
      <dgm:spPr/>
    </dgm:pt>
    <dgm:pt modelId="{E61ED38F-ABE1-4F9D-8BAF-6D97992D1710}" type="pres">
      <dgm:prSet presAssocID="{96CDDF36-DB24-4BC0-ADD9-C5628E9B06A8}" presName="sibTrans" presStyleCnt="0"/>
      <dgm:spPr/>
    </dgm:pt>
    <dgm:pt modelId="{B15D0DFD-5217-4456-8DCA-1BD4E125BB36}" type="pres">
      <dgm:prSet presAssocID="{96CDDF36-DB24-4BC0-ADD9-C5628E9B06A8}" presName="space" presStyleCnt="0"/>
      <dgm:spPr/>
    </dgm:pt>
    <dgm:pt modelId="{E16ABBC6-A0F9-49B7-933B-8133DD0040F8}" type="pres">
      <dgm:prSet presAssocID="{E0B29F61-BE8E-412B-A6FF-53C9E26CA72C}" presName="composite" presStyleCnt="0"/>
      <dgm:spPr/>
    </dgm:pt>
    <dgm:pt modelId="{3C9B99BC-4C09-461E-9E95-CDFF937BFFD6}" type="pres">
      <dgm:prSet presAssocID="{E0B29F61-BE8E-412B-A6FF-53C9E26CA72C}" presName="LShape" presStyleLbl="alignNode1" presStyleIdx="6" presStyleCnt="9"/>
      <dgm:spPr/>
    </dgm:pt>
    <dgm:pt modelId="{954AD4A3-863C-404D-8BD4-8CAB5034BE63}" type="pres">
      <dgm:prSet presAssocID="{E0B29F61-BE8E-412B-A6FF-53C9E26CA72C}" presName="ParentText" presStyleLbl="revTx" presStyleIdx="3" presStyleCnt="5">
        <dgm:presLayoutVars>
          <dgm:chMax val="0"/>
          <dgm:chPref val="0"/>
          <dgm:bulletEnabled val="1"/>
        </dgm:presLayoutVars>
      </dgm:prSet>
      <dgm:spPr/>
    </dgm:pt>
    <dgm:pt modelId="{46EE412F-4C1A-4116-BD0E-215FF9B4AB88}" type="pres">
      <dgm:prSet presAssocID="{E0B29F61-BE8E-412B-A6FF-53C9E26CA72C}" presName="Triangle" presStyleLbl="alignNode1" presStyleIdx="7" presStyleCnt="9"/>
      <dgm:spPr/>
    </dgm:pt>
    <dgm:pt modelId="{334D1F97-75BE-4BB1-984B-88C419A50B68}" type="pres">
      <dgm:prSet presAssocID="{19BCF2BB-6D84-4E59-B656-098100602425}" presName="sibTrans" presStyleCnt="0"/>
      <dgm:spPr/>
    </dgm:pt>
    <dgm:pt modelId="{88A6A678-6835-4173-AB97-68170C836C3D}" type="pres">
      <dgm:prSet presAssocID="{19BCF2BB-6D84-4E59-B656-098100602425}" presName="space" presStyleCnt="0"/>
      <dgm:spPr/>
    </dgm:pt>
    <dgm:pt modelId="{E8DF377F-F09C-42DE-B131-9C2DD041B381}" type="pres">
      <dgm:prSet presAssocID="{B9EFA016-CA5D-49F8-92CE-C60012087756}" presName="composite" presStyleCnt="0"/>
      <dgm:spPr/>
    </dgm:pt>
    <dgm:pt modelId="{E7E7A44E-3497-4A39-8B80-CAC4A7EF4430}" type="pres">
      <dgm:prSet presAssocID="{B9EFA016-CA5D-49F8-92CE-C60012087756}" presName="LShape" presStyleLbl="alignNode1" presStyleIdx="8" presStyleCnt="9"/>
      <dgm:spPr/>
    </dgm:pt>
    <dgm:pt modelId="{0AD82970-2835-4B69-A9AD-DFA30C315EA5}" type="pres">
      <dgm:prSet presAssocID="{B9EFA016-CA5D-49F8-92CE-C60012087756}" presName="ParentText" presStyleLbl="revTx" presStyleIdx="4" presStyleCnt="5">
        <dgm:presLayoutVars>
          <dgm:chMax val="0"/>
          <dgm:chPref val="0"/>
          <dgm:bulletEnabled val="1"/>
        </dgm:presLayoutVars>
      </dgm:prSet>
      <dgm:spPr/>
    </dgm:pt>
  </dgm:ptLst>
  <dgm:cxnLst>
    <dgm:cxn modelId="{C2551806-B257-4FD7-9B9F-5938E9E968DF}" type="presOf" srcId="{A30D8DFC-3CDC-4E31-B820-79517A158FA4}" destId="{B055233C-9392-4C2C-AB73-4AE2A720BF3F}" srcOrd="0" destOrd="0" presId="urn:microsoft.com/office/officeart/2009/3/layout/StepUpProcess"/>
    <dgm:cxn modelId="{A6FD7C1F-9D38-4684-972A-1B2C72A02B7A}" type="presOf" srcId="{B9EFA016-CA5D-49F8-92CE-C60012087756}" destId="{0AD82970-2835-4B69-A9AD-DFA30C315EA5}" srcOrd="0" destOrd="0" presId="urn:microsoft.com/office/officeart/2009/3/layout/StepUpProcess"/>
    <dgm:cxn modelId="{7056BD60-EE26-4278-A78C-91A1843666BA}" srcId="{EB4ED693-6199-452A-A82F-AE3C07BE2EC2}" destId="{61EBD07C-1612-462E-827F-428FC5F4F530}" srcOrd="2" destOrd="0" parTransId="{04F05A5D-B06F-49B7-AE66-A5A13CD14A06}" sibTransId="{96CDDF36-DB24-4BC0-ADD9-C5628E9B06A8}"/>
    <dgm:cxn modelId="{09756167-6D24-4CCD-806A-A1FCB8911162}" type="presOf" srcId="{61EBD07C-1612-462E-827F-428FC5F4F530}" destId="{F8E6961D-B8FC-46CF-8ABB-513FE6F11D7D}" srcOrd="0" destOrd="0" presId="urn:microsoft.com/office/officeart/2009/3/layout/StepUpProcess"/>
    <dgm:cxn modelId="{87E31A49-F0F7-4EFC-A25A-FB10DCBCF75A}" type="presOf" srcId="{EB4ED693-6199-452A-A82F-AE3C07BE2EC2}" destId="{62D1E64D-35D1-4309-8267-876D74C09EE4}" srcOrd="0" destOrd="0" presId="urn:microsoft.com/office/officeart/2009/3/layout/StepUpProcess"/>
    <dgm:cxn modelId="{4920476A-3B5B-42DF-ADDF-D0D1481EE9F5}" srcId="{EB4ED693-6199-452A-A82F-AE3C07BE2EC2}" destId="{B9EFA016-CA5D-49F8-92CE-C60012087756}" srcOrd="4" destOrd="0" parTransId="{B58DCC74-CD41-491F-9FF9-02E9508B5C7F}" sibTransId="{D9AABF82-BEFD-4F13-959E-DF37CF1360A3}"/>
    <dgm:cxn modelId="{C81CAD90-36C9-489B-9E75-8F356B2A41FA}" type="presOf" srcId="{E061E42B-7ADB-48A7-92FB-00FF9FC56ED4}" destId="{2DDF16BB-A529-44BE-A5B8-13778BB1AAD6}" srcOrd="0" destOrd="0" presId="urn:microsoft.com/office/officeart/2009/3/layout/StepUpProcess"/>
    <dgm:cxn modelId="{156C1BA2-4855-4AAF-B15B-580754F9B14E}" type="presOf" srcId="{E0B29F61-BE8E-412B-A6FF-53C9E26CA72C}" destId="{954AD4A3-863C-404D-8BD4-8CAB5034BE63}" srcOrd="0" destOrd="0" presId="urn:microsoft.com/office/officeart/2009/3/layout/StepUpProcess"/>
    <dgm:cxn modelId="{10778EB7-87F3-45AC-8A4D-AB182D68FE6D}" srcId="{EB4ED693-6199-452A-A82F-AE3C07BE2EC2}" destId="{E0B29F61-BE8E-412B-A6FF-53C9E26CA72C}" srcOrd="3" destOrd="0" parTransId="{482BF752-23EB-4C66-BD19-C845838AFA42}" sibTransId="{19BCF2BB-6D84-4E59-B656-098100602425}"/>
    <dgm:cxn modelId="{9F271BBB-651B-40A7-9C32-B209F460F55B}" srcId="{EB4ED693-6199-452A-A82F-AE3C07BE2EC2}" destId="{A30D8DFC-3CDC-4E31-B820-79517A158FA4}" srcOrd="0" destOrd="0" parTransId="{22E16157-C5BE-4FDE-A5D1-2C0496FC3D7A}" sibTransId="{F8C329BF-793C-4EDF-A6F2-AF872CA77676}"/>
    <dgm:cxn modelId="{66D1E1D6-D300-4231-AB89-A2484D7992D9}" srcId="{EB4ED693-6199-452A-A82F-AE3C07BE2EC2}" destId="{E061E42B-7ADB-48A7-92FB-00FF9FC56ED4}" srcOrd="1" destOrd="0" parTransId="{18AD5EDC-0332-4AE2-97D3-ED2A42F2D87D}" sibTransId="{B367BC46-CCED-475B-A3CB-058DC4718FC6}"/>
    <dgm:cxn modelId="{503A33AE-CBDE-4BD5-AA85-C4631D915444}" type="presParOf" srcId="{62D1E64D-35D1-4309-8267-876D74C09EE4}" destId="{47ED838A-D62E-4674-BEFC-C5BC99936FB7}" srcOrd="0" destOrd="0" presId="urn:microsoft.com/office/officeart/2009/3/layout/StepUpProcess"/>
    <dgm:cxn modelId="{5AF711FA-AA47-4B73-A25D-E61F5455B579}" type="presParOf" srcId="{47ED838A-D62E-4674-BEFC-C5BC99936FB7}" destId="{1BBD3252-E3ED-4801-B6E7-D0022BE3DA02}" srcOrd="0" destOrd="0" presId="urn:microsoft.com/office/officeart/2009/3/layout/StepUpProcess"/>
    <dgm:cxn modelId="{D1696A67-EE27-4F92-8810-605187A9FE54}" type="presParOf" srcId="{47ED838A-D62E-4674-BEFC-C5BC99936FB7}" destId="{B055233C-9392-4C2C-AB73-4AE2A720BF3F}" srcOrd="1" destOrd="0" presId="urn:microsoft.com/office/officeart/2009/3/layout/StepUpProcess"/>
    <dgm:cxn modelId="{9FCBF043-9AE3-437A-8313-6DC8C63F8A77}" type="presParOf" srcId="{47ED838A-D62E-4674-BEFC-C5BC99936FB7}" destId="{84DD5D22-983B-4032-B422-8AB302AA7119}" srcOrd="2" destOrd="0" presId="urn:microsoft.com/office/officeart/2009/3/layout/StepUpProcess"/>
    <dgm:cxn modelId="{2AF88754-3504-489D-8FA3-ECD9AD2C44BC}" type="presParOf" srcId="{62D1E64D-35D1-4309-8267-876D74C09EE4}" destId="{0D8CF22A-15BA-4CEF-A15E-CC1806BFACC4}" srcOrd="1" destOrd="0" presId="urn:microsoft.com/office/officeart/2009/3/layout/StepUpProcess"/>
    <dgm:cxn modelId="{298066BC-5108-49CA-AEDC-E651DACD89AD}" type="presParOf" srcId="{0D8CF22A-15BA-4CEF-A15E-CC1806BFACC4}" destId="{20196C61-3026-4000-A5FB-EA2E3934FDEF}" srcOrd="0" destOrd="0" presId="urn:microsoft.com/office/officeart/2009/3/layout/StepUpProcess"/>
    <dgm:cxn modelId="{15369FDF-6362-42A2-A999-AAE5B559F2A9}" type="presParOf" srcId="{62D1E64D-35D1-4309-8267-876D74C09EE4}" destId="{09A59328-F976-41A7-BAC5-E9BA2C8DE7F3}" srcOrd="2" destOrd="0" presId="urn:microsoft.com/office/officeart/2009/3/layout/StepUpProcess"/>
    <dgm:cxn modelId="{7C7CFA66-F178-4572-93D6-657918245A66}" type="presParOf" srcId="{09A59328-F976-41A7-BAC5-E9BA2C8DE7F3}" destId="{0CAA9771-236F-4DEE-A6E1-9B53CEF58A63}" srcOrd="0" destOrd="0" presId="urn:microsoft.com/office/officeart/2009/3/layout/StepUpProcess"/>
    <dgm:cxn modelId="{BA5235B9-4E5E-483D-A09C-5923491E64FD}" type="presParOf" srcId="{09A59328-F976-41A7-BAC5-E9BA2C8DE7F3}" destId="{2DDF16BB-A529-44BE-A5B8-13778BB1AAD6}" srcOrd="1" destOrd="0" presId="urn:microsoft.com/office/officeart/2009/3/layout/StepUpProcess"/>
    <dgm:cxn modelId="{5DFCD961-2A83-497F-AF5C-BB8F25B64C4D}" type="presParOf" srcId="{09A59328-F976-41A7-BAC5-E9BA2C8DE7F3}" destId="{625C3BA8-8425-4C40-BE0E-15CBEAAE8F83}" srcOrd="2" destOrd="0" presId="urn:microsoft.com/office/officeart/2009/3/layout/StepUpProcess"/>
    <dgm:cxn modelId="{D38C7DE1-E021-4CA2-A4C4-9B0A54778CAB}" type="presParOf" srcId="{62D1E64D-35D1-4309-8267-876D74C09EE4}" destId="{9D8CD4C1-0314-426B-BEA0-2107E7DC2FA2}" srcOrd="3" destOrd="0" presId="urn:microsoft.com/office/officeart/2009/3/layout/StepUpProcess"/>
    <dgm:cxn modelId="{154C49C9-583F-4618-92A1-5EF92D34B05B}" type="presParOf" srcId="{9D8CD4C1-0314-426B-BEA0-2107E7DC2FA2}" destId="{964B26AB-F5EA-4EE5-819B-E1907E2A9F52}" srcOrd="0" destOrd="0" presId="urn:microsoft.com/office/officeart/2009/3/layout/StepUpProcess"/>
    <dgm:cxn modelId="{C5E0EA2B-9FD3-4DB7-A418-E12D0D217EC6}" type="presParOf" srcId="{62D1E64D-35D1-4309-8267-876D74C09EE4}" destId="{7708764E-4920-4FC6-B68F-0C7EEA30411D}" srcOrd="4" destOrd="0" presId="urn:microsoft.com/office/officeart/2009/3/layout/StepUpProcess"/>
    <dgm:cxn modelId="{2FB1AC1E-72EF-410D-BE98-9F1EDDAC99AE}" type="presParOf" srcId="{7708764E-4920-4FC6-B68F-0C7EEA30411D}" destId="{207FADCC-467C-4460-B554-E5B5094E14F0}" srcOrd="0" destOrd="0" presId="urn:microsoft.com/office/officeart/2009/3/layout/StepUpProcess"/>
    <dgm:cxn modelId="{E070053A-D036-4CE7-9BD4-93669FC34E80}" type="presParOf" srcId="{7708764E-4920-4FC6-B68F-0C7EEA30411D}" destId="{F8E6961D-B8FC-46CF-8ABB-513FE6F11D7D}" srcOrd="1" destOrd="0" presId="urn:microsoft.com/office/officeart/2009/3/layout/StepUpProcess"/>
    <dgm:cxn modelId="{CE4782DE-4E7B-4529-904B-73241AA4A129}" type="presParOf" srcId="{7708764E-4920-4FC6-B68F-0C7EEA30411D}" destId="{DAAEE03F-E3C6-4678-9585-57A0B16AB267}" srcOrd="2" destOrd="0" presId="urn:microsoft.com/office/officeart/2009/3/layout/StepUpProcess"/>
    <dgm:cxn modelId="{21DE1E3E-7801-4D12-85A2-791222725438}" type="presParOf" srcId="{62D1E64D-35D1-4309-8267-876D74C09EE4}" destId="{E61ED38F-ABE1-4F9D-8BAF-6D97992D1710}" srcOrd="5" destOrd="0" presId="urn:microsoft.com/office/officeart/2009/3/layout/StepUpProcess"/>
    <dgm:cxn modelId="{C054F084-A580-45E9-9442-FFA3AB894089}" type="presParOf" srcId="{E61ED38F-ABE1-4F9D-8BAF-6D97992D1710}" destId="{B15D0DFD-5217-4456-8DCA-1BD4E125BB36}" srcOrd="0" destOrd="0" presId="urn:microsoft.com/office/officeart/2009/3/layout/StepUpProcess"/>
    <dgm:cxn modelId="{A6D577C7-0ADF-4C1C-B709-97BB40FADB83}" type="presParOf" srcId="{62D1E64D-35D1-4309-8267-876D74C09EE4}" destId="{E16ABBC6-A0F9-49B7-933B-8133DD0040F8}" srcOrd="6" destOrd="0" presId="urn:microsoft.com/office/officeart/2009/3/layout/StepUpProcess"/>
    <dgm:cxn modelId="{978B59CB-3A7D-4869-BBA6-2117C7AC76D3}" type="presParOf" srcId="{E16ABBC6-A0F9-49B7-933B-8133DD0040F8}" destId="{3C9B99BC-4C09-461E-9E95-CDFF937BFFD6}" srcOrd="0" destOrd="0" presId="urn:microsoft.com/office/officeart/2009/3/layout/StepUpProcess"/>
    <dgm:cxn modelId="{80DA44CC-1DAE-4C64-9DA4-25C9BFE83FC5}" type="presParOf" srcId="{E16ABBC6-A0F9-49B7-933B-8133DD0040F8}" destId="{954AD4A3-863C-404D-8BD4-8CAB5034BE63}" srcOrd="1" destOrd="0" presId="urn:microsoft.com/office/officeart/2009/3/layout/StepUpProcess"/>
    <dgm:cxn modelId="{C811DC8D-DEC9-4BE3-9145-6093A796F484}" type="presParOf" srcId="{E16ABBC6-A0F9-49B7-933B-8133DD0040F8}" destId="{46EE412F-4C1A-4116-BD0E-215FF9B4AB88}" srcOrd="2" destOrd="0" presId="urn:microsoft.com/office/officeart/2009/3/layout/StepUpProcess"/>
    <dgm:cxn modelId="{BEBC78EE-C541-487D-ABD2-22FF040C84A0}" type="presParOf" srcId="{62D1E64D-35D1-4309-8267-876D74C09EE4}" destId="{334D1F97-75BE-4BB1-984B-88C419A50B68}" srcOrd="7" destOrd="0" presId="urn:microsoft.com/office/officeart/2009/3/layout/StepUpProcess"/>
    <dgm:cxn modelId="{F6DBFC1B-0A22-48AF-A663-A93B85A24F02}" type="presParOf" srcId="{334D1F97-75BE-4BB1-984B-88C419A50B68}" destId="{88A6A678-6835-4173-AB97-68170C836C3D}" srcOrd="0" destOrd="0" presId="urn:microsoft.com/office/officeart/2009/3/layout/StepUpProcess"/>
    <dgm:cxn modelId="{E4446DDD-B89B-4662-B975-7DBA4C4F67C3}" type="presParOf" srcId="{62D1E64D-35D1-4309-8267-876D74C09EE4}" destId="{E8DF377F-F09C-42DE-B131-9C2DD041B381}" srcOrd="8" destOrd="0" presId="urn:microsoft.com/office/officeart/2009/3/layout/StepUpProcess"/>
    <dgm:cxn modelId="{7FD123A5-918F-4F7E-BFEA-00C801BDA2C0}" type="presParOf" srcId="{E8DF377F-F09C-42DE-B131-9C2DD041B381}" destId="{E7E7A44E-3497-4A39-8B80-CAC4A7EF4430}" srcOrd="0" destOrd="0" presId="urn:microsoft.com/office/officeart/2009/3/layout/StepUpProcess"/>
    <dgm:cxn modelId="{A558133F-3BA9-48FD-8D9B-F22F488C37A3}" type="presParOf" srcId="{E8DF377F-F09C-42DE-B131-9C2DD041B381}" destId="{0AD82970-2835-4B69-A9AD-DFA30C315EA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D3252-E3ED-4801-B6E7-D0022BE3DA02}">
      <dsp:nvSpPr>
        <dsp:cNvPr id="0" name=""/>
        <dsp:cNvSpPr/>
      </dsp:nvSpPr>
      <dsp:spPr>
        <a:xfrm rot="5400000">
          <a:off x="247386" y="1911190"/>
          <a:ext cx="741905" cy="1234513"/>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055233C-9392-4C2C-AB73-4AE2A720BF3F}">
      <dsp:nvSpPr>
        <dsp:cNvPr id="0" name=""/>
        <dsp:cNvSpPr/>
      </dsp:nvSpPr>
      <dsp:spPr>
        <a:xfrm>
          <a:off x="123544" y="2280044"/>
          <a:ext cx="1114526" cy="976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1">
            <a:lnSpc>
              <a:spcPct val="90000"/>
            </a:lnSpc>
            <a:spcBef>
              <a:spcPct val="0"/>
            </a:spcBef>
            <a:spcAft>
              <a:spcPct val="35000"/>
            </a:spcAft>
            <a:buNone/>
          </a:pPr>
          <a:r>
            <a:rPr lang="he-IL" sz="2000" kern="1200" dirty="0"/>
            <a:t>פיקדונות בבנקים</a:t>
          </a:r>
        </a:p>
      </dsp:txBody>
      <dsp:txXfrm>
        <a:off x="123544" y="2280044"/>
        <a:ext cx="1114526" cy="976947"/>
      </dsp:txXfrm>
    </dsp:sp>
    <dsp:sp modelId="{84DD5D22-983B-4032-B422-8AB302AA7119}">
      <dsp:nvSpPr>
        <dsp:cNvPr id="0" name=""/>
        <dsp:cNvSpPr/>
      </dsp:nvSpPr>
      <dsp:spPr>
        <a:xfrm>
          <a:off x="1027782" y="1820304"/>
          <a:ext cx="210287" cy="210287"/>
        </a:xfrm>
        <a:prstGeom prst="triangle">
          <a:avLst>
            <a:gd name="adj" fmla="val 1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CAA9771-236F-4DEE-A6E1-9B53CEF58A63}">
      <dsp:nvSpPr>
        <dsp:cNvPr id="0" name=""/>
        <dsp:cNvSpPr/>
      </dsp:nvSpPr>
      <dsp:spPr>
        <a:xfrm rot="5400000">
          <a:off x="1611784" y="1573568"/>
          <a:ext cx="741905" cy="1234513"/>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DDF16BB-A529-44BE-A5B8-13778BB1AAD6}">
      <dsp:nvSpPr>
        <dsp:cNvPr id="0" name=""/>
        <dsp:cNvSpPr/>
      </dsp:nvSpPr>
      <dsp:spPr>
        <a:xfrm>
          <a:off x="1487942" y="1942422"/>
          <a:ext cx="1114526" cy="976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1">
            <a:lnSpc>
              <a:spcPct val="90000"/>
            </a:lnSpc>
            <a:spcBef>
              <a:spcPct val="0"/>
            </a:spcBef>
            <a:spcAft>
              <a:spcPct val="35000"/>
            </a:spcAft>
            <a:buNone/>
          </a:pPr>
          <a:r>
            <a:rPr lang="he-IL" sz="2400" kern="1200" dirty="0"/>
            <a:t>פוליסות חיסכון</a:t>
          </a:r>
        </a:p>
      </dsp:txBody>
      <dsp:txXfrm>
        <a:off x="1487942" y="1942422"/>
        <a:ext cx="1114526" cy="976947"/>
      </dsp:txXfrm>
    </dsp:sp>
    <dsp:sp modelId="{625C3BA8-8425-4C40-BE0E-15CBEAAE8F83}">
      <dsp:nvSpPr>
        <dsp:cNvPr id="0" name=""/>
        <dsp:cNvSpPr/>
      </dsp:nvSpPr>
      <dsp:spPr>
        <a:xfrm>
          <a:off x="2392180" y="1482682"/>
          <a:ext cx="210287" cy="210287"/>
        </a:xfrm>
        <a:prstGeom prst="triangle">
          <a:avLst>
            <a:gd name="adj" fmla="val 1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7FADCC-467C-4460-B554-E5B5094E14F0}">
      <dsp:nvSpPr>
        <dsp:cNvPr id="0" name=""/>
        <dsp:cNvSpPr/>
      </dsp:nvSpPr>
      <dsp:spPr>
        <a:xfrm rot="5400000">
          <a:off x="2976182" y="1235947"/>
          <a:ext cx="741905" cy="1234513"/>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8E6961D-B8FC-46CF-8ABB-513FE6F11D7D}">
      <dsp:nvSpPr>
        <dsp:cNvPr id="0" name=""/>
        <dsp:cNvSpPr/>
      </dsp:nvSpPr>
      <dsp:spPr>
        <a:xfrm>
          <a:off x="2852339" y="1604800"/>
          <a:ext cx="1114526" cy="976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1">
            <a:lnSpc>
              <a:spcPct val="90000"/>
            </a:lnSpc>
            <a:spcBef>
              <a:spcPct val="0"/>
            </a:spcBef>
            <a:spcAft>
              <a:spcPct val="35000"/>
            </a:spcAft>
            <a:buNone/>
          </a:pPr>
          <a:r>
            <a:rPr lang="he-IL" sz="2000" kern="1200" dirty="0"/>
            <a:t>קרנות נאמנות</a:t>
          </a:r>
        </a:p>
      </dsp:txBody>
      <dsp:txXfrm>
        <a:off x="2852339" y="1604800"/>
        <a:ext cx="1114526" cy="976947"/>
      </dsp:txXfrm>
    </dsp:sp>
    <dsp:sp modelId="{DAAEE03F-E3C6-4678-9585-57A0B16AB267}">
      <dsp:nvSpPr>
        <dsp:cNvPr id="0" name=""/>
        <dsp:cNvSpPr/>
      </dsp:nvSpPr>
      <dsp:spPr>
        <a:xfrm>
          <a:off x="3756578" y="1145060"/>
          <a:ext cx="210287" cy="210287"/>
        </a:xfrm>
        <a:prstGeom prst="triangle">
          <a:avLst>
            <a:gd name="adj" fmla="val 1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C9B99BC-4C09-461E-9E95-CDFF937BFFD6}">
      <dsp:nvSpPr>
        <dsp:cNvPr id="0" name=""/>
        <dsp:cNvSpPr/>
      </dsp:nvSpPr>
      <dsp:spPr>
        <a:xfrm rot="5400000">
          <a:off x="4340579" y="898325"/>
          <a:ext cx="741905" cy="1234513"/>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54AD4A3-863C-404D-8BD4-8CAB5034BE63}">
      <dsp:nvSpPr>
        <dsp:cNvPr id="0" name=""/>
        <dsp:cNvSpPr/>
      </dsp:nvSpPr>
      <dsp:spPr>
        <a:xfrm>
          <a:off x="4216737" y="1267179"/>
          <a:ext cx="1114526" cy="976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1">
            <a:lnSpc>
              <a:spcPct val="90000"/>
            </a:lnSpc>
            <a:spcBef>
              <a:spcPct val="0"/>
            </a:spcBef>
            <a:spcAft>
              <a:spcPct val="35000"/>
            </a:spcAft>
            <a:buNone/>
          </a:pPr>
          <a:r>
            <a:rPr lang="he-IL" sz="2000" kern="1200" dirty="0"/>
            <a:t>תעודות סל</a:t>
          </a:r>
        </a:p>
      </dsp:txBody>
      <dsp:txXfrm>
        <a:off x="4216737" y="1267179"/>
        <a:ext cx="1114526" cy="976947"/>
      </dsp:txXfrm>
    </dsp:sp>
    <dsp:sp modelId="{46EE412F-4C1A-4116-BD0E-215FF9B4AB88}">
      <dsp:nvSpPr>
        <dsp:cNvPr id="0" name=""/>
        <dsp:cNvSpPr/>
      </dsp:nvSpPr>
      <dsp:spPr>
        <a:xfrm>
          <a:off x="5120975" y="807439"/>
          <a:ext cx="210287" cy="210287"/>
        </a:xfrm>
        <a:prstGeom prst="triangle">
          <a:avLst>
            <a:gd name="adj" fmla="val 1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7E7A44E-3497-4A39-8B80-CAC4A7EF4430}">
      <dsp:nvSpPr>
        <dsp:cNvPr id="0" name=""/>
        <dsp:cNvSpPr/>
      </dsp:nvSpPr>
      <dsp:spPr>
        <a:xfrm rot="5400000">
          <a:off x="5704977" y="560704"/>
          <a:ext cx="741905" cy="1234513"/>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AD82970-2835-4B69-A9AD-DFA30C315EA5}">
      <dsp:nvSpPr>
        <dsp:cNvPr id="0" name=""/>
        <dsp:cNvSpPr/>
      </dsp:nvSpPr>
      <dsp:spPr>
        <a:xfrm>
          <a:off x="5581135" y="929557"/>
          <a:ext cx="1114526" cy="976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1">
            <a:lnSpc>
              <a:spcPct val="90000"/>
            </a:lnSpc>
            <a:spcBef>
              <a:spcPct val="0"/>
            </a:spcBef>
            <a:spcAft>
              <a:spcPct val="35000"/>
            </a:spcAft>
            <a:buNone/>
          </a:pPr>
          <a:r>
            <a:rPr lang="he-IL" sz="2000" kern="1200" dirty="0"/>
            <a:t>תיקים מנוהלים</a:t>
          </a:r>
        </a:p>
      </dsp:txBody>
      <dsp:txXfrm>
        <a:off x="5581135" y="929557"/>
        <a:ext cx="1114526" cy="97694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125BE91-6A00-4350-B19D-EC39C6925328}" type="datetimeFigureOut">
              <a:rPr lang="he-IL" smtClean="0"/>
              <a:t>כ"ג/אייר/תשפ"ב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6366D10-8396-40FA-86C8-51A6B755751E}" type="slidenum">
              <a:rPr lang="he-IL" smtClean="0"/>
              <a:t>‹#›</a:t>
            </a:fld>
            <a:endParaRPr lang="he-IL"/>
          </a:p>
        </p:txBody>
      </p:sp>
    </p:spTree>
    <p:extLst>
      <p:ext uri="{BB962C8B-B14F-4D97-AF65-F5344CB8AC3E}">
        <p14:creationId xmlns:p14="http://schemas.microsoft.com/office/powerpoint/2010/main" val="284199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מתי זה רלוונטי עבורנו הפער? שאנחנו ממנים את הפרישה עם אנונה</a:t>
            </a:r>
          </a:p>
        </p:txBody>
      </p:sp>
      <p:sp>
        <p:nvSpPr>
          <p:cNvPr id="4" name="מציין מיקום של מספר שקופית 3"/>
          <p:cNvSpPr>
            <a:spLocks noGrp="1"/>
          </p:cNvSpPr>
          <p:nvPr>
            <p:ph type="sldNum" sz="quarter" idx="10"/>
          </p:nvPr>
        </p:nvSpPr>
        <p:spPr/>
        <p:txBody>
          <a:bodyPr/>
          <a:lstStyle/>
          <a:p>
            <a:fld id="{47CF0374-4237-4A8E-A205-40D5D6043340}" type="slidenum">
              <a:rPr lang="he-IL" smtClean="0"/>
              <a:t>15</a:t>
            </a:fld>
            <a:endParaRPr lang="he-IL"/>
          </a:p>
        </p:txBody>
      </p:sp>
    </p:spTree>
    <p:extLst>
      <p:ext uri="{BB962C8B-B14F-4D97-AF65-F5344CB8AC3E}">
        <p14:creationId xmlns:p14="http://schemas.microsoft.com/office/powerpoint/2010/main" val="65508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r>
              <a:rPr lang="he-IL" dirty="0"/>
              <a:t>2003 – שינוי בהרכב</a:t>
            </a:r>
            <a:r>
              <a:rPr lang="he-IL" baseline="0" dirty="0"/>
              <a:t> השקעות, הלאמת הקרנות,  אחוזי הפקדה</a:t>
            </a:r>
          </a:p>
          <a:p>
            <a:r>
              <a:rPr lang="he-IL" sz="1200" kern="1200" dirty="0">
                <a:solidFill>
                  <a:schemeClr val="tx1"/>
                </a:solidFill>
                <a:effectLst/>
                <a:latin typeface="+mn-lt"/>
                <a:ea typeface="+mn-ea"/>
                <a:cs typeface="+mn-cs"/>
              </a:rPr>
              <a:t>הרפורמות הראשונות שהונהגו במערכת הפנסיה בישראל בשנים 1995 ו-2003 נועדו לצמצם את </a:t>
            </a:r>
            <a:r>
              <a:rPr lang="he-IL" sz="1200" kern="1200" dirty="0" err="1">
                <a:solidFill>
                  <a:schemeClr val="tx1"/>
                </a:solidFill>
                <a:effectLst/>
                <a:latin typeface="+mn-lt"/>
                <a:ea typeface="+mn-ea"/>
                <a:cs typeface="+mn-cs"/>
              </a:rPr>
              <a:t>הגרעונות</a:t>
            </a:r>
            <a:r>
              <a:rPr lang="he-IL" sz="1200" kern="1200" dirty="0">
                <a:solidFill>
                  <a:schemeClr val="tx1"/>
                </a:solidFill>
                <a:effectLst/>
                <a:latin typeface="+mn-lt"/>
                <a:ea typeface="+mn-ea"/>
                <a:cs typeface="+mn-cs"/>
              </a:rPr>
              <a:t> האקטואריים של קרנות הפנסיה, אך הן גם  משקפות את המעבר לכלכלת שוק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לגבי הרפורמות האחרונות של 2008 שלהן שני מוקדים: הרחבת הכיסוי והבטחת פנסיה שוטפת בתקופת הפרישה; חיזוק הבחירה והניידות החופשית בין ההסדרים.  המוקד הראשון משקף מדיניות פטרנליסטית של הממשלה, ובכך הוא משקף  חריגה  מסוימת מהתפיסה שהתבססה על האחריות של הפרט בלבד לגורלו.  המוקד השני עדיין מסתמך על יכולתו של היחיד לבחור בין הסדרים שונים  ומטיל עליו את האחריות לבחירה.  </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6B07BC53-3246-4B72-AA81-771B4896B010}" type="slidenum">
              <a:rPr lang="he-IL" smtClean="0"/>
              <a:t>19</a:t>
            </a:fld>
            <a:endParaRPr lang="he-IL"/>
          </a:p>
        </p:txBody>
      </p:sp>
    </p:spTree>
    <p:extLst>
      <p:ext uri="{BB962C8B-B14F-4D97-AF65-F5344CB8AC3E}">
        <p14:creationId xmlns:p14="http://schemas.microsoft.com/office/powerpoint/2010/main" val="337863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r>
              <a:rPr lang="he-IL" dirty="0"/>
              <a:t>2003 – שינוי בהרכב</a:t>
            </a:r>
            <a:r>
              <a:rPr lang="he-IL" baseline="0" dirty="0"/>
              <a:t> השקעות, הלאמת הקרנות,  אחוזי הפקדה</a:t>
            </a:r>
          </a:p>
          <a:p>
            <a:r>
              <a:rPr lang="he-IL" sz="1200" kern="1200" dirty="0">
                <a:solidFill>
                  <a:schemeClr val="tx1"/>
                </a:solidFill>
                <a:effectLst/>
                <a:latin typeface="+mn-lt"/>
                <a:ea typeface="+mn-ea"/>
                <a:cs typeface="+mn-cs"/>
              </a:rPr>
              <a:t>הרפורמות הראשונות שהונהגו במערכת הפנסיה בישראל בשנים 1995 ו-2003 נועדו לצמצם את </a:t>
            </a:r>
            <a:r>
              <a:rPr lang="he-IL" sz="1200" kern="1200" dirty="0" err="1">
                <a:solidFill>
                  <a:schemeClr val="tx1"/>
                </a:solidFill>
                <a:effectLst/>
                <a:latin typeface="+mn-lt"/>
                <a:ea typeface="+mn-ea"/>
                <a:cs typeface="+mn-cs"/>
              </a:rPr>
              <a:t>הגרעונות</a:t>
            </a:r>
            <a:r>
              <a:rPr lang="he-IL" sz="1200" kern="1200" dirty="0">
                <a:solidFill>
                  <a:schemeClr val="tx1"/>
                </a:solidFill>
                <a:effectLst/>
                <a:latin typeface="+mn-lt"/>
                <a:ea typeface="+mn-ea"/>
                <a:cs typeface="+mn-cs"/>
              </a:rPr>
              <a:t> האקטואריים של קרנות הפנסיה, אך הן גם  משקפות את המעבר לכלכלת שוק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לגבי הרפורמות האחרונות של 2008 שלהן שני מוקדים: הרחבת הכיסוי והבטחת פנסיה שוטפת בתקופת הפרישה; חיזוק הבחירה והניידות החופשית בין ההסדרים.  המוקד הראשון משקף מדיניות פטרנליסטית של הממשלה, ובכך הוא משקף  חריגה  מסוימת מהתפיסה שהתבססה על האחריות של הפרט בלבד לגורלו.  המוקד השני עדיין מסתמך על יכולתו של היחיד לבחור בין הסדרים שונים  ומטיל עליו את האחריות לבחירה.  </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6B07BC53-3246-4B72-AA81-771B4896B010}" type="slidenum">
              <a:rPr lang="he-IL" smtClean="0"/>
              <a:t>89</a:t>
            </a:fld>
            <a:endParaRPr lang="he-IL"/>
          </a:p>
        </p:txBody>
      </p:sp>
    </p:spTree>
    <p:extLst>
      <p:ext uri="{BB962C8B-B14F-4D97-AF65-F5344CB8AC3E}">
        <p14:creationId xmlns:p14="http://schemas.microsoft.com/office/powerpoint/2010/main" val="35924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64767A-7129-4235-8D18-FA877B60857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7FCEB63-46C0-43FB-A55C-D196D1207E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280FBD8-455D-49CA-9C89-F93A5116F168}"/>
              </a:ext>
            </a:extLst>
          </p:cNvPr>
          <p:cNvSpPr>
            <a:spLocks noGrp="1"/>
          </p:cNvSpPr>
          <p:nvPr>
            <p:ph type="dt" sz="half" idx="10"/>
          </p:nvPr>
        </p:nvSpPr>
        <p:spPr/>
        <p:txBody>
          <a:bodyPr/>
          <a:lstStyle/>
          <a:p>
            <a:fld id="{4D350F69-16F9-4247-B29D-A11F94AD0439}" type="datetimeFigureOut">
              <a:rPr lang="he-IL" smtClean="0"/>
              <a:t>כ"ג/אייר/תשפ"ב</a:t>
            </a:fld>
            <a:endParaRPr lang="he-IL"/>
          </a:p>
        </p:txBody>
      </p:sp>
      <p:sp>
        <p:nvSpPr>
          <p:cNvPr id="5" name="מציין מיקום של כותרת תחתונה 4">
            <a:extLst>
              <a:ext uri="{FF2B5EF4-FFF2-40B4-BE49-F238E27FC236}">
                <a16:creationId xmlns:a16="http://schemas.microsoft.com/office/drawing/2014/main" id="{389CE962-1E35-4F1D-AF24-697FCF8FB58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C9B4A61-36FA-4485-BB60-187B9BE7CCAB}"/>
              </a:ext>
            </a:extLst>
          </p:cNvPr>
          <p:cNvSpPr>
            <a:spLocks noGrp="1"/>
          </p:cNvSpPr>
          <p:nvPr>
            <p:ph type="sldNum" sz="quarter" idx="12"/>
          </p:nvPr>
        </p:nvSpPr>
        <p:spPr/>
        <p:txBody>
          <a:bodyPr/>
          <a:lstStyle/>
          <a:p>
            <a:fld id="{AFCCA7DE-6A7D-4D74-AF25-1F524273DF44}" type="slidenum">
              <a:rPr lang="he-IL" smtClean="0"/>
              <a:t>‹#›</a:t>
            </a:fld>
            <a:endParaRPr lang="he-IL"/>
          </a:p>
        </p:txBody>
      </p:sp>
    </p:spTree>
    <p:extLst>
      <p:ext uri="{BB962C8B-B14F-4D97-AF65-F5344CB8AC3E}">
        <p14:creationId xmlns:p14="http://schemas.microsoft.com/office/powerpoint/2010/main" val="415070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A3DC143-9FCB-41D3-9EF1-C84D9F4AF38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5BF0637-2821-4DCA-82D3-1EDF515AFE94}"/>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05AE626-17FF-40BC-953B-2FA553761899}"/>
              </a:ext>
            </a:extLst>
          </p:cNvPr>
          <p:cNvSpPr>
            <a:spLocks noGrp="1"/>
          </p:cNvSpPr>
          <p:nvPr>
            <p:ph type="dt" sz="half" idx="10"/>
          </p:nvPr>
        </p:nvSpPr>
        <p:spPr/>
        <p:txBody>
          <a:bodyPr/>
          <a:lstStyle/>
          <a:p>
            <a:fld id="{4D350F69-16F9-4247-B29D-A11F94AD0439}" type="datetimeFigureOut">
              <a:rPr lang="he-IL" smtClean="0"/>
              <a:t>כ"ג/אייר/תשפ"ב</a:t>
            </a:fld>
            <a:endParaRPr lang="he-IL"/>
          </a:p>
        </p:txBody>
      </p:sp>
      <p:sp>
        <p:nvSpPr>
          <p:cNvPr id="5" name="מציין מיקום של כותרת תחתונה 4">
            <a:extLst>
              <a:ext uri="{FF2B5EF4-FFF2-40B4-BE49-F238E27FC236}">
                <a16:creationId xmlns:a16="http://schemas.microsoft.com/office/drawing/2014/main" id="{8119B28F-01A1-4BB9-8A0E-61E3668D321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E13B239-1715-4C08-B07D-B3FC39258B3C}"/>
              </a:ext>
            </a:extLst>
          </p:cNvPr>
          <p:cNvSpPr>
            <a:spLocks noGrp="1"/>
          </p:cNvSpPr>
          <p:nvPr>
            <p:ph type="sldNum" sz="quarter" idx="12"/>
          </p:nvPr>
        </p:nvSpPr>
        <p:spPr/>
        <p:txBody>
          <a:bodyPr/>
          <a:lstStyle/>
          <a:p>
            <a:fld id="{AFCCA7DE-6A7D-4D74-AF25-1F524273DF44}" type="slidenum">
              <a:rPr lang="he-IL" smtClean="0"/>
              <a:t>‹#›</a:t>
            </a:fld>
            <a:endParaRPr lang="he-IL"/>
          </a:p>
        </p:txBody>
      </p:sp>
    </p:spTree>
    <p:extLst>
      <p:ext uri="{BB962C8B-B14F-4D97-AF65-F5344CB8AC3E}">
        <p14:creationId xmlns:p14="http://schemas.microsoft.com/office/powerpoint/2010/main" val="321629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8D2408E-443C-471F-8E95-323ECF10CE6F}"/>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10DE039-91DE-4496-9734-410F1BB1ACF6}"/>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9E680BD-2BA2-4DF3-B5B5-907AC56318A3}"/>
              </a:ext>
            </a:extLst>
          </p:cNvPr>
          <p:cNvSpPr>
            <a:spLocks noGrp="1"/>
          </p:cNvSpPr>
          <p:nvPr>
            <p:ph type="dt" sz="half" idx="10"/>
          </p:nvPr>
        </p:nvSpPr>
        <p:spPr/>
        <p:txBody>
          <a:bodyPr/>
          <a:lstStyle/>
          <a:p>
            <a:fld id="{4D350F69-16F9-4247-B29D-A11F94AD0439}" type="datetimeFigureOut">
              <a:rPr lang="he-IL" smtClean="0"/>
              <a:t>כ"ג/אייר/תשפ"ב</a:t>
            </a:fld>
            <a:endParaRPr lang="he-IL"/>
          </a:p>
        </p:txBody>
      </p:sp>
      <p:sp>
        <p:nvSpPr>
          <p:cNvPr id="5" name="מציין מיקום של כותרת תחתונה 4">
            <a:extLst>
              <a:ext uri="{FF2B5EF4-FFF2-40B4-BE49-F238E27FC236}">
                <a16:creationId xmlns:a16="http://schemas.microsoft.com/office/drawing/2014/main" id="{5C9CA167-85A2-4325-A4B1-09D55B8560E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3A321B8-1D02-45FD-A190-2809601D763D}"/>
              </a:ext>
            </a:extLst>
          </p:cNvPr>
          <p:cNvSpPr>
            <a:spLocks noGrp="1"/>
          </p:cNvSpPr>
          <p:nvPr>
            <p:ph type="sldNum" sz="quarter" idx="12"/>
          </p:nvPr>
        </p:nvSpPr>
        <p:spPr/>
        <p:txBody>
          <a:bodyPr/>
          <a:lstStyle/>
          <a:p>
            <a:fld id="{AFCCA7DE-6A7D-4D74-AF25-1F524273DF44}" type="slidenum">
              <a:rPr lang="he-IL" smtClean="0"/>
              <a:t>‹#›</a:t>
            </a:fld>
            <a:endParaRPr lang="he-IL"/>
          </a:p>
        </p:txBody>
      </p:sp>
    </p:spTree>
    <p:extLst>
      <p:ext uri="{BB962C8B-B14F-4D97-AF65-F5344CB8AC3E}">
        <p14:creationId xmlns:p14="http://schemas.microsoft.com/office/powerpoint/2010/main" val="3844802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6"/>
        <p:cNvGrpSpPr/>
        <p:nvPr/>
      </p:nvGrpSpPr>
      <p:grpSpPr>
        <a:xfrm>
          <a:off x="0" y="0"/>
          <a:ext cx="0" cy="0"/>
          <a:chOff x="0" y="0"/>
          <a:chExt cx="0" cy="0"/>
        </a:xfrm>
      </p:grpSpPr>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he-IL" smtClean="0"/>
              <a:pPr algn="r" rtl="0"/>
              <a:t>‹#›</a:t>
            </a:fld>
            <a:endParaRPr lang="he-IL"/>
          </a:p>
        </p:txBody>
      </p:sp>
    </p:spTree>
    <p:extLst>
      <p:ext uri="{BB962C8B-B14F-4D97-AF65-F5344CB8AC3E}">
        <p14:creationId xmlns:p14="http://schemas.microsoft.com/office/powerpoint/2010/main" val="132962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3EBD38-3DC2-4343-98CC-80A077706A3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196DAB1-DFFD-4CD9-92B5-476DA7551B7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4D0174A-7394-4E81-871E-276A5545F0CC}"/>
              </a:ext>
            </a:extLst>
          </p:cNvPr>
          <p:cNvSpPr>
            <a:spLocks noGrp="1"/>
          </p:cNvSpPr>
          <p:nvPr>
            <p:ph type="dt" sz="half" idx="10"/>
          </p:nvPr>
        </p:nvSpPr>
        <p:spPr/>
        <p:txBody>
          <a:bodyPr/>
          <a:lstStyle/>
          <a:p>
            <a:fld id="{EF6AF35A-FF0F-4332-B452-5621D9979F2B}" type="datetimeFigureOut">
              <a:rPr lang="he-IL" smtClean="0"/>
              <a:t>כ"ג/אייר/תשפ"ב</a:t>
            </a:fld>
            <a:endParaRPr lang="he-IL"/>
          </a:p>
        </p:txBody>
      </p:sp>
      <p:sp>
        <p:nvSpPr>
          <p:cNvPr id="5" name="מציין מיקום של כותרת תחתונה 4">
            <a:extLst>
              <a:ext uri="{FF2B5EF4-FFF2-40B4-BE49-F238E27FC236}">
                <a16:creationId xmlns:a16="http://schemas.microsoft.com/office/drawing/2014/main" id="{003ED51B-3EE6-4DDA-9E44-152DA8BF564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55D575B-5A7B-4C80-9B27-DC463E89CF2C}"/>
              </a:ext>
            </a:extLst>
          </p:cNvPr>
          <p:cNvSpPr>
            <a:spLocks noGrp="1"/>
          </p:cNvSpPr>
          <p:nvPr>
            <p:ph type="sldNum" sz="quarter" idx="12"/>
          </p:nvPr>
        </p:nvSpPr>
        <p:spPr/>
        <p:txBody>
          <a:bodyPr/>
          <a:lstStyle/>
          <a:p>
            <a:fld id="{72DFD3F4-1E3A-46D4-A2F4-6857D9D79EF4}" type="slidenum">
              <a:rPr lang="he-IL" smtClean="0"/>
              <a:t>‹#›</a:t>
            </a:fld>
            <a:endParaRPr lang="he-IL"/>
          </a:p>
        </p:txBody>
      </p:sp>
      <p:cxnSp>
        <p:nvCxnSpPr>
          <p:cNvPr id="7" name="Straight Connector 23">
            <a:extLst>
              <a:ext uri="{FF2B5EF4-FFF2-40B4-BE49-F238E27FC236}">
                <a16:creationId xmlns:a16="http://schemas.microsoft.com/office/drawing/2014/main" id="{EE0D787F-DC60-4762-962A-08D6C0317FE8}"/>
              </a:ext>
            </a:extLst>
          </p:cNvPr>
          <p:cNvCxnSpPr>
            <a:cxnSpLocks/>
          </p:cNvCxnSpPr>
          <p:nvPr userDrawn="1"/>
        </p:nvCxnSpPr>
        <p:spPr>
          <a:xfrm flipH="1">
            <a:off x="64655" y="1385027"/>
            <a:ext cx="12127346" cy="0"/>
          </a:xfrm>
          <a:prstGeom prst="line">
            <a:avLst/>
          </a:prstGeom>
          <a:ln w="19050">
            <a:solidFill>
              <a:srgbClr val="C9954C"/>
            </a:solidFill>
          </a:ln>
        </p:spPr>
        <p:style>
          <a:lnRef idx="1">
            <a:schemeClr val="accent1"/>
          </a:lnRef>
          <a:fillRef idx="0">
            <a:schemeClr val="accent1"/>
          </a:fillRef>
          <a:effectRef idx="0">
            <a:schemeClr val="accent1"/>
          </a:effectRef>
          <a:fontRef idx="minor">
            <a:schemeClr val="tx1"/>
          </a:fontRef>
        </p:style>
      </p:cxnSp>
      <p:sp>
        <p:nvSpPr>
          <p:cNvPr id="8" name="Google Shape;56;p13">
            <a:extLst>
              <a:ext uri="{FF2B5EF4-FFF2-40B4-BE49-F238E27FC236}">
                <a16:creationId xmlns:a16="http://schemas.microsoft.com/office/drawing/2014/main" id="{EADD5214-C397-409F-AF4E-8E1F15FAFF42}"/>
              </a:ext>
            </a:extLst>
          </p:cNvPr>
          <p:cNvSpPr/>
          <p:nvPr userDrawn="1"/>
        </p:nvSpPr>
        <p:spPr>
          <a:xfrm>
            <a:off x="-34" y="6567055"/>
            <a:ext cx="12192033" cy="290943"/>
          </a:xfrm>
          <a:prstGeom prst="rect">
            <a:avLst/>
          </a:prstGeom>
          <a:solidFill>
            <a:srgbClr val="1A1A1A"/>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extLst>
      <p:ext uri="{BB962C8B-B14F-4D97-AF65-F5344CB8AC3E}">
        <p14:creationId xmlns:p14="http://schemas.microsoft.com/office/powerpoint/2010/main" val="387512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5AB3ED-FC58-4A0D-B474-EA9A10829EF2}"/>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0F870E8-FCB3-45B4-B5D7-280B80EA8A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71BF0862-6AAE-46BB-BEED-51AC409CB61D}"/>
              </a:ext>
            </a:extLst>
          </p:cNvPr>
          <p:cNvSpPr>
            <a:spLocks noGrp="1"/>
          </p:cNvSpPr>
          <p:nvPr>
            <p:ph type="dt" sz="half" idx="10"/>
          </p:nvPr>
        </p:nvSpPr>
        <p:spPr/>
        <p:txBody>
          <a:bodyPr/>
          <a:lstStyle/>
          <a:p>
            <a:fld id="{4D350F69-16F9-4247-B29D-A11F94AD0439}" type="datetimeFigureOut">
              <a:rPr lang="he-IL" smtClean="0"/>
              <a:t>כ"ג/אייר/תשפ"ב</a:t>
            </a:fld>
            <a:endParaRPr lang="he-IL"/>
          </a:p>
        </p:txBody>
      </p:sp>
      <p:sp>
        <p:nvSpPr>
          <p:cNvPr id="5" name="מציין מיקום של כותרת תחתונה 4">
            <a:extLst>
              <a:ext uri="{FF2B5EF4-FFF2-40B4-BE49-F238E27FC236}">
                <a16:creationId xmlns:a16="http://schemas.microsoft.com/office/drawing/2014/main" id="{33AA2C0F-0D72-4A7F-8D83-E76CE9189F6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0687D4B-315A-466E-97A8-CF030C3BFE70}"/>
              </a:ext>
            </a:extLst>
          </p:cNvPr>
          <p:cNvSpPr>
            <a:spLocks noGrp="1"/>
          </p:cNvSpPr>
          <p:nvPr>
            <p:ph type="sldNum" sz="quarter" idx="12"/>
          </p:nvPr>
        </p:nvSpPr>
        <p:spPr/>
        <p:txBody>
          <a:bodyPr/>
          <a:lstStyle/>
          <a:p>
            <a:fld id="{AFCCA7DE-6A7D-4D74-AF25-1F524273DF44}" type="slidenum">
              <a:rPr lang="he-IL" smtClean="0"/>
              <a:t>‹#›</a:t>
            </a:fld>
            <a:endParaRPr lang="he-IL"/>
          </a:p>
        </p:txBody>
      </p:sp>
    </p:spTree>
    <p:extLst>
      <p:ext uri="{BB962C8B-B14F-4D97-AF65-F5344CB8AC3E}">
        <p14:creationId xmlns:p14="http://schemas.microsoft.com/office/powerpoint/2010/main" val="141638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606AC5-B6F0-4B74-9560-98FF270C5D1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EC09EE6-AEFD-42A0-8B05-3E7DAC5804B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5B1DAE2-4A7F-490B-BDCB-9D45029EAF1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BF39C09-A6F2-44E0-B848-4644892F952E}"/>
              </a:ext>
            </a:extLst>
          </p:cNvPr>
          <p:cNvSpPr>
            <a:spLocks noGrp="1"/>
          </p:cNvSpPr>
          <p:nvPr>
            <p:ph type="dt" sz="half" idx="10"/>
          </p:nvPr>
        </p:nvSpPr>
        <p:spPr/>
        <p:txBody>
          <a:bodyPr/>
          <a:lstStyle/>
          <a:p>
            <a:fld id="{EF6AF35A-FF0F-4332-B452-5621D9979F2B}" type="datetimeFigureOut">
              <a:rPr lang="he-IL" smtClean="0"/>
              <a:t>כ"ג/אייר/תשפ"ב</a:t>
            </a:fld>
            <a:endParaRPr lang="he-IL"/>
          </a:p>
        </p:txBody>
      </p:sp>
      <p:sp>
        <p:nvSpPr>
          <p:cNvPr id="6" name="מציין מיקום של כותרת תחתונה 5">
            <a:extLst>
              <a:ext uri="{FF2B5EF4-FFF2-40B4-BE49-F238E27FC236}">
                <a16:creationId xmlns:a16="http://schemas.microsoft.com/office/drawing/2014/main" id="{F1D601A1-584D-4297-92DD-A290B458821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35E158E-05B6-4BE1-8210-932E2C3CFCCC}"/>
              </a:ext>
            </a:extLst>
          </p:cNvPr>
          <p:cNvSpPr>
            <a:spLocks noGrp="1"/>
          </p:cNvSpPr>
          <p:nvPr>
            <p:ph type="sldNum" sz="quarter" idx="12"/>
          </p:nvPr>
        </p:nvSpPr>
        <p:spPr/>
        <p:txBody>
          <a:bodyPr/>
          <a:lstStyle/>
          <a:p>
            <a:fld id="{72DFD3F4-1E3A-46D4-A2F4-6857D9D79EF4}" type="slidenum">
              <a:rPr lang="he-IL" smtClean="0"/>
              <a:t>‹#›</a:t>
            </a:fld>
            <a:endParaRPr lang="he-IL"/>
          </a:p>
        </p:txBody>
      </p:sp>
      <p:cxnSp>
        <p:nvCxnSpPr>
          <p:cNvPr id="8" name="Straight Connector 23">
            <a:extLst>
              <a:ext uri="{FF2B5EF4-FFF2-40B4-BE49-F238E27FC236}">
                <a16:creationId xmlns:a16="http://schemas.microsoft.com/office/drawing/2014/main" id="{6DABCFB6-3231-4358-ABEB-501C9A9AA5B6}"/>
              </a:ext>
            </a:extLst>
          </p:cNvPr>
          <p:cNvCxnSpPr>
            <a:cxnSpLocks/>
          </p:cNvCxnSpPr>
          <p:nvPr userDrawn="1"/>
        </p:nvCxnSpPr>
        <p:spPr>
          <a:xfrm flipH="1">
            <a:off x="64655" y="1385027"/>
            <a:ext cx="12127346" cy="0"/>
          </a:xfrm>
          <a:prstGeom prst="line">
            <a:avLst/>
          </a:prstGeom>
          <a:ln w="19050">
            <a:solidFill>
              <a:srgbClr val="C9954C"/>
            </a:solidFill>
          </a:ln>
        </p:spPr>
        <p:style>
          <a:lnRef idx="1">
            <a:schemeClr val="accent1"/>
          </a:lnRef>
          <a:fillRef idx="0">
            <a:schemeClr val="accent1"/>
          </a:fillRef>
          <a:effectRef idx="0">
            <a:schemeClr val="accent1"/>
          </a:effectRef>
          <a:fontRef idx="minor">
            <a:schemeClr val="tx1"/>
          </a:fontRef>
        </p:style>
      </p:cxnSp>
      <p:sp>
        <p:nvSpPr>
          <p:cNvPr id="9" name="Google Shape;56;p13">
            <a:extLst>
              <a:ext uri="{FF2B5EF4-FFF2-40B4-BE49-F238E27FC236}">
                <a16:creationId xmlns:a16="http://schemas.microsoft.com/office/drawing/2014/main" id="{B9735323-CF7E-425B-856B-1662A1C6CDEB}"/>
              </a:ext>
            </a:extLst>
          </p:cNvPr>
          <p:cNvSpPr/>
          <p:nvPr userDrawn="1"/>
        </p:nvSpPr>
        <p:spPr>
          <a:xfrm>
            <a:off x="-34" y="6567055"/>
            <a:ext cx="12192033" cy="290943"/>
          </a:xfrm>
          <a:prstGeom prst="rect">
            <a:avLst/>
          </a:prstGeom>
          <a:solidFill>
            <a:srgbClr val="1A1A1A"/>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extLst>
      <p:ext uri="{BB962C8B-B14F-4D97-AF65-F5344CB8AC3E}">
        <p14:creationId xmlns:p14="http://schemas.microsoft.com/office/powerpoint/2010/main" val="87620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5645B7-117A-4DA5-A308-072FE59DFD4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8D19832-A4D6-470B-BDDD-E97CA032B4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00C8A34B-0149-400B-A8F6-CDDA3A2679A8}"/>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7299B83-ED18-4A97-AFA4-15BF2C875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DA9181B-0948-44F7-85F3-76D4974629A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DB957DC2-E1F9-4A9F-8980-6DFB3C848580}"/>
              </a:ext>
            </a:extLst>
          </p:cNvPr>
          <p:cNvSpPr>
            <a:spLocks noGrp="1"/>
          </p:cNvSpPr>
          <p:nvPr>
            <p:ph type="dt" sz="half" idx="10"/>
          </p:nvPr>
        </p:nvSpPr>
        <p:spPr/>
        <p:txBody>
          <a:bodyPr/>
          <a:lstStyle/>
          <a:p>
            <a:fld id="{4D350F69-16F9-4247-B29D-A11F94AD0439}" type="datetimeFigureOut">
              <a:rPr lang="he-IL" smtClean="0"/>
              <a:t>כ"ג/אייר/תשפ"ב</a:t>
            </a:fld>
            <a:endParaRPr lang="he-IL"/>
          </a:p>
        </p:txBody>
      </p:sp>
      <p:sp>
        <p:nvSpPr>
          <p:cNvPr id="8" name="מציין מיקום של כותרת תחתונה 7">
            <a:extLst>
              <a:ext uri="{FF2B5EF4-FFF2-40B4-BE49-F238E27FC236}">
                <a16:creationId xmlns:a16="http://schemas.microsoft.com/office/drawing/2014/main" id="{3DC72D1B-2122-4981-BD49-C318C27A6A9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96FDA5B-615A-4BC3-8027-1C153D21B950}"/>
              </a:ext>
            </a:extLst>
          </p:cNvPr>
          <p:cNvSpPr>
            <a:spLocks noGrp="1"/>
          </p:cNvSpPr>
          <p:nvPr>
            <p:ph type="sldNum" sz="quarter" idx="12"/>
          </p:nvPr>
        </p:nvSpPr>
        <p:spPr/>
        <p:txBody>
          <a:bodyPr/>
          <a:lstStyle/>
          <a:p>
            <a:fld id="{AFCCA7DE-6A7D-4D74-AF25-1F524273DF44}" type="slidenum">
              <a:rPr lang="he-IL" smtClean="0"/>
              <a:t>‹#›</a:t>
            </a:fld>
            <a:endParaRPr lang="he-IL"/>
          </a:p>
        </p:txBody>
      </p:sp>
    </p:spTree>
    <p:extLst>
      <p:ext uri="{BB962C8B-B14F-4D97-AF65-F5344CB8AC3E}">
        <p14:creationId xmlns:p14="http://schemas.microsoft.com/office/powerpoint/2010/main" val="196328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E64E01-3436-42E8-A0DC-FF54D5BC859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B7C79C4A-5C06-4979-8AFA-23B4797A8C7A}"/>
              </a:ext>
            </a:extLst>
          </p:cNvPr>
          <p:cNvSpPr>
            <a:spLocks noGrp="1"/>
          </p:cNvSpPr>
          <p:nvPr>
            <p:ph type="dt" sz="half" idx="10"/>
          </p:nvPr>
        </p:nvSpPr>
        <p:spPr/>
        <p:txBody>
          <a:bodyPr/>
          <a:lstStyle/>
          <a:p>
            <a:fld id="{4D350F69-16F9-4247-B29D-A11F94AD0439}" type="datetimeFigureOut">
              <a:rPr lang="he-IL" smtClean="0"/>
              <a:t>כ"ג/אייר/תשפ"ב</a:t>
            </a:fld>
            <a:endParaRPr lang="he-IL"/>
          </a:p>
        </p:txBody>
      </p:sp>
      <p:sp>
        <p:nvSpPr>
          <p:cNvPr id="4" name="מציין מיקום של כותרת תחתונה 3">
            <a:extLst>
              <a:ext uri="{FF2B5EF4-FFF2-40B4-BE49-F238E27FC236}">
                <a16:creationId xmlns:a16="http://schemas.microsoft.com/office/drawing/2014/main" id="{16113323-5402-4DAF-9918-70F5109C786C}"/>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DA3FC67-037C-4EAA-9F92-D237D8928FCF}"/>
              </a:ext>
            </a:extLst>
          </p:cNvPr>
          <p:cNvSpPr>
            <a:spLocks noGrp="1"/>
          </p:cNvSpPr>
          <p:nvPr>
            <p:ph type="sldNum" sz="quarter" idx="12"/>
          </p:nvPr>
        </p:nvSpPr>
        <p:spPr/>
        <p:txBody>
          <a:bodyPr/>
          <a:lstStyle/>
          <a:p>
            <a:fld id="{AFCCA7DE-6A7D-4D74-AF25-1F524273DF44}" type="slidenum">
              <a:rPr lang="he-IL" smtClean="0"/>
              <a:t>‹#›</a:t>
            </a:fld>
            <a:endParaRPr lang="he-IL"/>
          </a:p>
        </p:txBody>
      </p:sp>
    </p:spTree>
    <p:extLst>
      <p:ext uri="{BB962C8B-B14F-4D97-AF65-F5344CB8AC3E}">
        <p14:creationId xmlns:p14="http://schemas.microsoft.com/office/powerpoint/2010/main" val="84037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2B1824E-16DF-441A-9E69-030F0E2530A3}"/>
              </a:ext>
            </a:extLst>
          </p:cNvPr>
          <p:cNvSpPr>
            <a:spLocks noGrp="1"/>
          </p:cNvSpPr>
          <p:nvPr>
            <p:ph type="dt" sz="half" idx="10"/>
          </p:nvPr>
        </p:nvSpPr>
        <p:spPr/>
        <p:txBody>
          <a:bodyPr/>
          <a:lstStyle/>
          <a:p>
            <a:fld id="{4D350F69-16F9-4247-B29D-A11F94AD0439}" type="datetimeFigureOut">
              <a:rPr lang="he-IL" smtClean="0"/>
              <a:t>כ"ג/אייר/תשפ"ב</a:t>
            </a:fld>
            <a:endParaRPr lang="he-IL"/>
          </a:p>
        </p:txBody>
      </p:sp>
      <p:sp>
        <p:nvSpPr>
          <p:cNvPr id="3" name="מציין מיקום של כותרת תחתונה 2">
            <a:extLst>
              <a:ext uri="{FF2B5EF4-FFF2-40B4-BE49-F238E27FC236}">
                <a16:creationId xmlns:a16="http://schemas.microsoft.com/office/drawing/2014/main" id="{3A54E836-30AF-4FB2-ACFE-B199BD090CE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03975187-1CF6-41CD-A9E4-291BC0B122CC}"/>
              </a:ext>
            </a:extLst>
          </p:cNvPr>
          <p:cNvSpPr>
            <a:spLocks noGrp="1"/>
          </p:cNvSpPr>
          <p:nvPr>
            <p:ph type="sldNum" sz="quarter" idx="12"/>
          </p:nvPr>
        </p:nvSpPr>
        <p:spPr/>
        <p:txBody>
          <a:bodyPr/>
          <a:lstStyle/>
          <a:p>
            <a:fld id="{AFCCA7DE-6A7D-4D74-AF25-1F524273DF44}" type="slidenum">
              <a:rPr lang="he-IL" smtClean="0"/>
              <a:t>‹#›</a:t>
            </a:fld>
            <a:endParaRPr lang="he-IL"/>
          </a:p>
        </p:txBody>
      </p:sp>
    </p:spTree>
    <p:extLst>
      <p:ext uri="{BB962C8B-B14F-4D97-AF65-F5344CB8AC3E}">
        <p14:creationId xmlns:p14="http://schemas.microsoft.com/office/powerpoint/2010/main" val="270148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03AFF2-E856-4D45-B1AD-892E4A2A4F9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72481E3-150E-4F7F-B7B5-D78FC58D2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38C8328-2154-40D3-825A-8440E58DA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A4C856D-C0FC-421E-9DF4-1F73C48B4B29}"/>
              </a:ext>
            </a:extLst>
          </p:cNvPr>
          <p:cNvSpPr>
            <a:spLocks noGrp="1"/>
          </p:cNvSpPr>
          <p:nvPr>
            <p:ph type="dt" sz="half" idx="10"/>
          </p:nvPr>
        </p:nvSpPr>
        <p:spPr/>
        <p:txBody>
          <a:bodyPr/>
          <a:lstStyle/>
          <a:p>
            <a:fld id="{4D350F69-16F9-4247-B29D-A11F94AD0439}" type="datetimeFigureOut">
              <a:rPr lang="he-IL" smtClean="0"/>
              <a:t>כ"ג/אייר/תשפ"ב</a:t>
            </a:fld>
            <a:endParaRPr lang="he-IL"/>
          </a:p>
        </p:txBody>
      </p:sp>
      <p:sp>
        <p:nvSpPr>
          <p:cNvPr id="6" name="מציין מיקום של כותרת תחתונה 5">
            <a:extLst>
              <a:ext uri="{FF2B5EF4-FFF2-40B4-BE49-F238E27FC236}">
                <a16:creationId xmlns:a16="http://schemas.microsoft.com/office/drawing/2014/main" id="{C6184D31-18ED-4102-AA86-FB77B7674AA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E8B725B-499C-421F-845A-3F90FBB5CF31}"/>
              </a:ext>
            </a:extLst>
          </p:cNvPr>
          <p:cNvSpPr>
            <a:spLocks noGrp="1"/>
          </p:cNvSpPr>
          <p:nvPr>
            <p:ph type="sldNum" sz="quarter" idx="12"/>
          </p:nvPr>
        </p:nvSpPr>
        <p:spPr/>
        <p:txBody>
          <a:bodyPr/>
          <a:lstStyle/>
          <a:p>
            <a:fld id="{AFCCA7DE-6A7D-4D74-AF25-1F524273DF44}" type="slidenum">
              <a:rPr lang="he-IL" smtClean="0"/>
              <a:t>‹#›</a:t>
            </a:fld>
            <a:endParaRPr lang="he-IL"/>
          </a:p>
        </p:txBody>
      </p:sp>
    </p:spTree>
    <p:extLst>
      <p:ext uri="{BB962C8B-B14F-4D97-AF65-F5344CB8AC3E}">
        <p14:creationId xmlns:p14="http://schemas.microsoft.com/office/powerpoint/2010/main" val="153119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80EDC2-5925-4DFA-83C8-A99FB4A3C1D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5C88F1D-0067-4A02-98AF-8365E2628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BBDA0AE-A40E-44FC-8EB6-F9246E30A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D2679D0-9CE3-4316-8243-F66F3041A7BA}"/>
              </a:ext>
            </a:extLst>
          </p:cNvPr>
          <p:cNvSpPr>
            <a:spLocks noGrp="1"/>
          </p:cNvSpPr>
          <p:nvPr>
            <p:ph type="dt" sz="half" idx="10"/>
          </p:nvPr>
        </p:nvSpPr>
        <p:spPr/>
        <p:txBody>
          <a:bodyPr/>
          <a:lstStyle/>
          <a:p>
            <a:fld id="{4D350F69-16F9-4247-B29D-A11F94AD0439}" type="datetimeFigureOut">
              <a:rPr lang="he-IL" smtClean="0"/>
              <a:t>כ"ג/אייר/תשפ"ב</a:t>
            </a:fld>
            <a:endParaRPr lang="he-IL"/>
          </a:p>
        </p:txBody>
      </p:sp>
      <p:sp>
        <p:nvSpPr>
          <p:cNvPr id="6" name="מציין מיקום של כותרת תחתונה 5">
            <a:extLst>
              <a:ext uri="{FF2B5EF4-FFF2-40B4-BE49-F238E27FC236}">
                <a16:creationId xmlns:a16="http://schemas.microsoft.com/office/drawing/2014/main" id="{72A49EDE-2C0C-4686-A356-123A14042D7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3D64910-E250-4DB3-A476-1EAB2FE9402F}"/>
              </a:ext>
            </a:extLst>
          </p:cNvPr>
          <p:cNvSpPr>
            <a:spLocks noGrp="1"/>
          </p:cNvSpPr>
          <p:nvPr>
            <p:ph type="sldNum" sz="quarter" idx="12"/>
          </p:nvPr>
        </p:nvSpPr>
        <p:spPr/>
        <p:txBody>
          <a:bodyPr/>
          <a:lstStyle/>
          <a:p>
            <a:fld id="{AFCCA7DE-6A7D-4D74-AF25-1F524273DF44}" type="slidenum">
              <a:rPr lang="he-IL" smtClean="0"/>
              <a:t>‹#›</a:t>
            </a:fld>
            <a:endParaRPr lang="he-IL"/>
          </a:p>
        </p:txBody>
      </p:sp>
    </p:spTree>
    <p:extLst>
      <p:ext uri="{BB962C8B-B14F-4D97-AF65-F5344CB8AC3E}">
        <p14:creationId xmlns:p14="http://schemas.microsoft.com/office/powerpoint/2010/main" val="254537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962A623-FFE3-4330-8D97-19FE3EA7246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6D27998-EAB6-4AE4-8344-8664F00D130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EA11DCA-01B6-4138-AA70-8CD16114028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6AF35A-FF0F-4332-B452-5621D9979F2B}" type="datetimeFigureOut">
              <a:rPr lang="he-IL" smtClean="0"/>
              <a:t>כ"ג/אייר/תשפ"ב</a:t>
            </a:fld>
            <a:endParaRPr lang="he-IL"/>
          </a:p>
        </p:txBody>
      </p:sp>
      <p:sp>
        <p:nvSpPr>
          <p:cNvPr id="5" name="מציין מיקום של כותרת תחתונה 4">
            <a:extLst>
              <a:ext uri="{FF2B5EF4-FFF2-40B4-BE49-F238E27FC236}">
                <a16:creationId xmlns:a16="http://schemas.microsoft.com/office/drawing/2014/main" id="{4CCEA3DA-D23D-498B-96BA-6FC3BA7A3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D2B8BE1-E9E4-4296-99EB-AA32539563F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DFD3F4-1E3A-46D4-A2F4-6857D9D79EF4}" type="slidenum">
              <a:rPr lang="he-IL" smtClean="0"/>
              <a:t>‹#›</a:t>
            </a:fld>
            <a:endParaRPr lang="he-IL"/>
          </a:p>
        </p:txBody>
      </p:sp>
    </p:spTree>
    <p:extLst>
      <p:ext uri="{BB962C8B-B14F-4D97-AF65-F5344CB8AC3E}">
        <p14:creationId xmlns:p14="http://schemas.microsoft.com/office/powerpoint/2010/main" val="423384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microsoft.com/office/2007/relationships/hdphoto" Target="../media/hdphoto3.wdp"/></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47964" y="5243946"/>
            <a:ext cx="12239964" cy="1752600"/>
          </a:xfrm>
          <a:ln w="38100" cmpd="thinThick">
            <a:noFill/>
          </a:ln>
        </p:spPr>
        <p:txBody>
          <a:bodyPr>
            <a:normAutofit/>
          </a:bodyPr>
          <a:lstStyle/>
          <a:p>
            <a:pPr algn="r"/>
            <a:r>
              <a:rPr lang="he-IL" sz="4000" b="1" dirty="0">
                <a:solidFill>
                  <a:srgbClr val="FF0000"/>
                </a:solidFill>
                <a:cs typeface="ElegantiMedium" pitchFamily="2" charset="-79"/>
              </a:rPr>
              <a:t>הרצאת מבוא לחיסכון הפנסיוני</a:t>
            </a:r>
            <a:endParaRPr lang="en-US" sz="4000" b="1" dirty="0">
              <a:solidFill>
                <a:srgbClr val="FF0000"/>
              </a:solidFill>
              <a:cs typeface="ElegantiMedium" pitchFamily="2" charset="-79"/>
            </a:endParaRPr>
          </a:p>
          <a:p>
            <a:pPr algn="r"/>
            <a:r>
              <a:rPr lang="he-IL" b="1" dirty="0">
                <a:solidFill>
                  <a:schemeClr val="bg1">
                    <a:lumMod val="50000"/>
                  </a:schemeClr>
                </a:solidFill>
                <a:cs typeface="ElegantiMedium" pitchFamily="2" charset="-79"/>
              </a:rPr>
              <a:t>מרצה : מירית מדר עמוסי </a:t>
            </a:r>
            <a:endParaRPr lang="he-IL" sz="2000" b="1" dirty="0">
              <a:solidFill>
                <a:schemeClr val="bg1">
                  <a:lumMod val="50000"/>
                </a:schemeClr>
              </a:solidFill>
              <a:cs typeface="ElegantiMedium" pitchFamily="2" charset="-79"/>
            </a:endParaRPr>
          </a:p>
        </p:txBody>
      </p:sp>
      <p:sp>
        <p:nvSpPr>
          <p:cNvPr id="7" name="TextBox 6"/>
          <p:cNvSpPr txBox="1"/>
          <p:nvPr/>
        </p:nvSpPr>
        <p:spPr>
          <a:xfrm>
            <a:off x="0" y="4907069"/>
            <a:ext cx="12192000" cy="369332"/>
          </a:xfrm>
          <a:prstGeom prst="rect">
            <a:avLst/>
          </a:prstGeom>
          <a:solidFill>
            <a:schemeClr val="bg1">
              <a:lumMod val="50000"/>
            </a:schemeClr>
          </a:solidFill>
        </p:spPr>
        <p:txBody>
          <a:bodyPr wrap="square" rtlCol="1">
            <a:spAutoFit/>
          </a:bodyPr>
          <a:lstStyle/>
          <a:p>
            <a:endParaRPr lang="he-IL" dirty="0"/>
          </a:p>
        </p:txBody>
      </p:sp>
      <p:pic>
        <p:nvPicPr>
          <p:cNvPr id="8" name="Picture 2" descr="S:\i-stock downloads\iStock_000050005610Larg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73" b="32807"/>
          <a:stretch/>
        </p:blipFill>
        <p:spPr bwMode="auto">
          <a:xfrm>
            <a:off x="0" y="0"/>
            <a:ext cx="12192000" cy="489227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מחבר ישר 9"/>
          <p:cNvCxnSpPr/>
          <p:nvPr/>
        </p:nvCxnSpPr>
        <p:spPr>
          <a:xfrm>
            <a:off x="2630555" y="6290488"/>
            <a:ext cx="0" cy="4425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93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F5D3B0-6C1C-4D46-98E6-0AA614C52479}"/>
              </a:ext>
            </a:extLst>
          </p:cNvPr>
          <p:cNvSpPr>
            <a:spLocks noGrp="1"/>
          </p:cNvSpPr>
          <p:nvPr>
            <p:ph type="title"/>
          </p:nvPr>
        </p:nvSpPr>
        <p:spPr/>
        <p:txBody>
          <a:bodyPr/>
          <a:lstStyle/>
          <a:p>
            <a:r>
              <a:rPr lang="he-IL" dirty="0"/>
              <a:t>מהו הביטוח הפנסיוני?</a:t>
            </a:r>
          </a:p>
        </p:txBody>
      </p:sp>
      <p:sp>
        <p:nvSpPr>
          <p:cNvPr id="3" name="מציין מיקום תוכן 2">
            <a:extLst>
              <a:ext uri="{FF2B5EF4-FFF2-40B4-BE49-F238E27FC236}">
                <a16:creationId xmlns:a16="http://schemas.microsoft.com/office/drawing/2014/main" id="{30BB12C0-8720-4DD5-AF17-89C3F44C5493}"/>
              </a:ext>
            </a:extLst>
          </p:cNvPr>
          <p:cNvSpPr>
            <a:spLocks noGrp="1"/>
          </p:cNvSpPr>
          <p:nvPr>
            <p:ph idx="1"/>
          </p:nvPr>
        </p:nvSpPr>
        <p:spPr/>
        <p:txBody>
          <a:bodyPr/>
          <a:lstStyle/>
          <a:p>
            <a:pPr marL="257175" indent="-257175" algn="just">
              <a:lnSpc>
                <a:spcPct val="160000"/>
              </a:lnSpc>
              <a:buClr>
                <a:srgbClr val="C89D48"/>
              </a:buClr>
              <a:buFont typeface="Wingdings" panose="05000000000000000000" pitchFamily="2" charset="2"/>
              <a:buChar char="§"/>
            </a:pPr>
            <a:r>
              <a:rPr lang="he-IL" dirty="0"/>
              <a:t>החיסכון הפנסיוני נועד להחליף את הכנסת העובד בשלושה מצבים:</a:t>
            </a:r>
          </a:p>
          <a:p>
            <a:pPr marL="582930" indent="-342900" algn="just">
              <a:lnSpc>
                <a:spcPct val="160000"/>
              </a:lnSpc>
              <a:buClr>
                <a:srgbClr val="C89D48"/>
              </a:buClr>
              <a:buFont typeface="+mj-lt"/>
              <a:buAutoNum type="arabicPeriod"/>
            </a:pPr>
            <a:r>
              <a:rPr lang="he-IL" dirty="0"/>
              <a:t>חיים קצרים – מקרה פטירה לפני פרישה</a:t>
            </a:r>
          </a:p>
          <a:p>
            <a:pPr marL="582930" indent="-342900" algn="just">
              <a:lnSpc>
                <a:spcPct val="160000"/>
              </a:lnSpc>
              <a:buClr>
                <a:srgbClr val="C89D48"/>
              </a:buClr>
              <a:buFont typeface="+mj-lt"/>
              <a:buAutoNum type="arabicPeriod"/>
            </a:pPr>
            <a:r>
              <a:rPr lang="he-IL" dirty="0"/>
              <a:t>חוסר יכולת חלקית או מלאה לעבוד – נכות/ אובדן כושר עבודה</a:t>
            </a:r>
          </a:p>
          <a:p>
            <a:pPr marL="582930" indent="-342900" algn="just">
              <a:lnSpc>
                <a:spcPct val="160000"/>
              </a:lnSpc>
              <a:buClr>
                <a:srgbClr val="C89D48"/>
              </a:buClr>
              <a:buFont typeface="+mj-lt"/>
              <a:buAutoNum type="arabicPeriod"/>
            </a:pPr>
            <a:r>
              <a:rPr lang="he-IL" dirty="0"/>
              <a:t>חיים ארוכים – אחרי הפרישה </a:t>
            </a:r>
          </a:p>
          <a:p>
            <a:endParaRPr lang="he-IL" dirty="0"/>
          </a:p>
        </p:txBody>
      </p:sp>
    </p:spTree>
    <p:extLst>
      <p:ext uri="{BB962C8B-B14F-4D97-AF65-F5344CB8AC3E}">
        <p14:creationId xmlns:p14="http://schemas.microsoft.com/office/powerpoint/2010/main" val="37239513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B57DDA-9739-46A9-8326-2660D87D5B14}"/>
              </a:ext>
            </a:extLst>
          </p:cNvPr>
          <p:cNvSpPr>
            <a:spLocks noGrp="1"/>
          </p:cNvSpPr>
          <p:nvPr>
            <p:ph type="title"/>
          </p:nvPr>
        </p:nvSpPr>
        <p:spPr/>
        <p:txBody>
          <a:bodyPr/>
          <a:lstStyle/>
          <a:p>
            <a:r>
              <a:rPr lang="he-IL" dirty="0"/>
              <a:t>אחוזי הפקדה בחיסכון הפנסיוני</a:t>
            </a:r>
          </a:p>
        </p:txBody>
      </p:sp>
      <p:graphicFrame>
        <p:nvGraphicFramePr>
          <p:cNvPr id="4" name="טבלה 3">
            <a:extLst>
              <a:ext uri="{FF2B5EF4-FFF2-40B4-BE49-F238E27FC236}">
                <a16:creationId xmlns:a16="http://schemas.microsoft.com/office/drawing/2014/main" id="{1D28D044-80A9-4F0F-AC56-68E9A39164A2}"/>
              </a:ext>
            </a:extLst>
          </p:cNvPr>
          <p:cNvGraphicFramePr>
            <a:graphicFrameLocks noGrp="1"/>
          </p:cNvGraphicFramePr>
          <p:nvPr>
            <p:extLst>
              <p:ext uri="{D42A27DB-BD31-4B8C-83A1-F6EECF244321}">
                <p14:modId xmlns:p14="http://schemas.microsoft.com/office/powerpoint/2010/main" val="4135388455"/>
              </p:ext>
            </p:extLst>
          </p:nvPr>
        </p:nvGraphicFramePr>
        <p:xfrm>
          <a:off x="3181927" y="2967776"/>
          <a:ext cx="6456219" cy="1160345"/>
        </p:xfrm>
        <a:graphic>
          <a:graphicData uri="http://schemas.openxmlformats.org/drawingml/2006/table">
            <a:tbl>
              <a:tblPr rtl="1" firstRow="1" bandRow="1">
                <a:tableStyleId>{9D7B26C5-4107-4FEC-AEDC-1716B250A1EF}</a:tableStyleId>
              </a:tblPr>
              <a:tblGrid>
                <a:gridCol w="2082949">
                  <a:extLst>
                    <a:ext uri="{9D8B030D-6E8A-4147-A177-3AD203B41FA5}">
                      <a16:colId xmlns:a16="http://schemas.microsoft.com/office/drawing/2014/main" val="20000"/>
                    </a:ext>
                  </a:extLst>
                </a:gridCol>
                <a:gridCol w="2263994">
                  <a:extLst>
                    <a:ext uri="{9D8B030D-6E8A-4147-A177-3AD203B41FA5}">
                      <a16:colId xmlns:a16="http://schemas.microsoft.com/office/drawing/2014/main" val="20001"/>
                    </a:ext>
                  </a:extLst>
                </a:gridCol>
                <a:gridCol w="2109276">
                  <a:extLst>
                    <a:ext uri="{9D8B030D-6E8A-4147-A177-3AD203B41FA5}">
                      <a16:colId xmlns:a16="http://schemas.microsoft.com/office/drawing/2014/main" val="20002"/>
                    </a:ext>
                  </a:extLst>
                </a:gridCol>
              </a:tblGrid>
              <a:tr h="597521">
                <a:tc>
                  <a:txBody>
                    <a:bodyPr/>
                    <a:lstStyle/>
                    <a:p>
                      <a:pPr algn="ctr" rtl="1"/>
                      <a:r>
                        <a:rPr lang="he-IL" sz="1600" dirty="0">
                          <a:solidFill>
                            <a:srgbClr val="797979"/>
                          </a:solidFill>
                          <a:latin typeface="Calibri" panose="020F0502020204030204" pitchFamily="34" charset="0"/>
                          <a:cs typeface="Calibri" panose="020F0502020204030204" pitchFamily="34" charset="0"/>
                        </a:rPr>
                        <a:t>פיצויים מעסיק</a:t>
                      </a:r>
                    </a:p>
                  </a:txBody>
                  <a:tcPr marL="45720" marR="45720" marT="22860" marB="22860" anchor="ctr">
                    <a:solidFill>
                      <a:srgbClr val="C89D48"/>
                    </a:solidFill>
                  </a:tcPr>
                </a:tc>
                <a:tc>
                  <a:txBody>
                    <a:bodyPr/>
                    <a:lstStyle/>
                    <a:p>
                      <a:pPr algn="ctr" rtl="1"/>
                      <a:r>
                        <a:rPr lang="he-IL" sz="1600" dirty="0">
                          <a:solidFill>
                            <a:srgbClr val="797979"/>
                          </a:solidFill>
                          <a:latin typeface="Calibri" panose="020F0502020204030204" pitchFamily="34" charset="0"/>
                          <a:cs typeface="Calibri" panose="020F0502020204030204" pitchFamily="34" charset="0"/>
                        </a:rPr>
                        <a:t>תגמולים מעסיק**</a:t>
                      </a:r>
                    </a:p>
                  </a:txBody>
                  <a:tcPr marL="45720" marR="45720" marT="22860" marB="22860" anchor="ctr">
                    <a:solidFill>
                      <a:srgbClr val="C89D48"/>
                    </a:solidFill>
                  </a:tcPr>
                </a:tc>
                <a:tc>
                  <a:txBody>
                    <a:bodyPr/>
                    <a:lstStyle/>
                    <a:p>
                      <a:pPr algn="ctr" rtl="1"/>
                      <a:r>
                        <a:rPr lang="he-IL" sz="1600" dirty="0">
                          <a:solidFill>
                            <a:srgbClr val="797979"/>
                          </a:solidFill>
                          <a:latin typeface="Calibri" panose="020F0502020204030204" pitchFamily="34" charset="0"/>
                          <a:cs typeface="Calibri" panose="020F0502020204030204" pitchFamily="34" charset="0"/>
                        </a:rPr>
                        <a:t>תגמולים עובד</a:t>
                      </a:r>
                    </a:p>
                  </a:txBody>
                  <a:tcPr marL="45720" marR="45720" marT="22860" marB="22860" anchor="ctr">
                    <a:solidFill>
                      <a:srgbClr val="C89D48"/>
                    </a:solidFill>
                  </a:tcPr>
                </a:tc>
                <a:extLst>
                  <a:ext uri="{0D108BD9-81ED-4DB2-BD59-A6C34878D82A}">
                    <a16:rowId xmlns:a16="http://schemas.microsoft.com/office/drawing/2014/main" val="10000"/>
                  </a:ext>
                </a:extLst>
              </a:tr>
              <a:tr h="562824">
                <a:tc>
                  <a:txBody>
                    <a:bodyPr/>
                    <a:lstStyle/>
                    <a:p>
                      <a:pPr algn="ctr" rtl="1"/>
                      <a:r>
                        <a:rPr lang="he-IL" sz="1600" dirty="0">
                          <a:solidFill>
                            <a:srgbClr val="797979"/>
                          </a:solidFill>
                          <a:latin typeface="Calibri" panose="020F0502020204030204" pitchFamily="34" charset="0"/>
                          <a:cs typeface="Calibri" panose="020F0502020204030204" pitchFamily="34" charset="0"/>
                        </a:rPr>
                        <a:t>8.33%</a:t>
                      </a:r>
                    </a:p>
                  </a:txBody>
                  <a:tcPr marL="45720" marR="45720" marT="22860" marB="22860" anchor="ctr">
                    <a:noFill/>
                  </a:tcPr>
                </a:tc>
                <a:tc>
                  <a:txBody>
                    <a:bodyPr/>
                    <a:lstStyle/>
                    <a:p>
                      <a:pPr algn="ctr" rtl="1"/>
                      <a:r>
                        <a:rPr lang="he-IL" sz="1600" dirty="0">
                          <a:solidFill>
                            <a:srgbClr val="797979"/>
                          </a:solidFill>
                          <a:latin typeface="Calibri" panose="020F0502020204030204" pitchFamily="34" charset="0"/>
                          <a:cs typeface="Calibri" panose="020F0502020204030204" pitchFamily="34" charset="0"/>
                        </a:rPr>
                        <a:t>7.5%</a:t>
                      </a:r>
                    </a:p>
                  </a:txBody>
                  <a:tcPr marL="45720" marR="45720" marT="22860" marB="22860" anchor="ctr">
                    <a:noFill/>
                  </a:tcPr>
                </a:tc>
                <a:tc>
                  <a:txBody>
                    <a:bodyPr/>
                    <a:lstStyle/>
                    <a:p>
                      <a:pPr algn="ctr" rtl="1"/>
                      <a:r>
                        <a:rPr lang="he-IL" sz="1600" dirty="0">
                          <a:solidFill>
                            <a:srgbClr val="797979"/>
                          </a:solidFill>
                          <a:latin typeface="Calibri" panose="020F0502020204030204" pitchFamily="34" charset="0"/>
                          <a:cs typeface="Calibri" panose="020F0502020204030204" pitchFamily="34" charset="0"/>
                        </a:rPr>
                        <a:t>7%</a:t>
                      </a:r>
                    </a:p>
                  </a:txBody>
                  <a:tcPr marL="45720" marR="45720" marT="22860" marB="22860" anchor="ctr">
                    <a:noFill/>
                  </a:tcPr>
                </a:tc>
                <a:extLst>
                  <a:ext uri="{0D108BD9-81ED-4DB2-BD59-A6C34878D82A}">
                    <a16:rowId xmlns:a16="http://schemas.microsoft.com/office/drawing/2014/main" val="10001"/>
                  </a:ext>
                </a:extLst>
              </a:tr>
            </a:tbl>
          </a:graphicData>
        </a:graphic>
      </p:graphicFrame>
      <p:sp>
        <p:nvSpPr>
          <p:cNvPr id="5" name="TextBox 14">
            <a:extLst>
              <a:ext uri="{FF2B5EF4-FFF2-40B4-BE49-F238E27FC236}">
                <a16:creationId xmlns:a16="http://schemas.microsoft.com/office/drawing/2014/main" id="{0AB26037-D8A0-48EC-AE9E-CCCD0BFEA373}"/>
              </a:ext>
            </a:extLst>
          </p:cNvPr>
          <p:cNvSpPr txBox="1"/>
          <p:nvPr/>
        </p:nvSpPr>
        <p:spPr>
          <a:xfrm>
            <a:off x="4669479" y="2466010"/>
            <a:ext cx="3589445" cy="338554"/>
          </a:xfrm>
          <a:prstGeom prst="rect">
            <a:avLst/>
          </a:prstGeom>
          <a:noFill/>
        </p:spPr>
        <p:txBody>
          <a:bodyPr wrap="none" rtlCol="0">
            <a:spAutoFit/>
          </a:bodyPr>
          <a:lstStyle/>
          <a:p>
            <a:r>
              <a:rPr lang="he-IL" sz="1600" u="sng" dirty="0">
                <a:latin typeface="Calibri" panose="020F0502020204030204" pitchFamily="34" charset="0"/>
                <a:cs typeface="Calibri" panose="020F0502020204030204" pitchFamily="34" charset="0"/>
              </a:rPr>
              <a:t>מקסימום הפקדות בהתאם לתקנות מס הכנסה</a:t>
            </a:r>
            <a:endParaRPr lang="en-US" sz="16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02637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אחוזי הפקדה לפנסיית חובה</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809" y="1803093"/>
            <a:ext cx="6363381" cy="355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821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F25E6A-CB5E-47E9-A26C-2E9198A08369}"/>
              </a:ext>
            </a:extLst>
          </p:cNvPr>
          <p:cNvSpPr>
            <a:spLocks noGrp="1"/>
          </p:cNvSpPr>
          <p:nvPr>
            <p:ph type="title"/>
          </p:nvPr>
        </p:nvSpPr>
        <p:spPr/>
        <p:txBody>
          <a:bodyPr/>
          <a:lstStyle/>
          <a:p>
            <a:r>
              <a:rPr lang="he-IL" dirty="0"/>
              <a:t>תיקון 16 וצו הרחבה בדבר הגדלת הפקדות</a:t>
            </a:r>
          </a:p>
        </p:txBody>
      </p:sp>
      <p:sp>
        <p:nvSpPr>
          <p:cNvPr id="3" name="מציין מיקום תוכן 2">
            <a:extLst>
              <a:ext uri="{FF2B5EF4-FFF2-40B4-BE49-F238E27FC236}">
                <a16:creationId xmlns:a16="http://schemas.microsoft.com/office/drawing/2014/main" id="{6B873E29-A9F8-422F-A5A3-CFF334300770}"/>
              </a:ext>
            </a:extLst>
          </p:cNvPr>
          <p:cNvSpPr>
            <a:spLocks noGrp="1"/>
          </p:cNvSpPr>
          <p:nvPr>
            <p:ph idx="1"/>
          </p:nvPr>
        </p:nvSpPr>
        <p:spPr/>
        <p:txBody>
          <a:bodyPr/>
          <a:lstStyle/>
          <a:p>
            <a:pPr marL="342900" indent="-342900" algn="just">
              <a:lnSpc>
                <a:spcPct val="160000"/>
              </a:lnSpc>
              <a:buClr>
                <a:srgbClr val="C89D48"/>
              </a:buClr>
              <a:buFont typeface="Wingdings" panose="05000000000000000000" pitchFamily="2" charset="2"/>
              <a:buChar char="§"/>
            </a:pPr>
            <a:r>
              <a:rPr lang="he-IL" dirty="0"/>
              <a:t>כיצד בוצעה ההגדלה </a:t>
            </a:r>
            <a:r>
              <a:rPr lang="he-IL" dirty="0" err="1"/>
              <a:t>בתכנית</a:t>
            </a:r>
            <a:r>
              <a:rPr lang="he-IL" dirty="0"/>
              <a:t> קיימת:</a:t>
            </a:r>
          </a:p>
          <a:p>
            <a:pPr marL="685800" indent="-342900" algn="just">
              <a:lnSpc>
                <a:spcPct val="160000"/>
              </a:lnSpc>
              <a:buClr>
                <a:srgbClr val="C89D48"/>
              </a:buClr>
              <a:buFont typeface="Wingdings" panose="05000000000000000000" pitchFamily="2" charset="2"/>
              <a:buChar char="ü"/>
            </a:pPr>
            <a:r>
              <a:rPr lang="he-IL" dirty="0"/>
              <a:t>בקרן פנסיה חדשה ו/או קופת גמל – באותה התוכנית</a:t>
            </a:r>
          </a:p>
          <a:p>
            <a:pPr marL="685800" indent="-342900" algn="just">
              <a:lnSpc>
                <a:spcPct val="160000"/>
              </a:lnSpc>
              <a:buClr>
                <a:srgbClr val="C89D48"/>
              </a:buClr>
              <a:buFont typeface="Wingdings" panose="05000000000000000000" pitchFamily="2" charset="2"/>
              <a:buChar char="ü"/>
            </a:pPr>
            <a:r>
              <a:rPr lang="he-IL" dirty="0"/>
              <a:t>בפוליסות ביטוח תחילת ביטוח אחרי יוני 2001 – באותה הפוליסה.</a:t>
            </a:r>
          </a:p>
          <a:p>
            <a:pPr marL="685800" indent="-342900" algn="just">
              <a:lnSpc>
                <a:spcPct val="160000"/>
              </a:lnSpc>
              <a:buClr>
                <a:srgbClr val="C89D48"/>
              </a:buClr>
              <a:buFont typeface="Wingdings" panose="05000000000000000000" pitchFamily="2" charset="2"/>
              <a:buChar char="ü"/>
            </a:pPr>
            <a:r>
              <a:rPr lang="he-IL" dirty="0"/>
              <a:t>בפוליסות ביטוח תחילת ביטוח לפני יוני 2001 – בפוליסה חדשה.</a:t>
            </a:r>
          </a:p>
          <a:p>
            <a:endParaRPr lang="he-IL" dirty="0"/>
          </a:p>
        </p:txBody>
      </p:sp>
    </p:spTree>
    <p:extLst>
      <p:ext uri="{BB962C8B-B14F-4D97-AF65-F5344CB8AC3E}">
        <p14:creationId xmlns:p14="http://schemas.microsoft.com/office/powerpoint/2010/main" val="5311924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הגדלת הפקדות בביטוחי מנהלים</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883" y="1590203"/>
            <a:ext cx="8624496" cy="4392488"/>
          </a:xfrm>
          <a:prstGeom prst="rect">
            <a:avLst/>
          </a:prstGeom>
        </p:spPr>
      </p:pic>
    </p:spTree>
    <p:extLst>
      <p:ext uri="{BB962C8B-B14F-4D97-AF65-F5344CB8AC3E}">
        <p14:creationId xmlns:p14="http://schemas.microsoft.com/office/powerpoint/2010/main" val="22219726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דגשים להגדלת הפקדה בביטוחי מנהלים</a:t>
            </a:r>
          </a:p>
        </p:txBody>
      </p:sp>
      <p:sp>
        <p:nvSpPr>
          <p:cNvPr id="3" name="מציין מיקום תוכן 2"/>
          <p:cNvSpPr>
            <a:spLocks noGrp="1"/>
          </p:cNvSpPr>
          <p:nvPr>
            <p:ph idx="1"/>
          </p:nvPr>
        </p:nvSpPr>
        <p:spPr/>
        <p:txBody>
          <a:bodyPr/>
          <a:lstStyle/>
          <a:p>
            <a:pPr marL="342900" indent="-342900">
              <a:buFont typeface="Arial" panose="020B0604020202020204" pitchFamily="34" charset="0"/>
              <a:buChar char="•"/>
            </a:pPr>
            <a:r>
              <a:rPr lang="he-IL" dirty="0"/>
              <a:t>מעסיק נדרש לרכוש ביטוח אבדן כושר עבודה על 75% מהשכר</a:t>
            </a:r>
          </a:p>
          <a:p>
            <a:pPr marL="342900" indent="-342900">
              <a:buFont typeface="Arial" panose="020B0604020202020204" pitchFamily="34" charset="0"/>
              <a:buChar char="•"/>
            </a:pPr>
            <a:r>
              <a:rPr lang="he-IL" dirty="0"/>
              <a:t>במידה ועלות אבדן כושר העבודה גבוהה יותר מהתקציב שמופיע בצו ההרחבה, על המעסיק להגדיל את התקציב אך לא יותר מ – 2.5%</a:t>
            </a:r>
          </a:p>
          <a:p>
            <a:pPr marL="342900" indent="-342900">
              <a:buFont typeface="Arial" panose="020B0604020202020204" pitchFamily="34" charset="0"/>
              <a:buChar char="•"/>
            </a:pPr>
            <a:r>
              <a:rPr lang="he-IL" dirty="0"/>
              <a:t>המעסיק אינו </a:t>
            </a:r>
            <a:r>
              <a:rPr lang="he-IL" dirty="0" err="1"/>
              <a:t>יכל</a:t>
            </a:r>
            <a:r>
              <a:rPr lang="he-IL" dirty="0"/>
              <a:t> להקטין את ההפקדה לפיצויים לעובד </a:t>
            </a:r>
            <a:r>
              <a:rPr lang="he-IL" b="1" u="sng" dirty="0"/>
              <a:t>קיים</a:t>
            </a:r>
            <a:r>
              <a:rPr lang="he-IL" dirty="0"/>
              <a:t> מ- 8.33% ל- 6%</a:t>
            </a:r>
          </a:p>
        </p:txBody>
      </p:sp>
    </p:spTree>
    <p:extLst>
      <p:ext uri="{BB962C8B-B14F-4D97-AF65-F5344CB8AC3E}">
        <p14:creationId xmlns:p14="http://schemas.microsoft.com/office/powerpoint/2010/main" val="1770586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דוגמה :</a:t>
            </a:r>
            <a:r>
              <a:rPr lang="en-US" dirty="0"/>
              <a:t> </a:t>
            </a:r>
            <a:r>
              <a:rPr lang="he-IL" dirty="0"/>
              <a:t>הגדלת הפקדות בביטוח מנהלים</a:t>
            </a:r>
          </a:p>
        </p:txBody>
      </p:sp>
      <p:sp>
        <p:nvSpPr>
          <p:cNvPr id="3" name="מציין מיקום תוכן 2"/>
          <p:cNvSpPr>
            <a:spLocks noGrp="1"/>
          </p:cNvSpPr>
          <p:nvPr>
            <p:ph idx="1"/>
          </p:nvPr>
        </p:nvSpPr>
        <p:spPr>
          <a:xfrm>
            <a:off x="1459228" y="1767636"/>
            <a:ext cx="10515600" cy="711284"/>
          </a:xfrm>
        </p:spPr>
        <p:txBody>
          <a:bodyPr>
            <a:normAutofit fontScale="92500" lnSpcReduction="20000"/>
          </a:bodyPr>
          <a:lstStyle/>
          <a:p>
            <a:r>
              <a:rPr lang="he-IL" dirty="0"/>
              <a:t>הפקדות עובד לביטוח מנהלים כאשר המעסיק רוכש אבדן כושר עבודה בעלות של 1.25%</a:t>
            </a:r>
          </a:p>
          <a:p>
            <a:endParaRPr lang="he-IL" dirty="0"/>
          </a:p>
        </p:txBody>
      </p:sp>
      <p:graphicFrame>
        <p:nvGraphicFramePr>
          <p:cNvPr id="8" name="טבלה 7"/>
          <p:cNvGraphicFramePr>
            <a:graphicFrameLocks noGrp="1"/>
          </p:cNvGraphicFramePr>
          <p:nvPr>
            <p:extLst>
              <p:ext uri="{D42A27DB-BD31-4B8C-83A1-F6EECF244321}">
                <p14:modId xmlns:p14="http://schemas.microsoft.com/office/powerpoint/2010/main" val="4207114678"/>
              </p:ext>
            </p:extLst>
          </p:nvPr>
        </p:nvGraphicFramePr>
        <p:xfrm>
          <a:off x="2474652" y="3060700"/>
          <a:ext cx="8128000" cy="736600"/>
        </p:xfrm>
        <a:graphic>
          <a:graphicData uri="http://schemas.openxmlformats.org/drawingml/2006/table">
            <a:tbl>
              <a:tblPr rtl="1"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0">
                <a:tc>
                  <a:txBody>
                    <a:bodyPr/>
                    <a:lstStyle/>
                    <a:p>
                      <a:pPr rtl="1"/>
                      <a:r>
                        <a:rPr lang="he-IL" dirty="0"/>
                        <a:t>תגמולי עובד</a:t>
                      </a:r>
                    </a:p>
                  </a:txBody>
                  <a:tcPr/>
                </a:tc>
                <a:tc>
                  <a:txBody>
                    <a:bodyPr/>
                    <a:lstStyle/>
                    <a:p>
                      <a:pPr rtl="1"/>
                      <a:r>
                        <a:rPr lang="he-IL" dirty="0"/>
                        <a:t>תגמולי מעסיק</a:t>
                      </a:r>
                    </a:p>
                  </a:txBody>
                  <a:tcPr/>
                </a:tc>
                <a:tc>
                  <a:txBody>
                    <a:bodyPr/>
                    <a:lstStyle/>
                    <a:p>
                      <a:pPr rtl="1"/>
                      <a:r>
                        <a:rPr lang="he-IL" dirty="0" err="1"/>
                        <a:t>אכ"ע</a:t>
                      </a:r>
                      <a:endParaRPr lang="he-IL" dirty="0"/>
                    </a:p>
                  </a:txBody>
                  <a:tcPr/>
                </a:tc>
                <a:tc>
                  <a:txBody>
                    <a:bodyPr/>
                    <a:lstStyle/>
                    <a:p>
                      <a:pPr rtl="1"/>
                      <a:r>
                        <a:rPr lang="he-IL" dirty="0"/>
                        <a:t>פיצויים</a:t>
                      </a:r>
                    </a:p>
                  </a:txBody>
                  <a:tcPr/>
                </a:tc>
                <a:extLst>
                  <a:ext uri="{0D108BD9-81ED-4DB2-BD59-A6C34878D82A}">
                    <a16:rowId xmlns:a16="http://schemas.microsoft.com/office/drawing/2014/main" val="10000"/>
                  </a:ext>
                </a:extLst>
              </a:tr>
              <a:tr h="370840">
                <a:tc>
                  <a:txBody>
                    <a:bodyPr/>
                    <a:lstStyle/>
                    <a:p>
                      <a:pPr rtl="1"/>
                      <a:r>
                        <a:rPr lang="he-IL" dirty="0"/>
                        <a:t>6%</a:t>
                      </a:r>
                    </a:p>
                  </a:txBody>
                  <a:tcPr/>
                </a:tc>
                <a:tc>
                  <a:txBody>
                    <a:bodyPr/>
                    <a:lstStyle/>
                    <a:p>
                      <a:pPr rtl="1"/>
                      <a:r>
                        <a:rPr lang="he-IL" dirty="0"/>
                        <a:t>5.25%</a:t>
                      </a:r>
                    </a:p>
                  </a:txBody>
                  <a:tcPr/>
                </a:tc>
                <a:tc>
                  <a:txBody>
                    <a:bodyPr/>
                    <a:lstStyle/>
                    <a:p>
                      <a:pPr rtl="1"/>
                      <a:r>
                        <a:rPr lang="he-IL" dirty="0"/>
                        <a:t>1.25%</a:t>
                      </a:r>
                    </a:p>
                  </a:txBody>
                  <a:tcPr/>
                </a:tc>
                <a:tc>
                  <a:txBody>
                    <a:bodyPr/>
                    <a:lstStyle/>
                    <a:p>
                      <a:pPr rtl="1"/>
                      <a:r>
                        <a:rPr lang="he-IL" dirty="0"/>
                        <a:t>8.33%</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539684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דוגמה :</a:t>
            </a:r>
            <a:r>
              <a:rPr lang="en-US" dirty="0"/>
              <a:t> </a:t>
            </a:r>
            <a:r>
              <a:rPr lang="he-IL" dirty="0"/>
              <a:t>הגדלת הפקדות בביטוח מנהלים</a:t>
            </a:r>
          </a:p>
        </p:txBody>
      </p:sp>
      <p:sp>
        <p:nvSpPr>
          <p:cNvPr id="3" name="מציין מיקום תוכן 2"/>
          <p:cNvSpPr>
            <a:spLocks noGrp="1"/>
          </p:cNvSpPr>
          <p:nvPr>
            <p:ph idx="1"/>
          </p:nvPr>
        </p:nvSpPr>
        <p:spPr>
          <a:xfrm>
            <a:off x="1434290" y="1829442"/>
            <a:ext cx="10515600" cy="711284"/>
          </a:xfrm>
        </p:spPr>
        <p:txBody>
          <a:bodyPr>
            <a:normAutofit fontScale="92500" lnSpcReduction="20000"/>
          </a:bodyPr>
          <a:lstStyle/>
          <a:p>
            <a:r>
              <a:rPr lang="he-IL" dirty="0"/>
              <a:t>הפקדות עובד לביטוח מנהלים כאשר המעסיק רוכש אבדן כושר עבודה בעלות של 2.5%</a:t>
            </a:r>
          </a:p>
          <a:p>
            <a:endParaRPr lang="he-IL" dirty="0"/>
          </a:p>
        </p:txBody>
      </p:sp>
      <p:graphicFrame>
        <p:nvGraphicFramePr>
          <p:cNvPr id="8" name="טבלה 7"/>
          <p:cNvGraphicFramePr>
            <a:graphicFrameLocks noGrp="1"/>
          </p:cNvGraphicFramePr>
          <p:nvPr>
            <p:extLst>
              <p:ext uri="{D42A27DB-BD31-4B8C-83A1-F6EECF244321}">
                <p14:modId xmlns:p14="http://schemas.microsoft.com/office/powerpoint/2010/main" val="3129125766"/>
              </p:ext>
            </p:extLst>
          </p:nvPr>
        </p:nvGraphicFramePr>
        <p:xfrm>
          <a:off x="2449714" y="3122506"/>
          <a:ext cx="8128000" cy="736600"/>
        </p:xfrm>
        <a:graphic>
          <a:graphicData uri="http://schemas.openxmlformats.org/drawingml/2006/table">
            <a:tbl>
              <a:tblPr rtl="1"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0">
                <a:tc>
                  <a:txBody>
                    <a:bodyPr/>
                    <a:lstStyle/>
                    <a:p>
                      <a:pPr rtl="1"/>
                      <a:r>
                        <a:rPr lang="he-IL" dirty="0"/>
                        <a:t>תגמולי עובד</a:t>
                      </a:r>
                    </a:p>
                  </a:txBody>
                  <a:tcPr/>
                </a:tc>
                <a:tc>
                  <a:txBody>
                    <a:bodyPr/>
                    <a:lstStyle/>
                    <a:p>
                      <a:pPr rtl="1"/>
                      <a:r>
                        <a:rPr lang="he-IL" dirty="0"/>
                        <a:t>תגמולי מעסיק</a:t>
                      </a:r>
                    </a:p>
                  </a:txBody>
                  <a:tcPr/>
                </a:tc>
                <a:tc>
                  <a:txBody>
                    <a:bodyPr/>
                    <a:lstStyle/>
                    <a:p>
                      <a:pPr rtl="1"/>
                      <a:r>
                        <a:rPr lang="he-IL" dirty="0" err="1"/>
                        <a:t>אכ"ע</a:t>
                      </a:r>
                      <a:endParaRPr lang="he-IL" dirty="0"/>
                    </a:p>
                  </a:txBody>
                  <a:tcPr/>
                </a:tc>
                <a:tc>
                  <a:txBody>
                    <a:bodyPr/>
                    <a:lstStyle/>
                    <a:p>
                      <a:pPr rtl="1"/>
                      <a:r>
                        <a:rPr lang="he-IL" dirty="0"/>
                        <a:t>פיצויים</a:t>
                      </a:r>
                    </a:p>
                  </a:txBody>
                  <a:tcPr/>
                </a:tc>
                <a:extLst>
                  <a:ext uri="{0D108BD9-81ED-4DB2-BD59-A6C34878D82A}">
                    <a16:rowId xmlns:a16="http://schemas.microsoft.com/office/drawing/2014/main" val="10000"/>
                  </a:ext>
                </a:extLst>
              </a:tr>
              <a:tr h="370840">
                <a:tc>
                  <a:txBody>
                    <a:bodyPr/>
                    <a:lstStyle/>
                    <a:p>
                      <a:pPr rtl="1"/>
                      <a:r>
                        <a:rPr lang="he-IL" dirty="0"/>
                        <a:t>6%</a:t>
                      </a:r>
                    </a:p>
                  </a:txBody>
                  <a:tcPr/>
                </a:tc>
                <a:tc>
                  <a:txBody>
                    <a:bodyPr/>
                    <a:lstStyle/>
                    <a:p>
                      <a:pPr rtl="1"/>
                      <a:r>
                        <a:rPr lang="he-IL" dirty="0"/>
                        <a:t>5%</a:t>
                      </a:r>
                    </a:p>
                  </a:txBody>
                  <a:tcPr/>
                </a:tc>
                <a:tc>
                  <a:txBody>
                    <a:bodyPr/>
                    <a:lstStyle/>
                    <a:p>
                      <a:pPr rtl="1"/>
                      <a:r>
                        <a:rPr lang="he-IL" dirty="0"/>
                        <a:t>2.50%</a:t>
                      </a:r>
                    </a:p>
                  </a:txBody>
                  <a:tcPr/>
                </a:tc>
                <a:tc>
                  <a:txBody>
                    <a:bodyPr/>
                    <a:lstStyle/>
                    <a:p>
                      <a:pPr rtl="1"/>
                      <a:r>
                        <a:rPr lang="he-IL" dirty="0"/>
                        <a:t>8.33%</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95258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דוגמה : עובד עם שכר מפוצל</a:t>
            </a:r>
          </a:p>
        </p:txBody>
      </p:sp>
      <p:sp>
        <p:nvSpPr>
          <p:cNvPr id="3" name="מציין מיקום תוכן 2"/>
          <p:cNvSpPr>
            <a:spLocks noGrp="1"/>
          </p:cNvSpPr>
          <p:nvPr>
            <p:ph idx="1"/>
          </p:nvPr>
        </p:nvSpPr>
        <p:spPr/>
        <p:txBody>
          <a:bodyPr/>
          <a:lstStyle/>
          <a:p>
            <a:r>
              <a:rPr lang="he-IL" sz="2600" dirty="0"/>
              <a:t>עובד עם שכר המפוצל בין קרן פנסיה לביטוח מנהלים ומעסיק רוכש עבורו אבדן כושר עבודה עיסוקי על </a:t>
            </a:r>
            <a:r>
              <a:rPr lang="he-IL" sz="2600" u="sng" dirty="0"/>
              <a:t>מלא השכר </a:t>
            </a:r>
            <a:r>
              <a:rPr lang="he-IL" sz="2600" dirty="0"/>
              <a:t>בשיעור של 0.8%.</a:t>
            </a:r>
          </a:p>
          <a:p>
            <a:endParaRPr lang="he-IL" dirty="0"/>
          </a:p>
        </p:txBody>
      </p:sp>
      <p:graphicFrame>
        <p:nvGraphicFramePr>
          <p:cNvPr id="4" name="טבלה 3"/>
          <p:cNvGraphicFramePr>
            <a:graphicFrameLocks noGrp="1"/>
          </p:cNvGraphicFramePr>
          <p:nvPr/>
        </p:nvGraphicFramePr>
        <p:xfrm>
          <a:off x="2374900" y="2573866"/>
          <a:ext cx="8128000" cy="1107440"/>
        </p:xfrm>
        <a:graphic>
          <a:graphicData uri="http://schemas.openxmlformats.org/drawingml/2006/table">
            <a:tbl>
              <a:tblPr rtl="1"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0">
                <a:tc>
                  <a:txBody>
                    <a:bodyPr/>
                    <a:lstStyle/>
                    <a:p>
                      <a:pPr rtl="1"/>
                      <a:endParaRPr lang="he-IL" dirty="0"/>
                    </a:p>
                  </a:txBody>
                  <a:tcPr/>
                </a:tc>
                <a:tc>
                  <a:txBody>
                    <a:bodyPr/>
                    <a:lstStyle/>
                    <a:p>
                      <a:pPr rtl="1"/>
                      <a:r>
                        <a:rPr lang="he-IL" dirty="0"/>
                        <a:t>תגמולי עובד</a:t>
                      </a:r>
                    </a:p>
                  </a:txBody>
                  <a:tcPr/>
                </a:tc>
                <a:tc>
                  <a:txBody>
                    <a:bodyPr/>
                    <a:lstStyle/>
                    <a:p>
                      <a:pPr rtl="1"/>
                      <a:r>
                        <a:rPr lang="he-IL" dirty="0"/>
                        <a:t>תגמולי מעסיק</a:t>
                      </a:r>
                    </a:p>
                  </a:txBody>
                  <a:tcPr/>
                </a:tc>
                <a:tc>
                  <a:txBody>
                    <a:bodyPr/>
                    <a:lstStyle/>
                    <a:p>
                      <a:pPr rtl="1"/>
                      <a:r>
                        <a:rPr lang="he-IL" dirty="0" err="1"/>
                        <a:t>אכ"ע</a:t>
                      </a:r>
                      <a:endParaRPr lang="he-IL" dirty="0"/>
                    </a:p>
                  </a:txBody>
                  <a:tcPr/>
                </a:tc>
                <a:tc>
                  <a:txBody>
                    <a:bodyPr/>
                    <a:lstStyle/>
                    <a:p>
                      <a:pPr rtl="1"/>
                      <a:r>
                        <a:rPr lang="he-IL" dirty="0"/>
                        <a:t>פיצויים</a:t>
                      </a:r>
                    </a:p>
                  </a:txBody>
                  <a:tcPr/>
                </a:tc>
                <a:extLst>
                  <a:ext uri="{0D108BD9-81ED-4DB2-BD59-A6C34878D82A}">
                    <a16:rowId xmlns:a16="http://schemas.microsoft.com/office/drawing/2014/main" val="10000"/>
                  </a:ext>
                </a:extLst>
              </a:tr>
              <a:tr h="370840">
                <a:tc>
                  <a:txBody>
                    <a:bodyPr/>
                    <a:lstStyle/>
                    <a:p>
                      <a:pPr rtl="1"/>
                      <a:r>
                        <a:rPr lang="he-IL" dirty="0"/>
                        <a:t>קרן פנסיה</a:t>
                      </a:r>
                    </a:p>
                  </a:txBody>
                  <a:tcPr/>
                </a:tc>
                <a:tc>
                  <a:txBody>
                    <a:bodyPr/>
                    <a:lstStyle/>
                    <a:p>
                      <a:pPr rtl="1"/>
                      <a:r>
                        <a:rPr lang="he-IL" dirty="0"/>
                        <a:t>6%</a:t>
                      </a:r>
                    </a:p>
                  </a:txBody>
                  <a:tcPr/>
                </a:tc>
                <a:tc>
                  <a:txBody>
                    <a:bodyPr/>
                    <a:lstStyle/>
                    <a:p>
                      <a:pPr rtl="1"/>
                      <a:r>
                        <a:rPr lang="he-IL" dirty="0"/>
                        <a:t>6.5%</a:t>
                      </a:r>
                    </a:p>
                  </a:txBody>
                  <a:tcPr/>
                </a:tc>
                <a:tc>
                  <a:txBody>
                    <a:bodyPr/>
                    <a:lstStyle/>
                    <a:p>
                      <a:pPr rtl="1"/>
                      <a:r>
                        <a:rPr lang="he-IL" dirty="0"/>
                        <a:t>-</a:t>
                      </a:r>
                    </a:p>
                  </a:txBody>
                  <a:tcPr/>
                </a:tc>
                <a:tc>
                  <a:txBody>
                    <a:bodyPr/>
                    <a:lstStyle/>
                    <a:p>
                      <a:pPr rtl="1"/>
                      <a:r>
                        <a:rPr lang="he-IL" dirty="0"/>
                        <a:t>8.33%</a:t>
                      </a:r>
                    </a:p>
                  </a:txBody>
                  <a:tcPr/>
                </a:tc>
                <a:extLst>
                  <a:ext uri="{0D108BD9-81ED-4DB2-BD59-A6C34878D82A}">
                    <a16:rowId xmlns:a16="http://schemas.microsoft.com/office/drawing/2014/main" val="10001"/>
                  </a:ext>
                </a:extLst>
              </a:tr>
              <a:tr h="370840">
                <a:tc>
                  <a:txBody>
                    <a:bodyPr/>
                    <a:lstStyle/>
                    <a:p>
                      <a:pPr rtl="1"/>
                      <a:r>
                        <a:rPr lang="he-IL" dirty="0"/>
                        <a:t>ביטוח מנהלים</a:t>
                      </a:r>
                    </a:p>
                  </a:txBody>
                  <a:tcPr/>
                </a:tc>
                <a:tc>
                  <a:txBody>
                    <a:bodyPr/>
                    <a:lstStyle/>
                    <a:p>
                      <a:pPr rtl="1"/>
                      <a:r>
                        <a:rPr lang="he-IL" dirty="0"/>
                        <a:t>6%</a:t>
                      </a:r>
                    </a:p>
                  </a:txBody>
                  <a:tcPr/>
                </a:tc>
                <a:tc>
                  <a:txBody>
                    <a:bodyPr/>
                    <a:lstStyle/>
                    <a:p>
                      <a:pPr rtl="1"/>
                      <a:r>
                        <a:rPr lang="he-IL" dirty="0"/>
                        <a:t>5.7%</a:t>
                      </a:r>
                    </a:p>
                  </a:txBody>
                  <a:tcPr/>
                </a:tc>
                <a:tc>
                  <a:txBody>
                    <a:bodyPr/>
                    <a:lstStyle/>
                    <a:p>
                      <a:pPr rtl="1"/>
                      <a:r>
                        <a:rPr lang="he-IL" dirty="0"/>
                        <a:t>0.8%</a:t>
                      </a:r>
                    </a:p>
                  </a:txBody>
                  <a:tcPr/>
                </a:tc>
                <a:tc>
                  <a:txBody>
                    <a:bodyPr/>
                    <a:lstStyle/>
                    <a:p>
                      <a:pPr rtl="1"/>
                      <a:r>
                        <a:rPr lang="he-IL" dirty="0"/>
                        <a:t>8.33%</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594640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עובד שבחר לחסוך בקופת גמל</a:t>
            </a:r>
          </a:p>
        </p:txBody>
      </p:sp>
      <p:sp>
        <p:nvSpPr>
          <p:cNvPr id="3" name="מציין מיקום תוכן 2"/>
          <p:cNvSpPr>
            <a:spLocks noGrp="1"/>
          </p:cNvSpPr>
          <p:nvPr>
            <p:ph idx="1"/>
          </p:nvPr>
        </p:nvSpPr>
        <p:spPr/>
        <p:txBody>
          <a:bodyPr/>
          <a:lstStyle/>
          <a:p>
            <a:r>
              <a:rPr lang="he-IL" dirty="0"/>
              <a:t>רונן מעוניין לחסוך בקופת גמל המשקיעה במדד </a:t>
            </a:r>
            <a:r>
              <a:rPr lang="en-US" dirty="0"/>
              <a:t>s&amp;p500</a:t>
            </a:r>
            <a:r>
              <a:rPr lang="he-IL" dirty="0"/>
              <a:t> האם המעסיק </a:t>
            </a:r>
            <a:r>
              <a:rPr lang="he-IL" dirty="0" err="1"/>
              <a:t>מחוייב</a:t>
            </a:r>
            <a:r>
              <a:rPr lang="he-IL" dirty="0"/>
              <a:t> לרכוש לו ביטוח אבדן כושר עבודה?</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693" y="2954792"/>
            <a:ext cx="6235032" cy="1992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56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A005CC-FCEC-4E70-80E6-319F71AB5BC9}"/>
              </a:ext>
            </a:extLst>
          </p:cNvPr>
          <p:cNvSpPr>
            <a:spLocks noGrp="1"/>
          </p:cNvSpPr>
          <p:nvPr>
            <p:ph type="title"/>
          </p:nvPr>
        </p:nvSpPr>
        <p:spPr/>
        <p:txBody>
          <a:bodyPr/>
          <a:lstStyle/>
          <a:p>
            <a:r>
              <a:rPr lang="he-IL" dirty="0"/>
              <a:t>חוק פיצויי פיטורים</a:t>
            </a:r>
          </a:p>
        </p:txBody>
      </p:sp>
      <p:sp>
        <p:nvSpPr>
          <p:cNvPr id="3" name="מציין מיקום תוכן 2">
            <a:extLst>
              <a:ext uri="{FF2B5EF4-FFF2-40B4-BE49-F238E27FC236}">
                <a16:creationId xmlns:a16="http://schemas.microsoft.com/office/drawing/2014/main" id="{77A17CC9-D193-4EC8-9ABE-535CAF04F0CD}"/>
              </a:ext>
            </a:extLst>
          </p:cNvPr>
          <p:cNvSpPr>
            <a:spLocks noGrp="1"/>
          </p:cNvSpPr>
          <p:nvPr>
            <p:ph idx="1"/>
          </p:nvPr>
        </p:nvSpPr>
        <p:spPr/>
        <p:txBody>
          <a:bodyPr>
            <a:normAutofit fontScale="70000" lnSpcReduction="20000"/>
          </a:bodyPr>
          <a:lstStyle/>
          <a:p>
            <a:pPr marL="0" lvl="0" indent="0" algn="just">
              <a:lnSpc>
                <a:spcPct val="160000"/>
              </a:lnSpc>
              <a:buClr>
                <a:srgbClr val="C89D48"/>
              </a:buClr>
              <a:buNone/>
            </a:pPr>
            <a:r>
              <a:rPr lang="he-IL" b="1" u="sng" dirty="0"/>
              <a:t>הזכות לפיצויי פיטורים:</a:t>
            </a:r>
          </a:p>
          <a:p>
            <a:pPr marL="342900" indent="-342900" algn="just">
              <a:lnSpc>
                <a:spcPct val="160000"/>
              </a:lnSpc>
              <a:buClr>
                <a:srgbClr val="C89D48"/>
              </a:buClr>
              <a:buFont typeface="Wingdings" panose="05000000000000000000" pitchFamily="2" charset="2"/>
              <a:buChar char="§"/>
            </a:pPr>
            <a:r>
              <a:rPr lang="he-IL" u="sng" dirty="0"/>
              <a:t>זכאות לכספי פיצויים (סעיף 1 לחוק פיצויי פיטורים):</a:t>
            </a:r>
          </a:p>
          <a:p>
            <a:pPr lvl="0" algn="just">
              <a:lnSpc>
                <a:spcPct val="160000"/>
              </a:lnSpc>
              <a:buClr>
                <a:srgbClr val="C89D48"/>
              </a:buClr>
            </a:pPr>
            <a:r>
              <a:rPr lang="he-IL" dirty="0"/>
              <a:t>	מי שעבד שנה אחת ברציפות – ובעובד עונתי שתי עונות בשתי שנים ברציפות – אצל 	מעביד אחד או במקום עבודה אחד ופוטר, זכאי לקבל ממעבידו שפיטרו פיצויי פיטורים.</a:t>
            </a:r>
          </a:p>
          <a:p>
            <a:pPr marL="342900" indent="-342900" algn="just">
              <a:lnSpc>
                <a:spcPct val="160000"/>
              </a:lnSpc>
              <a:buClr>
                <a:srgbClr val="C89D48"/>
              </a:buClr>
              <a:buFont typeface="Wingdings" panose="05000000000000000000" pitchFamily="2" charset="2"/>
              <a:buChar char="§"/>
            </a:pPr>
            <a:r>
              <a:rPr lang="he-IL" u="sng" dirty="0"/>
              <a:t>עובד שנפטר (סעיף 5 לחוק פיצויי פיטורים):</a:t>
            </a:r>
          </a:p>
          <a:p>
            <a:pPr lvl="0" algn="just">
              <a:lnSpc>
                <a:spcPct val="160000"/>
              </a:lnSpc>
              <a:buClr>
                <a:srgbClr val="C89D48"/>
              </a:buClr>
            </a:pPr>
            <a:r>
              <a:rPr lang="he-IL" dirty="0"/>
              <a:t>	(א) נפטר עובד, ישלם המעביד לשאיריו פיצויי פיטורים כאילו פיטר אותו.</a:t>
            </a:r>
          </a:p>
          <a:p>
            <a:pPr lvl="0" algn="just">
              <a:lnSpc>
                <a:spcPct val="160000"/>
              </a:lnSpc>
              <a:buClr>
                <a:srgbClr val="C89D48"/>
              </a:buClr>
            </a:pPr>
            <a:r>
              <a:rPr lang="he-IL" sz="2000" dirty="0"/>
              <a:t>	שארים </a:t>
            </a:r>
            <a:r>
              <a:rPr lang="he-IL" sz="2000" dirty="0" err="1"/>
              <a:t>לענין</a:t>
            </a:r>
            <a:r>
              <a:rPr lang="he-IL" sz="2000" dirty="0"/>
              <a:t> זה – בן זוג של העובד בשעת פטירתו, לרבות הידוע בציבור... וילד של 	העובד שהוא בגדר תלוי במבוטח 	</a:t>
            </a:r>
            <a:r>
              <a:rPr lang="he-IL" sz="2000" dirty="0" err="1"/>
              <a:t>לענין</a:t>
            </a:r>
            <a:r>
              <a:rPr lang="he-IL" sz="2000" dirty="0"/>
              <a:t> גמלאות לפי פרק ג' לחוק הביטוח הלאומי..... ובאין 	בן זוג או ילדים כאמור - ילדים והורים שעיקר פרנסתם </a:t>
            </a:r>
            <a:r>
              <a:rPr lang="he-IL" sz="2000" dirty="0" err="1"/>
              <a:t>היתה</a:t>
            </a:r>
            <a:r>
              <a:rPr lang="he-IL" sz="2000" dirty="0"/>
              <a:t> על 	הנפטר וכן אחים ואחיות 	שגרו בביתו של הנפטר לפחות 12 חודשים לפני פטירתם וכל פרנסתם </a:t>
            </a:r>
            <a:r>
              <a:rPr lang="he-IL" sz="2000" dirty="0" err="1"/>
              <a:t>היתה</a:t>
            </a:r>
            <a:r>
              <a:rPr lang="he-IL" sz="2000" dirty="0"/>
              <a:t> על הנפטר.</a:t>
            </a:r>
          </a:p>
          <a:p>
            <a:endParaRPr lang="he-IL" dirty="0"/>
          </a:p>
        </p:txBody>
      </p:sp>
    </p:spTree>
    <p:extLst>
      <p:ext uri="{BB962C8B-B14F-4D97-AF65-F5344CB8AC3E}">
        <p14:creationId xmlns:p14="http://schemas.microsoft.com/office/powerpoint/2010/main" val="111060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0C4E06-7D8B-43EA-8D60-136DC4F41BD1}"/>
              </a:ext>
            </a:extLst>
          </p:cNvPr>
          <p:cNvSpPr>
            <a:spLocks noGrp="1"/>
          </p:cNvSpPr>
          <p:nvPr>
            <p:ph type="title"/>
          </p:nvPr>
        </p:nvSpPr>
        <p:spPr/>
        <p:txBody>
          <a:bodyPr/>
          <a:lstStyle/>
          <a:p>
            <a:r>
              <a:rPr lang="he-IL" dirty="0"/>
              <a:t>חיים קצרים</a:t>
            </a:r>
          </a:p>
        </p:txBody>
      </p:sp>
      <p:sp>
        <p:nvSpPr>
          <p:cNvPr id="3" name="מציין מיקום תוכן 2">
            <a:extLst>
              <a:ext uri="{FF2B5EF4-FFF2-40B4-BE49-F238E27FC236}">
                <a16:creationId xmlns:a16="http://schemas.microsoft.com/office/drawing/2014/main" id="{42F514DD-74BA-4B84-96CC-16C75870160F}"/>
              </a:ext>
            </a:extLst>
          </p:cNvPr>
          <p:cNvSpPr>
            <a:spLocks noGrp="1"/>
          </p:cNvSpPr>
          <p:nvPr>
            <p:ph idx="1"/>
          </p:nvPr>
        </p:nvSpPr>
        <p:spPr/>
        <p:txBody>
          <a:bodyPr/>
          <a:lstStyle/>
          <a:p>
            <a:pPr marL="257175" indent="-257175" algn="just">
              <a:lnSpc>
                <a:spcPct val="160000"/>
              </a:lnSpc>
              <a:buClr>
                <a:srgbClr val="C89D48"/>
              </a:buClr>
              <a:buFont typeface="Wingdings" panose="05000000000000000000" pitchFamily="2" charset="2"/>
              <a:buChar char="§"/>
            </a:pPr>
            <a:r>
              <a:rPr lang="he-IL" dirty="0"/>
              <a:t>מוות מוקדם, טרום הפרישה</a:t>
            </a:r>
          </a:p>
          <a:p>
            <a:pPr marL="257175" indent="-257175" algn="just">
              <a:lnSpc>
                <a:spcPct val="160000"/>
              </a:lnSpc>
              <a:buClr>
                <a:srgbClr val="C89D48"/>
              </a:buClr>
              <a:buFont typeface="Wingdings" panose="05000000000000000000" pitchFamily="2" charset="2"/>
              <a:buChar char="§"/>
            </a:pPr>
            <a:r>
              <a:rPr lang="he-IL" dirty="0"/>
              <a:t>הסיכון הינו השארת יתומים ו/או בן/בת זוג ו/או אחרים שנתמכו כלכלית    ללא מקור ההכנסה</a:t>
            </a:r>
          </a:p>
          <a:p>
            <a:endParaRPr lang="he-IL" dirty="0"/>
          </a:p>
        </p:txBody>
      </p:sp>
    </p:spTree>
    <p:extLst>
      <p:ext uri="{BB962C8B-B14F-4D97-AF65-F5344CB8AC3E}">
        <p14:creationId xmlns:p14="http://schemas.microsoft.com/office/powerpoint/2010/main" val="1303823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9C33A2-4177-4710-A77A-E89277EBAAF7}"/>
              </a:ext>
            </a:extLst>
          </p:cNvPr>
          <p:cNvSpPr>
            <a:spLocks noGrp="1"/>
          </p:cNvSpPr>
          <p:nvPr>
            <p:ph type="title"/>
          </p:nvPr>
        </p:nvSpPr>
        <p:spPr/>
        <p:txBody>
          <a:bodyPr/>
          <a:lstStyle/>
          <a:p>
            <a:r>
              <a:rPr lang="he-IL" dirty="0"/>
              <a:t>חוק פיצויי פיטורים</a:t>
            </a:r>
          </a:p>
        </p:txBody>
      </p:sp>
      <p:sp>
        <p:nvSpPr>
          <p:cNvPr id="3" name="מציין מיקום תוכן 2">
            <a:extLst>
              <a:ext uri="{FF2B5EF4-FFF2-40B4-BE49-F238E27FC236}">
                <a16:creationId xmlns:a16="http://schemas.microsoft.com/office/drawing/2014/main" id="{5F5D6E59-3229-49DD-965D-5B1AB2F2C8DC}"/>
              </a:ext>
            </a:extLst>
          </p:cNvPr>
          <p:cNvSpPr>
            <a:spLocks noGrp="1"/>
          </p:cNvSpPr>
          <p:nvPr>
            <p:ph idx="1"/>
          </p:nvPr>
        </p:nvSpPr>
        <p:spPr/>
        <p:txBody>
          <a:bodyPr/>
          <a:lstStyle/>
          <a:p>
            <a:pPr lvl="0" algn="just">
              <a:lnSpc>
                <a:spcPct val="160000"/>
              </a:lnSpc>
              <a:buClr>
                <a:srgbClr val="C89D48"/>
              </a:buClr>
            </a:pPr>
            <a:r>
              <a:rPr lang="he-IL" b="1" u="sng" dirty="0"/>
              <a:t>שיעור הפיצויים:</a:t>
            </a:r>
          </a:p>
          <a:p>
            <a:pPr marL="285750" indent="-285750" algn="just">
              <a:lnSpc>
                <a:spcPct val="160000"/>
              </a:lnSpc>
              <a:buClr>
                <a:srgbClr val="C89D48"/>
              </a:buClr>
              <a:buFont typeface="Wingdings" panose="05000000000000000000" pitchFamily="2" charset="2"/>
              <a:buChar char="§"/>
            </a:pPr>
            <a:r>
              <a:rPr lang="he-IL" dirty="0"/>
              <a:t>שכר חודש אחד לכל שנת עבודה בעובד במשכורת אצל מעסיק, או במקום העבודה </a:t>
            </a:r>
          </a:p>
          <a:p>
            <a:pPr marL="285750" indent="-285750" algn="just">
              <a:lnSpc>
                <a:spcPct val="160000"/>
              </a:lnSpc>
              <a:buClr>
                <a:srgbClr val="C89D48"/>
              </a:buClr>
              <a:buFont typeface="Wingdings" panose="05000000000000000000" pitchFamily="2" charset="2"/>
              <a:buChar char="§"/>
            </a:pPr>
            <a:r>
              <a:rPr lang="he-IL" dirty="0"/>
              <a:t>חלק של שנה שלאחר שנת עבודה מזכה את העובד בפיצויים יחסיים</a:t>
            </a:r>
          </a:p>
          <a:p>
            <a:endParaRPr lang="he-IL" dirty="0"/>
          </a:p>
        </p:txBody>
      </p:sp>
    </p:spTree>
    <p:extLst>
      <p:ext uri="{BB962C8B-B14F-4D97-AF65-F5344CB8AC3E}">
        <p14:creationId xmlns:p14="http://schemas.microsoft.com/office/powerpoint/2010/main" val="8730595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C3ED23-4012-45F6-9CFB-F6AC145AE801}"/>
              </a:ext>
            </a:extLst>
          </p:cNvPr>
          <p:cNvSpPr>
            <a:spLocks noGrp="1"/>
          </p:cNvSpPr>
          <p:nvPr>
            <p:ph type="title"/>
          </p:nvPr>
        </p:nvSpPr>
        <p:spPr/>
        <p:txBody>
          <a:bodyPr/>
          <a:lstStyle/>
          <a:p>
            <a:r>
              <a:rPr lang="he-IL" dirty="0"/>
              <a:t>מה גובה הפיצויים להם זכאי רונן?</a:t>
            </a:r>
            <a:endParaRPr lang="en-US" dirty="0"/>
          </a:p>
        </p:txBody>
      </p:sp>
      <p:sp>
        <p:nvSpPr>
          <p:cNvPr id="4" name="מציין מיקום תוכן 2">
            <a:extLst>
              <a:ext uri="{FF2B5EF4-FFF2-40B4-BE49-F238E27FC236}">
                <a16:creationId xmlns:a16="http://schemas.microsoft.com/office/drawing/2014/main" id="{80E51BBB-06D7-4921-B06A-1FE1FADDB506}"/>
              </a:ext>
            </a:extLst>
          </p:cNvPr>
          <p:cNvSpPr txBox="1">
            <a:spLocks/>
          </p:cNvSpPr>
          <p:nvPr/>
        </p:nvSpPr>
        <p:spPr>
          <a:xfrm>
            <a:off x="1359476" y="1280802"/>
            <a:ext cx="10515600" cy="4351338"/>
          </a:xfrm>
          <a:prstGeom prst="rect">
            <a:avLst/>
          </a:prstGeom>
        </p:spPr>
        <p:txBody>
          <a:bodyPr/>
          <a:lstStyle>
            <a:lvl1pPr marL="342882" indent="-342882" algn="r" defTabSz="914354"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r" defTabSz="914354"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r" defTabSz="914354"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Calibri" panose="020F0502020204030204" pitchFamily="34" charset="0"/>
              </a:defRPr>
            </a:lvl5pPr>
            <a:lvl6pPr marL="2514474"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dirty="0"/>
              <a:t>רונן עובד במקום עבודה כבר שנתיים, השכר שלו בשנה הראשונה היה 8,000 ₪ ובשנה השנייה 10,000 ₪.</a:t>
            </a:r>
          </a:p>
          <a:p>
            <a:endParaRPr lang="he-IL" dirty="0"/>
          </a:p>
        </p:txBody>
      </p:sp>
      <p:sp>
        <p:nvSpPr>
          <p:cNvPr id="5" name="תיבת טקסט 4">
            <a:extLst>
              <a:ext uri="{FF2B5EF4-FFF2-40B4-BE49-F238E27FC236}">
                <a16:creationId xmlns:a16="http://schemas.microsoft.com/office/drawing/2014/main" id="{FA93644B-85E3-4848-8D9E-4FD6B4933F6A}"/>
              </a:ext>
            </a:extLst>
          </p:cNvPr>
          <p:cNvSpPr txBox="1"/>
          <p:nvPr/>
        </p:nvSpPr>
        <p:spPr>
          <a:xfrm>
            <a:off x="2404872" y="2751891"/>
            <a:ext cx="9491472" cy="1354217"/>
          </a:xfrm>
          <a:prstGeom prst="rect">
            <a:avLst/>
          </a:prstGeom>
          <a:noFill/>
        </p:spPr>
        <p:txBody>
          <a:bodyPr wrap="square" rtlCol="1">
            <a:spAutoFit/>
          </a:bodyPr>
          <a:lstStyle/>
          <a:p>
            <a:pPr algn="r" rtl="1">
              <a:spcBef>
                <a:spcPts val="360"/>
              </a:spcBef>
              <a:spcAft>
                <a:spcPts val="0"/>
              </a:spcAft>
            </a:pPr>
            <a:r>
              <a:rPr lang="he-IL" sz="1800" b="1" i="0" dirty="0">
                <a:solidFill>
                  <a:srgbClr val="008000"/>
                </a:solidFill>
                <a:effectLst/>
                <a:latin typeface="Times New Roman" panose="02020603050405020304" pitchFamily="18" charset="0"/>
                <a:cs typeface="Time New Roman"/>
              </a:rPr>
              <a:t>חישוב השכר כשאין הסכם קיבוצי</a:t>
            </a:r>
            <a:endParaRPr lang="he-IL" sz="1800" b="0" i="0" dirty="0">
              <a:solidFill>
                <a:srgbClr val="000000"/>
              </a:solidFill>
              <a:effectLst/>
              <a:latin typeface="Times New Roman" panose="02020603050405020304" pitchFamily="18" charset="0"/>
            </a:endParaRPr>
          </a:p>
          <a:p>
            <a:pPr algn="just" rtl="1">
              <a:spcBef>
                <a:spcPts val="360"/>
              </a:spcBef>
              <a:spcAft>
                <a:spcPts val="0"/>
              </a:spcAft>
            </a:pPr>
            <a:r>
              <a:rPr lang="he-IL" sz="1800" b="0" i="0" dirty="0">
                <a:solidFill>
                  <a:srgbClr val="000000"/>
                </a:solidFill>
                <a:effectLst/>
                <a:latin typeface="Times New Roman" panose="02020603050405020304" pitchFamily="18" charset="0"/>
                <a:cs typeface="Miriam" panose="020B0502050101010101" pitchFamily="34" charset="-79"/>
              </a:rPr>
              <a:t>4.    </a:t>
            </a:r>
            <a:r>
              <a:rPr lang="he-IL" sz="1800" b="0" i="0" dirty="0">
                <a:solidFill>
                  <a:srgbClr val="000000"/>
                </a:solidFill>
                <a:effectLst/>
                <a:latin typeface="Times New Roman" panose="02020603050405020304" pitchFamily="18" charset="0"/>
                <a:cs typeface="FrankRuehl" panose="020E0503060101010101" pitchFamily="34" charset="-79"/>
              </a:rPr>
              <a:t>השכר שישמש בסיס לחישוב פיצויי פיטורים בענף עבודה שאין בו הסכם קיבוצי, יהיה:</a:t>
            </a:r>
            <a:endParaRPr lang="he-IL" sz="1800" b="0" i="0" dirty="0">
              <a:solidFill>
                <a:srgbClr val="000000"/>
              </a:solidFill>
              <a:effectLst/>
              <a:latin typeface="Times New Roman" panose="02020603050405020304" pitchFamily="18" charset="0"/>
            </a:endParaRPr>
          </a:p>
          <a:p>
            <a:pPr marL="648335" algn="r" rtl="1">
              <a:spcBef>
                <a:spcPts val="360"/>
              </a:spcBef>
              <a:spcAft>
                <a:spcPts val="0"/>
              </a:spcAft>
            </a:pPr>
            <a:r>
              <a:rPr lang="he-IL" sz="1800" b="1" i="0" dirty="0">
                <a:solidFill>
                  <a:srgbClr val="008000"/>
                </a:solidFill>
                <a:effectLst/>
                <a:latin typeface="Times New Roman" panose="02020603050405020304" pitchFamily="18" charset="0"/>
                <a:cs typeface="Time New Roman"/>
              </a:rPr>
              <a:t>תק' תשכ"ז-1967 תק' תשכ"ח-1968</a:t>
            </a:r>
            <a:endParaRPr lang="he-IL" sz="1800" b="0" i="0" dirty="0">
              <a:solidFill>
                <a:srgbClr val="000000"/>
              </a:solidFill>
              <a:effectLst/>
              <a:latin typeface="Times New Roman" panose="02020603050405020304" pitchFamily="18" charset="0"/>
            </a:endParaRPr>
          </a:p>
          <a:p>
            <a:pPr marL="648335" algn="just" rtl="1">
              <a:spcBef>
                <a:spcPts val="360"/>
              </a:spcBef>
              <a:spcAft>
                <a:spcPts val="0"/>
              </a:spcAft>
            </a:pPr>
            <a:r>
              <a:rPr lang="he-IL" sz="1800" b="0" i="0" dirty="0">
                <a:solidFill>
                  <a:srgbClr val="000000"/>
                </a:solidFill>
                <a:effectLst/>
                <a:latin typeface="Times New Roman" panose="02020603050405020304" pitchFamily="18" charset="0"/>
                <a:cs typeface="FrankRuehl" panose="020E0503060101010101" pitchFamily="34" charset="-79"/>
              </a:rPr>
              <a:t>(1)   בעד התקופה שלאחר ט"ז בטבת תשכ"ד (1 בינואר 1964) - שכרו האחרון של העובד;</a:t>
            </a:r>
            <a:endParaRPr lang="he-IL" sz="1800" b="0" i="0" dirty="0">
              <a:solidFill>
                <a:srgbClr val="000000"/>
              </a:solidFill>
              <a:effectLst/>
              <a:latin typeface="Times New Roman" panose="02020603050405020304" pitchFamily="18" charset="0"/>
            </a:endParaRPr>
          </a:p>
        </p:txBody>
      </p:sp>
      <p:graphicFrame>
        <p:nvGraphicFramePr>
          <p:cNvPr id="6" name="טבלה 6">
            <a:extLst>
              <a:ext uri="{FF2B5EF4-FFF2-40B4-BE49-F238E27FC236}">
                <a16:creationId xmlns:a16="http://schemas.microsoft.com/office/drawing/2014/main" id="{017B45E4-8929-4B25-8248-5F64B3D27B9B}"/>
              </a:ext>
            </a:extLst>
          </p:cNvPr>
          <p:cNvGraphicFramePr>
            <a:graphicFrameLocks noGrp="1"/>
          </p:cNvGraphicFramePr>
          <p:nvPr/>
        </p:nvGraphicFramePr>
        <p:xfrm>
          <a:off x="3357881" y="4432130"/>
          <a:ext cx="8127999" cy="1483360"/>
        </p:xfrm>
        <a:graphic>
          <a:graphicData uri="http://schemas.openxmlformats.org/drawingml/2006/table">
            <a:tbl>
              <a:tblPr rtl="1" firstRow="1" bandRow="1">
                <a:tableStyleId>{073A0DAA-6AF3-43AB-8588-CEC1D06C72B9}</a:tableStyleId>
              </a:tblPr>
              <a:tblGrid>
                <a:gridCol w="2709333">
                  <a:extLst>
                    <a:ext uri="{9D8B030D-6E8A-4147-A177-3AD203B41FA5}">
                      <a16:colId xmlns:a16="http://schemas.microsoft.com/office/drawing/2014/main" val="3233124953"/>
                    </a:ext>
                  </a:extLst>
                </a:gridCol>
                <a:gridCol w="2709333">
                  <a:extLst>
                    <a:ext uri="{9D8B030D-6E8A-4147-A177-3AD203B41FA5}">
                      <a16:colId xmlns:a16="http://schemas.microsoft.com/office/drawing/2014/main" val="388148753"/>
                    </a:ext>
                  </a:extLst>
                </a:gridCol>
                <a:gridCol w="2709333">
                  <a:extLst>
                    <a:ext uri="{9D8B030D-6E8A-4147-A177-3AD203B41FA5}">
                      <a16:colId xmlns:a16="http://schemas.microsoft.com/office/drawing/2014/main" val="2236114940"/>
                    </a:ext>
                  </a:extLst>
                </a:gridCol>
              </a:tblGrid>
              <a:tr h="370840">
                <a:tc>
                  <a:txBody>
                    <a:bodyPr/>
                    <a:lstStyle/>
                    <a:p>
                      <a:pPr rtl="1"/>
                      <a:r>
                        <a:rPr lang="he-IL" dirty="0"/>
                        <a:t>תקופת עבודה</a:t>
                      </a:r>
                    </a:p>
                  </a:txBody>
                  <a:tcPr/>
                </a:tc>
                <a:tc>
                  <a:txBody>
                    <a:bodyPr/>
                    <a:lstStyle/>
                    <a:p>
                      <a:pPr rtl="1"/>
                      <a:r>
                        <a:rPr lang="he-IL" dirty="0"/>
                        <a:t>שכר</a:t>
                      </a:r>
                    </a:p>
                  </a:txBody>
                  <a:tcPr/>
                </a:tc>
                <a:tc>
                  <a:txBody>
                    <a:bodyPr/>
                    <a:lstStyle/>
                    <a:p>
                      <a:pPr rtl="1"/>
                      <a:endParaRPr lang="he-IL"/>
                    </a:p>
                  </a:txBody>
                  <a:tcPr/>
                </a:tc>
                <a:extLst>
                  <a:ext uri="{0D108BD9-81ED-4DB2-BD59-A6C34878D82A}">
                    <a16:rowId xmlns:a16="http://schemas.microsoft.com/office/drawing/2014/main" val="3437986031"/>
                  </a:ext>
                </a:extLst>
              </a:tr>
              <a:tr h="370840">
                <a:tc>
                  <a:txBody>
                    <a:bodyPr/>
                    <a:lstStyle/>
                    <a:p>
                      <a:pPr rtl="1"/>
                      <a:r>
                        <a:rPr lang="he-IL" dirty="0"/>
                        <a:t>1</a:t>
                      </a:r>
                    </a:p>
                  </a:txBody>
                  <a:tcPr/>
                </a:tc>
                <a:tc>
                  <a:txBody>
                    <a:bodyPr/>
                    <a:lstStyle/>
                    <a:p>
                      <a:pPr rtl="1"/>
                      <a:r>
                        <a:rPr lang="he-IL" dirty="0"/>
                        <a:t>8,000 ₪</a:t>
                      </a:r>
                    </a:p>
                  </a:txBody>
                  <a:tcPr/>
                </a:tc>
                <a:tc>
                  <a:txBody>
                    <a:bodyPr/>
                    <a:lstStyle/>
                    <a:p>
                      <a:pPr rtl="1"/>
                      <a:endParaRPr lang="he-IL" dirty="0"/>
                    </a:p>
                  </a:txBody>
                  <a:tcPr/>
                </a:tc>
                <a:extLst>
                  <a:ext uri="{0D108BD9-81ED-4DB2-BD59-A6C34878D82A}">
                    <a16:rowId xmlns:a16="http://schemas.microsoft.com/office/drawing/2014/main" val="2805846150"/>
                  </a:ext>
                </a:extLst>
              </a:tr>
              <a:tr h="370840">
                <a:tc>
                  <a:txBody>
                    <a:bodyPr/>
                    <a:lstStyle/>
                    <a:p>
                      <a:pPr rtl="1"/>
                      <a:r>
                        <a:rPr lang="he-IL" dirty="0"/>
                        <a:t>2</a:t>
                      </a:r>
                    </a:p>
                  </a:txBody>
                  <a:tcPr/>
                </a:tc>
                <a:tc>
                  <a:txBody>
                    <a:bodyPr/>
                    <a:lstStyle/>
                    <a:p>
                      <a:pPr rtl="1"/>
                      <a:r>
                        <a:rPr lang="he-IL" dirty="0"/>
                        <a:t>10,000 ₪</a:t>
                      </a:r>
                    </a:p>
                  </a:txBody>
                  <a:tcPr/>
                </a:tc>
                <a:tc>
                  <a:txBody>
                    <a:bodyPr/>
                    <a:lstStyle/>
                    <a:p>
                      <a:pPr rtl="1"/>
                      <a:endParaRPr lang="he-IL" dirty="0"/>
                    </a:p>
                  </a:txBody>
                  <a:tcPr/>
                </a:tc>
                <a:extLst>
                  <a:ext uri="{0D108BD9-81ED-4DB2-BD59-A6C34878D82A}">
                    <a16:rowId xmlns:a16="http://schemas.microsoft.com/office/drawing/2014/main" val="321878420"/>
                  </a:ext>
                </a:extLst>
              </a:tr>
              <a:tr h="370840">
                <a:tc>
                  <a:txBody>
                    <a:bodyPr/>
                    <a:lstStyle/>
                    <a:p>
                      <a:pPr rtl="1"/>
                      <a:r>
                        <a:rPr lang="he-IL" dirty="0"/>
                        <a:t>זכאות לפיצויים</a:t>
                      </a:r>
                    </a:p>
                  </a:txBody>
                  <a:tcPr/>
                </a:tc>
                <a:tc>
                  <a:txBody>
                    <a:bodyPr/>
                    <a:lstStyle/>
                    <a:p>
                      <a:pPr rtl="1"/>
                      <a:r>
                        <a:rPr lang="he-IL" dirty="0"/>
                        <a:t>20,000 ש"ח</a:t>
                      </a:r>
                    </a:p>
                  </a:txBody>
                  <a:tcPr/>
                </a:tc>
                <a:tc>
                  <a:txBody>
                    <a:bodyPr/>
                    <a:lstStyle/>
                    <a:p>
                      <a:pPr rtl="1"/>
                      <a:endParaRPr lang="he-IL" dirty="0"/>
                    </a:p>
                  </a:txBody>
                  <a:tcPr/>
                </a:tc>
                <a:extLst>
                  <a:ext uri="{0D108BD9-81ED-4DB2-BD59-A6C34878D82A}">
                    <a16:rowId xmlns:a16="http://schemas.microsoft.com/office/drawing/2014/main" val="3529045452"/>
                  </a:ext>
                </a:extLst>
              </a:tr>
            </a:tbl>
          </a:graphicData>
        </a:graphic>
      </p:graphicFrame>
    </p:spTree>
    <p:extLst>
      <p:ext uri="{BB962C8B-B14F-4D97-AF65-F5344CB8AC3E}">
        <p14:creationId xmlns:p14="http://schemas.microsoft.com/office/powerpoint/2010/main" val="35591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F581ED-8C81-46DA-8F5D-1B9B3FFE5107}"/>
              </a:ext>
            </a:extLst>
          </p:cNvPr>
          <p:cNvSpPr>
            <a:spLocks noGrp="1"/>
          </p:cNvSpPr>
          <p:nvPr>
            <p:ph type="title"/>
          </p:nvPr>
        </p:nvSpPr>
        <p:spPr/>
        <p:txBody>
          <a:bodyPr/>
          <a:lstStyle/>
          <a:p>
            <a:r>
              <a:rPr lang="he-IL" dirty="0"/>
              <a:t>חוק פיצויי פיטורים : סעיף 14</a:t>
            </a:r>
          </a:p>
        </p:txBody>
      </p:sp>
      <p:sp>
        <p:nvSpPr>
          <p:cNvPr id="9" name="תיבת טקסט 4">
            <a:extLst>
              <a:ext uri="{FF2B5EF4-FFF2-40B4-BE49-F238E27FC236}">
                <a16:creationId xmlns:a16="http://schemas.microsoft.com/office/drawing/2014/main" id="{BC53ECDB-A151-4245-8675-8B2BE8DAFB0E}"/>
              </a:ext>
            </a:extLst>
          </p:cNvPr>
          <p:cNvSpPr txBox="1"/>
          <p:nvPr/>
        </p:nvSpPr>
        <p:spPr>
          <a:xfrm>
            <a:off x="2985135" y="2215291"/>
            <a:ext cx="7898130" cy="1282402"/>
          </a:xfrm>
          <a:prstGeom prst="rect">
            <a:avLst/>
          </a:prstGeom>
          <a:noFill/>
        </p:spPr>
        <p:txBody>
          <a:bodyPr wrap="square">
            <a:spAutoFit/>
          </a:bodyPr>
          <a:lstStyle/>
          <a:p>
            <a:pPr algn="r" rtl="1">
              <a:spcBef>
                <a:spcPts val="360"/>
              </a:spcBef>
              <a:spcAft>
                <a:spcPts val="0"/>
              </a:spcAft>
            </a:pPr>
            <a:r>
              <a:rPr lang="he-IL" sz="1800" b="1" i="0" dirty="0">
                <a:solidFill>
                  <a:srgbClr val="008000"/>
                </a:solidFill>
                <a:effectLst/>
                <a:latin typeface="Times New Roman" panose="02020603050405020304" pitchFamily="18" charset="0"/>
                <a:cs typeface="Time New Roman"/>
              </a:rPr>
              <a:t>פיצויים ותגמולים</a:t>
            </a:r>
            <a:endParaRPr lang="he-IL" sz="1100" b="0" i="0" dirty="0">
              <a:solidFill>
                <a:srgbClr val="000000"/>
              </a:solidFill>
              <a:effectLst/>
              <a:latin typeface="Times New Roman" panose="02020603050405020304" pitchFamily="18" charset="0"/>
            </a:endParaRPr>
          </a:p>
          <a:p>
            <a:pPr algn="just" rtl="1">
              <a:spcBef>
                <a:spcPts val="360"/>
              </a:spcBef>
              <a:spcAft>
                <a:spcPts val="0"/>
              </a:spcAft>
            </a:pPr>
            <a:r>
              <a:rPr lang="he-IL" sz="2000" b="0" i="0" dirty="0">
                <a:solidFill>
                  <a:srgbClr val="000000"/>
                </a:solidFill>
                <a:effectLst/>
                <a:latin typeface="Times New Roman" panose="02020603050405020304" pitchFamily="18" charset="0"/>
                <a:cs typeface="Miriam" panose="020B0502050101010101" pitchFamily="34" charset="-79"/>
              </a:rPr>
              <a:t>14.   </a:t>
            </a:r>
            <a:r>
              <a:rPr lang="he-IL" sz="1800" b="0" i="0" dirty="0">
                <a:solidFill>
                  <a:srgbClr val="000000"/>
                </a:solidFill>
                <a:effectLst/>
                <a:latin typeface="Times New Roman" panose="02020603050405020304" pitchFamily="18" charset="0"/>
                <a:cs typeface="FrankRuehl" panose="020E0503060101010101" pitchFamily="34" charset="-79"/>
              </a:rPr>
              <a:t>תשלום לקופת תגמולים, לקרן פנסיה או לקרן כיוצא באלה, </a:t>
            </a:r>
            <a:r>
              <a:rPr lang="he-IL" sz="1800" b="0" i="0" dirty="0">
                <a:solidFill>
                  <a:srgbClr val="FF0000"/>
                </a:solidFill>
                <a:effectLst/>
                <a:latin typeface="Times New Roman" panose="02020603050405020304" pitchFamily="18" charset="0"/>
                <a:cs typeface="FrankRuehl" panose="020E0503060101010101" pitchFamily="34" charset="-79"/>
              </a:rPr>
              <a:t>לא יבוא במקום פיצויי פיטורים אלא אם נקבע כך בהסכם הקיבוצי החל על המעסיק והעובד</a:t>
            </a:r>
            <a:r>
              <a:rPr lang="he-IL" sz="1800" b="0" i="0" dirty="0">
                <a:solidFill>
                  <a:srgbClr val="000000"/>
                </a:solidFill>
                <a:effectLst/>
                <a:latin typeface="Times New Roman" panose="02020603050405020304" pitchFamily="18" charset="0"/>
                <a:cs typeface="FrankRuehl" panose="020E0503060101010101" pitchFamily="34" charset="-79"/>
              </a:rPr>
              <a:t> ובמידה שנקבע, או אם תשלום כאמור אושר על ידי שר העבודה ובמידה שאושר.</a:t>
            </a:r>
            <a:endParaRPr lang="he-IL" sz="11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3714581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A878CC-A16E-4EF6-93B9-93F1269D1428}"/>
              </a:ext>
            </a:extLst>
          </p:cNvPr>
          <p:cNvSpPr>
            <a:spLocks noGrp="1"/>
          </p:cNvSpPr>
          <p:nvPr>
            <p:ph type="title"/>
          </p:nvPr>
        </p:nvSpPr>
        <p:spPr/>
        <p:txBody>
          <a:bodyPr/>
          <a:lstStyle/>
          <a:p>
            <a:r>
              <a:rPr lang="he-IL" dirty="0"/>
              <a:t>סעיף 14:</a:t>
            </a:r>
            <a:r>
              <a:rPr lang="en-US" dirty="0"/>
              <a:t> </a:t>
            </a:r>
            <a:r>
              <a:rPr lang="he-IL" dirty="0"/>
              <a:t>מה גובה הפיצויים להם יהיה זכאי רונן?</a:t>
            </a:r>
            <a:endParaRPr lang="en-US" dirty="0"/>
          </a:p>
        </p:txBody>
      </p:sp>
      <p:sp>
        <p:nvSpPr>
          <p:cNvPr id="4" name="מציין מיקום תוכן 2">
            <a:extLst>
              <a:ext uri="{FF2B5EF4-FFF2-40B4-BE49-F238E27FC236}">
                <a16:creationId xmlns:a16="http://schemas.microsoft.com/office/drawing/2014/main" id="{1342D6FC-1BF1-470A-B9A9-F272862D15DA}"/>
              </a:ext>
            </a:extLst>
          </p:cNvPr>
          <p:cNvSpPr txBox="1">
            <a:spLocks/>
          </p:cNvSpPr>
          <p:nvPr/>
        </p:nvSpPr>
        <p:spPr>
          <a:xfrm>
            <a:off x="1384643" y="1431804"/>
            <a:ext cx="10515600" cy="4351338"/>
          </a:xfrm>
          <a:prstGeom prst="rect">
            <a:avLst/>
          </a:prstGeom>
        </p:spPr>
        <p:txBody>
          <a:bodyPr/>
          <a:lstStyle>
            <a:lvl1pPr marL="342882" indent="-342882" algn="r" defTabSz="914354"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r" defTabSz="914354"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r" defTabSz="914354"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Calibri" panose="020F0502020204030204" pitchFamily="34" charset="0"/>
              </a:defRPr>
            </a:lvl5pPr>
            <a:lvl6pPr marL="2514474"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dirty="0"/>
              <a:t>רונן עובד במקום עבודה כבר שנתיים, השכר שלו בשנה הראשונה היה 8,000 ₪ ובשנה השנייה 10,000 ₪. </a:t>
            </a:r>
          </a:p>
          <a:p>
            <a:endParaRPr lang="he-IL" dirty="0"/>
          </a:p>
        </p:txBody>
      </p:sp>
      <p:graphicFrame>
        <p:nvGraphicFramePr>
          <p:cNvPr id="5" name="טבלה 6">
            <a:extLst>
              <a:ext uri="{FF2B5EF4-FFF2-40B4-BE49-F238E27FC236}">
                <a16:creationId xmlns:a16="http://schemas.microsoft.com/office/drawing/2014/main" id="{8F58B5FE-E639-445B-A561-2C592A367BD7}"/>
              </a:ext>
            </a:extLst>
          </p:cNvPr>
          <p:cNvGraphicFramePr>
            <a:graphicFrameLocks noGrp="1"/>
          </p:cNvGraphicFramePr>
          <p:nvPr>
            <p:extLst>
              <p:ext uri="{D42A27DB-BD31-4B8C-83A1-F6EECF244321}">
                <p14:modId xmlns:p14="http://schemas.microsoft.com/office/powerpoint/2010/main" val="4210856340"/>
              </p:ext>
            </p:extLst>
          </p:nvPr>
        </p:nvGraphicFramePr>
        <p:xfrm>
          <a:off x="3071136" y="3749335"/>
          <a:ext cx="8127999" cy="1483360"/>
        </p:xfrm>
        <a:graphic>
          <a:graphicData uri="http://schemas.openxmlformats.org/drawingml/2006/table">
            <a:tbl>
              <a:tblPr rtl="1" firstRow="1" bandRow="1">
                <a:tableStyleId>{073A0DAA-6AF3-43AB-8588-CEC1D06C72B9}</a:tableStyleId>
              </a:tblPr>
              <a:tblGrid>
                <a:gridCol w="2709333">
                  <a:extLst>
                    <a:ext uri="{9D8B030D-6E8A-4147-A177-3AD203B41FA5}">
                      <a16:colId xmlns:a16="http://schemas.microsoft.com/office/drawing/2014/main" val="3233124953"/>
                    </a:ext>
                  </a:extLst>
                </a:gridCol>
                <a:gridCol w="2709333">
                  <a:extLst>
                    <a:ext uri="{9D8B030D-6E8A-4147-A177-3AD203B41FA5}">
                      <a16:colId xmlns:a16="http://schemas.microsoft.com/office/drawing/2014/main" val="388148753"/>
                    </a:ext>
                  </a:extLst>
                </a:gridCol>
                <a:gridCol w="2709333">
                  <a:extLst>
                    <a:ext uri="{9D8B030D-6E8A-4147-A177-3AD203B41FA5}">
                      <a16:colId xmlns:a16="http://schemas.microsoft.com/office/drawing/2014/main" val="2236114940"/>
                    </a:ext>
                  </a:extLst>
                </a:gridCol>
              </a:tblGrid>
              <a:tr h="370840">
                <a:tc>
                  <a:txBody>
                    <a:bodyPr/>
                    <a:lstStyle/>
                    <a:p>
                      <a:pPr rtl="1"/>
                      <a:r>
                        <a:rPr lang="he-IL" dirty="0"/>
                        <a:t>תקופת עבודה</a:t>
                      </a:r>
                    </a:p>
                  </a:txBody>
                  <a:tcPr/>
                </a:tc>
                <a:tc>
                  <a:txBody>
                    <a:bodyPr/>
                    <a:lstStyle/>
                    <a:p>
                      <a:pPr rtl="1"/>
                      <a:r>
                        <a:rPr lang="he-IL" dirty="0"/>
                        <a:t>שכר</a:t>
                      </a:r>
                    </a:p>
                  </a:txBody>
                  <a:tcPr/>
                </a:tc>
                <a:tc>
                  <a:txBody>
                    <a:bodyPr/>
                    <a:lstStyle/>
                    <a:p>
                      <a:pPr rtl="1"/>
                      <a:r>
                        <a:rPr lang="he-IL" dirty="0"/>
                        <a:t>סעיף 14 – 8.33%</a:t>
                      </a:r>
                    </a:p>
                  </a:txBody>
                  <a:tcPr/>
                </a:tc>
                <a:extLst>
                  <a:ext uri="{0D108BD9-81ED-4DB2-BD59-A6C34878D82A}">
                    <a16:rowId xmlns:a16="http://schemas.microsoft.com/office/drawing/2014/main" val="3437986031"/>
                  </a:ext>
                </a:extLst>
              </a:tr>
              <a:tr h="370840">
                <a:tc>
                  <a:txBody>
                    <a:bodyPr/>
                    <a:lstStyle/>
                    <a:p>
                      <a:pPr rtl="1"/>
                      <a:r>
                        <a:rPr lang="he-IL" dirty="0"/>
                        <a:t>1</a:t>
                      </a:r>
                    </a:p>
                  </a:txBody>
                  <a:tcPr/>
                </a:tc>
                <a:tc>
                  <a:txBody>
                    <a:bodyPr/>
                    <a:lstStyle/>
                    <a:p>
                      <a:pPr rtl="1"/>
                      <a:r>
                        <a:rPr lang="he-IL" dirty="0"/>
                        <a:t>8,000 ₪</a:t>
                      </a:r>
                    </a:p>
                  </a:txBody>
                  <a:tcPr/>
                </a:tc>
                <a:tc>
                  <a:txBody>
                    <a:bodyPr/>
                    <a:lstStyle/>
                    <a:p>
                      <a:pPr rtl="1"/>
                      <a:r>
                        <a:rPr lang="he-IL" dirty="0"/>
                        <a:t>8,000 ש"ח</a:t>
                      </a:r>
                    </a:p>
                  </a:txBody>
                  <a:tcPr/>
                </a:tc>
                <a:extLst>
                  <a:ext uri="{0D108BD9-81ED-4DB2-BD59-A6C34878D82A}">
                    <a16:rowId xmlns:a16="http://schemas.microsoft.com/office/drawing/2014/main" val="2805846150"/>
                  </a:ext>
                </a:extLst>
              </a:tr>
              <a:tr h="370840">
                <a:tc>
                  <a:txBody>
                    <a:bodyPr/>
                    <a:lstStyle/>
                    <a:p>
                      <a:pPr rtl="1"/>
                      <a:r>
                        <a:rPr lang="he-IL" dirty="0"/>
                        <a:t>2</a:t>
                      </a:r>
                    </a:p>
                  </a:txBody>
                  <a:tcPr/>
                </a:tc>
                <a:tc>
                  <a:txBody>
                    <a:bodyPr/>
                    <a:lstStyle/>
                    <a:p>
                      <a:pPr rtl="1"/>
                      <a:r>
                        <a:rPr lang="he-IL" dirty="0"/>
                        <a:t>10,000 ₪</a:t>
                      </a:r>
                    </a:p>
                  </a:txBody>
                  <a:tcPr/>
                </a:tc>
                <a:tc>
                  <a:txBody>
                    <a:bodyPr/>
                    <a:lstStyle/>
                    <a:p>
                      <a:pPr rtl="1"/>
                      <a:r>
                        <a:rPr lang="he-IL" dirty="0"/>
                        <a:t>10,000 ש"ח</a:t>
                      </a:r>
                    </a:p>
                  </a:txBody>
                  <a:tcPr/>
                </a:tc>
                <a:extLst>
                  <a:ext uri="{0D108BD9-81ED-4DB2-BD59-A6C34878D82A}">
                    <a16:rowId xmlns:a16="http://schemas.microsoft.com/office/drawing/2014/main" val="321878420"/>
                  </a:ext>
                </a:extLst>
              </a:tr>
              <a:tr h="370840">
                <a:tc>
                  <a:txBody>
                    <a:bodyPr/>
                    <a:lstStyle/>
                    <a:p>
                      <a:pPr rtl="1"/>
                      <a:r>
                        <a:rPr lang="he-IL" dirty="0"/>
                        <a:t>זכאות לפיצויים</a:t>
                      </a:r>
                    </a:p>
                  </a:txBody>
                  <a:tcPr/>
                </a:tc>
                <a:tc>
                  <a:txBody>
                    <a:bodyPr/>
                    <a:lstStyle/>
                    <a:p>
                      <a:pPr rtl="1"/>
                      <a:r>
                        <a:rPr lang="he-IL" dirty="0"/>
                        <a:t>20,000 ₪</a:t>
                      </a:r>
                    </a:p>
                  </a:txBody>
                  <a:tcPr/>
                </a:tc>
                <a:tc>
                  <a:txBody>
                    <a:bodyPr/>
                    <a:lstStyle/>
                    <a:p>
                      <a:pPr rtl="1"/>
                      <a:r>
                        <a:rPr lang="he-IL" dirty="0"/>
                        <a:t>18,000 ₪</a:t>
                      </a:r>
                    </a:p>
                  </a:txBody>
                  <a:tcPr/>
                </a:tc>
                <a:extLst>
                  <a:ext uri="{0D108BD9-81ED-4DB2-BD59-A6C34878D82A}">
                    <a16:rowId xmlns:a16="http://schemas.microsoft.com/office/drawing/2014/main" val="3529045452"/>
                  </a:ext>
                </a:extLst>
              </a:tr>
            </a:tbl>
          </a:graphicData>
        </a:graphic>
      </p:graphicFrame>
    </p:spTree>
    <p:extLst>
      <p:ext uri="{BB962C8B-B14F-4D97-AF65-F5344CB8AC3E}">
        <p14:creationId xmlns:p14="http://schemas.microsoft.com/office/powerpoint/2010/main" val="257551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FB8E5F-1BAE-4CCF-B26F-9066A80D2283}"/>
              </a:ext>
            </a:extLst>
          </p:cNvPr>
          <p:cNvSpPr>
            <a:spLocks noGrp="1"/>
          </p:cNvSpPr>
          <p:nvPr>
            <p:ph type="title"/>
          </p:nvPr>
        </p:nvSpPr>
        <p:spPr/>
        <p:txBody>
          <a:bodyPr/>
          <a:lstStyle/>
          <a:p>
            <a:r>
              <a:rPr lang="he-IL" dirty="0"/>
              <a:t>סעיף 14 :</a:t>
            </a:r>
            <a:r>
              <a:rPr lang="en-US" dirty="0"/>
              <a:t> </a:t>
            </a:r>
            <a:r>
              <a:rPr lang="he-IL" dirty="0"/>
              <a:t>אחוזי הפקדה</a:t>
            </a:r>
            <a:endParaRPr lang="en-US" dirty="0"/>
          </a:p>
        </p:txBody>
      </p:sp>
      <p:sp>
        <p:nvSpPr>
          <p:cNvPr id="4" name="מציין מיקום תוכן 2">
            <a:extLst>
              <a:ext uri="{FF2B5EF4-FFF2-40B4-BE49-F238E27FC236}">
                <a16:creationId xmlns:a16="http://schemas.microsoft.com/office/drawing/2014/main" id="{262D6960-5104-49A8-9F3F-914BC1D272EE}"/>
              </a:ext>
            </a:extLst>
          </p:cNvPr>
          <p:cNvSpPr txBox="1">
            <a:spLocks/>
          </p:cNvSpPr>
          <p:nvPr/>
        </p:nvSpPr>
        <p:spPr>
          <a:xfrm>
            <a:off x="1359476" y="1280802"/>
            <a:ext cx="10515600" cy="4351338"/>
          </a:xfrm>
          <a:prstGeom prst="rect">
            <a:avLst/>
          </a:prstGeom>
        </p:spPr>
        <p:txBody>
          <a:bodyPr/>
          <a:lstStyle>
            <a:lvl1pPr marL="342882" indent="-342882" algn="r" defTabSz="914354"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r" defTabSz="914354"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r" defTabSz="914354"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Calibri" panose="020F0502020204030204" pitchFamily="34" charset="0"/>
              </a:defRPr>
            </a:lvl5pPr>
            <a:lvl6pPr marL="2514474"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dirty="0"/>
              <a:t>רונן עובד במקום עבודה כבר שנתיים, השכר שלו בשנה הראשונה היה 8,000 ₪ ובשנה השנייה 10,000 ₪.</a:t>
            </a:r>
          </a:p>
          <a:p>
            <a:endParaRPr lang="he-IL" dirty="0"/>
          </a:p>
        </p:txBody>
      </p:sp>
      <p:graphicFrame>
        <p:nvGraphicFramePr>
          <p:cNvPr id="5" name="טבלה 6">
            <a:extLst>
              <a:ext uri="{FF2B5EF4-FFF2-40B4-BE49-F238E27FC236}">
                <a16:creationId xmlns:a16="http://schemas.microsoft.com/office/drawing/2014/main" id="{FAF773AF-2433-4631-A3A5-127FFC33F0D0}"/>
              </a:ext>
            </a:extLst>
          </p:cNvPr>
          <p:cNvGraphicFramePr>
            <a:graphicFrameLocks noGrp="1"/>
          </p:cNvGraphicFramePr>
          <p:nvPr>
            <p:extLst>
              <p:ext uri="{D42A27DB-BD31-4B8C-83A1-F6EECF244321}">
                <p14:modId xmlns:p14="http://schemas.microsoft.com/office/powerpoint/2010/main" val="2181824668"/>
              </p:ext>
            </p:extLst>
          </p:nvPr>
        </p:nvGraphicFramePr>
        <p:xfrm>
          <a:off x="3604768" y="3005666"/>
          <a:ext cx="8128000" cy="1483360"/>
        </p:xfrm>
        <a:graphic>
          <a:graphicData uri="http://schemas.openxmlformats.org/drawingml/2006/table">
            <a:tbl>
              <a:tblPr rtl="1" firstRow="1" bandRow="1">
                <a:tableStyleId>{073A0DAA-6AF3-43AB-8588-CEC1D06C72B9}</a:tableStyleId>
              </a:tblPr>
              <a:tblGrid>
                <a:gridCol w="2032000">
                  <a:extLst>
                    <a:ext uri="{9D8B030D-6E8A-4147-A177-3AD203B41FA5}">
                      <a16:colId xmlns:a16="http://schemas.microsoft.com/office/drawing/2014/main" val="3233124953"/>
                    </a:ext>
                  </a:extLst>
                </a:gridCol>
                <a:gridCol w="2032000">
                  <a:extLst>
                    <a:ext uri="{9D8B030D-6E8A-4147-A177-3AD203B41FA5}">
                      <a16:colId xmlns:a16="http://schemas.microsoft.com/office/drawing/2014/main" val="388148753"/>
                    </a:ext>
                  </a:extLst>
                </a:gridCol>
                <a:gridCol w="2032000">
                  <a:extLst>
                    <a:ext uri="{9D8B030D-6E8A-4147-A177-3AD203B41FA5}">
                      <a16:colId xmlns:a16="http://schemas.microsoft.com/office/drawing/2014/main" val="2236114940"/>
                    </a:ext>
                  </a:extLst>
                </a:gridCol>
                <a:gridCol w="2032000">
                  <a:extLst>
                    <a:ext uri="{9D8B030D-6E8A-4147-A177-3AD203B41FA5}">
                      <a16:colId xmlns:a16="http://schemas.microsoft.com/office/drawing/2014/main" val="3798641427"/>
                    </a:ext>
                  </a:extLst>
                </a:gridCol>
              </a:tblGrid>
              <a:tr h="370840">
                <a:tc>
                  <a:txBody>
                    <a:bodyPr/>
                    <a:lstStyle/>
                    <a:p>
                      <a:pPr rtl="1"/>
                      <a:r>
                        <a:rPr lang="he-IL" dirty="0"/>
                        <a:t>תקופת עבודה</a:t>
                      </a:r>
                    </a:p>
                  </a:txBody>
                  <a:tcPr/>
                </a:tc>
                <a:tc>
                  <a:txBody>
                    <a:bodyPr/>
                    <a:lstStyle/>
                    <a:p>
                      <a:pPr rtl="1"/>
                      <a:r>
                        <a:rPr lang="he-IL" dirty="0"/>
                        <a:t>שכר</a:t>
                      </a:r>
                    </a:p>
                  </a:txBody>
                  <a:tcPr/>
                </a:tc>
                <a:tc>
                  <a:txBody>
                    <a:bodyPr/>
                    <a:lstStyle/>
                    <a:p>
                      <a:pPr rtl="1"/>
                      <a:r>
                        <a:rPr lang="he-IL" dirty="0"/>
                        <a:t>סעיף 14 – 8.33%</a:t>
                      </a:r>
                    </a:p>
                  </a:txBody>
                  <a:tcPr/>
                </a:tc>
                <a:tc>
                  <a:txBody>
                    <a:bodyPr/>
                    <a:lstStyle/>
                    <a:p>
                      <a:pPr rtl="1"/>
                      <a:r>
                        <a:rPr lang="he-IL" dirty="0"/>
                        <a:t>סעיף 14 – 6%</a:t>
                      </a:r>
                    </a:p>
                  </a:txBody>
                  <a:tcPr/>
                </a:tc>
                <a:extLst>
                  <a:ext uri="{0D108BD9-81ED-4DB2-BD59-A6C34878D82A}">
                    <a16:rowId xmlns:a16="http://schemas.microsoft.com/office/drawing/2014/main" val="3437986031"/>
                  </a:ext>
                </a:extLst>
              </a:tr>
              <a:tr h="370840">
                <a:tc>
                  <a:txBody>
                    <a:bodyPr/>
                    <a:lstStyle/>
                    <a:p>
                      <a:pPr rtl="1"/>
                      <a:r>
                        <a:rPr lang="he-IL" dirty="0"/>
                        <a:t>1</a:t>
                      </a:r>
                    </a:p>
                  </a:txBody>
                  <a:tcPr/>
                </a:tc>
                <a:tc>
                  <a:txBody>
                    <a:bodyPr/>
                    <a:lstStyle/>
                    <a:p>
                      <a:pPr rtl="1"/>
                      <a:r>
                        <a:rPr lang="he-IL" dirty="0"/>
                        <a:t>8,000 ₪</a:t>
                      </a:r>
                    </a:p>
                  </a:txBody>
                  <a:tcPr/>
                </a:tc>
                <a:tc>
                  <a:txBody>
                    <a:bodyPr/>
                    <a:lstStyle/>
                    <a:p>
                      <a:pPr rtl="1"/>
                      <a:r>
                        <a:rPr lang="he-IL" dirty="0"/>
                        <a:t>8,000 ש"ח</a:t>
                      </a:r>
                    </a:p>
                  </a:txBody>
                  <a:tcPr/>
                </a:tc>
                <a:tc>
                  <a:txBody>
                    <a:bodyPr/>
                    <a:lstStyle/>
                    <a:p>
                      <a:pPr rtl="1"/>
                      <a:r>
                        <a:rPr lang="he-IL" dirty="0"/>
                        <a:t>5,760 ₪ </a:t>
                      </a:r>
                    </a:p>
                  </a:txBody>
                  <a:tcPr/>
                </a:tc>
                <a:extLst>
                  <a:ext uri="{0D108BD9-81ED-4DB2-BD59-A6C34878D82A}">
                    <a16:rowId xmlns:a16="http://schemas.microsoft.com/office/drawing/2014/main" val="2805846150"/>
                  </a:ext>
                </a:extLst>
              </a:tr>
              <a:tr h="370840">
                <a:tc>
                  <a:txBody>
                    <a:bodyPr/>
                    <a:lstStyle/>
                    <a:p>
                      <a:pPr rtl="1"/>
                      <a:r>
                        <a:rPr lang="he-IL" dirty="0"/>
                        <a:t>2</a:t>
                      </a:r>
                    </a:p>
                  </a:txBody>
                  <a:tcPr/>
                </a:tc>
                <a:tc>
                  <a:txBody>
                    <a:bodyPr/>
                    <a:lstStyle/>
                    <a:p>
                      <a:pPr rtl="1"/>
                      <a:r>
                        <a:rPr lang="he-IL" dirty="0"/>
                        <a:t>10,000 ₪</a:t>
                      </a:r>
                    </a:p>
                  </a:txBody>
                  <a:tcPr/>
                </a:tc>
                <a:tc>
                  <a:txBody>
                    <a:bodyPr/>
                    <a:lstStyle/>
                    <a:p>
                      <a:pPr rtl="1"/>
                      <a:r>
                        <a:rPr lang="he-IL" dirty="0"/>
                        <a:t>10,000 ש"ח</a:t>
                      </a:r>
                    </a:p>
                  </a:txBody>
                  <a:tcPr/>
                </a:tc>
                <a:tc>
                  <a:txBody>
                    <a:bodyPr/>
                    <a:lstStyle/>
                    <a:p>
                      <a:pPr rtl="1"/>
                      <a:r>
                        <a:rPr lang="he-IL" dirty="0"/>
                        <a:t>7,200 ₪ +28%</a:t>
                      </a:r>
                    </a:p>
                  </a:txBody>
                  <a:tcPr/>
                </a:tc>
                <a:extLst>
                  <a:ext uri="{0D108BD9-81ED-4DB2-BD59-A6C34878D82A}">
                    <a16:rowId xmlns:a16="http://schemas.microsoft.com/office/drawing/2014/main" val="321878420"/>
                  </a:ext>
                </a:extLst>
              </a:tr>
              <a:tr h="370840">
                <a:tc>
                  <a:txBody>
                    <a:bodyPr/>
                    <a:lstStyle/>
                    <a:p>
                      <a:pPr rtl="1"/>
                      <a:r>
                        <a:rPr lang="he-IL" dirty="0"/>
                        <a:t>זכאות לפיצויים</a:t>
                      </a:r>
                    </a:p>
                  </a:txBody>
                  <a:tcPr/>
                </a:tc>
                <a:tc>
                  <a:txBody>
                    <a:bodyPr/>
                    <a:lstStyle/>
                    <a:p>
                      <a:pPr rtl="1"/>
                      <a:r>
                        <a:rPr lang="he-IL" dirty="0"/>
                        <a:t>20,000 ₪</a:t>
                      </a:r>
                    </a:p>
                  </a:txBody>
                  <a:tcPr/>
                </a:tc>
                <a:tc>
                  <a:txBody>
                    <a:bodyPr/>
                    <a:lstStyle/>
                    <a:p>
                      <a:pPr rtl="1"/>
                      <a:r>
                        <a:rPr lang="he-IL" dirty="0"/>
                        <a:t>18,000 ₪</a:t>
                      </a:r>
                    </a:p>
                  </a:txBody>
                  <a:tcPr/>
                </a:tc>
                <a:tc>
                  <a:txBody>
                    <a:bodyPr/>
                    <a:lstStyle/>
                    <a:p>
                      <a:pPr rtl="1"/>
                      <a:r>
                        <a:rPr lang="he-IL" dirty="0"/>
                        <a:t>18,560 ₪ </a:t>
                      </a:r>
                    </a:p>
                  </a:txBody>
                  <a:tcPr/>
                </a:tc>
                <a:extLst>
                  <a:ext uri="{0D108BD9-81ED-4DB2-BD59-A6C34878D82A}">
                    <a16:rowId xmlns:a16="http://schemas.microsoft.com/office/drawing/2014/main" val="3529045452"/>
                  </a:ext>
                </a:extLst>
              </a:tr>
            </a:tbl>
          </a:graphicData>
        </a:graphic>
      </p:graphicFrame>
    </p:spTree>
    <p:extLst>
      <p:ext uri="{BB962C8B-B14F-4D97-AF65-F5344CB8AC3E}">
        <p14:creationId xmlns:p14="http://schemas.microsoft.com/office/powerpoint/2010/main" val="210601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סעיף 14</a:t>
            </a:r>
          </a:p>
        </p:txBody>
      </p:sp>
      <p:sp>
        <p:nvSpPr>
          <p:cNvPr id="3" name="מציין מיקום תוכן 2"/>
          <p:cNvSpPr>
            <a:spLocks noGrp="1"/>
          </p:cNvSpPr>
          <p:nvPr>
            <p:ph idx="1"/>
          </p:nvPr>
        </p:nvSpPr>
        <p:spPr/>
        <p:txBody>
          <a:bodyPr/>
          <a:lstStyle/>
          <a:p>
            <a:pPr marL="457200" indent="-457200">
              <a:buFont typeface="Arial" panose="020B0604020202020204" pitchFamily="34" charset="0"/>
              <a:buChar char="•"/>
            </a:pPr>
            <a:r>
              <a:rPr lang="he-IL" dirty="0"/>
              <a:t>כספי הפיצויים בחיסכון הפנסיוני באים במקום כספי הפיצויים שישלם המעסיק</a:t>
            </a:r>
          </a:p>
          <a:p>
            <a:pPr marL="457200" indent="-457200">
              <a:buFont typeface="Arial" panose="020B0604020202020204" pitchFamily="34" charset="0"/>
              <a:buChar char="•"/>
            </a:pPr>
            <a:r>
              <a:rPr lang="he-IL" dirty="0"/>
              <a:t>מעסיק לא מבצע השלמת פיצויים בהתאם לגידולי שכר</a:t>
            </a:r>
          </a:p>
          <a:p>
            <a:pPr marL="457200" indent="-457200">
              <a:buFont typeface="Arial" panose="020B0604020202020204" pitchFamily="34" charset="0"/>
              <a:buChar char="•"/>
            </a:pPr>
            <a:r>
              <a:rPr lang="he-IL" dirty="0"/>
              <a:t>רווחים / הפסדים נזקפים לעובד</a:t>
            </a:r>
          </a:p>
        </p:txBody>
      </p:sp>
    </p:spTree>
    <p:extLst>
      <p:ext uri="{BB962C8B-B14F-4D97-AF65-F5344CB8AC3E}">
        <p14:creationId xmlns:p14="http://schemas.microsoft.com/office/powerpoint/2010/main" val="768044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חישוב פיצויים בסיום עבודה</a:t>
            </a:r>
          </a:p>
        </p:txBody>
      </p:sp>
      <p:sp>
        <p:nvSpPr>
          <p:cNvPr id="3" name="מציין מיקום תוכן 2"/>
          <p:cNvSpPr>
            <a:spLocks noGrp="1"/>
          </p:cNvSpPr>
          <p:nvPr>
            <p:ph idx="1"/>
          </p:nvPr>
        </p:nvSpPr>
        <p:spPr/>
        <p:txBody>
          <a:bodyPr/>
          <a:lstStyle/>
          <a:p>
            <a:pPr marL="457200" indent="-457200">
              <a:buFont typeface="Arial" panose="020B0604020202020204" pitchFamily="34" charset="0"/>
              <a:buChar char="•"/>
            </a:pPr>
            <a:r>
              <a:rPr lang="he-IL" dirty="0"/>
              <a:t>זכאות לפיצויי פיטורים</a:t>
            </a:r>
          </a:p>
          <a:p>
            <a:pPr marL="457200" indent="-457200">
              <a:buFont typeface="Arial" panose="020B0604020202020204" pitchFamily="34" charset="0"/>
              <a:buChar char="•"/>
            </a:pPr>
            <a:r>
              <a:rPr lang="he-IL" dirty="0"/>
              <a:t>חתימה על סעיף 14</a:t>
            </a:r>
          </a:p>
          <a:p>
            <a:pPr marL="457200" indent="-457200">
              <a:buFont typeface="Arial" panose="020B0604020202020204" pitchFamily="34" charset="0"/>
              <a:buChar char="•"/>
            </a:pPr>
            <a:r>
              <a:rPr lang="he-IL" dirty="0"/>
              <a:t>הפקדה חלקית בהתאם לסעיף 14 (6%)</a:t>
            </a:r>
          </a:p>
          <a:p>
            <a:pPr marL="457200" indent="-457200">
              <a:buFont typeface="Arial" panose="020B0604020202020204" pitchFamily="34" charset="0"/>
              <a:buChar char="•"/>
            </a:pPr>
            <a:r>
              <a:rPr lang="he-IL" dirty="0"/>
              <a:t>חתימה מאוחרת על סעיף 14</a:t>
            </a:r>
          </a:p>
          <a:p>
            <a:pPr marL="457200" indent="-457200">
              <a:buFont typeface="Arial" panose="020B0604020202020204" pitchFamily="34" charset="0"/>
              <a:buChar char="•"/>
            </a:pPr>
            <a:r>
              <a:rPr lang="he-IL" dirty="0"/>
              <a:t>העדר סעיף 14</a:t>
            </a:r>
          </a:p>
          <a:p>
            <a:pPr marL="457200" indent="-457200">
              <a:buFont typeface="Arial" panose="020B0604020202020204" pitchFamily="34" charset="0"/>
              <a:buChar char="•"/>
            </a:pPr>
            <a:r>
              <a:rPr lang="he-IL" dirty="0"/>
              <a:t>האם באמת חל על העובדים סעיף 14?</a:t>
            </a:r>
          </a:p>
          <a:p>
            <a:pPr marL="457200" indent="-457200">
              <a:buFont typeface="Arial" panose="020B0604020202020204" pitchFamily="34" charset="0"/>
              <a:buChar char="•"/>
            </a:pPr>
            <a:endParaRPr lang="he-IL" dirty="0"/>
          </a:p>
        </p:txBody>
      </p:sp>
    </p:spTree>
    <p:extLst>
      <p:ext uri="{BB962C8B-B14F-4D97-AF65-F5344CB8AC3E}">
        <p14:creationId xmlns:p14="http://schemas.microsoft.com/office/powerpoint/2010/main" val="36903958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770E52-A10C-4B4B-8B51-582B723FE1C0}"/>
              </a:ext>
            </a:extLst>
          </p:cNvPr>
          <p:cNvSpPr>
            <a:spLocks noGrp="1"/>
          </p:cNvSpPr>
          <p:nvPr>
            <p:ph type="title"/>
          </p:nvPr>
        </p:nvSpPr>
        <p:spPr/>
        <p:txBody>
          <a:bodyPr/>
          <a:lstStyle/>
          <a:p>
            <a:r>
              <a:rPr lang="he-IL" dirty="0"/>
              <a:t>האם באמת חל על העובד סעיף 14?</a:t>
            </a:r>
          </a:p>
        </p:txBody>
      </p:sp>
      <p:sp>
        <p:nvSpPr>
          <p:cNvPr id="3" name="מציין מיקום תוכן 2">
            <a:extLst>
              <a:ext uri="{FF2B5EF4-FFF2-40B4-BE49-F238E27FC236}">
                <a16:creationId xmlns:a16="http://schemas.microsoft.com/office/drawing/2014/main" id="{F0E72494-AF6D-4ED5-A5E7-ECDD7DAAD35C}"/>
              </a:ext>
            </a:extLst>
          </p:cNvPr>
          <p:cNvSpPr>
            <a:spLocks noGrp="1"/>
          </p:cNvSpPr>
          <p:nvPr>
            <p:ph idx="1"/>
          </p:nvPr>
        </p:nvSpPr>
        <p:spPr/>
        <p:txBody>
          <a:bodyPr/>
          <a:lstStyle/>
          <a:p>
            <a:pPr marL="457200" indent="-457200">
              <a:buFont typeface="Arial" panose="020B0604020202020204" pitchFamily="34" charset="0"/>
              <a:buChar char="•"/>
            </a:pPr>
            <a:r>
              <a:rPr lang="he-IL" dirty="0">
                <a:solidFill>
                  <a:schemeClr val="bg1">
                    <a:lumMod val="50000"/>
                  </a:schemeClr>
                </a:solidFill>
              </a:rPr>
              <a:t>האם חל על העובד צו הרחבה או שהוא חתם על נוסח האישור הכללי?</a:t>
            </a:r>
          </a:p>
          <a:p>
            <a:pPr marL="457200" indent="-457200">
              <a:buFont typeface="Arial" panose="020B0604020202020204" pitchFamily="34" charset="0"/>
              <a:buChar char="•"/>
            </a:pPr>
            <a:r>
              <a:rPr lang="he-IL" dirty="0">
                <a:solidFill>
                  <a:schemeClr val="bg1">
                    <a:lumMod val="50000"/>
                  </a:schemeClr>
                </a:solidFill>
              </a:rPr>
              <a:t>מועד תחילת ההפקדות – האם ההפקדות החלו לאחר כניסת צו ההרחבה לתוקף בשנת 2008</a:t>
            </a:r>
          </a:p>
          <a:p>
            <a:pPr marL="457200" indent="-457200">
              <a:buFont typeface="Arial" panose="020B0604020202020204" pitchFamily="34" charset="0"/>
              <a:buChar char="•"/>
            </a:pPr>
            <a:r>
              <a:rPr lang="he-IL" dirty="0">
                <a:solidFill>
                  <a:schemeClr val="bg1">
                    <a:lumMod val="50000"/>
                  </a:schemeClr>
                </a:solidFill>
              </a:rPr>
              <a:t>אחוזי ההפקדה – האם אחוזי ההפקדה תואמים את אלה שנקבעו בצו ההרחבה</a:t>
            </a:r>
          </a:p>
          <a:p>
            <a:pPr marL="457200" indent="-457200">
              <a:buFont typeface="Arial" panose="020B0604020202020204" pitchFamily="34" charset="0"/>
              <a:buChar char="•"/>
            </a:pPr>
            <a:r>
              <a:rPr lang="he-IL" dirty="0">
                <a:solidFill>
                  <a:schemeClr val="bg1">
                    <a:lumMod val="50000"/>
                  </a:schemeClr>
                </a:solidFill>
              </a:rPr>
              <a:t>גובה השכר המבוטח – האם העובד היה מבוטח על שכר עד השכר הקבוע בצו (השכר הממוצע במשק) בשנת 2022 10,551 ₪</a:t>
            </a:r>
          </a:p>
          <a:p>
            <a:pPr marL="457200" indent="-457200">
              <a:buFont typeface="Arial" panose="020B0604020202020204" pitchFamily="34" charset="0"/>
              <a:buChar char="•"/>
            </a:pPr>
            <a:endParaRPr lang="he-IL" dirty="0">
              <a:solidFill>
                <a:schemeClr val="bg1">
                  <a:lumMod val="50000"/>
                </a:schemeClr>
              </a:solidFill>
            </a:endParaRPr>
          </a:p>
          <a:p>
            <a:r>
              <a:rPr lang="he-IL" dirty="0">
                <a:solidFill>
                  <a:schemeClr val="bg1">
                    <a:lumMod val="50000"/>
                  </a:schemeClr>
                </a:solidFill>
              </a:rPr>
              <a:t>(המבחנים מתבססים על פסק דין אילנה </a:t>
            </a:r>
            <a:r>
              <a:rPr lang="he-IL" dirty="0" err="1">
                <a:solidFill>
                  <a:schemeClr val="bg1">
                    <a:lumMod val="50000"/>
                  </a:schemeClr>
                </a:solidFill>
              </a:rPr>
              <a:t>קאטר</a:t>
            </a:r>
            <a:r>
              <a:rPr lang="he-IL" dirty="0">
                <a:solidFill>
                  <a:schemeClr val="bg1">
                    <a:lumMod val="50000"/>
                  </a:schemeClr>
                </a:solidFill>
              </a:rPr>
              <a:t> נ קרנות קורת ישראל)</a:t>
            </a:r>
          </a:p>
        </p:txBody>
      </p:sp>
    </p:spTree>
    <p:extLst>
      <p:ext uri="{BB962C8B-B14F-4D97-AF65-F5344CB8AC3E}">
        <p14:creationId xmlns:p14="http://schemas.microsoft.com/office/powerpoint/2010/main" val="5089570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788A2D-21DF-496D-B8CA-418CCD55039C}"/>
              </a:ext>
            </a:extLst>
          </p:cNvPr>
          <p:cNvSpPr>
            <a:spLocks noGrp="1"/>
          </p:cNvSpPr>
          <p:nvPr>
            <p:ph type="title"/>
          </p:nvPr>
        </p:nvSpPr>
        <p:spPr/>
        <p:txBody>
          <a:bodyPr/>
          <a:lstStyle/>
          <a:p>
            <a:r>
              <a:rPr lang="he-IL" dirty="0"/>
              <a:t>למי שייכים הרווחים?</a:t>
            </a:r>
            <a:endParaRPr lang="en-US" dirty="0"/>
          </a:p>
        </p:txBody>
      </p:sp>
      <p:sp>
        <p:nvSpPr>
          <p:cNvPr id="3" name="מציין מיקום תוכן 2">
            <a:extLst>
              <a:ext uri="{FF2B5EF4-FFF2-40B4-BE49-F238E27FC236}">
                <a16:creationId xmlns:a16="http://schemas.microsoft.com/office/drawing/2014/main" id="{71433602-77D7-4047-9C72-12C467F6D42D}"/>
              </a:ext>
            </a:extLst>
          </p:cNvPr>
          <p:cNvSpPr>
            <a:spLocks noGrp="1"/>
          </p:cNvSpPr>
          <p:nvPr>
            <p:ph idx="1"/>
          </p:nvPr>
        </p:nvSpPr>
        <p:spPr/>
        <p:txBody>
          <a:bodyPr/>
          <a:lstStyle/>
          <a:p>
            <a:pPr marL="457200" indent="-457200">
              <a:buFont typeface="Arial" panose="020B0604020202020204" pitchFamily="34" charset="0"/>
              <a:buChar char="•"/>
            </a:pPr>
            <a:r>
              <a:rPr lang="he-IL" dirty="0">
                <a:solidFill>
                  <a:schemeClr val="bg1">
                    <a:lumMod val="50000"/>
                  </a:schemeClr>
                </a:solidFill>
              </a:rPr>
              <a:t>סעיף 14</a:t>
            </a:r>
          </a:p>
          <a:p>
            <a:pPr marL="457200" indent="-457200">
              <a:buFont typeface="Arial" panose="020B0604020202020204" pitchFamily="34" charset="0"/>
              <a:buChar char="•"/>
            </a:pPr>
            <a:r>
              <a:rPr lang="he-IL" dirty="0">
                <a:solidFill>
                  <a:schemeClr val="bg1">
                    <a:lumMod val="50000"/>
                  </a:schemeClr>
                </a:solidFill>
              </a:rPr>
              <a:t>העדר סעיף 14</a:t>
            </a:r>
          </a:p>
          <a:p>
            <a:pPr marL="457200" indent="-457200">
              <a:buFont typeface="Arial" panose="020B0604020202020204" pitchFamily="34" charset="0"/>
              <a:buChar char="•"/>
            </a:pPr>
            <a:r>
              <a:rPr lang="he-IL" dirty="0">
                <a:solidFill>
                  <a:schemeClr val="bg1">
                    <a:lumMod val="50000"/>
                  </a:schemeClr>
                </a:solidFill>
              </a:rPr>
              <a:t>פוליסות ביטוחי מנהלים עד 2004</a:t>
            </a:r>
            <a:endParaRPr lang="en-US" dirty="0"/>
          </a:p>
        </p:txBody>
      </p:sp>
    </p:spTree>
    <p:extLst>
      <p:ext uri="{BB962C8B-B14F-4D97-AF65-F5344CB8AC3E}">
        <p14:creationId xmlns:p14="http://schemas.microsoft.com/office/powerpoint/2010/main" val="42859270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870DCA-B9CF-4B56-B39D-E89ADD8A2A45}"/>
              </a:ext>
            </a:extLst>
          </p:cNvPr>
          <p:cNvSpPr>
            <a:spLocks noGrp="1"/>
          </p:cNvSpPr>
          <p:nvPr>
            <p:ph type="title"/>
          </p:nvPr>
        </p:nvSpPr>
        <p:spPr/>
        <p:txBody>
          <a:bodyPr/>
          <a:lstStyle/>
          <a:p>
            <a:r>
              <a:rPr lang="he-IL" dirty="0"/>
              <a:t>ביטוחי מנהלים עד 2004 :</a:t>
            </a:r>
            <a:r>
              <a:rPr lang="en-US" dirty="0"/>
              <a:t> </a:t>
            </a:r>
            <a:r>
              <a:rPr lang="he-IL" dirty="0"/>
              <a:t>פיצויים למס ופיצויים למעסיק</a:t>
            </a:r>
            <a:endParaRPr lang="en-US" dirty="0"/>
          </a:p>
        </p:txBody>
      </p:sp>
      <p:sp>
        <p:nvSpPr>
          <p:cNvPr id="3" name="מציין מיקום תוכן 2">
            <a:extLst>
              <a:ext uri="{FF2B5EF4-FFF2-40B4-BE49-F238E27FC236}">
                <a16:creationId xmlns:a16="http://schemas.microsoft.com/office/drawing/2014/main" id="{A6D5A26D-BEC5-4355-9B69-A0DD0DC04C8E}"/>
              </a:ext>
            </a:extLst>
          </p:cNvPr>
          <p:cNvSpPr>
            <a:spLocks noGrp="1"/>
          </p:cNvSpPr>
          <p:nvPr>
            <p:ph idx="1"/>
          </p:nvPr>
        </p:nvSpPr>
        <p:spPr/>
        <p:txBody>
          <a:bodyPr/>
          <a:lstStyle/>
          <a:p>
            <a:pPr marL="285750" indent="-285750">
              <a:buFont typeface="Arial" panose="020B0604020202020204" pitchFamily="34" charset="0"/>
              <a:buChar char="•"/>
            </a:pPr>
            <a:r>
              <a:rPr lang="he-IL" sz="2800" dirty="0">
                <a:solidFill>
                  <a:schemeClr val="bg1">
                    <a:lumMod val="50000"/>
                  </a:schemeClr>
                </a:solidFill>
              </a:rPr>
              <a:t>בפוליסות שהופקו עד לשנת 2004 הרווח על כספי הפיצויים מיוחס לרכיב התגמולים.</a:t>
            </a:r>
          </a:p>
          <a:p>
            <a:pPr marL="285750" indent="-285750">
              <a:buFont typeface="Arial" panose="020B0604020202020204" pitchFamily="34" charset="0"/>
              <a:buChar char="•"/>
            </a:pPr>
            <a:r>
              <a:rPr lang="he-IL" sz="2800" dirty="0">
                <a:solidFill>
                  <a:schemeClr val="bg1">
                    <a:lumMod val="50000"/>
                  </a:schemeClr>
                </a:solidFill>
              </a:rPr>
              <a:t>מעסיק ייחשב את חבות הפיצויים בהתאם לפיצויים למעסיק. אך בטופס 161 ירשמו הפיצויים לצורך התחשבנות מס הכנסה.</a:t>
            </a:r>
          </a:p>
          <a:p>
            <a:pPr marL="285750" indent="-285750">
              <a:buFont typeface="Arial" panose="020B0604020202020204" pitchFamily="34" charset="0"/>
              <a:buChar char="•"/>
            </a:pPr>
            <a:r>
              <a:rPr lang="he-IL" sz="2800" dirty="0">
                <a:solidFill>
                  <a:schemeClr val="bg1">
                    <a:lumMod val="50000"/>
                  </a:schemeClr>
                </a:solidFill>
              </a:rPr>
              <a:t>התוצאה : מעסיק נדרש בהשלמת פיצויים, העובד : זוכה למענק פרישה גדול יותר, אך יהיה חייב במס.</a:t>
            </a:r>
          </a:p>
          <a:p>
            <a:endParaRPr lang="en-US" dirty="0"/>
          </a:p>
        </p:txBody>
      </p:sp>
    </p:spTree>
    <p:extLst>
      <p:ext uri="{BB962C8B-B14F-4D97-AF65-F5344CB8AC3E}">
        <p14:creationId xmlns:p14="http://schemas.microsoft.com/office/powerpoint/2010/main" val="359952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863400-13D9-4308-B732-CC52C564AB21}"/>
              </a:ext>
            </a:extLst>
          </p:cNvPr>
          <p:cNvSpPr>
            <a:spLocks noGrp="1"/>
          </p:cNvSpPr>
          <p:nvPr>
            <p:ph type="title"/>
          </p:nvPr>
        </p:nvSpPr>
        <p:spPr/>
        <p:txBody>
          <a:bodyPr/>
          <a:lstStyle/>
          <a:p>
            <a:r>
              <a:rPr lang="he-IL" dirty="0"/>
              <a:t>אבדן כושר עבודה</a:t>
            </a:r>
          </a:p>
        </p:txBody>
      </p:sp>
      <p:sp>
        <p:nvSpPr>
          <p:cNvPr id="3" name="מציין מיקום תוכן 2">
            <a:extLst>
              <a:ext uri="{FF2B5EF4-FFF2-40B4-BE49-F238E27FC236}">
                <a16:creationId xmlns:a16="http://schemas.microsoft.com/office/drawing/2014/main" id="{99872ADC-F92A-4DCB-9305-C7719556DB3E}"/>
              </a:ext>
            </a:extLst>
          </p:cNvPr>
          <p:cNvSpPr>
            <a:spLocks noGrp="1"/>
          </p:cNvSpPr>
          <p:nvPr>
            <p:ph idx="1"/>
          </p:nvPr>
        </p:nvSpPr>
        <p:spPr/>
        <p:txBody>
          <a:bodyPr/>
          <a:lstStyle/>
          <a:p>
            <a:pPr marL="257175" indent="-257175" algn="just">
              <a:lnSpc>
                <a:spcPct val="160000"/>
              </a:lnSpc>
              <a:buClr>
                <a:srgbClr val="C89D48"/>
              </a:buClr>
              <a:buFont typeface="Wingdings" panose="05000000000000000000" pitchFamily="2" charset="2"/>
              <a:buChar char="§"/>
            </a:pPr>
            <a:r>
              <a:rPr lang="he-IL" dirty="0"/>
              <a:t>אובדן כושר עבודה מוגדר ברמה </a:t>
            </a:r>
            <a:r>
              <a:rPr lang="he-IL" dirty="0" err="1"/>
              <a:t>הביטוחית</a:t>
            </a:r>
            <a:r>
              <a:rPr lang="he-IL" dirty="0"/>
              <a:t> כחוסר היכולת להשתכר במקרה של מחלה או תאונה</a:t>
            </a:r>
          </a:p>
          <a:p>
            <a:pPr marL="257175" indent="-257175" algn="just">
              <a:lnSpc>
                <a:spcPct val="160000"/>
              </a:lnSpc>
              <a:buClr>
                <a:srgbClr val="C89D48"/>
              </a:buClr>
              <a:buFont typeface="Wingdings" panose="05000000000000000000" pitchFamily="2" charset="2"/>
              <a:buChar char="§"/>
            </a:pPr>
            <a:r>
              <a:rPr lang="he-IL" dirty="0"/>
              <a:t>הנכות יכולה להיות חלקית / מלאה / זמנית /לצמיתות</a:t>
            </a:r>
          </a:p>
          <a:p>
            <a:pPr marL="257175" indent="-257175" algn="just">
              <a:lnSpc>
                <a:spcPct val="160000"/>
              </a:lnSpc>
              <a:buClr>
                <a:srgbClr val="C89D48"/>
              </a:buClr>
              <a:buFont typeface="Wingdings" panose="05000000000000000000" pitchFamily="2" charset="2"/>
              <a:buChar char="§"/>
            </a:pPr>
            <a:r>
              <a:rPr lang="he-IL" dirty="0"/>
              <a:t>התוצאה הינה אובדן הכנסה וחוסר יכולת להמשיך ולחסוך לפרישה</a:t>
            </a:r>
          </a:p>
        </p:txBody>
      </p:sp>
    </p:spTree>
    <p:extLst>
      <p:ext uri="{BB962C8B-B14F-4D97-AF65-F5344CB8AC3E}">
        <p14:creationId xmlns:p14="http://schemas.microsoft.com/office/powerpoint/2010/main" val="33674448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0E6727-C4A7-4BD8-8EAB-2E90C48882C7}"/>
              </a:ext>
            </a:extLst>
          </p:cNvPr>
          <p:cNvSpPr>
            <a:spLocks noGrp="1"/>
          </p:cNvSpPr>
          <p:nvPr>
            <p:ph type="title"/>
          </p:nvPr>
        </p:nvSpPr>
        <p:spPr/>
        <p:txBody>
          <a:bodyPr/>
          <a:lstStyle/>
          <a:p>
            <a:r>
              <a:rPr lang="he-IL" dirty="0"/>
              <a:t>דוגמה</a:t>
            </a:r>
            <a:endParaRPr lang="en-US" dirty="0"/>
          </a:p>
        </p:txBody>
      </p:sp>
      <p:sp>
        <p:nvSpPr>
          <p:cNvPr id="4" name="מציין מיקום תוכן 2">
            <a:extLst>
              <a:ext uri="{FF2B5EF4-FFF2-40B4-BE49-F238E27FC236}">
                <a16:creationId xmlns:a16="http://schemas.microsoft.com/office/drawing/2014/main" id="{F8A259C0-79B0-4A11-87ED-1945B7085A39}"/>
              </a:ext>
            </a:extLst>
          </p:cNvPr>
          <p:cNvSpPr txBox="1">
            <a:spLocks/>
          </p:cNvSpPr>
          <p:nvPr/>
        </p:nvSpPr>
        <p:spPr>
          <a:xfrm>
            <a:off x="1359476" y="1280802"/>
            <a:ext cx="10515600" cy="4351338"/>
          </a:xfrm>
          <a:prstGeom prst="rect">
            <a:avLst/>
          </a:prstGeom>
        </p:spPr>
        <p:txBody>
          <a:bodyPr/>
          <a:lstStyle>
            <a:lvl1pPr marL="342882" indent="-342882" algn="r" defTabSz="914354"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r" defTabSz="914354"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r" defTabSz="914354"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Calibri" panose="020F0502020204030204" pitchFamily="34" charset="0"/>
              </a:defRPr>
            </a:lvl5pPr>
            <a:lvl6pPr marL="2514474"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dirty="0"/>
              <a:t>עובד סיים לעבוד וזכאי לפיצויים בגובה 600,000 ₪ </a:t>
            </a:r>
          </a:p>
        </p:txBody>
      </p:sp>
      <p:pic>
        <p:nvPicPr>
          <p:cNvPr id="5" name="Picture 2">
            <a:extLst>
              <a:ext uri="{FF2B5EF4-FFF2-40B4-BE49-F238E27FC236}">
                <a16:creationId xmlns:a16="http://schemas.microsoft.com/office/drawing/2014/main" id="{46691F83-9ED1-43F1-A99D-DF0623606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4387"/>
            <a:ext cx="5924550" cy="2028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טבלה 5">
            <a:extLst>
              <a:ext uri="{FF2B5EF4-FFF2-40B4-BE49-F238E27FC236}">
                <a16:creationId xmlns:a16="http://schemas.microsoft.com/office/drawing/2014/main" id="{06E13E84-7B9B-4925-B3D4-D44E05300970}"/>
              </a:ext>
            </a:extLst>
          </p:cNvPr>
          <p:cNvGraphicFramePr>
            <a:graphicFrameLocks noGrp="1"/>
          </p:cNvGraphicFramePr>
          <p:nvPr>
            <p:extLst>
              <p:ext uri="{D42A27DB-BD31-4B8C-83A1-F6EECF244321}">
                <p14:modId xmlns:p14="http://schemas.microsoft.com/office/powerpoint/2010/main" val="3399859225"/>
              </p:ext>
            </p:extLst>
          </p:nvPr>
        </p:nvGraphicFramePr>
        <p:xfrm>
          <a:off x="6241000" y="2991776"/>
          <a:ext cx="5783310" cy="1237380"/>
        </p:xfrm>
        <a:graphic>
          <a:graphicData uri="http://schemas.openxmlformats.org/drawingml/2006/table">
            <a:tbl>
              <a:tblPr rtl="1" firstRow="1" bandRow="1">
                <a:tableStyleId>{073A0DAA-6AF3-43AB-8588-CEC1D06C72B9}</a:tableStyleId>
              </a:tblPr>
              <a:tblGrid>
                <a:gridCol w="2891655">
                  <a:extLst>
                    <a:ext uri="{9D8B030D-6E8A-4147-A177-3AD203B41FA5}">
                      <a16:colId xmlns:a16="http://schemas.microsoft.com/office/drawing/2014/main" val="20000"/>
                    </a:ext>
                  </a:extLst>
                </a:gridCol>
                <a:gridCol w="2891655">
                  <a:extLst>
                    <a:ext uri="{9D8B030D-6E8A-4147-A177-3AD203B41FA5}">
                      <a16:colId xmlns:a16="http://schemas.microsoft.com/office/drawing/2014/main" val="20001"/>
                    </a:ext>
                  </a:extLst>
                </a:gridCol>
              </a:tblGrid>
              <a:tr h="412460">
                <a:tc>
                  <a:txBody>
                    <a:bodyPr/>
                    <a:lstStyle/>
                    <a:p>
                      <a:pPr rtl="1"/>
                      <a:r>
                        <a:rPr lang="he-IL" dirty="0"/>
                        <a:t>השלמה נדרשת על ידי מעסיק</a:t>
                      </a:r>
                    </a:p>
                  </a:txBody>
                  <a:tcPr/>
                </a:tc>
                <a:tc>
                  <a:txBody>
                    <a:bodyPr/>
                    <a:lstStyle/>
                    <a:p>
                      <a:pPr rtl="1"/>
                      <a:r>
                        <a:rPr lang="he-IL" dirty="0"/>
                        <a:t>נתונים לטופס 161</a:t>
                      </a:r>
                    </a:p>
                  </a:txBody>
                  <a:tcPr/>
                </a:tc>
                <a:extLst>
                  <a:ext uri="{0D108BD9-81ED-4DB2-BD59-A6C34878D82A}">
                    <a16:rowId xmlns:a16="http://schemas.microsoft.com/office/drawing/2014/main" val="10000"/>
                  </a:ext>
                </a:extLst>
              </a:tr>
              <a:tr h="412460">
                <a:tc>
                  <a:txBody>
                    <a:bodyPr/>
                    <a:lstStyle/>
                    <a:p>
                      <a:pPr rtl="1"/>
                      <a:r>
                        <a:rPr lang="he-IL" dirty="0"/>
                        <a:t>600,000-427,700=173,000</a:t>
                      </a:r>
                    </a:p>
                  </a:txBody>
                  <a:tcPr/>
                </a:tc>
                <a:tc>
                  <a:txBody>
                    <a:bodyPr/>
                    <a:lstStyle/>
                    <a:p>
                      <a:pPr rtl="1"/>
                      <a:r>
                        <a:rPr lang="he-IL" dirty="0"/>
                        <a:t>569,903</a:t>
                      </a:r>
                    </a:p>
                  </a:txBody>
                  <a:tcPr/>
                </a:tc>
                <a:extLst>
                  <a:ext uri="{0D108BD9-81ED-4DB2-BD59-A6C34878D82A}">
                    <a16:rowId xmlns:a16="http://schemas.microsoft.com/office/drawing/2014/main" val="10001"/>
                  </a:ext>
                </a:extLst>
              </a:tr>
              <a:tr h="412460">
                <a:tc>
                  <a:txBody>
                    <a:bodyPr/>
                    <a:lstStyle/>
                    <a:p>
                      <a:pPr rtl="1"/>
                      <a:endParaRPr lang="he-IL"/>
                    </a:p>
                  </a:txBody>
                  <a:tcPr/>
                </a:tc>
                <a:tc>
                  <a:txBody>
                    <a:bodyPr/>
                    <a:lstStyle/>
                    <a:p>
                      <a:pPr rtl="1"/>
                      <a:r>
                        <a:rPr lang="he-IL" dirty="0"/>
                        <a:t>173,000</a:t>
                      </a:r>
                    </a:p>
                  </a:txBody>
                  <a:tcPr/>
                </a:tc>
                <a:extLst>
                  <a:ext uri="{0D108BD9-81ED-4DB2-BD59-A6C34878D82A}">
                    <a16:rowId xmlns:a16="http://schemas.microsoft.com/office/drawing/2014/main" val="10002"/>
                  </a:ext>
                </a:extLst>
              </a:tr>
            </a:tbl>
          </a:graphicData>
        </a:graphic>
      </p:graphicFrame>
      <p:sp>
        <p:nvSpPr>
          <p:cNvPr id="7" name="חץ שמאלה 5">
            <a:extLst>
              <a:ext uri="{FF2B5EF4-FFF2-40B4-BE49-F238E27FC236}">
                <a16:creationId xmlns:a16="http://schemas.microsoft.com/office/drawing/2014/main" id="{764A36DB-3FD2-45F2-821E-2646F0637F94}"/>
              </a:ext>
            </a:extLst>
          </p:cNvPr>
          <p:cNvSpPr/>
          <p:nvPr/>
        </p:nvSpPr>
        <p:spPr>
          <a:xfrm>
            <a:off x="5740985" y="2574387"/>
            <a:ext cx="662773" cy="239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rgbClr val="FF0000"/>
                </a:solidFill>
              </a:ln>
            </a:endParaRPr>
          </a:p>
        </p:txBody>
      </p:sp>
      <p:sp>
        <p:nvSpPr>
          <p:cNvPr id="8" name="חץ שמאלה 6">
            <a:extLst>
              <a:ext uri="{FF2B5EF4-FFF2-40B4-BE49-F238E27FC236}">
                <a16:creationId xmlns:a16="http://schemas.microsoft.com/office/drawing/2014/main" id="{78543448-6AEC-4841-A0F8-EBE3280735F6}"/>
              </a:ext>
            </a:extLst>
          </p:cNvPr>
          <p:cNvSpPr/>
          <p:nvPr/>
        </p:nvSpPr>
        <p:spPr>
          <a:xfrm>
            <a:off x="5740984" y="2934139"/>
            <a:ext cx="662773" cy="239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rgbClr val="FF0000"/>
                </a:solidFill>
              </a:ln>
            </a:endParaRPr>
          </a:p>
        </p:txBody>
      </p:sp>
    </p:spTree>
    <p:extLst>
      <p:ext uri="{BB962C8B-B14F-4D97-AF65-F5344CB8AC3E}">
        <p14:creationId xmlns:p14="http://schemas.microsoft.com/office/powerpoint/2010/main" val="429389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תיקון 21 לחוק קופות הגמל</a:t>
            </a:r>
          </a:p>
        </p:txBody>
      </p:sp>
      <p:sp>
        <p:nvSpPr>
          <p:cNvPr id="3" name="מציין מיקום תוכן 2"/>
          <p:cNvSpPr>
            <a:spLocks noGrp="1"/>
          </p:cNvSpPr>
          <p:nvPr>
            <p:ph idx="1"/>
          </p:nvPr>
        </p:nvSpPr>
        <p:spPr/>
        <p:txBody>
          <a:bodyPr/>
          <a:lstStyle/>
          <a:p>
            <a:pPr marL="342900" indent="-342900">
              <a:buFont typeface="Arial" panose="020B0604020202020204" pitchFamily="34" charset="0"/>
              <a:buChar char="•"/>
            </a:pPr>
            <a:r>
              <a:rPr lang="he-IL" dirty="0"/>
              <a:t>במידה וחלפו 4 חודשים מסיום העבודה באפשרות העובד למשוך את כספי הפיצויים גם ללא אישור המעסיק.</a:t>
            </a:r>
          </a:p>
          <a:p>
            <a:endParaRPr lang="he-IL" dirty="0"/>
          </a:p>
          <a:p>
            <a:r>
              <a:rPr lang="he-IL" dirty="0"/>
              <a:t>באיזה מקרים יוכל המעסיק לקבל חזרה את כספי הפיצויים?</a:t>
            </a:r>
          </a:p>
          <a:p>
            <a:pPr marL="342900" indent="-342900">
              <a:buFont typeface="Arial" panose="020B0604020202020204" pitchFamily="34" charset="0"/>
              <a:buChar char="•"/>
            </a:pPr>
            <a:r>
              <a:rPr lang="he-IL" dirty="0"/>
              <a:t>פס"ד הצהרתי שמאשר שהעובד לא זכאי לפיצויים ושאלו שייכים למעביד.</a:t>
            </a:r>
          </a:p>
          <a:p>
            <a:pPr marL="342900" indent="-342900">
              <a:buFont typeface="Arial" panose="020B0604020202020204" pitchFamily="34" charset="0"/>
              <a:buChar char="•"/>
            </a:pPr>
            <a:r>
              <a:rPr lang="he-IL" dirty="0"/>
              <a:t>חתימה על הסכם עם העובד </a:t>
            </a:r>
            <a:r>
              <a:rPr lang="he-IL" u="sng" dirty="0"/>
              <a:t>לאחר סיום העבודה </a:t>
            </a:r>
            <a:r>
              <a:rPr lang="he-IL" dirty="0"/>
              <a:t>שזה מאשר לו למשוך את כספי הפיצויים</a:t>
            </a:r>
          </a:p>
          <a:p>
            <a:endParaRPr lang="he-IL" dirty="0"/>
          </a:p>
          <a:p>
            <a:endParaRPr lang="he-IL" dirty="0"/>
          </a:p>
        </p:txBody>
      </p:sp>
    </p:spTree>
    <p:extLst>
      <p:ext uri="{BB962C8B-B14F-4D97-AF65-F5344CB8AC3E}">
        <p14:creationId xmlns:p14="http://schemas.microsoft.com/office/powerpoint/2010/main" val="22950855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התפטרות וזכאות להשלמת פיצויים</a:t>
            </a:r>
          </a:p>
        </p:txBody>
      </p:sp>
      <p:sp>
        <p:nvSpPr>
          <p:cNvPr id="3" name="מציין מיקום תוכן 2"/>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he-IL" dirty="0"/>
              <a:t>עובד שהתפטר לא יהיה זכאי להשלמת פיצויים למעט </a:t>
            </a:r>
          </a:p>
          <a:p>
            <a:pPr marL="457200" indent="-457200">
              <a:buFont typeface="Arial" panose="020B0604020202020204" pitchFamily="34" charset="0"/>
              <a:buChar char="•"/>
            </a:pPr>
            <a:r>
              <a:rPr lang="he-IL" dirty="0"/>
              <a:t>סעיף 4 – עובד שעבודתו נפסקה מחמת פטירה או פשיטת רגל של מעבידו</a:t>
            </a:r>
          </a:p>
          <a:p>
            <a:pPr marL="457200" indent="-457200">
              <a:buFont typeface="Arial" panose="020B0604020202020204" pitchFamily="34" charset="0"/>
              <a:buChar char="•"/>
            </a:pPr>
            <a:r>
              <a:rPr lang="he-IL" dirty="0"/>
              <a:t>סעיף 6 – התפטרות לרגל מצב בריאותי לקוי. התפטר עובד לרגל מצב בריאותו הוא או של בן-משפחתו</a:t>
            </a:r>
          </a:p>
          <a:p>
            <a:pPr marL="457200" indent="-457200">
              <a:buFont typeface="Arial" panose="020B0604020202020204" pitchFamily="34" charset="0"/>
              <a:buChar char="•"/>
            </a:pPr>
            <a:r>
              <a:rPr lang="he-IL" dirty="0"/>
              <a:t>סעיף 7- התפטרות של הורה. התפטרה עובדת, </a:t>
            </a:r>
            <a:r>
              <a:rPr lang="he-IL" b="1" dirty="0"/>
              <a:t>תוך תשעה חדשים מיום שילדה</a:t>
            </a:r>
            <a:r>
              <a:rPr lang="he-IL" dirty="0"/>
              <a:t>, על מנת לטפל בילדה. המקרה יתקיים גם במקרה של אימוץ או אמנה.</a:t>
            </a:r>
          </a:p>
          <a:p>
            <a:pPr marL="457200" indent="-457200">
              <a:buFont typeface="Arial" panose="020B0604020202020204" pitchFamily="34" charset="0"/>
              <a:buChar char="•"/>
            </a:pPr>
            <a:r>
              <a:rPr lang="he-IL" dirty="0"/>
              <a:t>סעיף7א- התפטרות עקב שהייה במקלט לנשים מוכות</a:t>
            </a:r>
          </a:p>
          <a:p>
            <a:pPr marL="457200" indent="-457200">
              <a:buFont typeface="Arial" panose="020B0604020202020204" pitchFamily="34" charset="0"/>
              <a:buChar char="•"/>
            </a:pPr>
            <a:r>
              <a:rPr lang="he-IL" dirty="0"/>
              <a:t>סעיף 8 – התפטרות לרגל העתקת מגורים. לישוב חקלאי – מישוב שאינו חקלאי, או לישוב באזור פיתוח מישוב שאינו באזור פיתוח, </a:t>
            </a:r>
            <a:r>
              <a:rPr lang="he-IL" b="1" dirty="0"/>
              <a:t>בתנאים שנקבעו בתקנות באישור ועדת העבודה של הכנסת</a:t>
            </a:r>
          </a:p>
          <a:p>
            <a:pPr marL="457200" indent="-457200">
              <a:buFont typeface="Arial" panose="020B0604020202020204" pitchFamily="34" charset="0"/>
              <a:buChar char="•"/>
            </a:pPr>
            <a:r>
              <a:rPr lang="he-IL" dirty="0"/>
              <a:t>סעיף 9 – אי חידוש חוזה עבודה</a:t>
            </a:r>
          </a:p>
          <a:p>
            <a:pPr marL="457200" indent="-457200">
              <a:buFont typeface="Arial" panose="020B0604020202020204" pitchFamily="34" charset="0"/>
              <a:buChar char="•"/>
            </a:pPr>
            <a:r>
              <a:rPr lang="he-IL" dirty="0"/>
              <a:t>סעיף 11- התפטר עובד מחמת הרעה מוחשית בתנאי העבודה</a:t>
            </a:r>
          </a:p>
          <a:p>
            <a:pPr marL="457200" indent="-457200">
              <a:buFont typeface="Arial" panose="020B0604020202020204" pitchFamily="34" charset="0"/>
              <a:buChar char="•"/>
            </a:pPr>
            <a:r>
              <a:rPr lang="he-IL" dirty="0"/>
              <a:t>סעיף 11א- פיצויים למתגייס למשטרה או לשירות צבאי סדיר או שירות לאומי או שירות אזרחי.</a:t>
            </a:r>
          </a:p>
          <a:p>
            <a:pPr marL="457200" indent="-457200">
              <a:buFont typeface="Arial" panose="020B0604020202020204" pitchFamily="34" charset="0"/>
              <a:buChar char="•"/>
            </a:pPr>
            <a:r>
              <a:rPr lang="he-IL" dirty="0"/>
              <a:t>סעיף 11ה- התפטר עובד לאחר שהגיע לגיל הפרישה, כמשמעותו בחוק גיל פרישה. כלומר גבר שהגיע לגיל 67 או אישה שהגיעה לגיל 62.</a:t>
            </a:r>
          </a:p>
          <a:p>
            <a:pPr marL="457200" indent="-457200">
              <a:buFont typeface="Arial" panose="020B0604020202020204" pitchFamily="34" charset="0"/>
              <a:buChar char="•"/>
            </a:pPr>
            <a:endParaRPr lang="he-IL" dirty="0"/>
          </a:p>
          <a:p>
            <a:pPr marL="457200" indent="-457200">
              <a:buFont typeface="Arial" panose="020B0604020202020204" pitchFamily="34" charset="0"/>
              <a:buChar char="•"/>
            </a:pPr>
            <a:endParaRPr lang="he-IL" dirty="0"/>
          </a:p>
        </p:txBody>
      </p:sp>
    </p:spTree>
    <p:extLst>
      <p:ext uri="{BB962C8B-B14F-4D97-AF65-F5344CB8AC3E}">
        <p14:creationId xmlns:p14="http://schemas.microsoft.com/office/powerpoint/2010/main" val="8425601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40930A-92C8-493A-97A0-7312F0997B25}"/>
              </a:ext>
            </a:extLst>
          </p:cNvPr>
          <p:cNvSpPr>
            <a:spLocks noGrp="1"/>
          </p:cNvSpPr>
          <p:nvPr>
            <p:ph type="title"/>
          </p:nvPr>
        </p:nvSpPr>
        <p:spPr/>
        <p:txBody>
          <a:bodyPr/>
          <a:lstStyle/>
          <a:p>
            <a:r>
              <a:rPr lang="he-IL" dirty="0"/>
              <a:t>התפטרות לצורך טיפול בתינוק</a:t>
            </a:r>
            <a:endParaRPr lang="en-US" dirty="0"/>
          </a:p>
        </p:txBody>
      </p:sp>
      <p:sp>
        <p:nvSpPr>
          <p:cNvPr id="3" name="מציין מיקום תוכן 2">
            <a:extLst>
              <a:ext uri="{FF2B5EF4-FFF2-40B4-BE49-F238E27FC236}">
                <a16:creationId xmlns:a16="http://schemas.microsoft.com/office/drawing/2014/main" id="{4BD15186-BE42-4C36-9E04-0D0AA41FCBBB}"/>
              </a:ext>
            </a:extLst>
          </p:cNvPr>
          <p:cNvSpPr>
            <a:spLocks noGrp="1"/>
          </p:cNvSpPr>
          <p:nvPr>
            <p:ph idx="1"/>
          </p:nvPr>
        </p:nvSpPr>
        <p:spPr/>
        <p:txBody>
          <a:bodyPr/>
          <a:lstStyle/>
          <a:p>
            <a:pPr marL="457200" indent="-457200"/>
            <a:r>
              <a:rPr lang="he-IL" dirty="0">
                <a:solidFill>
                  <a:schemeClr val="bg1">
                    <a:lumMod val="50000"/>
                  </a:schemeClr>
                </a:solidFill>
              </a:rPr>
              <a:t>התפטרה עובדת, תוך תשעה חדשים מיום שילדה, על מנת לטפל בילדה – יראו </a:t>
            </a:r>
            <a:r>
              <a:rPr lang="he-IL" dirty="0" err="1">
                <a:solidFill>
                  <a:schemeClr val="bg1">
                    <a:lumMod val="50000"/>
                  </a:schemeClr>
                </a:solidFill>
              </a:rPr>
              <a:t>לענין</a:t>
            </a:r>
            <a:r>
              <a:rPr lang="he-IL" dirty="0">
                <a:solidFill>
                  <a:schemeClr val="bg1">
                    <a:lumMod val="50000"/>
                  </a:schemeClr>
                </a:solidFill>
              </a:rPr>
              <a:t> חוק זה את התפטרותה כפיטורים (7א לחוק)</a:t>
            </a:r>
          </a:p>
          <a:p>
            <a:pPr marL="457200" indent="-457200"/>
            <a:r>
              <a:rPr lang="he-IL" dirty="0">
                <a:solidFill>
                  <a:schemeClr val="bg1">
                    <a:lumMod val="50000"/>
                  </a:schemeClr>
                </a:solidFill>
              </a:rPr>
              <a:t>המבחן: האם העובדת אכן התפטרה כדי לטפל בתינוק?</a:t>
            </a:r>
          </a:p>
          <a:p>
            <a:pPr marL="0" indent="0">
              <a:buNone/>
            </a:pPr>
            <a:endParaRPr lang="en-US" dirty="0"/>
          </a:p>
        </p:txBody>
      </p:sp>
    </p:spTree>
    <p:extLst>
      <p:ext uri="{BB962C8B-B14F-4D97-AF65-F5344CB8AC3E}">
        <p14:creationId xmlns:p14="http://schemas.microsoft.com/office/powerpoint/2010/main" val="3370433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2DBD54-04A1-40A8-B560-A92974FF82C7}"/>
              </a:ext>
            </a:extLst>
          </p:cNvPr>
          <p:cNvSpPr>
            <a:spLocks noGrp="1"/>
          </p:cNvSpPr>
          <p:nvPr>
            <p:ph type="title"/>
          </p:nvPr>
        </p:nvSpPr>
        <p:spPr/>
        <p:txBody>
          <a:bodyPr/>
          <a:lstStyle/>
          <a:p>
            <a:r>
              <a:rPr lang="he-IL" dirty="0"/>
              <a:t>התפטרות לצורך טיפול בתינוק</a:t>
            </a:r>
            <a:endParaRPr lang="en-US" dirty="0"/>
          </a:p>
        </p:txBody>
      </p:sp>
      <p:sp>
        <p:nvSpPr>
          <p:cNvPr id="3" name="מציין מיקום תוכן 2">
            <a:extLst>
              <a:ext uri="{FF2B5EF4-FFF2-40B4-BE49-F238E27FC236}">
                <a16:creationId xmlns:a16="http://schemas.microsoft.com/office/drawing/2014/main" id="{95714D1D-1DA5-40A0-8F45-934170B2AA77}"/>
              </a:ext>
            </a:extLst>
          </p:cNvPr>
          <p:cNvSpPr>
            <a:spLocks noGrp="1"/>
          </p:cNvSpPr>
          <p:nvPr>
            <p:ph idx="1"/>
          </p:nvPr>
        </p:nvSpPr>
        <p:spPr/>
        <p:txBody>
          <a:bodyPr/>
          <a:lstStyle/>
          <a:p>
            <a:pPr marL="457200" indent="-457200"/>
            <a:r>
              <a:rPr lang="he-IL" dirty="0">
                <a:solidFill>
                  <a:schemeClr val="bg1">
                    <a:lumMod val="50000"/>
                  </a:schemeClr>
                </a:solidFill>
              </a:rPr>
              <a:t>מליסה מתוק נגד קל – אוטו</a:t>
            </a:r>
          </a:p>
          <a:p>
            <a:pPr marL="457200" indent="-457200"/>
            <a:r>
              <a:rPr lang="he-IL" dirty="0">
                <a:solidFill>
                  <a:schemeClr val="bg1">
                    <a:lumMod val="50000"/>
                  </a:schemeClr>
                </a:solidFill>
              </a:rPr>
              <a:t>העובדת עברה לעבוד בחברת אלבר</a:t>
            </a:r>
          </a:p>
          <a:p>
            <a:pPr marL="457200" indent="-457200"/>
            <a:r>
              <a:rPr lang="he-IL" dirty="0">
                <a:solidFill>
                  <a:schemeClr val="bg1">
                    <a:lumMod val="50000"/>
                  </a:schemeClr>
                </a:solidFill>
              </a:rPr>
              <a:t>אין ראיות כי שינוי מקום עבודתה אפשר לה:</a:t>
            </a:r>
            <a:br>
              <a:rPr lang="en-US" dirty="0">
                <a:solidFill>
                  <a:schemeClr val="bg1">
                    <a:lumMod val="50000"/>
                  </a:schemeClr>
                </a:solidFill>
              </a:rPr>
            </a:br>
            <a:r>
              <a:rPr lang="he-IL" dirty="0">
                <a:solidFill>
                  <a:schemeClr val="bg1">
                    <a:lumMod val="50000"/>
                  </a:schemeClr>
                </a:solidFill>
              </a:rPr>
              <a:t>נגישות לתינוק</a:t>
            </a:r>
            <a:br>
              <a:rPr lang="en-US" dirty="0">
                <a:solidFill>
                  <a:schemeClr val="bg1">
                    <a:lumMod val="50000"/>
                  </a:schemeClr>
                </a:solidFill>
              </a:rPr>
            </a:br>
            <a:r>
              <a:rPr lang="he-IL" dirty="0">
                <a:solidFill>
                  <a:schemeClr val="bg1">
                    <a:lumMod val="50000"/>
                  </a:schemeClr>
                </a:solidFill>
              </a:rPr>
              <a:t>שהות ארוכה יותר עם התינוק</a:t>
            </a:r>
            <a:br>
              <a:rPr lang="en-US" dirty="0">
                <a:solidFill>
                  <a:schemeClr val="bg1">
                    <a:lumMod val="50000"/>
                  </a:schemeClr>
                </a:solidFill>
              </a:rPr>
            </a:br>
            <a:r>
              <a:rPr lang="he-IL" dirty="0">
                <a:solidFill>
                  <a:schemeClr val="bg1">
                    <a:lumMod val="50000"/>
                  </a:schemeClr>
                </a:solidFill>
              </a:rPr>
              <a:t>או כל טעם אחר שניתן לראות בו "התפטרות לצורך טיפול בתינוק"</a:t>
            </a:r>
          </a:p>
          <a:p>
            <a:endParaRPr lang="en-US" dirty="0"/>
          </a:p>
        </p:txBody>
      </p:sp>
    </p:spTree>
    <p:extLst>
      <p:ext uri="{BB962C8B-B14F-4D97-AF65-F5344CB8AC3E}">
        <p14:creationId xmlns:p14="http://schemas.microsoft.com/office/powerpoint/2010/main" val="11565723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0BB1FB5-1A6B-428F-878E-25F2598ACE6C}"/>
              </a:ext>
            </a:extLst>
          </p:cNvPr>
          <p:cNvSpPr>
            <a:spLocks noGrp="1"/>
          </p:cNvSpPr>
          <p:nvPr>
            <p:ph type="title"/>
          </p:nvPr>
        </p:nvSpPr>
        <p:spPr/>
        <p:txBody>
          <a:bodyPr/>
          <a:lstStyle/>
          <a:p>
            <a:r>
              <a:rPr lang="he-IL" dirty="0"/>
              <a:t>השלמת פיצויים בגיל פרישה</a:t>
            </a:r>
            <a:endParaRPr lang="en-US" dirty="0"/>
          </a:p>
        </p:txBody>
      </p:sp>
      <p:sp>
        <p:nvSpPr>
          <p:cNvPr id="3" name="מציין מיקום תוכן 2">
            <a:extLst>
              <a:ext uri="{FF2B5EF4-FFF2-40B4-BE49-F238E27FC236}">
                <a16:creationId xmlns:a16="http://schemas.microsoft.com/office/drawing/2014/main" id="{266DBC40-C304-46A6-8743-8A44B9B1B10C}"/>
              </a:ext>
            </a:extLst>
          </p:cNvPr>
          <p:cNvSpPr>
            <a:spLocks noGrp="1"/>
          </p:cNvSpPr>
          <p:nvPr>
            <p:ph idx="1"/>
          </p:nvPr>
        </p:nvSpPr>
        <p:spPr/>
        <p:txBody>
          <a:bodyPr/>
          <a:lstStyle/>
          <a:p>
            <a:pPr marL="457200" indent="-457200"/>
            <a:r>
              <a:rPr lang="he-IL" dirty="0">
                <a:solidFill>
                  <a:schemeClr val="bg1">
                    <a:lumMod val="50000"/>
                  </a:schemeClr>
                </a:solidFill>
              </a:rPr>
              <a:t>סעיף 11ה- התפטר עובד לאחר שהגיע לגיל הפרישה, כמשמעותו בחוק גיל פרישה</a:t>
            </a:r>
          </a:p>
          <a:p>
            <a:pPr marL="457200" indent="-457200"/>
            <a:r>
              <a:rPr lang="he-IL" dirty="0">
                <a:solidFill>
                  <a:schemeClr val="bg1">
                    <a:lumMod val="50000"/>
                  </a:schemeClr>
                </a:solidFill>
              </a:rPr>
              <a:t>כלומר גבר שהגיע לגיל 67 או אישה שהגיעה לגיל 62</a:t>
            </a:r>
          </a:p>
          <a:p>
            <a:pPr marL="457200" indent="-457200"/>
            <a:r>
              <a:rPr lang="he-IL" dirty="0">
                <a:solidFill>
                  <a:schemeClr val="bg1">
                    <a:lumMod val="50000"/>
                  </a:schemeClr>
                </a:solidFill>
              </a:rPr>
              <a:t>פסק דין :</a:t>
            </a:r>
            <a:r>
              <a:rPr lang="en-US" dirty="0">
                <a:solidFill>
                  <a:schemeClr val="bg1">
                    <a:lumMod val="50000"/>
                  </a:schemeClr>
                </a:solidFill>
              </a:rPr>
              <a:t> </a:t>
            </a:r>
            <a:r>
              <a:rPr lang="he-IL" dirty="0">
                <a:solidFill>
                  <a:schemeClr val="bg1">
                    <a:lumMod val="50000"/>
                  </a:schemeClr>
                </a:solidFill>
              </a:rPr>
              <a:t>אקדמיה ומחול בירושלים</a:t>
            </a:r>
          </a:p>
          <a:p>
            <a:pPr marL="457200" indent="-457200"/>
            <a:r>
              <a:rPr lang="he-IL" dirty="0">
                <a:solidFill>
                  <a:schemeClr val="bg1">
                    <a:lumMod val="50000"/>
                  </a:schemeClr>
                </a:solidFill>
              </a:rPr>
              <a:t>העובדות היו מבוטחות בקרן פנסיה ותיקה</a:t>
            </a:r>
          </a:p>
          <a:p>
            <a:pPr marL="457200" indent="-457200"/>
            <a:r>
              <a:rPr lang="he-IL" dirty="0">
                <a:solidFill>
                  <a:schemeClr val="bg1">
                    <a:lumMod val="50000"/>
                  </a:schemeClr>
                </a:solidFill>
              </a:rPr>
              <a:t>העובדות יצאו לפנסיה ותבעו השלמת פיצויים</a:t>
            </a:r>
          </a:p>
          <a:p>
            <a:endParaRPr lang="he-IL" dirty="0">
              <a:solidFill>
                <a:schemeClr val="bg1">
                  <a:lumMod val="50000"/>
                </a:schemeClr>
              </a:solidFill>
            </a:endParaRPr>
          </a:p>
          <a:p>
            <a:endParaRPr lang="en-US" dirty="0"/>
          </a:p>
        </p:txBody>
      </p:sp>
    </p:spTree>
    <p:extLst>
      <p:ext uri="{BB962C8B-B14F-4D97-AF65-F5344CB8AC3E}">
        <p14:creationId xmlns:p14="http://schemas.microsoft.com/office/powerpoint/2010/main" val="17301382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רקע – חובת הפקדה לפנסיה לעצמאים</a:t>
            </a:r>
          </a:p>
        </p:txBody>
      </p:sp>
      <p:graphicFrame>
        <p:nvGraphicFramePr>
          <p:cNvPr id="4" name="מציין מיקום תוכן 4"/>
          <p:cNvGraphicFramePr>
            <a:graphicFrameLocks/>
          </p:cNvGraphicFramePr>
          <p:nvPr>
            <p:extLst>
              <p:ext uri="{D42A27DB-BD31-4B8C-83A1-F6EECF244321}">
                <p14:modId xmlns:p14="http://schemas.microsoft.com/office/powerpoint/2010/main" val="2792621151"/>
              </p:ext>
            </p:extLst>
          </p:nvPr>
        </p:nvGraphicFramePr>
        <p:xfrm>
          <a:off x="3117780" y="1771269"/>
          <a:ext cx="8229600" cy="3779520"/>
        </p:xfrm>
        <a:graphic>
          <a:graphicData uri="http://schemas.openxmlformats.org/drawingml/2006/table">
            <a:tbl>
              <a:tblPr rtl="1" firstRow="1" bandRow="1">
                <a:tableStyleId>{F5AB1C69-6EDB-4FF4-983F-18BD219EF322}</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rtl="1"/>
                      <a:r>
                        <a:rPr lang="he-IL" dirty="0"/>
                        <a:t>פנסיית חובה</a:t>
                      </a:r>
                    </a:p>
                  </a:txBody>
                  <a:tcPr/>
                </a:tc>
                <a:tc>
                  <a:txBody>
                    <a:bodyPr/>
                    <a:lstStyle/>
                    <a:p>
                      <a:pPr algn="ctr" rtl="1"/>
                      <a:r>
                        <a:rPr lang="he-IL" dirty="0"/>
                        <a:t>עצמאים</a:t>
                      </a:r>
                    </a:p>
                  </a:txBody>
                  <a:tcPr/>
                </a:tc>
                <a:tc>
                  <a:txBody>
                    <a:bodyPr/>
                    <a:lstStyle/>
                    <a:p>
                      <a:pPr algn="ctr" rtl="1"/>
                      <a:r>
                        <a:rPr lang="he-IL" dirty="0"/>
                        <a:t>שכירים</a:t>
                      </a:r>
                    </a:p>
                  </a:txBody>
                  <a:tcPr/>
                </a:tc>
                <a:extLst>
                  <a:ext uri="{0D108BD9-81ED-4DB2-BD59-A6C34878D82A}">
                    <a16:rowId xmlns:a16="http://schemas.microsoft.com/office/drawing/2014/main" val="10000"/>
                  </a:ext>
                </a:extLst>
              </a:tr>
              <a:tr h="370840">
                <a:tc>
                  <a:txBody>
                    <a:bodyPr/>
                    <a:lstStyle/>
                    <a:p>
                      <a:pPr rtl="1"/>
                      <a:r>
                        <a:rPr lang="he-IL" dirty="0"/>
                        <a:t>חובת השכר המבוטח</a:t>
                      </a:r>
                    </a:p>
                  </a:txBody>
                  <a:tcPr/>
                </a:tc>
                <a:tc>
                  <a:txBody>
                    <a:bodyPr/>
                    <a:lstStyle/>
                    <a:p>
                      <a:pPr algn="ctr" rtl="1"/>
                      <a:r>
                        <a:rPr lang="he-IL" dirty="0"/>
                        <a:t>השכר הממוצע במשק</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t>השכר הממוצע במשק</a:t>
                      </a:r>
                    </a:p>
                  </a:txBody>
                  <a:tcPr/>
                </a:tc>
                <a:extLst>
                  <a:ext uri="{0D108BD9-81ED-4DB2-BD59-A6C34878D82A}">
                    <a16:rowId xmlns:a16="http://schemas.microsoft.com/office/drawing/2014/main" val="10001"/>
                  </a:ext>
                </a:extLst>
              </a:tr>
              <a:tr h="370840">
                <a:tc>
                  <a:txBody>
                    <a:bodyPr/>
                    <a:lstStyle/>
                    <a:p>
                      <a:pPr rtl="1"/>
                      <a:r>
                        <a:rPr lang="he-IL" dirty="0"/>
                        <a:t>אחוזי הפקדה </a:t>
                      </a:r>
                      <a:r>
                        <a:rPr lang="he-IL" dirty="0" err="1"/>
                        <a:t>מירביים</a:t>
                      </a:r>
                      <a:endParaRPr lang="he-IL" dirty="0"/>
                    </a:p>
                  </a:txBody>
                  <a:tcPr/>
                </a:tc>
                <a:tc>
                  <a:txBody>
                    <a:bodyPr/>
                    <a:lstStyle/>
                    <a:p>
                      <a:pPr algn="ctr" rtl="1"/>
                      <a:r>
                        <a:rPr lang="he-IL" dirty="0"/>
                        <a:t>8.5%</a:t>
                      </a:r>
                    </a:p>
                  </a:txBody>
                  <a:tcPr/>
                </a:tc>
                <a:tc>
                  <a:txBody>
                    <a:bodyPr/>
                    <a:lstStyle/>
                    <a:p>
                      <a:pPr algn="ctr" rtl="1"/>
                      <a:r>
                        <a:rPr lang="he-IL" dirty="0"/>
                        <a:t>18.5%</a:t>
                      </a:r>
                    </a:p>
                  </a:txBody>
                  <a:tcPr/>
                </a:tc>
                <a:extLst>
                  <a:ext uri="{0D108BD9-81ED-4DB2-BD59-A6C34878D82A}">
                    <a16:rowId xmlns:a16="http://schemas.microsoft.com/office/drawing/2014/main" val="10002"/>
                  </a:ext>
                </a:extLst>
              </a:tr>
              <a:tr h="370840">
                <a:tc>
                  <a:txBody>
                    <a:bodyPr/>
                    <a:lstStyle/>
                    <a:p>
                      <a:pPr rtl="1"/>
                      <a:r>
                        <a:rPr lang="he-IL" dirty="0"/>
                        <a:t>חובת הפקדה*</a:t>
                      </a:r>
                    </a:p>
                  </a:txBody>
                  <a:tcPr/>
                </a:tc>
                <a:tc>
                  <a:txBody>
                    <a:bodyPr/>
                    <a:lstStyle/>
                    <a:p>
                      <a:pPr algn="ctr" rtl="1"/>
                      <a:r>
                        <a:rPr lang="he-IL" dirty="0"/>
                        <a:t>מעל גיל </a:t>
                      </a:r>
                      <a:r>
                        <a:rPr lang="he-IL" baseline="0" dirty="0"/>
                        <a:t> 21 ועד גיל 60</a:t>
                      </a:r>
                      <a:endParaRPr lang="he-IL" dirty="0"/>
                    </a:p>
                  </a:txBody>
                  <a:tcPr/>
                </a:tc>
                <a:tc>
                  <a:txBody>
                    <a:bodyPr/>
                    <a:lstStyle/>
                    <a:p>
                      <a:pPr algn="ctr" rtl="1"/>
                      <a:r>
                        <a:rPr lang="he-IL" dirty="0"/>
                        <a:t>נשים 20,</a:t>
                      </a:r>
                      <a:r>
                        <a:rPr lang="he-IL" baseline="0" dirty="0"/>
                        <a:t> גברים 21 עד גיל 67</a:t>
                      </a:r>
                      <a:endParaRPr lang="he-IL" dirty="0"/>
                    </a:p>
                  </a:txBody>
                  <a:tcPr/>
                </a:tc>
                <a:extLst>
                  <a:ext uri="{0D108BD9-81ED-4DB2-BD59-A6C34878D82A}">
                    <a16:rowId xmlns:a16="http://schemas.microsoft.com/office/drawing/2014/main" val="10003"/>
                  </a:ext>
                </a:extLst>
              </a:tr>
              <a:tr h="370840">
                <a:tc>
                  <a:txBody>
                    <a:bodyPr/>
                    <a:lstStyle/>
                    <a:p>
                      <a:pPr rtl="1"/>
                      <a:r>
                        <a:rPr lang="he-IL" dirty="0"/>
                        <a:t>תחילת הפקדה</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t>חלפו 6 חודשים מהמועד שבו נרשם כעוסק מורשה</a:t>
                      </a:r>
                    </a:p>
                  </a:txBody>
                  <a:tcPr/>
                </a:tc>
                <a:tc>
                  <a:txBody>
                    <a:bodyPr/>
                    <a:lstStyle/>
                    <a:p>
                      <a:pPr algn="ctr" rtl="1"/>
                      <a:r>
                        <a:rPr lang="he-IL" dirty="0"/>
                        <a:t>6 חודשים לעובד</a:t>
                      </a:r>
                      <a:r>
                        <a:rPr lang="he-IL" baseline="0" dirty="0"/>
                        <a:t> חדש</a:t>
                      </a:r>
                      <a:br>
                        <a:rPr lang="en-US" baseline="0" dirty="0"/>
                      </a:br>
                      <a:r>
                        <a:rPr lang="he-IL" baseline="0" dirty="0"/>
                        <a:t>3 חודשים לעובד עם תכנית קיימת</a:t>
                      </a:r>
                      <a:endParaRPr lang="he-IL" dirty="0"/>
                    </a:p>
                  </a:txBody>
                  <a:tcPr/>
                </a:tc>
                <a:extLst>
                  <a:ext uri="{0D108BD9-81ED-4DB2-BD59-A6C34878D82A}">
                    <a16:rowId xmlns:a16="http://schemas.microsoft.com/office/drawing/2014/main" val="10004"/>
                  </a:ext>
                </a:extLst>
              </a:tr>
              <a:tr h="370840">
                <a:tc>
                  <a:txBody>
                    <a:bodyPr/>
                    <a:lstStyle/>
                    <a:p>
                      <a:pPr rtl="1"/>
                      <a:r>
                        <a:rPr lang="he-IL" dirty="0"/>
                        <a:t>ביטוח לנכות ושארים</a:t>
                      </a:r>
                    </a:p>
                  </a:txBody>
                  <a:tcPr/>
                </a:tc>
                <a:tc>
                  <a:txBody>
                    <a:bodyPr/>
                    <a:lstStyle/>
                    <a:p>
                      <a:pPr algn="ctr" rtl="1"/>
                      <a:r>
                        <a:rPr lang="he-IL" dirty="0"/>
                        <a:t>בהתאם להפקדה</a:t>
                      </a:r>
                    </a:p>
                  </a:txBody>
                  <a:tcPr/>
                </a:tc>
                <a:tc>
                  <a:txBody>
                    <a:bodyPr/>
                    <a:lstStyle/>
                    <a:p>
                      <a:pPr algn="ctr" rtl="1"/>
                      <a:r>
                        <a:rPr lang="he-IL" dirty="0"/>
                        <a:t>בהתאם לשכר</a:t>
                      </a:r>
                    </a:p>
                  </a:txBody>
                  <a:tcPr/>
                </a:tc>
                <a:extLst>
                  <a:ext uri="{0D108BD9-81ED-4DB2-BD59-A6C34878D82A}">
                    <a16:rowId xmlns:a16="http://schemas.microsoft.com/office/drawing/2014/main" val="10005"/>
                  </a:ext>
                </a:extLst>
              </a:tr>
              <a:tr h="370840">
                <a:tc>
                  <a:txBody>
                    <a:bodyPr/>
                    <a:lstStyle/>
                    <a:p>
                      <a:pPr rtl="1"/>
                      <a:r>
                        <a:rPr lang="he-IL" dirty="0"/>
                        <a:t>פיצויים</a:t>
                      </a:r>
                    </a:p>
                  </a:txBody>
                  <a:tcPr/>
                </a:tc>
                <a:tc>
                  <a:txBody>
                    <a:bodyPr/>
                    <a:lstStyle/>
                    <a:p>
                      <a:pPr algn="ctr" rtl="1"/>
                      <a:r>
                        <a:rPr lang="he-IL" dirty="0"/>
                        <a:t>בהתאם להפקדה</a:t>
                      </a:r>
                    </a:p>
                  </a:txBody>
                  <a:tcPr/>
                </a:tc>
                <a:tc>
                  <a:txBody>
                    <a:bodyPr/>
                    <a:lstStyle/>
                    <a:p>
                      <a:pPr algn="ctr" rtl="1"/>
                      <a:r>
                        <a:rPr lang="he-IL" dirty="0"/>
                        <a:t>בהתאם לשכר</a:t>
                      </a:r>
                    </a:p>
                  </a:txBody>
                  <a:tcPr/>
                </a:tc>
                <a:extLst>
                  <a:ext uri="{0D108BD9-81ED-4DB2-BD59-A6C34878D82A}">
                    <a16:rowId xmlns:a16="http://schemas.microsoft.com/office/drawing/2014/main" val="10006"/>
                  </a:ext>
                </a:extLst>
              </a:tr>
              <a:tr h="370840">
                <a:tc>
                  <a:txBody>
                    <a:bodyPr/>
                    <a:lstStyle/>
                    <a:p>
                      <a:pPr rtl="1"/>
                      <a:r>
                        <a:rPr lang="he-IL" dirty="0"/>
                        <a:t>קנס</a:t>
                      </a:r>
                    </a:p>
                  </a:txBody>
                  <a:tcPr/>
                </a:tc>
                <a:tc>
                  <a:txBody>
                    <a:bodyPr/>
                    <a:lstStyle/>
                    <a:p>
                      <a:pPr algn="ctr" rtl="1"/>
                      <a:r>
                        <a:rPr lang="he-IL" dirty="0"/>
                        <a:t>500 ₪ לעובד</a:t>
                      </a:r>
                    </a:p>
                  </a:txBody>
                  <a:tcPr/>
                </a:tc>
                <a:tc>
                  <a:txBody>
                    <a:bodyPr/>
                    <a:lstStyle/>
                    <a:p>
                      <a:pPr algn="ctr" rtl="1"/>
                      <a:r>
                        <a:rPr lang="he-IL" dirty="0"/>
                        <a:t>למעסיק</a:t>
                      </a:r>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3150437" y="5652309"/>
            <a:ext cx="8229600" cy="369332"/>
          </a:xfrm>
          <a:prstGeom prst="rect">
            <a:avLst/>
          </a:prstGeom>
          <a:noFill/>
        </p:spPr>
        <p:txBody>
          <a:bodyPr wrap="square" rtlCol="1">
            <a:spAutoFit/>
          </a:bodyPr>
          <a:lstStyle/>
          <a:p>
            <a:r>
              <a:rPr lang="he-IL" dirty="0"/>
              <a:t>*למעט מי שהיה בן 55 בחודש ינואר 2017</a:t>
            </a:r>
          </a:p>
        </p:txBody>
      </p:sp>
    </p:spTree>
    <p:extLst>
      <p:ext uri="{BB962C8B-B14F-4D97-AF65-F5344CB8AC3E}">
        <p14:creationId xmlns:p14="http://schemas.microsoft.com/office/powerpoint/2010/main" val="15880053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מכתב התראה</a:t>
            </a:r>
          </a:p>
        </p:txBody>
      </p:sp>
      <p:sp>
        <p:nvSpPr>
          <p:cNvPr id="3" name="מציין מיקום תוכן 2"/>
          <p:cNvSpPr>
            <a:spLocks noGrp="1"/>
          </p:cNvSpPr>
          <p:nvPr>
            <p:ph idx="1"/>
          </p:nvPr>
        </p:nvSpPr>
        <p:spPr/>
        <p:txBody>
          <a:bodyPr/>
          <a:lstStyle/>
          <a:p>
            <a:endParaRPr lang="he-I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42" y="-44824"/>
            <a:ext cx="6471398" cy="690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2065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אחוזי הפקדה לפנסיית חובה</a:t>
            </a:r>
          </a:p>
        </p:txBody>
      </p:sp>
      <p:sp>
        <p:nvSpPr>
          <p:cNvPr id="3" name="מציין מיקום תוכן 2"/>
          <p:cNvSpPr>
            <a:spLocks noGrp="1"/>
          </p:cNvSpPr>
          <p:nvPr>
            <p:ph idx="1"/>
          </p:nvPr>
        </p:nvSpPr>
        <p:spPr>
          <a:xfrm>
            <a:off x="1101485" y="2583079"/>
            <a:ext cx="10515600" cy="4351338"/>
          </a:xfrm>
        </p:spPr>
        <p:txBody>
          <a:bodyPr/>
          <a:lstStyle/>
          <a:p>
            <a:endParaRPr lang="he-IL" dirty="0"/>
          </a:p>
          <a:p>
            <a:r>
              <a:rPr lang="he-IL" sz="2000" dirty="0"/>
              <a:t>*"</a:t>
            </a:r>
            <a:r>
              <a:rPr lang="he-IL" sz="2000" b="1" dirty="0"/>
              <a:t>שכר ממוצע במשק</a:t>
            </a:r>
            <a:r>
              <a:rPr lang="he-IL" sz="2000" dirty="0"/>
              <a:t>": לפי הגדרת המוסד לביטוח לאומי</a:t>
            </a:r>
          </a:p>
          <a:p>
            <a:r>
              <a:rPr lang="he-IL" sz="2000" b="1" dirty="0"/>
              <a:t>הכנסה החייבת בתשלום</a:t>
            </a:r>
            <a:r>
              <a:rPr lang="he-IL" sz="2000" dirty="0"/>
              <a:t> – הכנסה לפי סעיף 2(1) או (8) לפקודה לאחר הניכויים שהותרו ממנה לפי כל דין (ולפני ניכויים מתוקף הפקדה לפנסיה או להשתלמות) </a:t>
            </a:r>
          </a:p>
          <a:p>
            <a:endParaRPr lang="he-IL" sz="2000" dirty="0"/>
          </a:p>
          <a:p>
            <a:r>
              <a:rPr lang="he-IL" sz="2000" dirty="0"/>
              <a:t>השכר הממוצע במשק בשנת 2022– 10,551 ₪ </a:t>
            </a:r>
          </a:p>
          <a:p>
            <a:r>
              <a:rPr lang="he-IL" sz="2000" dirty="0"/>
              <a:t>עובד שמרוויח מעבר לשכר הממוצע במשק נדרש לשלם 897 שקלים</a:t>
            </a:r>
            <a:br>
              <a:rPr lang="he-IL" dirty="0"/>
            </a:br>
            <a:endParaRPr lang="he-IL" dirty="0"/>
          </a:p>
          <a:p>
            <a:endParaRPr lang="he-IL" dirty="0"/>
          </a:p>
        </p:txBody>
      </p:sp>
      <p:graphicFrame>
        <p:nvGraphicFramePr>
          <p:cNvPr id="4" name="טבלה 3"/>
          <p:cNvGraphicFramePr>
            <a:graphicFrameLocks noGrp="1"/>
          </p:cNvGraphicFramePr>
          <p:nvPr/>
        </p:nvGraphicFramePr>
        <p:xfrm>
          <a:off x="3056560" y="1428201"/>
          <a:ext cx="7600949" cy="1622124"/>
        </p:xfrm>
        <a:graphic>
          <a:graphicData uri="http://schemas.openxmlformats.org/drawingml/2006/table">
            <a:tbl>
              <a:tblPr rtl="1" firstRow="1" bandRow="1">
                <a:tableStyleId>{F2DE63D5-997A-4646-A377-4702673A728D}</a:tableStyleId>
              </a:tblPr>
              <a:tblGrid>
                <a:gridCol w="4169112">
                  <a:extLst>
                    <a:ext uri="{9D8B030D-6E8A-4147-A177-3AD203B41FA5}">
                      <a16:colId xmlns:a16="http://schemas.microsoft.com/office/drawing/2014/main" val="20000"/>
                    </a:ext>
                  </a:extLst>
                </a:gridCol>
                <a:gridCol w="3431837">
                  <a:extLst>
                    <a:ext uri="{9D8B030D-6E8A-4147-A177-3AD203B41FA5}">
                      <a16:colId xmlns:a16="http://schemas.microsoft.com/office/drawing/2014/main" val="20001"/>
                    </a:ext>
                  </a:extLst>
                </a:gridCol>
              </a:tblGrid>
              <a:tr h="1027073">
                <a:tc>
                  <a:txBody>
                    <a:bodyPr/>
                    <a:lstStyle/>
                    <a:p>
                      <a:pPr algn="ctr" rtl="1"/>
                      <a:r>
                        <a:rPr lang="he-IL" dirty="0"/>
                        <a:t>עד חצי שכר</a:t>
                      </a:r>
                      <a:r>
                        <a:rPr lang="he-IL" baseline="0" dirty="0"/>
                        <a:t> ממוצע במשק*</a:t>
                      </a:r>
                      <a:endParaRPr lang="he-IL" dirty="0"/>
                    </a:p>
                  </a:txBody>
                  <a:tcPr>
                    <a:solidFill>
                      <a:schemeClr val="tx2"/>
                    </a:solidFill>
                  </a:tcPr>
                </a:tc>
                <a:tc>
                  <a:txBody>
                    <a:bodyPr/>
                    <a:lstStyle/>
                    <a:p>
                      <a:pPr algn="ctr" rtl="1"/>
                      <a:r>
                        <a:rPr lang="he-IL" dirty="0"/>
                        <a:t>מחצי שכר ממוצע במשק</a:t>
                      </a:r>
                    </a:p>
                    <a:p>
                      <a:pPr algn="ctr" rtl="1"/>
                      <a:r>
                        <a:rPr lang="he-IL" dirty="0"/>
                        <a:t>ועד שכר ממוצע במשק</a:t>
                      </a:r>
                    </a:p>
                  </a:txBody>
                  <a:tcPr>
                    <a:solidFill>
                      <a:schemeClr val="tx2"/>
                    </a:solidFill>
                  </a:tcPr>
                </a:tc>
                <a:extLst>
                  <a:ext uri="{0D108BD9-81ED-4DB2-BD59-A6C34878D82A}">
                    <a16:rowId xmlns:a16="http://schemas.microsoft.com/office/drawing/2014/main" val="10000"/>
                  </a:ext>
                </a:extLst>
              </a:tr>
              <a:tr h="595051">
                <a:tc>
                  <a:txBody>
                    <a:bodyPr/>
                    <a:lstStyle/>
                    <a:p>
                      <a:pPr algn="ctr" rtl="1"/>
                      <a:r>
                        <a:rPr lang="he-IL" dirty="0"/>
                        <a:t>4.45%</a:t>
                      </a:r>
                      <a:endParaRPr lang="he-IL" dirty="0">
                        <a:solidFill>
                          <a:srgbClr val="501010"/>
                        </a:solidFill>
                      </a:endParaRPr>
                    </a:p>
                  </a:txBody>
                  <a:tcPr/>
                </a:tc>
                <a:tc>
                  <a:txBody>
                    <a:bodyPr/>
                    <a:lstStyle/>
                    <a:p>
                      <a:pPr algn="ctr" rtl="1"/>
                      <a:r>
                        <a:rPr lang="he-IL" dirty="0"/>
                        <a:t>12.55%</a:t>
                      </a:r>
                      <a:endParaRPr lang="he-IL" dirty="0">
                        <a:solidFill>
                          <a:srgbClr val="50101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60420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עצמאי שמרוויח מעל השכר הממוצע</a:t>
            </a:r>
          </a:p>
        </p:txBody>
      </p:sp>
      <p:sp>
        <p:nvSpPr>
          <p:cNvPr id="3" name="מציין מיקום תוכן 2"/>
          <p:cNvSpPr>
            <a:spLocks noGrp="1"/>
          </p:cNvSpPr>
          <p:nvPr>
            <p:ph idx="1"/>
          </p:nvPr>
        </p:nvSpPr>
        <p:spPr>
          <a:xfrm>
            <a:off x="1351163" y="1496933"/>
            <a:ext cx="10515600" cy="1609355"/>
          </a:xfrm>
        </p:spPr>
        <p:txBody>
          <a:bodyPr/>
          <a:lstStyle/>
          <a:p>
            <a:pPr marL="457200" indent="-457200">
              <a:buFont typeface="Arial" panose="020B0604020202020204" pitchFamily="34" charset="0"/>
              <a:buChar char="•"/>
            </a:pPr>
            <a:r>
              <a:rPr lang="he-IL" dirty="0"/>
              <a:t>עצמאי, שמרוויח 12,000 ₪ בחודש – חישוב שנתי 144,000 ₪</a:t>
            </a:r>
          </a:p>
          <a:p>
            <a:pPr marL="457200" indent="-457200">
              <a:buFont typeface="Arial" panose="020B0604020202020204" pitchFamily="34" charset="0"/>
              <a:buChar char="•"/>
            </a:pPr>
            <a:r>
              <a:rPr lang="he-IL" dirty="0"/>
              <a:t>יש להפקיד 8.5% מהשכר הממוצע במשק</a:t>
            </a:r>
          </a:p>
          <a:p>
            <a:pPr marL="457200" indent="-457200">
              <a:buFont typeface="Arial" panose="020B0604020202020204" pitchFamily="34" charset="0"/>
              <a:buChar char="•"/>
            </a:pPr>
            <a:r>
              <a:rPr lang="he-IL" dirty="0"/>
              <a:t>הפקדה שנתית נדרשת – 10,762 ₪</a:t>
            </a:r>
          </a:p>
          <a:p>
            <a:endParaRPr lang="he-IL" dirty="0"/>
          </a:p>
        </p:txBody>
      </p:sp>
      <p:sp>
        <p:nvSpPr>
          <p:cNvPr id="4" name="מלבן מעוגל 3"/>
          <p:cNvSpPr/>
          <p:nvPr/>
        </p:nvSpPr>
        <p:spPr>
          <a:xfrm>
            <a:off x="1583871" y="3673929"/>
            <a:ext cx="9682843" cy="1845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accent1"/>
                </a:solidFill>
              </a:rPr>
              <a:t>כמה צריך להפקיד עצמאי שמרוויח 20,000 ₪ בחודש?</a:t>
            </a:r>
          </a:p>
        </p:txBody>
      </p:sp>
    </p:spTree>
    <p:extLst>
      <p:ext uri="{BB962C8B-B14F-4D97-AF65-F5344CB8AC3E}">
        <p14:creationId xmlns:p14="http://schemas.microsoft.com/office/powerpoint/2010/main" val="12303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1CA47F-9756-4737-906A-9103E18162CF}"/>
              </a:ext>
            </a:extLst>
          </p:cNvPr>
          <p:cNvSpPr>
            <a:spLocks noGrp="1"/>
          </p:cNvSpPr>
          <p:nvPr>
            <p:ph type="title"/>
          </p:nvPr>
        </p:nvSpPr>
        <p:spPr/>
        <p:txBody>
          <a:bodyPr/>
          <a:lstStyle/>
          <a:p>
            <a:r>
              <a:rPr lang="he-IL" dirty="0"/>
              <a:t>חיים ארוכים</a:t>
            </a:r>
          </a:p>
        </p:txBody>
      </p:sp>
      <p:sp>
        <p:nvSpPr>
          <p:cNvPr id="3" name="מציין מיקום תוכן 2">
            <a:extLst>
              <a:ext uri="{FF2B5EF4-FFF2-40B4-BE49-F238E27FC236}">
                <a16:creationId xmlns:a16="http://schemas.microsoft.com/office/drawing/2014/main" id="{53DAA6AB-AA27-4D96-BF12-651499FAB19C}"/>
              </a:ext>
            </a:extLst>
          </p:cNvPr>
          <p:cNvSpPr>
            <a:spLocks noGrp="1"/>
          </p:cNvSpPr>
          <p:nvPr>
            <p:ph idx="1"/>
          </p:nvPr>
        </p:nvSpPr>
        <p:spPr/>
        <p:txBody>
          <a:bodyPr/>
          <a:lstStyle/>
          <a:p>
            <a:pPr marL="257175" indent="-257175" algn="just">
              <a:lnSpc>
                <a:spcPct val="160000"/>
              </a:lnSpc>
              <a:buClr>
                <a:srgbClr val="C89D48"/>
              </a:buClr>
              <a:buFont typeface="Wingdings" panose="05000000000000000000" pitchFamily="2" charset="2"/>
              <a:buChar char="§"/>
            </a:pPr>
            <a:r>
              <a:rPr lang="he-IL" dirty="0"/>
              <a:t>הפרישה כ-"סכנה כלכלית" שיש להיערך אליה.</a:t>
            </a:r>
          </a:p>
          <a:p>
            <a:pPr marL="257175" indent="-257175" algn="just">
              <a:lnSpc>
                <a:spcPct val="160000"/>
              </a:lnSpc>
              <a:buClr>
                <a:srgbClr val="C89D48"/>
              </a:buClr>
              <a:buFont typeface="Wingdings" panose="05000000000000000000" pitchFamily="2" charset="2"/>
              <a:buChar char="§"/>
            </a:pPr>
            <a:r>
              <a:rPr lang="he-IL" dirty="0"/>
              <a:t>עליה בתוחלת החיים =  42 שנות עבודה ו- 27 שנות פנסיה. </a:t>
            </a:r>
          </a:p>
          <a:p>
            <a:pPr algn="just">
              <a:lnSpc>
                <a:spcPct val="160000"/>
              </a:lnSpc>
              <a:buClr>
                <a:srgbClr val="C89D48"/>
              </a:buClr>
            </a:pPr>
            <a:r>
              <a:rPr lang="he-IL" sz="1400" dirty="0"/>
              <a:t>					(גיל פרישה 67 ותוחלת חיים ממוצעת 84)</a:t>
            </a:r>
            <a:r>
              <a:rPr lang="he-IL" dirty="0"/>
              <a:t>.</a:t>
            </a:r>
          </a:p>
          <a:p>
            <a:pPr marL="257175" indent="-257175" algn="just">
              <a:lnSpc>
                <a:spcPct val="160000"/>
              </a:lnSpc>
              <a:buClr>
                <a:srgbClr val="C89D48"/>
              </a:buClr>
              <a:buFont typeface="Wingdings" panose="05000000000000000000" pitchFamily="2" charset="2"/>
              <a:buChar char="§"/>
            </a:pPr>
            <a:r>
              <a:rPr lang="he-IL" dirty="0"/>
              <a:t>בכל שנת עבודה צריך לייצר ערך השווה כמעט למחצית שנת פנסיה, כאשר אין רציפות במקומות עבודה והפרישה בפועל מוקדמת מגיל פרישה כחוק.</a:t>
            </a:r>
          </a:p>
          <a:p>
            <a:endParaRPr lang="he-IL" dirty="0"/>
          </a:p>
        </p:txBody>
      </p:sp>
    </p:spTree>
    <p:extLst>
      <p:ext uri="{BB962C8B-B14F-4D97-AF65-F5344CB8AC3E}">
        <p14:creationId xmlns:p14="http://schemas.microsoft.com/office/powerpoint/2010/main" val="26534490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שכיר שהוא גם עצמאי</a:t>
            </a:r>
            <a:br>
              <a:rPr lang="he-IL" dirty="0"/>
            </a:br>
            <a:r>
              <a:rPr lang="he-IL" sz="2400" dirty="0"/>
              <a:t>האם יש חובת הפקדה למי שהוא שכיר וגם עצמאי?</a:t>
            </a:r>
          </a:p>
        </p:txBody>
      </p:sp>
      <p:sp>
        <p:nvSpPr>
          <p:cNvPr id="3" name="מציין מיקום תוכן 2"/>
          <p:cNvSpPr>
            <a:spLocks noGrp="1"/>
          </p:cNvSpPr>
          <p:nvPr>
            <p:ph idx="1"/>
          </p:nvPr>
        </p:nvSpPr>
        <p:spPr>
          <a:xfrm>
            <a:off x="1401040" y="1513558"/>
            <a:ext cx="10515600" cy="1503219"/>
          </a:xfrm>
        </p:spPr>
        <p:txBody>
          <a:bodyPr/>
          <a:lstStyle/>
          <a:p>
            <a:r>
              <a:rPr lang="he-IL" dirty="0"/>
              <a:t>נבחן האם ההפקדה שלו כשכיר (כולל הפקדת המעסיק והפיצויים) עלתה על החובה שלו כעצמאי</a:t>
            </a:r>
          </a:p>
          <a:p>
            <a:r>
              <a:rPr lang="he-IL" dirty="0"/>
              <a:t>במידה וכן הוא פטור מהפקדה</a:t>
            </a:r>
          </a:p>
          <a:p>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4176517224"/>
              </p:ext>
            </p:extLst>
          </p:nvPr>
        </p:nvGraphicFramePr>
        <p:xfrm>
          <a:off x="2404823" y="3210614"/>
          <a:ext cx="8128000" cy="1112520"/>
        </p:xfrm>
        <a:graphic>
          <a:graphicData uri="http://schemas.openxmlformats.org/drawingml/2006/table">
            <a:tbl>
              <a:tblPr rtl="1" firstRow="1" bandRow="1">
                <a:tableStyleId>{F5AB1C69-6EDB-4FF4-983F-18BD219EF322}</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rtl="1"/>
                      <a:r>
                        <a:rPr lang="he-IL" dirty="0"/>
                        <a:t>שכיר</a:t>
                      </a:r>
                    </a:p>
                  </a:txBody>
                  <a:tcPr/>
                </a:tc>
                <a:tc>
                  <a:txBody>
                    <a:bodyPr/>
                    <a:lstStyle/>
                    <a:p>
                      <a:pPr rtl="1"/>
                      <a:r>
                        <a:rPr lang="he-IL" dirty="0"/>
                        <a:t>עצמאי</a:t>
                      </a:r>
                    </a:p>
                  </a:txBody>
                  <a:tcPr/>
                </a:tc>
                <a:extLst>
                  <a:ext uri="{0D108BD9-81ED-4DB2-BD59-A6C34878D82A}">
                    <a16:rowId xmlns:a16="http://schemas.microsoft.com/office/drawing/2014/main" val="10000"/>
                  </a:ext>
                </a:extLst>
              </a:tr>
              <a:tr h="370840">
                <a:tc>
                  <a:txBody>
                    <a:bodyPr/>
                    <a:lstStyle/>
                    <a:p>
                      <a:pPr rtl="1"/>
                      <a:r>
                        <a:rPr lang="he-IL" dirty="0"/>
                        <a:t>הכנסה : 10,000 ₪ </a:t>
                      </a:r>
                    </a:p>
                  </a:txBody>
                  <a:tcPr/>
                </a:tc>
                <a:tc>
                  <a:txBody>
                    <a:bodyPr/>
                    <a:lstStyle/>
                    <a:p>
                      <a:pPr rtl="1"/>
                      <a:r>
                        <a:rPr lang="he-IL" dirty="0"/>
                        <a:t>10,000 ₪ </a:t>
                      </a:r>
                    </a:p>
                  </a:txBody>
                  <a:tcPr/>
                </a:tc>
                <a:extLst>
                  <a:ext uri="{0D108BD9-81ED-4DB2-BD59-A6C34878D82A}">
                    <a16:rowId xmlns:a16="http://schemas.microsoft.com/office/drawing/2014/main" val="10001"/>
                  </a:ext>
                </a:extLst>
              </a:tr>
              <a:tr h="370840">
                <a:tc>
                  <a:txBody>
                    <a:bodyPr/>
                    <a:lstStyle/>
                    <a:p>
                      <a:pPr rtl="1"/>
                      <a:r>
                        <a:rPr lang="he-IL" dirty="0"/>
                        <a:t>הפקדה</a:t>
                      </a:r>
                      <a:r>
                        <a:rPr lang="he-IL" baseline="0" dirty="0"/>
                        <a:t> : 1,850 ₪ </a:t>
                      </a:r>
                      <a:endParaRPr lang="he-IL" dirty="0"/>
                    </a:p>
                  </a:txBody>
                  <a:tcPr/>
                </a:tc>
                <a:tc>
                  <a:txBody>
                    <a:bodyPr/>
                    <a:lstStyle/>
                    <a:p>
                      <a:pPr rtl="1"/>
                      <a:r>
                        <a:rPr lang="he-IL" dirty="0"/>
                        <a:t>עצמאי : 827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43155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a:t>המדינה מעודדת לחסוך יותר באמצעות הטבות מס</a:t>
            </a:r>
          </a:p>
        </p:txBody>
      </p:sp>
      <p:sp>
        <p:nvSpPr>
          <p:cNvPr id="3" name="מציין מיקום תוכן 2"/>
          <p:cNvSpPr>
            <a:spLocks noGrp="1"/>
          </p:cNvSpPr>
          <p:nvPr>
            <p:ph idx="1"/>
          </p:nvPr>
        </p:nvSpPr>
        <p:spPr>
          <a:xfrm>
            <a:off x="1359476" y="1388867"/>
            <a:ext cx="10515600" cy="1772641"/>
          </a:xfrm>
        </p:spPr>
        <p:txBody>
          <a:bodyPr/>
          <a:lstStyle/>
          <a:p>
            <a:r>
              <a:rPr lang="he-IL" dirty="0"/>
              <a:t>זיכוי ממס – 35% מסכום ההפקדה (5% מהפקדה)</a:t>
            </a:r>
          </a:p>
          <a:p>
            <a:r>
              <a:rPr lang="he-IL" dirty="0"/>
              <a:t>ניכוי ממס – מקטין את ההכנסה החייבת במס הכנסה וביטוח לאומי. נקבע בהתאם למדרגת המס. (11% מהפקדה)</a:t>
            </a:r>
          </a:p>
          <a:p>
            <a:endParaRPr lang="he-IL" dirty="0"/>
          </a:p>
        </p:txBody>
      </p:sp>
      <p:graphicFrame>
        <p:nvGraphicFramePr>
          <p:cNvPr id="4" name="טבלה 3"/>
          <p:cNvGraphicFramePr>
            <a:graphicFrameLocks noGrp="1"/>
          </p:cNvGraphicFramePr>
          <p:nvPr/>
        </p:nvGraphicFramePr>
        <p:xfrm>
          <a:off x="2904381" y="2932162"/>
          <a:ext cx="7414790" cy="1181182"/>
        </p:xfrm>
        <a:graphic>
          <a:graphicData uri="http://schemas.openxmlformats.org/drawingml/2006/table">
            <a:tbl>
              <a:tblPr rtl="1" firstRow="1" bandRow="1">
                <a:tableStyleId>{F5AB1C69-6EDB-4FF4-983F-18BD219EF322}</a:tableStyleId>
              </a:tblPr>
              <a:tblGrid>
                <a:gridCol w="3707395">
                  <a:extLst>
                    <a:ext uri="{9D8B030D-6E8A-4147-A177-3AD203B41FA5}">
                      <a16:colId xmlns:a16="http://schemas.microsoft.com/office/drawing/2014/main" val="20000"/>
                    </a:ext>
                  </a:extLst>
                </a:gridCol>
                <a:gridCol w="3707395">
                  <a:extLst>
                    <a:ext uri="{9D8B030D-6E8A-4147-A177-3AD203B41FA5}">
                      <a16:colId xmlns:a16="http://schemas.microsoft.com/office/drawing/2014/main" val="20001"/>
                    </a:ext>
                  </a:extLst>
                </a:gridCol>
              </a:tblGrid>
              <a:tr h="590591">
                <a:tc>
                  <a:txBody>
                    <a:bodyPr/>
                    <a:lstStyle/>
                    <a:p>
                      <a:pPr algn="ctr" rtl="1"/>
                      <a:r>
                        <a:rPr lang="he-IL" dirty="0"/>
                        <a:t>אחוז הפקדה</a:t>
                      </a:r>
                    </a:p>
                  </a:txBody>
                  <a:tcPr/>
                </a:tc>
                <a:tc>
                  <a:txBody>
                    <a:bodyPr/>
                    <a:lstStyle/>
                    <a:p>
                      <a:pPr algn="ctr" rtl="1"/>
                      <a:r>
                        <a:rPr lang="he-IL" dirty="0"/>
                        <a:t>תקרה שנתית</a:t>
                      </a:r>
                    </a:p>
                  </a:txBody>
                  <a:tcPr/>
                </a:tc>
                <a:extLst>
                  <a:ext uri="{0D108BD9-81ED-4DB2-BD59-A6C34878D82A}">
                    <a16:rowId xmlns:a16="http://schemas.microsoft.com/office/drawing/2014/main" val="10000"/>
                  </a:ext>
                </a:extLst>
              </a:tr>
              <a:tr h="590591">
                <a:tc>
                  <a:txBody>
                    <a:bodyPr/>
                    <a:lstStyle/>
                    <a:p>
                      <a:pPr algn="ctr" rtl="1"/>
                      <a:r>
                        <a:rPr lang="he-IL" dirty="0">
                          <a:solidFill>
                            <a:schemeClr val="bg1"/>
                          </a:solidFill>
                        </a:rPr>
                        <a:t>16.5%</a:t>
                      </a:r>
                    </a:p>
                  </a:txBody>
                  <a:tcPr/>
                </a:tc>
                <a:tc>
                  <a:txBody>
                    <a:bodyPr/>
                    <a:lstStyle/>
                    <a:p>
                      <a:pPr algn="ctr" rtl="1"/>
                      <a:r>
                        <a:rPr lang="he-IL" dirty="0">
                          <a:solidFill>
                            <a:schemeClr val="bg1"/>
                          </a:solidFill>
                        </a:rPr>
                        <a:t>211,200 ₪ </a:t>
                      </a:r>
                    </a:p>
                  </a:txBody>
                  <a:tcPr/>
                </a:tc>
                <a:extLst>
                  <a:ext uri="{0D108BD9-81ED-4DB2-BD59-A6C34878D82A}">
                    <a16:rowId xmlns:a16="http://schemas.microsoft.com/office/drawing/2014/main" val="10001"/>
                  </a:ext>
                </a:extLst>
              </a:tr>
            </a:tbl>
          </a:graphicData>
        </a:graphic>
      </p:graphicFrame>
      <p:sp>
        <p:nvSpPr>
          <p:cNvPr id="5" name="מלבן מעוגל 4"/>
          <p:cNvSpPr/>
          <p:nvPr/>
        </p:nvSpPr>
        <p:spPr>
          <a:xfrm>
            <a:off x="1583870" y="4269922"/>
            <a:ext cx="9682843" cy="184512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accent1"/>
                </a:solidFill>
              </a:rPr>
              <a:t>ניתן לקבוע איזה אחוז יופנה לניכוי ואיזה לזיכוי</a:t>
            </a:r>
          </a:p>
        </p:txBody>
      </p:sp>
    </p:spTree>
    <p:extLst>
      <p:ext uri="{BB962C8B-B14F-4D97-AF65-F5344CB8AC3E}">
        <p14:creationId xmlns:p14="http://schemas.microsoft.com/office/powerpoint/2010/main" val="40685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הסיכונים במערכת הפנסיה בישראל</a:t>
            </a:r>
          </a:p>
        </p:txBody>
      </p:sp>
      <p:graphicFrame>
        <p:nvGraphicFramePr>
          <p:cNvPr id="4" name="טבלה 3"/>
          <p:cNvGraphicFramePr>
            <a:graphicFrameLocks noGrp="1"/>
          </p:cNvGraphicFramePr>
          <p:nvPr>
            <p:extLst>
              <p:ext uri="{D42A27DB-BD31-4B8C-83A1-F6EECF244321}">
                <p14:modId xmlns:p14="http://schemas.microsoft.com/office/powerpoint/2010/main" val="1804376985"/>
              </p:ext>
            </p:extLst>
          </p:nvPr>
        </p:nvGraphicFramePr>
        <p:xfrm>
          <a:off x="1720734" y="1750443"/>
          <a:ext cx="9910618" cy="3652831"/>
        </p:xfrm>
        <a:graphic>
          <a:graphicData uri="http://schemas.openxmlformats.org/drawingml/2006/table">
            <a:tbl>
              <a:tblPr rtl="1" firstRow="1" bandRow="1">
                <a:tableStyleId>{5C22544A-7EE6-4342-B048-85BDC9FD1C3A}</a:tableStyleId>
              </a:tblPr>
              <a:tblGrid>
                <a:gridCol w="4955309">
                  <a:extLst>
                    <a:ext uri="{9D8B030D-6E8A-4147-A177-3AD203B41FA5}">
                      <a16:colId xmlns:a16="http://schemas.microsoft.com/office/drawing/2014/main" val="1077219270"/>
                    </a:ext>
                  </a:extLst>
                </a:gridCol>
                <a:gridCol w="4955309">
                  <a:extLst>
                    <a:ext uri="{9D8B030D-6E8A-4147-A177-3AD203B41FA5}">
                      <a16:colId xmlns:a16="http://schemas.microsoft.com/office/drawing/2014/main" val="3869521363"/>
                    </a:ext>
                  </a:extLst>
                </a:gridCol>
              </a:tblGrid>
              <a:tr h="521833">
                <a:tc>
                  <a:txBody>
                    <a:bodyPr/>
                    <a:lstStyle/>
                    <a:p>
                      <a:pPr rtl="1"/>
                      <a:r>
                        <a:rPr lang="he-IL" dirty="0"/>
                        <a:t>סיכונים</a:t>
                      </a:r>
                    </a:p>
                  </a:txBody>
                  <a:tcPr/>
                </a:tc>
                <a:tc>
                  <a:txBody>
                    <a:bodyPr/>
                    <a:lstStyle/>
                    <a:p>
                      <a:pPr rtl="1"/>
                      <a:r>
                        <a:rPr lang="he-IL" dirty="0"/>
                        <a:t>פתרונות אפשריים</a:t>
                      </a:r>
                    </a:p>
                  </a:txBody>
                  <a:tcPr/>
                </a:tc>
                <a:extLst>
                  <a:ext uri="{0D108BD9-81ED-4DB2-BD59-A6C34878D82A}">
                    <a16:rowId xmlns:a16="http://schemas.microsoft.com/office/drawing/2014/main" val="1645770619"/>
                  </a:ext>
                </a:extLst>
              </a:tr>
              <a:tr h="521833">
                <a:tc>
                  <a:txBody>
                    <a:bodyPr/>
                    <a:lstStyle/>
                    <a:p>
                      <a:pPr rtl="1"/>
                      <a:r>
                        <a:rPr lang="he-IL" dirty="0"/>
                        <a:t>תלות בשוק</a:t>
                      </a:r>
                      <a:r>
                        <a:rPr lang="he-IL" baseline="0" dirty="0"/>
                        <a:t> ההון עד הפרישה</a:t>
                      </a:r>
                      <a:endParaRPr lang="he-IL" dirty="0"/>
                    </a:p>
                  </a:txBody>
                  <a:tcPr/>
                </a:tc>
                <a:tc>
                  <a:txBody>
                    <a:bodyPr/>
                    <a:lstStyle/>
                    <a:p>
                      <a:pPr rtl="1"/>
                      <a:r>
                        <a:rPr lang="he-IL" dirty="0"/>
                        <a:t>התאמת הסיכון לגיל החוסך</a:t>
                      </a:r>
                    </a:p>
                  </a:txBody>
                  <a:tcPr/>
                </a:tc>
                <a:extLst>
                  <a:ext uri="{0D108BD9-81ED-4DB2-BD59-A6C34878D82A}">
                    <a16:rowId xmlns:a16="http://schemas.microsoft.com/office/drawing/2014/main" val="3501007640"/>
                  </a:ext>
                </a:extLst>
              </a:tr>
              <a:tr h="521833">
                <a:tc>
                  <a:txBody>
                    <a:bodyPr/>
                    <a:lstStyle/>
                    <a:p>
                      <a:pPr rtl="1"/>
                      <a:r>
                        <a:rPr lang="he-IL" dirty="0"/>
                        <a:t>סיכון דמוגרפי</a:t>
                      </a:r>
                    </a:p>
                  </a:txBody>
                  <a:tcPr/>
                </a:tc>
                <a:tc>
                  <a:txBody>
                    <a:bodyPr/>
                    <a:lstStyle/>
                    <a:p>
                      <a:pPr rtl="1"/>
                      <a:endParaRPr lang="he-IL" dirty="0"/>
                    </a:p>
                  </a:txBody>
                  <a:tcPr/>
                </a:tc>
                <a:extLst>
                  <a:ext uri="{0D108BD9-81ED-4DB2-BD59-A6C34878D82A}">
                    <a16:rowId xmlns:a16="http://schemas.microsoft.com/office/drawing/2014/main" val="1596596829"/>
                  </a:ext>
                </a:extLst>
              </a:tr>
              <a:tr h="521833">
                <a:tc>
                  <a:txBody>
                    <a:bodyPr/>
                    <a:lstStyle/>
                    <a:p>
                      <a:pPr rtl="1"/>
                      <a:r>
                        <a:rPr lang="he-IL" dirty="0"/>
                        <a:t>סיכוני תוחלת חיים</a:t>
                      </a:r>
                    </a:p>
                  </a:txBody>
                  <a:tcPr/>
                </a:tc>
                <a:tc>
                  <a:txBody>
                    <a:bodyPr/>
                    <a:lstStyle/>
                    <a:p>
                      <a:pPr rtl="1"/>
                      <a:endParaRPr lang="he-IL" dirty="0"/>
                    </a:p>
                  </a:txBody>
                  <a:tcPr/>
                </a:tc>
                <a:extLst>
                  <a:ext uri="{0D108BD9-81ED-4DB2-BD59-A6C34878D82A}">
                    <a16:rowId xmlns:a16="http://schemas.microsoft.com/office/drawing/2014/main" val="1134402317"/>
                  </a:ext>
                </a:extLst>
              </a:tr>
              <a:tr h="521833">
                <a:tc>
                  <a:txBody>
                    <a:bodyPr/>
                    <a:lstStyle/>
                    <a:p>
                      <a:pPr rtl="1"/>
                      <a:r>
                        <a:rPr lang="he-IL" dirty="0"/>
                        <a:t>סיכוני שוק העבודה</a:t>
                      </a:r>
                    </a:p>
                  </a:txBody>
                  <a:tcPr/>
                </a:tc>
                <a:tc>
                  <a:txBody>
                    <a:bodyPr/>
                    <a:lstStyle/>
                    <a:p>
                      <a:pPr rtl="1"/>
                      <a:endParaRPr lang="he-IL" dirty="0"/>
                    </a:p>
                  </a:txBody>
                  <a:tcPr/>
                </a:tc>
                <a:extLst>
                  <a:ext uri="{0D108BD9-81ED-4DB2-BD59-A6C34878D82A}">
                    <a16:rowId xmlns:a16="http://schemas.microsoft.com/office/drawing/2014/main" val="1261522180"/>
                  </a:ext>
                </a:extLst>
              </a:tr>
              <a:tr h="52183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סיכונים אישים (משיכה, השקעות)</a:t>
                      </a:r>
                    </a:p>
                  </a:txBody>
                  <a:tcPr/>
                </a:tc>
                <a:tc>
                  <a:txBody>
                    <a:bodyPr/>
                    <a:lstStyle/>
                    <a:p>
                      <a:pPr rtl="1"/>
                      <a:endParaRPr lang="he-IL"/>
                    </a:p>
                  </a:txBody>
                  <a:tcPr/>
                </a:tc>
                <a:extLst>
                  <a:ext uri="{0D108BD9-81ED-4DB2-BD59-A6C34878D82A}">
                    <a16:rowId xmlns:a16="http://schemas.microsoft.com/office/drawing/2014/main" val="3486666096"/>
                  </a:ext>
                </a:extLst>
              </a:tr>
              <a:tr h="52183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תלות בשוק ההון לאחר הפרישה</a:t>
                      </a:r>
                    </a:p>
                  </a:txBody>
                  <a:tcPr/>
                </a:tc>
                <a:tc>
                  <a:txBody>
                    <a:bodyPr/>
                    <a:lstStyle/>
                    <a:p>
                      <a:pPr rtl="1"/>
                      <a:endParaRPr lang="he-IL" dirty="0"/>
                    </a:p>
                  </a:txBody>
                  <a:tcPr/>
                </a:tc>
                <a:extLst>
                  <a:ext uri="{0D108BD9-81ED-4DB2-BD59-A6C34878D82A}">
                    <a16:rowId xmlns:a16="http://schemas.microsoft.com/office/drawing/2014/main" val="2503579833"/>
                  </a:ext>
                </a:extLst>
              </a:tr>
            </a:tbl>
          </a:graphicData>
        </a:graphic>
      </p:graphicFrame>
    </p:spTree>
    <p:extLst>
      <p:ext uri="{BB962C8B-B14F-4D97-AF65-F5344CB8AC3E}">
        <p14:creationId xmlns:p14="http://schemas.microsoft.com/office/powerpoint/2010/main" val="35779145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6143D9-1D6E-4133-91C7-88FA02910269}"/>
              </a:ext>
            </a:extLst>
          </p:cNvPr>
          <p:cNvSpPr>
            <a:spLocks noGrp="1"/>
          </p:cNvSpPr>
          <p:nvPr>
            <p:ph type="title"/>
          </p:nvPr>
        </p:nvSpPr>
        <p:spPr/>
        <p:txBody>
          <a:bodyPr/>
          <a:lstStyle/>
          <a:p>
            <a:r>
              <a:rPr lang="he-IL" dirty="0"/>
              <a:t>מסלולי השקעה מותאמי גיל</a:t>
            </a:r>
          </a:p>
        </p:txBody>
      </p:sp>
      <p:graphicFrame>
        <p:nvGraphicFramePr>
          <p:cNvPr id="4" name="טבלה 4">
            <a:extLst>
              <a:ext uri="{FF2B5EF4-FFF2-40B4-BE49-F238E27FC236}">
                <a16:creationId xmlns:a16="http://schemas.microsoft.com/office/drawing/2014/main" id="{768D2773-AAAB-4504-8421-0DC7EE6CC101}"/>
              </a:ext>
            </a:extLst>
          </p:cNvPr>
          <p:cNvGraphicFramePr>
            <a:graphicFrameLocks noGrp="1"/>
          </p:cNvGraphicFramePr>
          <p:nvPr>
            <p:extLst>
              <p:ext uri="{D42A27DB-BD31-4B8C-83A1-F6EECF244321}">
                <p14:modId xmlns:p14="http://schemas.microsoft.com/office/powerpoint/2010/main" val="2439790139"/>
              </p:ext>
            </p:extLst>
          </p:nvPr>
        </p:nvGraphicFramePr>
        <p:xfrm>
          <a:off x="2198256" y="2191018"/>
          <a:ext cx="8127999" cy="74168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75997112"/>
                    </a:ext>
                  </a:extLst>
                </a:gridCol>
                <a:gridCol w="2709333">
                  <a:extLst>
                    <a:ext uri="{9D8B030D-6E8A-4147-A177-3AD203B41FA5}">
                      <a16:colId xmlns:a16="http://schemas.microsoft.com/office/drawing/2014/main" val="2255777008"/>
                    </a:ext>
                  </a:extLst>
                </a:gridCol>
                <a:gridCol w="2709333">
                  <a:extLst>
                    <a:ext uri="{9D8B030D-6E8A-4147-A177-3AD203B41FA5}">
                      <a16:colId xmlns:a16="http://schemas.microsoft.com/office/drawing/2014/main" val="3062413455"/>
                    </a:ext>
                  </a:extLst>
                </a:gridCol>
              </a:tblGrid>
              <a:tr h="370840">
                <a:tc>
                  <a:txBody>
                    <a:bodyPr/>
                    <a:lstStyle/>
                    <a:p>
                      <a:pPr rtl="1"/>
                      <a:r>
                        <a:rPr lang="he-IL" dirty="0"/>
                        <a:t>עד גיל 50</a:t>
                      </a:r>
                    </a:p>
                  </a:txBody>
                  <a:tcPr/>
                </a:tc>
                <a:tc>
                  <a:txBody>
                    <a:bodyPr/>
                    <a:lstStyle/>
                    <a:p>
                      <a:pPr rtl="1"/>
                      <a:r>
                        <a:rPr lang="he-IL" dirty="0"/>
                        <a:t>גילאי 50-60</a:t>
                      </a:r>
                    </a:p>
                  </a:txBody>
                  <a:tcPr/>
                </a:tc>
                <a:tc>
                  <a:txBody>
                    <a:bodyPr/>
                    <a:lstStyle/>
                    <a:p>
                      <a:pPr rtl="1"/>
                      <a:r>
                        <a:rPr lang="he-IL" dirty="0"/>
                        <a:t>גילאי 60+</a:t>
                      </a:r>
                    </a:p>
                  </a:txBody>
                  <a:tcPr/>
                </a:tc>
                <a:extLst>
                  <a:ext uri="{0D108BD9-81ED-4DB2-BD59-A6C34878D82A}">
                    <a16:rowId xmlns:a16="http://schemas.microsoft.com/office/drawing/2014/main" val="3287961553"/>
                  </a:ext>
                </a:extLst>
              </a:tr>
              <a:tr h="370840">
                <a:tc>
                  <a:txBody>
                    <a:bodyPr/>
                    <a:lstStyle/>
                    <a:p>
                      <a:pPr rtl="1"/>
                      <a:r>
                        <a:rPr lang="he-IL" dirty="0"/>
                        <a:t>45%</a:t>
                      </a:r>
                    </a:p>
                  </a:txBody>
                  <a:tcPr/>
                </a:tc>
                <a:tc>
                  <a:txBody>
                    <a:bodyPr/>
                    <a:lstStyle/>
                    <a:p>
                      <a:pPr rtl="1"/>
                      <a:r>
                        <a:rPr lang="he-IL" dirty="0"/>
                        <a:t>35%</a:t>
                      </a:r>
                    </a:p>
                  </a:txBody>
                  <a:tcPr/>
                </a:tc>
                <a:tc>
                  <a:txBody>
                    <a:bodyPr/>
                    <a:lstStyle/>
                    <a:p>
                      <a:pPr rtl="1"/>
                      <a:r>
                        <a:rPr lang="he-IL" dirty="0"/>
                        <a:t>20%</a:t>
                      </a:r>
                    </a:p>
                  </a:txBody>
                  <a:tcPr/>
                </a:tc>
                <a:extLst>
                  <a:ext uri="{0D108BD9-81ED-4DB2-BD59-A6C34878D82A}">
                    <a16:rowId xmlns:a16="http://schemas.microsoft.com/office/drawing/2014/main" val="4014329530"/>
                  </a:ext>
                </a:extLst>
              </a:tr>
            </a:tbl>
          </a:graphicData>
        </a:graphic>
      </p:graphicFrame>
    </p:spTree>
    <p:extLst>
      <p:ext uri="{BB962C8B-B14F-4D97-AF65-F5344CB8AC3E}">
        <p14:creationId xmlns:p14="http://schemas.microsoft.com/office/powerpoint/2010/main" val="17567364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חשיפה לא מספקת לשוק ההון בגיל צעיר</a:t>
            </a:r>
          </a:p>
        </p:txBody>
      </p:sp>
      <p:graphicFrame>
        <p:nvGraphicFramePr>
          <p:cNvPr id="4" name="תרשים 3"/>
          <p:cNvGraphicFramePr>
            <a:graphicFrameLocks/>
          </p:cNvGraphicFramePr>
          <p:nvPr/>
        </p:nvGraphicFramePr>
        <p:xfrm>
          <a:off x="2926081" y="1438102"/>
          <a:ext cx="6143104" cy="3773977"/>
        </p:xfrm>
        <a:graphic>
          <a:graphicData uri="http://schemas.openxmlformats.org/drawingml/2006/chart">
            <c:chart xmlns:c="http://schemas.openxmlformats.org/drawingml/2006/chart" xmlns:r="http://schemas.openxmlformats.org/officeDocument/2006/relationships" r:id="rId2"/>
          </a:graphicData>
        </a:graphic>
      </p:graphicFrame>
      <p:sp>
        <p:nvSpPr>
          <p:cNvPr id="5" name="מלבן 4"/>
          <p:cNvSpPr/>
          <p:nvPr/>
        </p:nvSpPr>
        <p:spPr>
          <a:xfrm>
            <a:off x="3059084" y="5212079"/>
            <a:ext cx="6010101" cy="864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40% מהחיסכון הפנסיוני נחסך מגיל 27 ועד 37</a:t>
            </a:r>
          </a:p>
        </p:txBody>
      </p:sp>
    </p:spTree>
    <p:extLst>
      <p:ext uri="{BB962C8B-B14F-4D97-AF65-F5344CB8AC3E}">
        <p14:creationId xmlns:p14="http://schemas.microsoft.com/office/powerpoint/2010/main" val="12412543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הסיכונים במערכת הפנסיה בישראל</a:t>
            </a:r>
          </a:p>
        </p:txBody>
      </p:sp>
      <p:graphicFrame>
        <p:nvGraphicFramePr>
          <p:cNvPr id="4" name="טבלה 3"/>
          <p:cNvGraphicFramePr>
            <a:graphicFrameLocks noGrp="1"/>
          </p:cNvGraphicFramePr>
          <p:nvPr>
            <p:extLst>
              <p:ext uri="{D42A27DB-BD31-4B8C-83A1-F6EECF244321}">
                <p14:modId xmlns:p14="http://schemas.microsoft.com/office/powerpoint/2010/main" val="3013767621"/>
              </p:ext>
            </p:extLst>
          </p:nvPr>
        </p:nvGraphicFramePr>
        <p:xfrm>
          <a:off x="1326445" y="1708880"/>
          <a:ext cx="10263344" cy="3902213"/>
        </p:xfrm>
        <a:graphic>
          <a:graphicData uri="http://schemas.openxmlformats.org/drawingml/2006/table">
            <a:tbl>
              <a:tblPr rtl="1" firstRow="1" bandRow="1">
                <a:tableStyleId>{5C22544A-7EE6-4342-B048-85BDC9FD1C3A}</a:tableStyleId>
              </a:tblPr>
              <a:tblGrid>
                <a:gridCol w="5131672">
                  <a:extLst>
                    <a:ext uri="{9D8B030D-6E8A-4147-A177-3AD203B41FA5}">
                      <a16:colId xmlns:a16="http://schemas.microsoft.com/office/drawing/2014/main" val="1077219270"/>
                    </a:ext>
                  </a:extLst>
                </a:gridCol>
                <a:gridCol w="5131672">
                  <a:extLst>
                    <a:ext uri="{9D8B030D-6E8A-4147-A177-3AD203B41FA5}">
                      <a16:colId xmlns:a16="http://schemas.microsoft.com/office/drawing/2014/main" val="3869521363"/>
                    </a:ext>
                  </a:extLst>
                </a:gridCol>
              </a:tblGrid>
              <a:tr h="557459">
                <a:tc>
                  <a:txBody>
                    <a:bodyPr/>
                    <a:lstStyle/>
                    <a:p>
                      <a:pPr rtl="1"/>
                      <a:r>
                        <a:rPr lang="he-IL" dirty="0"/>
                        <a:t>סיכונים</a:t>
                      </a:r>
                    </a:p>
                  </a:txBody>
                  <a:tcPr/>
                </a:tc>
                <a:tc>
                  <a:txBody>
                    <a:bodyPr/>
                    <a:lstStyle/>
                    <a:p>
                      <a:pPr rtl="1"/>
                      <a:r>
                        <a:rPr lang="he-IL" dirty="0"/>
                        <a:t>פתרונות אפשריים</a:t>
                      </a:r>
                    </a:p>
                  </a:txBody>
                  <a:tcPr/>
                </a:tc>
                <a:extLst>
                  <a:ext uri="{0D108BD9-81ED-4DB2-BD59-A6C34878D82A}">
                    <a16:rowId xmlns:a16="http://schemas.microsoft.com/office/drawing/2014/main" val="1645770619"/>
                  </a:ext>
                </a:extLst>
              </a:tr>
              <a:tr h="557459">
                <a:tc>
                  <a:txBody>
                    <a:bodyPr/>
                    <a:lstStyle/>
                    <a:p>
                      <a:pPr rtl="1"/>
                      <a:r>
                        <a:rPr lang="he-IL" dirty="0"/>
                        <a:t>תלות בשוק</a:t>
                      </a:r>
                      <a:r>
                        <a:rPr lang="he-IL" baseline="0" dirty="0"/>
                        <a:t> ההון עד הפרישה</a:t>
                      </a:r>
                      <a:endParaRPr lang="he-IL" dirty="0"/>
                    </a:p>
                  </a:txBody>
                  <a:tcPr/>
                </a:tc>
                <a:tc>
                  <a:txBody>
                    <a:bodyPr/>
                    <a:lstStyle/>
                    <a:p>
                      <a:pPr rtl="1"/>
                      <a:r>
                        <a:rPr lang="he-IL" dirty="0"/>
                        <a:t>התאמת הסיכון לגיל החוסך</a:t>
                      </a:r>
                    </a:p>
                  </a:txBody>
                  <a:tcPr/>
                </a:tc>
                <a:extLst>
                  <a:ext uri="{0D108BD9-81ED-4DB2-BD59-A6C34878D82A}">
                    <a16:rowId xmlns:a16="http://schemas.microsoft.com/office/drawing/2014/main" val="3501007640"/>
                  </a:ext>
                </a:extLst>
              </a:tr>
              <a:tr h="557459">
                <a:tc>
                  <a:txBody>
                    <a:bodyPr/>
                    <a:lstStyle/>
                    <a:p>
                      <a:pPr rtl="1"/>
                      <a:r>
                        <a:rPr lang="he-IL" dirty="0"/>
                        <a:t>סיכון דמוגרפי</a:t>
                      </a:r>
                    </a:p>
                  </a:txBody>
                  <a:tcPr/>
                </a:tc>
                <a:tc>
                  <a:txBody>
                    <a:bodyPr/>
                    <a:lstStyle/>
                    <a:p>
                      <a:pPr rtl="1"/>
                      <a:r>
                        <a:rPr lang="he-IL" dirty="0"/>
                        <a:t>"אחריות רשות שוק ההון"</a:t>
                      </a:r>
                    </a:p>
                  </a:txBody>
                  <a:tcPr/>
                </a:tc>
                <a:extLst>
                  <a:ext uri="{0D108BD9-81ED-4DB2-BD59-A6C34878D82A}">
                    <a16:rowId xmlns:a16="http://schemas.microsoft.com/office/drawing/2014/main" val="1596596829"/>
                  </a:ext>
                </a:extLst>
              </a:tr>
              <a:tr h="557459">
                <a:tc>
                  <a:txBody>
                    <a:bodyPr/>
                    <a:lstStyle/>
                    <a:p>
                      <a:pPr rtl="1"/>
                      <a:r>
                        <a:rPr lang="he-IL" dirty="0"/>
                        <a:t>סיכוני תוחלת חיים</a:t>
                      </a:r>
                    </a:p>
                  </a:txBody>
                  <a:tcPr/>
                </a:tc>
                <a:tc>
                  <a:txBody>
                    <a:bodyPr/>
                    <a:lstStyle/>
                    <a:p>
                      <a:pPr rtl="1"/>
                      <a:endParaRPr lang="he-IL" dirty="0"/>
                    </a:p>
                  </a:txBody>
                  <a:tcPr/>
                </a:tc>
                <a:extLst>
                  <a:ext uri="{0D108BD9-81ED-4DB2-BD59-A6C34878D82A}">
                    <a16:rowId xmlns:a16="http://schemas.microsoft.com/office/drawing/2014/main" val="1134402317"/>
                  </a:ext>
                </a:extLst>
              </a:tr>
              <a:tr h="557459">
                <a:tc>
                  <a:txBody>
                    <a:bodyPr/>
                    <a:lstStyle/>
                    <a:p>
                      <a:pPr rtl="1"/>
                      <a:r>
                        <a:rPr lang="he-IL" dirty="0"/>
                        <a:t>סיכוני שוק העבודה</a:t>
                      </a:r>
                    </a:p>
                  </a:txBody>
                  <a:tcPr/>
                </a:tc>
                <a:tc>
                  <a:txBody>
                    <a:bodyPr/>
                    <a:lstStyle/>
                    <a:p>
                      <a:pPr rtl="1"/>
                      <a:endParaRPr lang="he-IL" dirty="0"/>
                    </a:p>
                  </a:txBody>
                  <a:tcPr/>
                </a:tc>
                <a:extLst>
                  <a:ext uri="{0D108BD9-81ED-4DB2-BD59-A6C34878D82A}">
                    <a16:rowId xmlns:a16="http://schemas.microsoft.com/office/drawing/2014/main" val="1261522180"/>
                  </a:ext>
                </a:extLst>
              </a:tr>
              <a:tr h="55745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סיכונים אישים (משיכה, השקעות)</a:t>
                      </a:r>
                    </a:p>
                  </a:txBody>
                  <a:tcPr/>
                </a:tc>
                <a:tc>
                  <a:txBody>
                    <a:bodyPr/>
                    <a:lstStyle/>
                    <a:p>
                      <a:pPr rtl="1"/>
                      <a:endParaRPr lang="he-IL" dirty="0"/>
                    </a:p>
                  </a:txBody>
                  <a:tcPr/>
                </a:tc>
                <a:extLst>
                  <a:ext uri="{0D108BD9-81ED-4DB2-BD59-A6C34878D82A}">
                    <a16:rowId xmlns:a16="http://schemas.microsoft.com/office/drawing/2014/main" val="3486666096"/>
                  </a:ext>
                </a:extLst>
              </a:tr>
              <a:tr h="55745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תלות בשוק ההון לאחר הפרישה</a:t>
                      </a:r>
                    </a:p>
                  </a:txBody>
                  <a:tcPr/>
                </a:tc>
                <a:tc>
                  <a:txBody>
                    <a:bodyPr/>
                    <a:lstStyle/>
                    <a:p>
                      <a:pPr rtl="1"/>
                      <a:endParaRPr lang="he-IL" dirty="0"/>
                    </a:p>
                  </a:txBody>
                  <a:tcPr/>
                </a:tc>
                <a:extLst>
                  <a:ext uri="{0D108BD9-81ED-4DB2-BD59-A6C34878D82A}">
                    <a16:rowId xmlns:a16="http://schemas.microsoft.com/office/drawing/2014/main" val="2503579833"/>
                  </a:ext>
                </a:extLst>
              </a:tr>
            </a:tbl>
          </a:graphicData>
        </a:graphic>
      </p:graphicFrame>
    </p:spTree>
    <p:extLst>
      <p:ext uri="{BB962C8B-B14F-4D97-AF65-F5344CB8AC3E}">
        <p14:creationId xmlns:p14="http://schemas.microsoft.com/office/powerpoint/2010/main" val="33727801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0C5E08-C184-47F5-8A90-12893203DB8A}"/>
              </a:ext>
            </a:extLst>
          </p:cNvPr>
          <p:cNvSpPr>
            <a:spLocks noGrp="1"/>
          </p:cNvSpPr>
          <p:nvPr>
            <p:ph type="title"/>
          </p:nvPr>
        </p:nvSpPr>
        <p:spPr/>
        <p:txBody>
          <a:bodyPr/>
          <a:lstStyle/>
          <a:p>
            <a:r>
              <a:rPr lang="he-IL" dirty="0"/>
              <a:t>גיל פרישה</a:t>
            </a:r>
          </a:p>
        </p:txBody>
      </p:sp>
      <p:pic>
        <p:nvPicPr>
          <p:cNvPr id="4" name="תמונה 3">
            <a:extLst>
              <a:ext uri="{FF2B5EF4-FFF2-40B4-BE49-F238E27FC236}">
                <a16:creationId xmlns:a16="http://schemas.microsoft.com/office/drawing/2014/main" id="{EEE105C2-C622-43AE-8439-C051E63C06D6}"/>
              </a:ext>
            </a:extLst>
          </p:cNvPr>
          <p:cNvPicPr>
            <a:picLocks noChangeAspect="1"/>
          </p:cNvPicPr>
          <p:nvPr/>
        </p:nvPicPr>
        <p:blipFill>
          <a:blip r:embed="rId2"/>
          <a:stretch>
            <a:fillRect/>
          </a:stretch>
        </p:blipFill>
        <p:spPr>
          <a:xfrm>
            <a:off x="2711624" y="1541106"/>
            <a:ext cx="7488832" cy="4605722"/>
          </a:xfrm>
          <a:prstGeom prst="rect">
            <a:avLst/>
          </a:prstGeom>
        </p:spPr>
      </p:pic>
      <p:sp>
        <p:nvSpPr>
          <p:cNvPr id="5" name="TextBox 6">
            <a:extLst>
              <a:ext uri="{FF2B5EF4-FFF2-40B4-BE49-F238E27FC236}">
                <a16:creationId xmlns:a16="http://schemas.microsoft.com/office/drawing/2014/main" id="{29226524-82C6-4D7A-AC57-DCE07A40024E}"/>
              </a:ext>
            </a:extLst>
          </p:cNvPr>
          <p:cNvSpPr txBox="1"/>
          <p:nvPr/>
        </p:nvSpPr>
        <p:spPr>
          <a:xfrm>
            <a:off x="2999656" y="5949281"/>
            <a:ext cx="4032448" cy="369332"/>
          </a:xfrm>
          <a:prstGeom prst="rect">
            <a:avLst/>
          </a:prstGeom>
          <a:noFill/>
        </p:spPr>
        <p:txBody>
          <a:bodyPr wrap="square" rtlCol="1">
            <a:spAutoFit/>
          </a:bodyPr>
          <a:lstStyle/>
          <a:p>
            <a:r>
              <a:rPr lang="en-US" dirty="0"/>
              <a:t>Pensions at a glance 2015 - © OECD 2015</a:t>
            </a:r>
            <a:endParaRPr lang="he-IL" dirty="0"/>
          </a:p>
        </p:txBody>
      </p:sp>
      <p:sp>
        <p:nvSpPr>
          <p:cNvPr id="6" name="אליפסה 5">
            <a:extLst>
              <a:ext uri="{FF2B5EF4-FFF2-40B4-BE49-F238E27FC236}">
                <a16:creationId xmlns:a16="http://schemas.microsoft.com/office/drawing/2014/main" id="{ADE6372A-A261-4379-8171-BC126830F565}"/>
              </a:ext>
            </a:extLst>
          </p:cNvPr>
          <p:cNvSpPr/>
          <p:nvPr/>
        </p:nvSpPr>
        <p:spPr>
          <a:xfrm>
            <a:off x="8904312" y="1916832"/>
            <a:ext cx="936104" cy="29523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 name="מחבר ישר 6">
            <a:extLst>
              <a:ext uri="{FF2B5EF4-FFF2-40B4-BE49-F238E27FC236}">
                <a16:creationId xmlns:a16="http://schemas.microsoft.com/office/drawing/2014/main" id="{6D0F556A-76E1-49A4-BFD5-6C36468B627C}"/>
              </a:ext>
            </a:extLst>
          </p:cNvPr>
          <p:cNvCxnSpPr/>
          <p:nvPr/>
        </p:nvCxnSpPr>
        <p:spPr>
          <a:xfrm>
            <a:off x="263352" y="2060848"/>
            <a:ext cx="10764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מחבר ישר 7">
            <a:extLst>
              <a:ext uri="{FF2B5EF4-FFF2-40B4-BE49-F238E27FC236}">
                <a16:creationId xmlns:a16="http://schemas.microsoft.com/office/drawing/2014/main" id="{01A8BEC0-B64B-43E0-9238-A6891B4951BE}"/>
              </a:ext>
            </a:extLst>
          </p:cNvPr>
          <p:cNvCxnSpPr/>
          <p:nvPr/>
        </p:nvCxnSpPr>
        <p:spPr>
          <a:xfrm>
            <a:off x="504421" y="3428292"/>
            <a:ext cx="10764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46271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5B3ECE-D099-4226-9C1D-DA22CC901B46}"/>
              </a:ext>
            </a:extLst>
          </p:cNvPr>
          <p:cNvSpPr>
            <a:spLocks noGrp="1"/>
          </p:cNvSpPr>
          <p:nvPr>
            <p:ph type="title"/>
          </p:nvPr>
        </p:nvSpPr>
        <p:spPr/>
        <p:txBody>
          <a:bodyPr/>
          <a:lstStyle/>
          <a:p>
            <a:r>
              <a:rPr lang="he-IL" dirty="0"/>
              <a:t>תוחלת חיים וגיל פרישה</a:t>
            </a:r>
          </a:p>
        </p:txBody>
      </p:sp>
      <p:graphicFrame>
        <p:nvGraphicFramePr>
          <p:cNvPr id="4" name="טבלה 3">
            <a:extLst>
              <a:ext uri="{FF2B5EF4-FFF2-40B4-BE49-F238E27FC236}">
                <a16:creationId xmlns:a16="http://schemas.microsoft.com/office/drawing/2014/main" id="{8AD08FE8-DB03-4849-9BB5-BCA9F007D979}"/>
              </a:ext>
            </a:extLst>
          </p:cNvPr>
          <p:cNvGraphicFramePr>
            <a:graphicFrameLocks noGrp="1"/>
          </p:cNvGraphicFramePr>
          <p:nvPr>
            <p:extLst>
              <p:ext uri="{D42A27DB-BD31-4B8C-83A1-F6EECF244321}">
                <p14:modId xmlns:p14="http://schemas.microsoft.com/office/powerpoint/2010/main" val="2439675205"/>
              </p:ext>
            </p:extLst>
          </p:nvPr>
        </p:nvGraphicFramePr>
        <p:xfrm>
          <a:off x="3249359" y="1990197"/>
          <a:ext cx="7267457" cy="2286000"/>
        </p:xfrm>
        <a:graphic>
          <a:graphicData uri="http://schemas.openxmlformats.org/drawingml/2006/table">
            <a:tbl>
              <a:tblPr rtl="1" firstRow="1" bandRow="1">
                <a:tableStyleId>{10A1B5D5-9B99-4C35-A422-299274C87663}</a:tableStyleId>
              </a:tblPr>
              <a:tblGrid>
                <a:gridCol w="1571221">
                  <a:extLst>
                    <a:ext uri="{9D8B030D-6E8A-4147-A177-3AD203B41FA5}">
                      <a16:colId xmlns:a16="http://schemas.microsoft.com/office/drawing/2014/main" val="20000"/>
                    </a:ext>
                  </a:extLst>
                </a:gridCol>
                <a:gridCol w="1424059">
                  <a:extLst>
                    <a:ext uri="{9D8B030D-6E8A-4147-A177-3AD203B41FA5}">
                      <a16:colId xmlns:a16="http://schemas.microsoft.com/office/drawing/2014/main" val="20001"/>
                    </a:ext>
                  </a:extLst>
                </a:gridCol>
                <a:gridCol w="1424059">
                  <a:extLst>
                    <a:ext uri="{9D8B030D-6E8A-4147-A177-3AD203B41FA5}">
                      <a16:colId xmlns:a16="http://schemas.microsoft.com/office/drawing/2014/main" val="20002"/>
                    </a:ext>
                  </a:extLst>
                </a:gridCol>
                <a:gridCol w="1424059">
                  <a:extLst>
                    <a:ext uri="{9D8B030D-6E8A-4147-A177-3AD203B41FA5}">
                      <a16:colId xmlns:a16="http://schemas.microsoft.com/office/drawing/2014/main" val="20003"/>
                    </a:ext>
                  </a:extLst>
                </a:gridCol>
                <a:gridCol w="1424059">
                  <a:extLst>
                    <a:ext uri="{9D8B030D-6E8A-4147-A177-3AD203B41FA5}">
                      <a16:colId xmlns:a16="http://schemas.microsoft.com/office/drawing/2014/main" val="20004"/>
                    </a:ext>
                  </a:extLst>
                </a:gridCol>
              </a:tblGrid>
              <a:tr h="127661">
                <a:tc>
                  <a:txBody>
                    <a:bodyPr/>
                    <a:lstStyle/>
                    <a:p>
                      <a:pPr algn="ctr" rtl="1"/>
                      <a:r>
                        <a:rPr lang="he-IL" sz="2400" b="0" dirty="0">
                          <a:solidFill>
                            <a:schemeClr val="bg1"/>
                          </a:solidFill>
                          <a:effectLst>
                            <a:innerShdw blurRad="63500" dist="50800" dir="13500000">
                              <a:prstClr val="black">
                                <a:alpha val="50000"/>
                              </a:prstClr>
                            </a:innerShdw>
                          </a:effectLst>
                          <a:latin typeface="Fb Scorpion Black" panose="02020503050405020304" pitchFamily="18" charset="-79"/>
                          <a:ea typeface="NarkisShulamitMF Medium" pitchFamily="18" charset="-79"/>
                          <a:cs typeface="+mn-cs"/>
                        </a:rPr>
                        <a:t>שנה</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72000">
                          <a:schemeClr val="tx2">
                            <a:lumMod val="20000"/>
                            <a:lumOff val="80000"/>
                          </a:schemeClr>
                        </a:gs>
                        <a:gs pos="0">
                          <a:srgbClr val="5A5078"/>
                        </a:gs>
                        <a:gs pos="11000">
                          <a:srgbClr val="787878"/>
                        </a:gs>
                        <a:gs pos="91000">
                          <a:srgbClr val="774108"/>
                        </a:gs>
                        <a:gs pos="100000">
                          <a:srgbClr val="491900"/>
                        </a:gs>
                      </a:gsLst>
                      <a:lin ang="16200000" scaled="1"/>
                    </a:gradFill>
                  </a:tcPr>
                </a:tc>
                <a:tc gridSpan="2">
                  <a:txBody>
                    <a:bodyPr/>
                    <a:lstStyle/>
                    <a:p>
                      <a:pPr algn="ctr" rtl="1"/>
                      <a:r>
                        <a:rPr lang="he-IL" sz="2400" b="0" dirty="0">
                          <a:solidFill>
                            <a:schemeClr val="bg1"/>
                          </a:solidFill>
                          <a:effectLst>
                            <a:innerShdw blurRad="63500" dist="50800" dir="13500000">
                              <a:prstClr val="black">
                                <a:alpha val="50000"/>
                              </a:prstClr>
                            </a:innerShdw>
                          </a:effectLst>
                          <a:latin typeface="Fb Scorpion Black" panose="02020503050405020304" pitchFamily="18" charset="-79"/>
                          <a:ea typeface="NarkisShulamitMF Medium" pitchFamily="18" charset="-79"/>
                          <a:cs typeface="+mn-cs"/>
                        </a:rPr>
                        <a:t>תוחלת חיים</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72000">
                          <a:schemeClr val="tx2">
                            <a:lumMod val="20000"/>
                            <a:lumOff val="80000"/>
                          </a:schemeClr>
                        </a:gs>
                        <a:gs pos="0">
                          <a:srgbClr val="5A5078"/>
                        </a:gs>
                        <a:gs pos="11000">
                          <a:srgbClr val="787878"/>
                        </a:gs>
                        <a:gs pos="91000">
                          <a:srgbClr val="774108"/>
                        </a:gs>
                        <a:gs pos="100000">
                          <a:srgbClr val="491900"/>
                        </a:gs>
                      </a:gsLst>
                      <a:lin ang="16200000" scaled="1"/>
                    </a:gradFill>
                  </a:tcPr>
                </a:tc>
                <a:tc hMerge="1">
                  <a:txBody>
                    <a:bodyPr/>
                    <a:lstStyle/>
                    <a:p>
                      <a:pPr rtl="1"/>
                      <a:endParaRPr lang="he-IL" dirty="0"/>
                    </a:p>
                  </a:txBody>
                  <a:tcPr>
                    <a:solidFill>
                      <a:srgbClr val="EEC600">
                        <a:alpha val="80000"/>
                      </a:srgbClr>
                    </a:solidFill>
                  </a:tcPr>
                </a:tc>
                <a:tc gridSpan="2">
                  <a:txBody>
                    <a:bodyPr/>
                    <a:lstStyle/>
                    <a:p>
                      <a:pPr algn="ctr" rtl="1"/>
                      <a:r>
                        <a:rPr lang="he-IL" sz="2400" b="0" dirty="0">
                          <a:solidFill>
                            <a:schemeClr val="bg1"/>
                          </a:solidFill>
                          <a:effectLst>
                            <a:innerShdw blurRad="63500" dist="50800" dir="13500000">
                              <a:prstClr val="black">
                                <a:alpha val="50000"/>
                              </a:prstClr>
                            </a:innerShdw>
                          </a:effectLst>
                          <a:latin typeface="Fb Scorpion Black" panose="02020503050405020304" pitchFamily="18" charset="-79"/>
                          <a:ea typeface="NarkisShulamitMF Medium" pitchFamily="18" charset="-79"/>
                          <a:cs typeface="+mn-cs"/>
                        </a:rPr>
                        <a:t>גיל פרישה</a:t>
                      </a:r>
                    </a:p>
                  </a:txBody>
                  <a:tcP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72000">
                          <a:schemeClr val="tx2">
                            <a:lumMod val="20000"/>
                            <a:lumOff val="80000"/>
                          </a:schemeClr>
                        </a:gs>
                        <a:gs pos="0">
                          <a:srgbClr val="5A5078"/>
                        </a:gs>
                        <a:gs pos="11000">
                          <a:srgbClr val="787878"/>
                        </a:gs>
                        <a:gs pos="91000">
                          <a:srgbClr val="774108"/>
                        </a:gs>
                        <a:gs pos="100000">
                          <a:srgbClr val="491900"/>
                        </a:gs>
                      </a:gsLst>
                      <a:lin ang="16200000" scaled="1"/>
                    </a:gradFill>
                  </a:tcPr>
                </a:tc>
                <a:tc hMerge="1">
                  <a:txBody>
                    <a:bodyPr/>
                    <a:lstStyle/>
                    <a:p>
                      <a:pPr algn="ctr" rtl="1"/>
                      <a:endParaRPr lang="he-IL" sz="2400" b="0" dirty="0">
                        <a:solidFill>
                          <a:srgbClr val="491900"/>
                        </a:solidFill>
                        <a:latin typeface="NarkisShulamitMF Medium" pitchFamily="18" charset="-79"/>
                        <a:ea typeface="NarkisShulamitMF Medium" pitchFamily="18" charset="-79"/>
                        <a:cs typeface="NarkisShulamitMF Medium" pitchFamily="18" charset="-79"/>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gradFill>
                      <a:gsLst>
                        <a:gs pos="58000">
                          <a:schemeClr val="accent6">
                            <a:lumMod val="20000"/>
                            <a:lumOff val="80000"/>
                          </a:schemeClr>
                        </a:gs>
                        <a:gs pos="9000">
                          <a:srgbClr val="6A3702"/>
                        </a:gs>
                        <a:gs pos="97917">
                          <a:schemeClr val="accent6">
                            <a:lumMod val="60000"/>
                            <a:lumOff val="40000"/>
                          </a:schemeClr>
                        </a:gs>
                        <a:gs pos="86000">
                          <a:schemeClr val="accent6">
                            <a:lumMod val="40000"/>
                            <a:lumOff val="60000"/>
                          </a:schemeClr>
                        </a:gs>
                        <a:gs pos="18000">
                          <a:srgbClr val="774108"/>
                        </a:gs>
                        <a:gs pos="0">
                          <a:srgbClr val="491900"/>
                        </a:gs>
                      </a:gsLst>
                      <a:lin ang="16200000" scaled="1"/>
                    </a:gradFill>
                  </a:tcPr>
                </a:tc>
                <a:extLst>
                  <a:ext uri="{0D108BD9-81ED-4DB2-BD59-A6C34878D82A}">
                    <a16:rowId xmlns:a16="http://schemas.microsoft.com/office/drawing/2014/main" val="10000"/>
                  </a:ext>
                </a:extLst>
              </a:tr>
              <a:tr h="349955">
                <a:tc>
                  <a:txBody>
                    <a:bodyPr/>
                    <a:lstStyle/>
                    <a:p>
                      <a:pPr algn="ctr" rtl="1"/>
                      <a:endParaRPr lang="he-IL" sz="2400" b="0" dirty="0">
                        <a:solidFill>
                          <a:srgbClr val="663300"/>
                        </a:solidFill>
                        <a:latin typeface="Fb Scorpion" panose="02020503050405020304" pitchFamily="18" charset="-79"/>
                        <a:ea typeface="NarkisShulamitMF Medium" pitchFamily="18" charset="-79"/>
                        <a:cs typeface="+mn-cs"/>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000" b="0" dirty="0">
                          <a:solidFill>
                            <a:srgbClr val="663300"/>
                          </a:solidFill>
                          <a:latin typeface="Fb Scorpion" panose="02020503050405020304" pitchFamily="18" charset="-79"/>
                          <a:ea typeface="NarkisShulamitMF Light" pitchFamily="18" charset="-79"/>
                          <a:cs typeface="+mn-cs"/>
                        </a:rPr>
                        <a:t>גברים</a:t>
                      </a:r>
                    </a:p>
                  </a:txBody>
                  <a:tcPr anchor="ctr">
                    <a:lnT w="12700" cap="flat" cmpd="sng" algn="ctr">
                      <a:solidFill>
                        <a:schemeClr val="tx1"/>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000" b="0" dirty="0">
                          <a:solidFill>
                            <a:srgbClr val="663300"/>
                          </a:solidFill>
                          <a:latin typeface="Fb Scorpion" panose="02020503050405020304" pitchFamily="18" charset="-79"/>
                          <a:ea typeface="NarkisShulamitMF Light" pitchFamily="18" charset="-79"/>
                          <a:cs typeface="+mn-cs"/>
                        </a:rPr>
                        <a:t>נשים</a:t>
                      </a:r>
                    </a:p>
                  </a:txBody>
                  <a:tcPr anchor="ctr">
                    <a:lnT w="12700" cap="flat" cmpd="sng" algn="ctr">
                      <a:solidFill>
                        <a:schemeClr val="tx1"/>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000" b="0" dirty="0">
                          <a:solidFill>
                            <a:srgbClr val="663300"/>
                          </a:solidFill>
                          <a:latin typeface="Fb Scorpion" panose="02020503050405020304" pitchFamily="18" charset="-79"/>
                          <a:ea typeface="NarkisShulamitMF Light" pitchFamily="18" charset="-79"/>
                          <a:cs typeface="+mn-cs"/>
                        </a:rPr>
                        <a:t>גברים</a:t>
                      </a:r>
                    </a:p>
                  </a:txBody>
                  <a:tcPr anchor="ctr">
                    <a:lnT w="12700" cap="flat" cmpd="sng" algn="ctr">
                      <a:solidFill>
                        <a:schemeClr val="tx1"/>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000" b="0" dirty="0">
                          <a:solidFill>
                            <a:srgbClr val="663300"/>
                          </a:solidFill>
                          <a:latin typeface="Fb Scorpion" panose="02020503050405020304" pitchFamily="18" charset="-79"/>
                          <a:ea typeface="NarkisShulamitMF Light" pitchFamily="18" charset="-79"/>
                          <a:cs typeface="+mn-cs"/>
                        </a:rPr>
                        <a:t>נשים</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extLst>
                  <a:ext uri="{0D108BD9-81ED-4DB2-BD59-A6C34878D82A}">
                    <a16:rowId xmlns:a16="http://schemas.microsoft.com/office/drawing/2014/main" val="10001"/>
                  </a:ext>
                </a:extLst>
              </a:tr>
              <a:tr h="125181">
                <a:tc>
                  <a:txBody>
                    <a:bodyPr/>
                    <a:lstStyle/>
                    <a:p>
                      <a:pPr algn="ctr" rtl="1"/>
                      <a:r>
                        <a:rPr lang="he-IL" sz="2400" b="0" dirty="0">
                          <a:solidFill>
                            <a:srgbClr val="663300"/>
                          </a:solidFill>
                          <a:latin typeface="Fb Scorpion" panose="02020503050405020304" pitchFamily="18" charset="-79"/>
                          <a:ea typeface="NarkisShulamitMF Light" pitchFamily="18" charset="-79"/>
                          <a:cs typeface="+mn-cs"/>
                        </a:rPr>
                        <a:t>1990</a:t>
                      </a:r>
                    </a:p>
                  </a:txBody>
                  <a:tcPr>
                    <a:lnL w="12700" cap="flat" cmpd="sng" algn="ctr">
                      <a:noFill/>
                      <a:prstDash val="solid"/>
                      <a:round/>
                      <a:headEnd type="none" w="med" len="med"/>
                      <a:tailEnd type="none" w="med" len="med"/>
                    </a:lnL>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400" b="0" dirty="0">
                          <a:solidFill>
                            <a:srgbClr val="663300"/>
                          </a:solidFill>
                          <a:latin typeface="Fb Scorpion" panose="02020503050405020304" pitchFamily="18" charset="-79"/>
                          <a:ea typeface="NarkisShulamitMF Medium" pitchFamily="18" charset="-79"/>
                          <a:cs typeface="+mn-cs"/>
                        </a:rPr>
                        <a:t>74.9</a:t>
                      </a:r>
                    </a:p>
                  </a:txBody>
                  <a:tcP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400" b="0" dirty="0">
                          <a:solidFill>
                            <a:srgbClr val="663300"/>
                          </a:solidFill>
                          <a:latin typeface="Fb Scorpion" panose="02020503050405020304" pitchFamily="18" charset="-79"/>
                          <a:ea typeface="NarkisShulamitMF Medium" pitchFamily="18" charset="-79"/>
                          <a:cs typeface="+mn-cs"/>
                        </a:rPr>
                        <a:t>78.4</a:t>
                      </a:r>
                    </a:p>
                  </a:txBody>
                  <a:tcP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400" b="0" dirty="0">
                          <a:solidFill>
                            <a:srgbClr val="663300"/>
                          </a:solidFill>
                          <a:latin typeface="Fb Scorpion" panose="02020503050405020304" pitchFamily="18" charset="-79"/>
                          <a:ea typeface="NarkisShulamitMF Medium" pitchFamily="18" charset="-79"/>
                          <a:cs typeface="+mn-cs"/>
                        </a:rPr>
                        <a:t>65</a:t>
                      </a:r>
                    </a:p>
                  </a:txBody>
                  <a:tcP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400" b="0" dirty="0">
                          <a:solidFill>
                            <a:srgbClr val="663300"/>
                          </a:solidFill>
                          <a:latin typeface="Fb Scorpion" panose="02020503050405020304" pitchFamily="18" charset="-79"/>
                          <a:ea typeface="NarkisShulamitMF Medium" pitchFamily="18" charset="-79"/>
                          <a:cs typeface="+mn-cs"/>
                        </a:rPr>
                        <a:t>60</a:t>
                      </a:r>
                    </a:p>
                  </a:txBody>
                  <a:tcPr>
                    <a:lnR w="12700" cap="flat" cmpd="sng" algn="ctr">
                      <a:no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extLst>
                  <a:ext uri="{0D108BD9-81ED-4DB2-BD59-A6C34878D82A}">
                    <a16:rowId xmlns:a16="http://schemas.microsoft.com/office/drawing/2014/main" val="10002"/>
                  </a:ext>
                </a:extLst>
              </a:tr>
              <a:tr h="187639">
                <a:tc>
                  <a:txBody>
                    <a:bodyPr/>
                    <a:lstStyle/>
                    <a:p>
                      <a:pPr algn="ctr" rtl="1"/>
                      <a:r>
                        <a:rPr lang="he-IL" sz="2400" b="0" dirty="0">
                          <a:solidFill>
                            <a:srgbClr val="663300"/>
                          </a:solidFill>
                          <a:latin typeface="Fb Scorpion" panose="02020503050405020304" pitchFamily="18" charset="-79"/>
                          <a:ea typeface="NarkisShulamitMF Light" pitchFamily="18" charset="-79"/>
                          <a:cs typeface="+mn-cs"/>
                        </a:rPr>
                        <a:t>2020</a:t>
                      </a:r>
                    </a:p>
                  </a:txBody>
                  <a:tcPr>
                    <a:lnL w="12700" cap="flat" cmpd="sng" algn="ctr">
                      <a:noFill/>
                      <a:prstDash val="solid"/>
                      <a:round/>
                      <a:headEnd type="none" w="med" len="med"/>
                      <a:tailEnd type="none" w="med" len="med"/>
                    </a:lnL>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400" b="0" dirty="0">
                          <a:solidFill>
                            <a:srgbClr val="663300"/>
                          </a:solidFill>
                          <a:latin typeface="Fb Scorpion" panose="02020503050405020304" pitchFamily="18" charset="-79"/>
                          <a:ea typeface="NarkisShulamitMF Medium" pitchFamily="18" charset="-79"/>
                          <a:cs typeface="+mn-cs"/>
                        </a:rPr>
                        <a:t>80.7</a:t>
                      </a:r>
                    </a:p>
                  </a:txBody>
                  <a:tcP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400" b="0" dirty="0">
                          <a:solidFill>
                            <a:srgbClr val="663300"/>
                          </a:solidFill>
                          <a:latin typeface="Fb Scorpion" panose="02020503050405020304" pitchFamily="18" charset="-79"/>
                          <a:ea typeface="NarkisShulamitMF Medium" pitchFamily="18" charset="-79"/>
                          <a:cs typeface="+mn-cs"/>
                        </a:rPr>
                        <a:t>84.2</a:t>
                      </a:r>
                    </a:p>
                  </a:txBody>
                  <a:tcP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400" b="0" dirty="0">
                          <a:solidFill>
                            <a:srgbClr val="663300"/>
                          </a:solidFill>
                          <a:latin typeface="Fb Scorpion" panose="02020503050405020304" pitchFamily="18" charset="-79"/>
                          <a:ea typeface="NarkisShulamitMF Medium" pitchFamily="18" charset="-79"/>
                          <a:cs typeface="+mn-cs"/>
                        </a:rPr>
                        <a:t>67</a:t>
                      </a:r>
                    </a:p>
                  </a:txBody>
                  <a:tcP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tc>
                  <a:txBody>
                    <a:bodyPr/>
                    <a:lstStyle/>
                    <a:p>
                      <a:pPr algn="ctr" rtl="1"/>
                      <a:r>
                        <a:rPr lang="he-IL" sz="2400" b="0" dirty="0">
                          <a:solidFill>
                            <a:srgbClr val="663300"/>
                          </a:solidFill>
                          <a:latin typeface="Fb Scorpion" panose="02020503050405020304" pitchFamily="18" charset="-79"/>
                          <a:ea typeface="NarkisShulamitMF Medium" pitchFamily="18" charset="-79"/>
                          <a:cs typeface="+mn-cs"/>
                        </a:rPr>
                        <a:t>62</a:t>
                      </a:r>
                    </a:p>
                  </a:txBody>
                  <a:tcPr>
                    <a:lnR w="12700" cap="flat" cmpd="sng" algn="ctr">
                      <a:no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solidFill>
                        <a:srgbClr val="663300"/>
                      </a:solidFill>
                      <a:prstDash val="solid"/>
                      <a:round/>
                      <a:headEnd type="none" w="med" len="med"/>
                      <a:tailEnd type="none" w="med" len="med"/>
                    </a:lnB>
                    <a:noFill/>
                  </a:tcPr>
                </a:tc>
                <a:extLst>
                  <a:ext uri="{0D108BD9-81ED-4DB2-BD59-A6C34878D82A}">
                    <a16:rowId xmlns:a16="http://schemas.microsoft.com/office/drawing/2014/main" val="10003"/>
                  </a:ext>
                </a:extLst>
              </a:tr>
              <a:tr h="125181">
                <a:tc>
                  <a:txBody>
                    <a:bodyPr/>
                    <a:lstStyle/>
                    <a:p>
                      <a:pPr algn="ctr" rtl="1"/>
                      <a:r>
                        <a:rPr lang="he-IL" sz="2400" b="1" dirty="0">
                          <a:solidFill>
                            <a:srgbClr val="663300"/>
                          </a:solidFill>
                          <a:latin typeface="Fb Scorpion" panose="02020503050405020304" pitchFamily="18" charset="-79"/>
                          <a:ea typeface="NarkisShulamitMF Bold" pitchFamily="18" charset="-79"/>
                          <a:cs typeface="+mn-cs"/>
                        </a:rPr>
                        <a:t>שינוי</a:t>
                      </a:r>
                    </a:p>
                  </a:txBody>
                  <a:tcPr>
                    <a:lnL w="12700" cap="flat" cmpd="sng" algn="ctr">
                      <a:noFill/>
                      <a:prstDash val="solid"/>
                      <a:round/>
                      <a:headEnd type="none" w="med" len="med"/>
                      <a:tailEnd type="none" w="med" len="med"/>
                    </a:lnL>
                    <a:lnT w="12700" cap="flat" cmpd="sng" algn="ctr">
                      <a:solidFill>
                        <a:srgbClr val="6633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1"/>
                      <a:r>
                        <a:rPr lang="he-IL" sz="2400" b="1" dirty="0">
                          <a:solidFill>
                            <a:srgbClr val="663300"/>
                          </a:solidFill>
                          <a:latin typeface="Fb Scorpion" panose="02020503050405020304" pitchFamily="18" charset="-79"/>
                          <a:ea typeface="NarkisShulamitMF Bold" pitchFamily="18" charset="-79"/>
                          <a:cs typeface="+mn-cs"/>
                        </a:rPr>
                        <a:t>5.8</a:t>
                      </a:r>
                    </a:p>
                  </a:txBody>
                  <a:tcPr>
                    <a:lnT w="12700" cap="flat" cmpd="sng" algn="ctr">
                      <a:solidFill>
                        <a:srgbClr val="6633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1"/>
                      <a:r>
                        <a:rPr lang="he-IL" sz="2400" b="1" dirty="0">
                          <a:solidFill>
                            <a:srgbClr val="663300"/>
                          </a:solidFill>
                          <a:latin typeface="Fb Scorpion" panose="02020503050405020304" pitchFamily="18" charset="-79"/>
                          <a:ea typeface="NarkisShulamitMF Bold" pitchFamily="18" charset="-79"/>
                          <a:cs typeface="+mn-cs"/>
                        </a:rPr>
                        <a:t>5.8</a:t>
                      </a:r>
                    </a:p>
                  </a:txBody>
                  <a:tcPr>
                    <a:lnT w="12700" cap="flat" cmpd="sng" algn="ctr">
                      <a:solidFill>
                        <a:srgbClr val="6633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1"/>
                      <a:r>
                        <a:rPr lang="he-IL" sz="2400" b="1" dirty="0">
                          <a:solidFill>
                            <a:srgbClr val="663300"/>
                          </a:solidFill>
                          <a:latin typeface="Fb Scorpion" panose="02020503050405020304" pitchFamily="18" charset="-79"/>
                          <a:ea typeface="NarkisShulamitMF Bold" pitchFamily="18" charset="-79"/>
                          <a:cs typeface="+mn-cs"/>
                        </a:rPr>
                        <a:t>2</a:t>
                      </a:r>
                    </a:p>
                  </a:txBody>
                  <a:tcPr>
                    <a:lnT w="12700" cap="flat" cmpd="sng" algn="ctr">
                      <a:solidFill>
                        <a:srgbClr val="6633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1"/>
                      <a:r>
                        <a:rPr lang="he-IL" sz="2400" b="1" dirty="0">
                          <a:solidFill>
                            <a:srgbClr val="663300"/>
                          </a:solidFill>
                          <a:latin typeface="Fb Scorpion" panose="02020503050405020304" pitchFamily="18" charset="-79"/>
                          <a:ea typeface="NarkisShulamitMF Bold" pitchFamily="18" charset="-79"/>
                          <a:cs typeface="+mn-cs"/>
                        </a:rPr>
                        <a:t>2</a:t>
                      </a:r>
                    </a:p>
                  </a:txBody>
                  <a:tcPr>
                    <a:lnR w="12700" cap="flat" cmpd="sng" algn="ctr">
                      <a:noFill/>
                      <a:prstDash val="solid"/>
                      <a:round/>
                      <a:headEnd type="none" w="med" len="med"/>
                      <a:tailEnd type="none" w="med" len="med"/>
                    </a:lnR>
                    <a:lnT w="12700" cap="flat" cmpd="sng" algn="ctr">
                      <a:solidFill>
                        <a:srgbClr val="66330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195076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033AFF-7FEC-439E-B704-9AD41B3A7161}"/>
              </a:ext>
            </a:extLst>
          </p:cNvPr>
          <p:cNvSpPr>
            <a:spLocks noGrp="1"/>
          </p:cNvSpPr>
          <p:nvPr>
            <p:ph type="title"/>
          </p:nvPr>
        </p:nvSpPr>
        <p:spPr/>
        <p:txBody>
          <a:bodyPr/>
          <a:lstStyle/>
          <a:p>
            <a:r>
              <a:rPr lang="he-IL" dirty="0"/>
              <a:t>התארכות תוחלת החיים ותקופת הפרישה</a:t>
            </a:r>
          </a:p>
        </p:txBody>
      </p:sp>
      <p:pic>
        <p:nvPicPr>
          <p:cNvPr id="4" name="Picture 2" descr="תוחלת_חיים_ישראל">
            <a:extLst>
              <a:ext uri="{FF2B5EF4-FFF2-40B4-BE49-F238E27FC236}">
                <a16:creationId xmlns:a16="http://schemas.microsoft.com/office/drawing/2014/main" id="{7F85BEB8-CC32-4260-A29F-263BD59F3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686" y="1439130"/>
            <a:ext cx="7416824" cy="48016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D1D7DE94-4F3B-419D-9C51-3F18F7F94095}"/>
              </a:ext>
            </a:extLst>
          </p:cNvPr>
          <p:cNvSpPr txBox="1"/>
          <p:nvPr/>
        </p:nvSpPr>
        <p:spPr>
          <a:xfrm>
            <a:off x="4795134" y="6215836"/>
            <a:ext cx="5389272" cy="369332"/>
          </a:xfrm>
          <a:prstGeom prst="rect">
            <a:avLst/>
          </a:prstGeom>
          <a:noFill/>
        </p:spPr>
        <p:txBody>
          <a:bodyPr wrap="square" rtlCol="1">
            <a:spAutoFit/>
          </a:bodyPr>
          <a:lstStyle/>
          <a:p>
            <a:r>
              <a:rPr lang="he-IL" dirty="0"/>
              <a:t>דוח פני החברה, הלשכה המרכזית לסטטיסטיקה</a:t>
            </a:r>
          </a:p>
        </p:txBody>
      </p:sp>
    </p:spTree>
    <p:extLst>
      <p:ext uri="{BB962C8B-B14F-4D97-AF65-F5344CB8AC3E}">
        <p14:creationId xmlns:p14="http://schemas.microsoft.com/office/powerpoint/2010/main" val="19955286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תוחלת חיים חזויה בגיל 65</a:t>
            </a:r>
          </a:p>
        </p:txBody>
      </p:sp>
      <p:sp>
        <p:nvSpPr>
          <p:cNvPr id="4" name="TextBox 3">
            <a:extLst>
              <a:ext uri="{FF2B5EF4-FFF2-40B4-BE49-F238E27FC236}">
                <a16:creationId xmlns:a16="http://schemas.microsoft.com/office/drawing/2014/main" id="{825DEFD2-061F-40D4-933D-AB172037AA91}"/>
              </a:ext>
            </a:extLst>
          </p:cNvPr>
          <p:cNvSpPr txBox="1"/>
          <p:nvPr/>
        </p:nvSpPr>
        <p:spPr>
          <a:xfrm>
            <a:off x="7223760" y="5686450"/>
            <a:ext cx="4857281" cy="338554"/>
          </a:xfrm>
          <a:prstGeom prst="rect">
            <a:avLst/>
          </a:prstGeom>
          <a:noFill/>
        </p:spPr>
        <p:txBody>
          <a:bodyPr wrap="square" rtlCol="1">
            <a:spAutoFit/>
          </a:bodyPr>
          <a:lstStyle/>
          <a:p>
            <a:r>
              <a:rPr lang="he-IL" sz="1600" dirty="0"/>
              <a:t>מקור : נייר עמדה של רשות לפיקוח על שוק ההון</a:t>
            </a:r>
          </a:p>
        </p:txBody>
      </p:sp>
      <p:graphicFrame>
        <p:nvGraphicFramePr>
          <p:cNvPr id="5" name="טבלה 4"/>
          <p:cNvGraphicFramePr>
            <a:graphicFrameLocks noGrp="1"/>
          </p:cNvGraphicFramePr>
          <p:nvPr/>
        </p:nvGraphicFramePr>
        <p:xfrm>
          <a:off x="2448379" y="2515809"/>
          <a:ext cx="8128000" cy="74168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rtl="1"/>
                      <a:r>
                        <a:rPr lang="he-IL" dirty="0"/>
                        <a:t>גבר</a:t>
                      </a:r>
                    </a:p>
                  </a:txBody>
                  <a:tcPr/>
                </a:tc>
                <a:tc>
                  <a:txBody>
                    <a:bodyPr/>
                    <a:lstStyle/>
                    <a:p>
                      <a:pPr rtl="1"/>
                      <a:r>
                        <a:rPr lang="he-IL" dirty="0"/>
                        <a:t>אישה</a:t>
                      </a:r>
                    </a:p>
                  </a:txBody>
                  <a:tcPr/>
                </a:tc>
                <a:extLst>
                  <a:ext uri="{0D108BD9-81ED-4DB2-BD59-A6C34878D82A}">
                    <a16:rowId xmlns:a16="http://schemas.microsoft.com/office/drawing/2014/main" val="10000"/>
                  </a:ext>
                </a:extLst>
              </a:tr>
              <a:tr h="370840">
                <a:tc>
                  <a:txBody>
                    <a:bodyPr/>
                    <a:lstStyle/>
                    <a:p>
                      <a:pPr rtl="1"/>
                      <a:r>
                        <a:rPr lang="he-IL" dirty="0"/>
                        <a:t>87.7</a:t>
                      </a:r>
                    </a:p>
                  </a:txBody>
                  <a:tcPr/>
                </a:tc>
                <a:tc>
                  <a:txBody>
                    <a:bodyPr/>
                    <a:lstStyle/>
                    <a:p>
                      <a:pPr rtl="1"/>
                      <a:r>
                        <a:rPr lang="he-IL" dirty="0"/>
                        <a:t>89.8</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8050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חיים ארוכים : כמה זמן נחייה בפרישה(*)?</a:t>
            </a:r>
          </a:p>
        </p:txBody>
      </p:sp>
      <p:sp>
        <p:nvSpPr>
          <p:cNvPr id="5" name="TextBox 4">
            <a:extLst>
              <a:ext uri="{FF2B5EF4-FFF2-40B4-BE49-F238E27FC236}">
                <a16:creationId xmlns:a16="http://schemas.microsoft.com/office/drawing/2014/main" id="{825DEFD2-061F-40D4-933D-AB172037AA91}"/>
              </a:ext>
            </a:extLst>
          </p:cNvPr>
          <p:cNvSpPr txBox="1"/>
          <p:nvPr/>
        </p:nvSpPr>
        <p:spPr>
          <a:xfrm>
            <a:off x="7223760" y="5686450"/>
            <a:ext cx="4857281" cy="338554"/>
          </a:xfrm>
          <a:prstGeom prst="rect">
            <a:avLst/>
          </a:prstGeom>
          <a:noFill/>
        </p:spPr>
        <p:txBody>
          <a:bodyPr wrap="square" rtlCol="1">
            <a:spAutoFit/>
          </a:bodyPr>
          <a:lstStyle/>
          <a:p>
            <a:r>
              <a:rPr lang="he-IL" sz="1600" dirty="0"/>
              <a:t>מקור : תוחלת חיים בלידה, לשכה מרכזית לסטטיסטיקה</a:t>
            </a:r>
          </a:p>
        </p:txBody>
      </p:sp>
      <p:graphicFrame>
        <p:nvGraphicFramePr>
          <p:cNvPr id="6" name="תרשים 5"/>
          <p:cNvGraphicFramePr>
            <a:graphicFrameLocks/>
          </p:cNvGraphicFramePr>
          <p:nvPr/>
        </p:nvGraphicFramePr>
        <p:xfrm>
          <a:off x="2724150" y="1759743"/>
          <a:ext cx="6743700" cy="3338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77501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הפערים בחישוב תוחלת החיים</a:t>
            </a:r>
          </a:p>
        </p:txBody>
      </p:sp>
      <p:graphicFrame>
        <p:nvGraphicFramePr>
          <p:cNvPr id="7" name="תרשים 6"/>
          <p:cNvGraphicFramePr>
            <a:graphicFrameLocks/>
          </p:cNvGraphicFramePr>
          <p:nvPr/>
        </p:nvGraphicFramePr>
        <p:xfrm>
          <a:off x="2895600" y="1220220"/>
          <a:ext cx="8256814" cy="47233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82862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הסיכונים במערכת הפנסיה בישראל</a:t>
            </a:r>
          </a:p>
        </p:txBody>
      </p:sp>
      <p:graphicFrame>
        <p:nvGraphicFramePr>
          <p:cNvPr id="4" name="טבלה 3"/>
          <p:cNvGraphicFramePr>
            <a:graphicFrameLocks noGrp="1"/>
          </p:cNvGraphicFramePr>
          <p:nvPr>
            <p:extLst>
              <p:ext uri="{D42A27DB-BD31-4B8C-83A1-F6EECF244321}">
                <p14:modId xmlns:p14="http://schemas.microsoft.com/office/powerpoint/2010/main" val="3992920725"/>
              </p:ext>
            </p:extLst>
          </p:nvPr>
        </p:nvGraphicFramePr>
        <p:xfrm>
          <a:off x="1376321" y="1600813"/>
          <a:ext cx="10263344" cy="3902213"/>
        </p:xfrm>
        <a:graphic>
          <a:graphicData uri="http://schemas.openxmlformats.org/drawingml/2006/table">
            <a:tbl>
              <a:tblPr rtl="1" firstRow="1" bandRow="1">
                <a:tableStyleId>{5C22544A-7EE6-4342-B048-85BDC9FD1C3A}</a:tableStyleId>
              </a:tblPr>
              <a:tblGrid>
                <a:gridCol w="5131672">
                  <a:extLst>
                    <a:ext uri="{9D8B030D-6E8A-4147-A177-3AD203B41FA5}">
                      <a16:colId xmlns:a16="http://schemas.microsoft.com/office/drawing/2014/main" val="1077219270"/>
                    </a:ext>
                  </a:extLst>
                </a:gridCol>
                <a:gridCol w="5131672">
                  <a:extLst>
                    <a:ext uri="{9D8B030D-6E8A-4147-A177-3AD203B41FA5}">
                      <a16:colId xmlns:a16="http://schemas.microsoft.com/office/drawing/2014/main" val="3869521363"/>
                    </a:ext>
                  </a:extLst>
                </a:gridCol>
              </a:tblGrid>
              <a:tr h="557459">
                <a:tc>
                  <a:txBody>
                    <a:bodyPr/>
                    <a:lstStyle/>
                    <a:p>
                      <a:pPr rtl="1"/>
                      <a:r>
                        <a:rPr lang="he-IL" dirty="0"/>
                        <a:t>סיכונים</a:t>
                      </a:r>
                    </a:p>
                  </a:txBody>
                  <a:tcPr/>
                </a:tc>
                <a:tc>
                  <a:txBody>
                    <a:bodyPr/>
                    <a:lstStyle/>
                    <a:p>
                      <a:pPr rtl="1"/>
                      <a:r>
                        <a:rPr lang="he-IL" dirty="0"/>
                        <a:t>פתרונות אפשריים</a:t>
                      </a:r>
                    </a:p>
                  </a:txBody>
                  <a:tcPr/>
                </a:tc>
                <a:extLst>
                  <a:ext uri="{0D108BD9-81ED-4DB2-BD59-A6C34878D82A}">
                    <a16:rowId xmlns:a16="http://schemas.microsoft.com/office/drawing/2014/main" val="1645770619"/>
                  </a:ext>
                </a:extLst>
              </a:tr>
              <a:tr h="557459">
                <a:tc>
                  <a:txBody>
                    <a:bodyPr/>
                    <a:lstStyle/>
                    <a:p>
                      <a:pPr rtl="1"/>
                      <a:r>
                        <a:rPr lang="he-IL" dirty="0"/>
                        <a:t>תלות בשוק</a:t>
                      </a:r>
                      <a:r>
                        <a:rPr lang="he-IL" baseline="0" dirty="0"/>
                        <a:t> ההון עד הפרישה</a:t>
                      </a:r>
                      <a:endParaRPr lang="he-IL" dirty="0"/>
                    </a:p>
                  </a:txBody>
                  <a:tcPr/>
                </a:tc>
                <a:tc>
                  <a:txBody>
                    <a:bodyPr/>
                    <a:lstStyle/>
                    <a:p>
                      <a:pPr rtl="1"/>
                      <a:r>
                        <a:rPr lang="he-IL" dirty="0"/>
                        <a:t>התאמת הסיכון לגיל החוסך</a:t>
                      </a:r>
                    </a:p>
                  </a:txBody>
                  <a:tcPr/>
                </a:tc>
                <a:extLst>
                  <a:ext uri="{0D108BD9-81ED-4DB2-BD59-A6C34878D82A}">
                    <a16:rowId xmlns:a16="http://schemas.microsoft.com/office/drawing/2014/main" val="3501007640"/>
                  </a:ext>
                </a:extLst>
              </a:tr>
              <a:tr h="557459">
                <a:tc>
                  <a:txBody>
                    <a:bodyPr/>
                    <a:lstStyle/>
                    <a:p>
                      <a:pPr rtl="1"/>
                      <a:r>
                        <a:rPr lang="he-IL" dirty="0"/>
                        <a:t>סיכון דמוגרפי</a:t>
                      </a:r>
                    </a:p>
                  </a:txBody>
                  <a:tcPr/>
                </a:tc>
                <a:tc>
                  <a:txBody>
                    <a:bodyPr/>
                    <a:lstStyle/>
                    <a:p>
                      <a:pPr rtl="1"/>
                      <a:r>
                        <a:rPr lang="he-IL" dirty="0"/>
                        <a:t>"אחריות רשות שוק ההון"</a:t>
                      </a:r>
                    </a:p>
                  </a:txBody>
                  <a:tcPr/>
                </a:tc>
                <a:extLst>
                  <a:ext uri="{0D108BD9-81ED-4DB2-BD59-A6C34878D82A}">
                    <a16:rowId xmlns:a16="http://schemas.microsoft.com/office/drawing/2014/main" val="1596596829"/>
                  </a:ext>
                </a:extLst>
              </a:tr>
              <a:tr h="557459">
                <a:tc>
                  <a:txBody>
                    <a:bodyPr/>
                    <a:lstStyle/>
                    <a:p>
                      <a:pPr rtl="1"/>
                      <a:r>
                        <a:rPr lang="he-IL" dirty="0"/>
                        <a:t>סיכוני תוחלת חיים</a:t>
                      </a:r>
                    </a:p>
                  </a:txBody>
                  <a:tcPr/>
                </a:tc>
                <a:tc>
                  <a:txBody>
                    <a:bodyPr/>
                    <a:lstStyle/>
                    <a:p>
                      <a:pPr rtl="1"/>
                      <a:endParaRPr lang="he-IL" dirty="0"/>
                    </a:p>
                  </a:txBody>
                  <a:tcPr/>
                </a:tc>
                <a:extLst>
                  <a:ext uri="{0D108BD9-81ED-4DB2-BD59-A6C34878D82A}">
                    <a16:rowId xmlns:a16="http://schemas.microsoft.com/office/drawing/2014/main" val="1134402317"/>
                  </a:ext>
                </a:extLst>
              </a:tr>
              <a:tr h="557459">
                <a:tc>
                  <a:txBody>
                    <a:bodyPr/>
                    <a:lstStyle/>
                    <a:p>
                      <a:pPr rtl="1"/>
                      <a:r>
                        <a:rPr lang="he-IL" dirty="0"/>
                        <a:t>סיכוני שוק העבודה</a:t>
                      </a:r>
                    </a:p>
                  </a:txBody>
                  <a:tcPr/>
                </a:tc>
                <a:tc>
                  <a:txBody>
                    <a:bodyPr/>
                    <a:lstStyle/>
                    <a:p>
                      <a:pPr rtl="1"/>
                      <a:r>
                        <a:rPr lang="he-IL" dirty="0"/>
                        <a:t>מקסום החיסכון בשנות העבודה</a:t>
                      </a:r>
                    </a:p>
                  </a:txBody>
                  <a:tcPr/>
                </a:tc>
                <a:extLst>
                  <a:ext uri="{0D108BD9-81ED-4DB2-BD59-A6C34878D82A}">
                    <a16:rowId xmlns:a16="http://schemas.microsoft.com/office/drawing/2014/main" val="1261522180"/>
                  </a:ext>
                </a:extLst>
              </a:tr>
              <a:tr h="55745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סיכונים אישים (משיכה, השקעות)</a:t>
                      </a:r>
                    </a:p>
                  </a:txBody>
                  <a:tcPr/>
                </a:tc>
                <a:tc>
                  <a:txBody>
                    <a:bodyPr/>
                    <a:lstStyle/>
                    <a:p>
                      <a:pPr rtl="1"/>
                      <a:endParaRPr lang="he-IL" dirty="0"/>
                    </a:p>
                  </a:txBody>
                  <a:tcPr/>
                </a:tc>
                <a:extLst>
                  <a:ext uri="{0D108BD9-81ED-4DB2-BD59-A6C34878D82A}">
                    <a16:rowId xmlns:a16="http://schemas.microsoft.com/office/drawing/2014/main" val="3486666096"/>
                  </a:ext>
                </a:extLst>
              </a:tr>
              <a:tr h="55745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תלות בשוק ההון לאחר הפרישה</a:t>
                      </a:r>
                    </a:p>
                  </a:txBody>
                  <a:tcPr/>
                </a:tc>
                <a:tc>
                  <a:txBody>
                    <a:bodyPr/>
                    <a:lstStyle/>
                    <a:p>
                      <a:pPr rtl="1"/>
                      <a:endParaRPr lang="he-IL" dirty="0"/>
                    </a:p>
                  </a:txBody>
                  <a:tcPr/>
                </a:tc>
                <a:extLst>
                  <a:ext uri="{0D108BD9-81ED-4DB2-BD59-A6C34878D82A}">
                    <a16:rowId xmlns:a16="http://schemas.microsoft.com/office/drawing/2014/main" val="2503579833"/>
                  </a:ext>
                </a:extLst>
              </a:tr>
            </a:tbl>
          </a:graphicData>
        </a:graphic>
      </p:graphicFrame>
    </p:spTree>
    <p:extLst>
      <p:ext uri="{BB962C8B-B14F-4D97-AF65-F5344CB8AC3E}">
        <p14:creationId xmlns:p14="http://schemas.microsoft.com/office/powerpoint/2010/main" val="1888000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6E0C7A-98A7-4106-8CE0-9A7C3729A9F4}"/>
              </a:ext>
            </a:extLst>
          </p:cNvPr>
          <p:cNvSpPr>
            <a:spLocks noGrp="1"/>
          </p:cNvSpPr>
          <p:nvPr>
            <p:ph type="title"/>
          </p:nvPr>
        </p:nvSpPr>
        <p:spPr/>
        <p:txBody>
          <a:bodyPr/>
          <a:lstStyle/>
          <a:p>
            <a:r>
              <a:rPr lang="he-IL" dirty="0"/>
              <a:t>התקצרות תקופת העבודה</a:t>
            </a:r>
          </a:p>
        </p:txBody>
      </p:sp>
      <p:pic>
        <p:nvPicPr>
          <p:cNvPr id="4" name="Picture 2">
            <a:extLst>
              <a:ext uri="{FF2B5EF4-FFF2-40B4-BE49-F238E27FC236}">
                <a16:creationId xmlns:a16="http://schemas.microsoft.com/office/drawing/2014/main" id="{AC059A7D-F04D-48FE-8633-F371FBF18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237" y="4053812"/>
            <a:ext cx="8894763"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a:extLst>
              <a:ext uri="{FF2B5EF4-FFF2-40B4-BE49-F238E27FC236}">
                <a16:creationId xmlns:a16="http://schemas.microsoft.com/office/drawing/2014/main" id="{006DE2AC-071A-4443-9F8A-146566A16DB6}"/>
              </a:ext>
            </a:extLst>
          </p:cNvPr>
          <p:cNvSpPr/>
          <p:nvPr/>
        </p:nvSpPr>
        <p:spPr>
          <a:xfrm>
            <a:off x="3647747" y="1335369"/>
            <a:ext cx="830131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rtl="0">
              <a:spcBef>
                <a:spcPct val="50000"/>
              </a:spcBef>
            </a:pPr>
            <a:r>
              <a:rPr lang="he-IL" sz="2800" dirty="0">
                <a:solidFill>
                  <a:srgbClr val="663300"/>
                </a:solidFill>
                <a:latin typeface="Fb Scorpion" panose="02020503050405020304" pitchFamily="18" charset="-79"/>
                <a:ea typeface="NarkisShulamitMF Medium" pitchFamily="18" charset="-79"/>
              </a:rPr>
              <a:t>שירות צבאי</a:t>
            </a:r>
          </a:p>
          <a:p>
            <a:pPr rtl="0">
              <a:spcBef>
                <a:spcPct val="50000"/>
              </a:spcBef>
            </a:pPr>
            <a:r>
              <a:rPr lang="he-IL" sz="2800" dirty="0">
                <a:solidFill>
                  <a:srgbClr val="663300"/>
                </a:solidFill>
                <a:latin typeface="Fb Scorpion" panose="02020503050405020304" pitchFamily="18" charset="-79"/>
                <a:ea typeface="NarkisShulamitMF Medium" pitchFamily="18" charset="-79"/>
              </a:rPr>
              <a:t>טיול ארוך לאחר צבא </a:t>
            </a:r>
          </a:p>
          <a:p>
            <a:pPr rtl="0">
              <a:spcBef>
                <a:spcPct val="50000"/>
              </a:spcBef>
            </a:pPr>
            <a:r>
              <a:rPr lang="he-IL" sz="2800" dirty="0">
                <a:solidFill>
                  <a:srgbClr val="663300"/>
                </a:solidFill>
                <a:latin typeface="Fb Scorpion" panose="02020503050405020304" pitchFamily="18" charset="-79"/>
                <a:ea typeface="NarkisShulamitMF Medium" pitchFamily="18" charset="-79"/>
              </a:rPr>
              <a:t>לימודי תואר ראשון / תואר שני  / התמחויות</a:t>
            </a:r>
            <a:endParaRPr lang="en-US" sz="2800" dirty="0">
              <a:solidFill>
                <a:srgbClr val="663300"/>
              </a:solidFill>
              <a:latin typeface="Fb Scorpion" panose="02020503050405020304" pitchFamily="18" charset="-79"/>
              <a:ea typeface="NarkisShulamitMF Medium" pitchFamily="18" charset="-79"/>
            </a:endParaRPr>
          </a:p>
          <a:p>
            <a:pPr rtl="0">
              <a:spcBef>
                <a:spcPct val="50000"/>
              </a:spcBef>
            </a:pPr>
            <a:r>
              <a:rPr lang="he-IL" sz="2800" dirty="0">
                <a:solidFill>
                  <a:srgbClr val="663300"/>
                </a:solidFill>
                <a:latin typeface="Fb Scorpion" panose="02020503050405020304" pitchFamily="18" charset="-79"/>
                <a:ea typeface="NarkisShulamitMF Medium" pitchFamily="18" charset="-79"/>
              </a:rPr>
              <a:t>תחלופת מקום עבודה ואי שמירת רציפות</a:t>
            </a:r>
            <a:endParaRPr lang="en-US" sz="2800" dirty="0">
              <a:solidFill>
                <a:srgbClr val="663300"/>
              </a:solidFill>
              <a:latin typeface="Fb Scorpion" panose="02020503050405020304" pitchFamily="18" charset="-79"/>
              <a:ea typeface="NarkisShulamitMF Medium" pitchFamily="18" charset="-79"/>
            </a:endParaRPr>
          </a:p>
        </p:txBody>
      </p:sp>
      <p:cxnSp>
        <p:nvCxnSpPr>
          <p:cNvPr id="6" name="מחבר ישר 5">
            <a:extLst>
              <a:ext uri="{FF2B5EF4-FFF2-40B4-BE49-F238E27FC236}">
                <a16:creationId xmlns:a16="http://schemas.microsoft.com/office/drawing/2014/main" id="{CFB9D331-6EBF-4237-8AE7-19C7EDC785D9}"/>
              </a:ext>
            </a:extLst>
          </p:cNvPr>
          <p:cNvCxnSpPr/>
          <p:nvPr/>
        </p:nvCxnSpPr>
        <p:spPr>
          <a:xfrm flipH="1">
            <a:off x="9680994" y="1908120"/>
            <a:ext cx="208430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מחבר ישר 6">
            <a:extLst>
              <a:ext uri="{FF2B5EF4-FFF2-40B4-BE49-F238E27FC236}">
                <a16:creationId xmlns:a16="http://schemas.microsoft.com/office/drawing/2014/main" id="{D7772B35-7078-489F-B8E3-DBF2F7F43CF7}"/>
              </a:ext>
            </a:extLst>
          </p:cNvPr>
          <p:cNvCxnSpPr/>
          <p:nvPr/>
        </p:nvCxnSpPr>
        <p:spPr>
          <a:xfrm flipH="1">
            <a:off x="9680994" y="2562544"/>
            <a:ext cx="208430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מחבר ישר 7">
            <a:extLst>
              <a:ext uri="{FF2B5EF4-FFF2-40B4-BE49-F238E27FC236}">
                <a16:creationId xmlns:a16="http://schemas.microsoft.com/office/drawing/2014/main" id="{A575F637-F620-46E6-99BE-0BCAE6DD3357}"/>
              </a:ext>
            </a:extLst>
          </p:cNvPr>
          <p:cNvCxnSpPr/>
          <p:nvPr/>
        </p:nvCxnSpPr>
        <p:spPr>
          <a:xfrm flipH="1">
            <a:off x="9680995" y="3181108"/>
            <a:ext cx="208430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1123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14D8C2-BB89-4935-95FC-92C2C22D5AE0}"/>
              </a:ext>
            </a:extLst>
          </p:cNvPr>
          <p:cNvSpPr>
            <a:spLocks noGrp="1"/>
          </p:cNvSpPr>
          <p:nvPr>
            <p:ph type="title"/>
          </p:nvPr>
        </p:nvSpPr>
        <p:spPr/>
        <p:txBody>
          <a:bodyPr/>
          <a:lstStyle/>
          <a:p>
            <a:r>
              <a:rPr lang="he-IL" dirty="0"/>
              <a:t>התקצרות תקופת העבודה</a:t>
            </a:r>
          </a:p>
        </p:txBody>
      </p:sp>
      <p:sp>
        <p:nvSpPr>
          <p:cNvPr id="3" name="מציין מיקום תוכן 2">
            <a:extLst>
              <a:ext uri="{FF2B5EF4-FFF2-40B4-BE49-F238E27FC236}">
                <a16:creationId xmlns:a16="http://schemas.microsoft.com/office/drawing/2014/main" id="{6934B881-1BAA-4B49-802C-E30098F28083}"/>
              </a:ext>
            </a:extLst>
          </p:cNvPr>
          <p:cNvSpPr>
            <a:spLocks noGrp="1"/>
          </p:cNvSpPr>
          <p:nvPr>
            <p:ph idx="1"/>
          </p:nvPr>
        </p:nvSpPr>
        <p:spPr/>
        <p:txBody>
          <a:bodyPr/>
          <a:lstStyle/>
          <a:p>
            <a:pPr marL="342900" indent="-342900"/>
            <a:r>
              <a:rPr lang="he-IL" dirty="0"/>
              <a:t>בשנת 2017 , רק 21.2% מבני 65 ומעלה השתתפו בכוח העבודה (29.8% בקרב גברים ו-14.3%בקרב נשים). </a:t>
            </a:r>
          </a:p>
          <a:p>
            <a:pPr marL="342900" indent="-342900"/>
            <a:r>
              <a:rPr lang="he-IL" dirty="0"/>
              <a:t>אחוז המשתתפים בכוח העבודה בקרב יהודים בני 65 ומעלה היה גבוה יותר מזה של ערבים: 22.7% לעומת 6.1%, בהתאמה. </a:t>
            </a:r>
          </a:p>
          <a:p>
            <a:pPr marL="342900" indent="-342900"/>
            <a:r>
              <a:rPr lang="he-IL" dirty="0"/>
              <a:t>בקרב כלל האוכלוסייה וגם בקרב בני 65 ומעלה יש קשר בין רמת ההשכלה לבין שיעור ההשתתפות בכוח העבודה - ככל שההשכלה גבוהה יותר, כך עולה שיעור ההשתתפות בכוח העבודה</a:t>
            </a:r>
          </a:p>
          <a:p>
            <a:endParaRPr lang="he-IL" dirty="0"/>
          </a:p>
        </p:txBody>
      </p:sp>
    </p:spTree>
    <p:extLst>
      <p:ext uri="{BB962C8B-B14F-4D97-AF65-F5344CB8AC3E}">
        <p14:creationId xmlns:p14="http://schemas.microsoft.com/office/powerpoint/2010/main" val="33507608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הסיכונים במערכת הפנסיה בישראל</a:t>
            </a:r>
          </a:p>
        </p:txBody>
      </p:sp>
      <p:graphicFrame>
        <p:nvGraphicFramePr>
          <p:cNvPr id="4" name="טבלה 3"/>
          <p:cNvGraphicFramePr>
            <a:graphicFrameLocks noGrp="1"/>
          </p:cNvGraphicFramePr>
          <p:nvPr/>
        </p:nvGraphicFramePr>
        <p:xfrm>
          <a:off x="1351383" y="1376370"/>
          <a:ext cx="10263344" cy="3902213"/>
        </p:xfrm>
        <a:graphic>
          <a:graphicData uri="http://schemas.openxmlformats.org/drawingml/2006/table">
            <a:tbl>
              <a:tblPr rtl="1" firstRow="1" bandRow="1">
                <a:tableStyleId>{5C22544A-7EE6-4342-B048-85BDC9FD1C3A}</a:tableStyleId>
              </a:tblPr>
              <a:tblGrid>
                <a:gridCol w="5131672">
                  <a:extLst>
                    <a:ext uri="{9D8B030D-6E8A-4147-A177-3AD203B41FA5}">
                      <a16:colId xmlns:a16="http://schemas.microsoft.com/office/drawing/2014/main" val="1077219270"/>
                    </a:ext>
                  </a:extLst>
                </a:gridCol>
                <a:gridCol w="5131672">
                  <a:extLst>
                    <a:ext uri="{9D8B030D-6E8A-4147-A177-3AD203B41FA5}">
                      <a16:colId xmlns:a16="http://schemas.microsoft.com/office/drawing/2014/main" val="3869521363"/>
                    </a:ext>
                  </a:extLst>
                </a:gridCol>
              </a:tblGrid>
              <a:tr h="557459">
                <a:tc>
                  <a:txBody>
                    <a:bodyPr/>
                    <a:lstStyle/>
                    <a:p>
                      <a:pPr rtl="1"/>
                      <a:r>
                        <a:rPr lang="he-IL" dirty="0"/>
                        <a:t>סיכונים</a:t>
                      </a:r>
                    </a:p>
                  </a:txBody>
                  <a:tcPr/>
                </a:tc>
                <a:tc>
                  <a:txBody>
                    <a:bodyPr/>
                    <a:lstStyle/>
                    <a:p>
                      <a:pPr rtl="1"/>
                      <a:r>
                        <a:rPr lang="he-IL" dirty="0"/>
                        <a:t>פתרונות אפשריים</a:t>
                      </a:r>
                    </a:p>
                  </a:txBody>
                  <a:tcPr/>
                </a:tc>
                <a:extLst>
                  <a:ext uri="{0D108BD9-81ED-4DB2-BD59-A6C34878D82A}">
                    <a16:rowId xmlns:a16="http://schemas.microsoft.com/office/drawing/2014/main" val="1645770619"/>
                  </a:ext>
                </a:extLst>
              </a:tr>
              <a:tr h="557459">
                <a:tc>
                  <a:txBody>
                    <a:bodyPr/>
                    <a:lstStyle/>
                    <a:p>
                      <a:pPr rtl="1"/>
                      <a:r>
                        <a:rPr lang="he-IL" dirty="0"/>
                        <a:t>תלות בשוק</a:t>
                      </a:r>
                      <a:r>
                        <a:rPr lang="he-IL" baseline="0" dirty="0"/>
                        <a:t> ההון עד הפרישה</a:t>
                      </a:r>
                      <a:endParaRPr lang="he-IL" dirty="0"/>
                    </a:p>
                  </a:txBody>
                  <a:tcPr/>
                </a:tc>
                <a:tc>
                  <a:txBody>
                    <a:bodyPr/>
                    <a:lstStyle/>
                    <a:p>
                      <a:pPr rtl="1"/>
                      <a:r>
                        <a:rPr lang="he-IL" dirty="0"/>
                        <a:t>התאמת הסיכון לגיל החוסך</a:t>
                      </a:r>
                    </a:p>
                  </a:txBody>
                  <a:tcPr/>
                </a:tc>
                <a:extLst>
                  <a:ext uri="{0D108BD9-81ED-4DB2-BD59-A6C34878D82A}">
                    <a16:rowId xmlns:a16="http://schemas.microsoft.com/office/drawing/2014/main" val="3501007640"/>
                  </a:ext>
                </a:extLst>
              </a:tr>
              <a:tr h="557459">
                <a:tc>
                  <a:txBody>
                    <a:bodyPr/>
                    <a:lstStyle/>
                    <a:p>
                      <a:pPr rtl="1"/>
                      <a:r>
                        <a:rPr lang="he-IL" dirty="0"/>
                        <a:t>סיכון דמוגרפי</a:t>
                      </a:r>
                    </a:p>
                  </a:txBody>
                  <a:tcPr/>
                </a:tc>
                <a:tc>
                  <a:txBody>
                    <a:bodyPr/>
                    <a:lstStyle/>
                    <a:p>
                      <a:pPr rtl="1"/>
                      <a:r>
                        <a:rPr lang="he-IL" dirty="0"/>
                        <a:t>"אחריות רשות שוק ההון"</a:t>
                      </a:r>
                    </a:p>
                  </a:txBody>
                  <a:tcPr/>
                </a:tc>
                <a:extLst>
                  <a:ext uri="{0D108BD9-81ED-4DB2-BD59-A6C34878D82A}">
                    <a16:rowId xmlns:a16="http://schemas.microsoft.com/office/drawing/2014/main" val="1596596829"/>
                  </a:ext>
                </a:extLst>
              </a:tr>
              <a:tr h="557459">
                <a:tc>
                  <a:txBody>
                    <a:bodyPr/>
                    <a:lstStyle/>
                    <a:p>
                      <a:pPr rtl="1"/>
                      <a:r>
                        <a:rPr lang="he-IL" dirty="0"/>
                        <a:t>סיכוני תוחלת חיים</a:t>
                      </a:r>
                    </a:p>
                  </a:txBody>
                  <a:tcPr/>
                </a:tc>
                <a:tc>
                  <a:txBody>
                    <a:bodyPr/>
                    <a:lstStyle/>
                    <a:p>
                      <a:pPr rtl="1"/>
                      <a:endParaRPr lang="he-IL" dirty="0"/>
                    </a:p>
                  </a:txBody>
                  <a:tcPr/>
                </a:tc>
                <a:extLst>
                  <a:ext uri="{0D108BD9-81ED-4DB2-BD59-A6C34878D82A}">
                    <a16:rowId xmlns:a16="http://schemas.microsoft.com/office/drawing/2014/main" val="1134402317"/>
                  </a:ext>
                </a:extLst>
              </a:tr>
              <a:tr h="557459">
                <a:tc>
                  <a:txBody>
                    <a:bodyPr/>
                    <a:lstStyle/>
                    <a:p>
                      <a:pPr rtl="1"/>
                      <a:r>
                        <a:rPr lang="he-IL" dirty="0"/>
                        <a:t>סיכוני שוק העבודה</a:t>
                      </a:r>
                    </a:p>
                  </a:txBody>
                  <a:tcPr/>
                </a:tc>
                <a:tc>
                  <a:txBody>
                    <a:bodyPr/>
                    <a:lstStyle/>
                    <a:p>
                      <a:pPr rtl="1"/>
                      <a:r>
                        <a:rPr lang="he-IL" dirty="0"/>
                        <a:t>מקסום החיסכון בשנות העבודה</a:t>
                      </a:r>
                    </a:p>
                  </a:txBody>
                  <a:tcPr/>
                </a:tc>
                <a:extLst>
                  <a:ext uri="{0D108BD9-81ED-4DB2-BD59-A6C34878D82A}">
                    <a16:rowId xmlns:a16="http://schemas.microsoft.com/office/drawing/2014/main" val="1261522180"/>
                  </a:ext>
                </a:extLst>
              </a:tr>
              <a:tr h="55745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סיכונים אישים (משיכה, השקעות)</a:t>
                      </a:r>
                    </a:p>
                  </a:txBody>
                  <a:tcPr/>
                </a:tc>
                <a:tc>
                  <a:txBody>
                    <a:bodyPr/>
                    <a:lstStyle/>
                    <a:p>
                      <a:pPr rtl="1"/>
                      <a:r>
                        <a:rPr lang="he-IL" dirty="0"/>
                        <a:t>ליווי</a:t>
                      </a:r>
                    </a:p>
                  </a:txBody>
                  <a:tcPr/>
                </a:tc>
                <a:extLst>
                  <a:ext uri="{0D108BD9-81ED-4DB2-BD59-A6C34878D82A}">
                    <a16:rowId xmlns:a16="http://schemas.microsoft.com/office/drawing/2014/main" val="3486666096"/>
                  </a:ext>
                </a:extLst>
              </a:tr>
              <a:tr h="55745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תלות בשוק ההון לאחר הפרישה</a:t>
                      </a:r>
                    </a:p>
                  </a:txBody>
                  <a:tcPr/>
                </a:tc>
                <a:tc>
                  <a:txBody>
                    <a:bodyPr/>
                    <a:lstStyle/>
                    <a:p>
                      <a:pPr rtl="1"/>
                      <a:r>
                        <a:rPr lang="he-IL" dirty="0"/>
                        <a:t>קרן פנסיה מקיפה, אג"ח מיועדות</a:t>
                      </a:r>
                    </a:p>
                  </a:txBody>
                  <a:tcPr/>
                </a:tc>
                <a:extLst>
                  <a:ext uri="{0D108BD9-81ED-4DB2-BD59-A6C34878D82A}">
                    <a16:rowId xmlns:a16="http://schemas.microsoft.com/office/drawing/2014/main" val="2503579833"/>
                  </a:ext>
                </a:extLst>
              </a:tr>
            </a:tbl>
          </a:graphicData>
        </a:graphic>
      </p:graphicFrame>
    </p:spTree>
    <p:extLst>
      <p:ext uri="{BB962C8B-B14F-4D97-AF65-F5344CB8AC3E}">
        <p14:creationId xmlns:p14="http://schemas.microsoft.com/office/powerpoint/2010/main" val="27086020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2E92E7-4610-47E8-AF54-644D00C14CDA}"/>
              </a:ext>
            </a:extLst>
          </p:cNvPr>
          <p:cNvSpPr>
            <a:spLocks noGrp="1"/>
          </p:cNvSpPr>
          <p:nvPr>
            <p:ph type="title"/>
          </p:nvPr>
        </p:nvSpPr>
        <p:spPr/>
        <p:txBody>
          <a:bodyPr/>
          <a:lstStyle/>
          <a:p>
            <a:r>
              <a:rPr lang="he-IL" dirty="0"/>
              <a:t>תזכורת : כיצד פועל מנגנון החיסכון הפנסיוני (</a:t>
            </a:r>
            <a:r>
              <a:rPr lang="en-US" dirty="0"/>
              <a:t>DC</a:t>
            </a:r>
            <a:r>
              <a:rPr lang="he-IL" dirty="0"/>
              <a:t>)</a:t>
            </a:r>
          </a:p>
        </p:txBody>
      </p:sp>
      <p:pic>
        <p:nvPicPr>
          <p:cNvPr id="4" name="Picture 228" descr="Untitled-4">
            <a:extLst>
              <a:ext uri="{FF2B5EF4-FFF2-40B4-BE49-F238E27FC236}">
                <a16:creationId xmlns:a16="http://schemas.microsoft.com/office/drawing/2014/main" id="{4B876A2D-A048-4B15-ADA5-B18FB1B59CB8}"/>
              </a:ext>
            </a:extLst>
          </p:cNvPr>
          <p:cNvPicPr>
            <a:picLocks noChangeAspect="1" noChangeArrowheads="1"/>
          </p:cNvPicPr>
          <p:nvPr/>
        </p:nvPicPr>
        <p:blipFill rotWithShape="1">
          <a:blip r:embed="rId2" cstate="print"/>
          <a:srcRect l="3639" t="14558" r="-3639" b="11138"/>
          <a:stretch/>
        </p:blipFill>
        <p:spPr bwMode="auto">
          <a:xfrm>
            <a:off x="5554117" y="3786354"/>
            <a:ext cx="2955925" cy="2196353"/>
          </a:xfrm>
          <a:prstGeom prst="ellipse">
            <a:avLst/>
          </a:prstGeom>
          <a:noFill/>
          <a:ln w="9525">
            <a:noFill/>
            <a:miter lim="800000"/>
            <a:headEnd/>
            <a:tailEnd/>
          </a:ln>
        </p:spPr>
      </p:pic>
      <p:sp>
        <p:nvSpPr>
          <p:cNvPr id="5" name="Text Box 8">
            <a:extLst>
              <a:ext uri="{FF2B5EF4-FFF2-40B4-BE49-F238E27FC236}">
                <a16:creationId xmlns:a16="http://schemas.microsoft.com/office/drawing/2014/main" id="{44B80F92-108D-4020-8B43-954326C8DA45}"/>
              </a:ext>
            </a:extLst>
          </p:cNvPr>
          <p:cNvSpPr txBox="1">
            <a:spLocks noChangeArrowheads="1"/>
          </p:cNvSpPr>
          <p:nvPr/>
        </p:nvSpPr>
        <p:spPr bwMode="auto">
          <a:xfrm>
            <a:off x="2279577" y="1247673"/>
            <a:ext cx="8156575" cy="830997"/>
          </a:xfrm>
          <a:prstGeom prst="rect">
            <a:avLst/>
          </a:prstGeom>
          <a:noFill/>
          <a:ln w="9525" algn="ctr">
            <a:noFill/>
            <a:miter lim="800000"/>
            <a:headEnd/>
            <a:tailEnd/>
          </a:ln>
          <a:effectLst/>
        </p:spPr>
        <p:txBody>
          <a:bodyPr>
            <a:spAutoFit/>
          </a:bodyPr>
          <a:lstStyle/>
          <a:p>
            <a:pPr>
              <a:defRPr/>
            </a:pPr>
            <a:r>
              <a:rPr lang="he-IL" sz="2400" dirty="0">
                <a:solidFill>
                  <a:srgbClr val="4A1900"/>
                </a:solidFill>
                <a:latin typeface="NarkisShulamitMF Medium" pitchFamily="18" charset="-79"/>
                <a:ea typeface="NarkisShulamitMF Medium" pitchFamily="18" charset="-79"/>
                <a:cs typeface="NarkisShulamitMF Medium" pitchFamily="18" charset="-79"/>
              </a:rPr>
              <a:t>הפנסיה תלויה בעיקר בסכום הכסף שנצבר ביום הפרישה, </a:t>
            </a:r>
          </a:p>
          <a:p>
            <a:pPr>
              <a:defRPr/>
            </a:pPr>
            <a:r>
              <a:rPr lang="he-IL" sz="2400" dirty="0">
                <a:solidFill>
                  <a:srgbClr val="4A1900"/>
                </a:solidFill>
                <a:latin typeface="NarkisShulamitMF Medium" pitchFamily="18" charset="-79"/>
                <a:ea typeface="NarkisShulamitMF Medium" pitchFamily="18" charset="-79"/>
                <a:cs typeface="NarkisShulamitMF Medium" pitchFamily="18" charset="-79"/>
              </a:rPr>
              <a:t>סכום זה תלוי ב:</a:t>
            </a:r>
          </a:p>
        </p:txBody>
      </p:sp>
      <p:sp>
        <p:nvSpPr>
          <p:cNvPr id="6" name="Line 225">
            <a:extLst>
              <a:ext uri="{FF2B5EF4-FFF2-40B4-BE49-F238E27FC236}">
                <a16:creationId xmlns:a16="http://schemas.microsoft.com/office/drawing/2014/main" id="{7790C54F-88F9-49D9-89C6-C19C69427633}"/>
              </a:ext>
            </a:extLst>
          </p:cNvPr>
          <p:cNvSpPr>
            <a:spLocks noChangeShapeType="1"/>
          </p:cNvSpPr>
          <p:nvPr/>
        </p:nvSpPr>
        <p:spPr bwMode="auto">
          <a:xfrm>
            <a:off x="6672263" y="3390814"/>
            <a:ext cx="0" cy="647700"/>
          </a:xfrm>
          <a:prstGeom prst="line">
            <a:avLst/>
          </a:prstGeom>
          <a:noFill/>
          <a:ln w="9525">
            <a:solidFill>
              <a:schemeClr val="accent6">
                <a:lumMod val="75000"/>
              </a:schemeClr>
            </a:solidFill>
            <a:round/>
            <a:headEnd/>
            <a:tailEnd type="triangle" w="med" len="med"/>
          </a:ln>
        </p:spPr>
        <p:txBody>
          <a:bodyPr/>
          <a:lstStyle/>
          <a:p>
            <a:endParaRPr lang="he-IL"/>
          </a:p>
        </p:txBody>
      </p:sp>
      <p:sp>
        <p:nvSpPr>
          <p:cNvPr id="7" name="Rectangle 227">
            <a:extLst>
              <a:ext uri="{FF2B5EF4-FFF2-40B4-BE49-F238E27FC236}">
                <a16:creationId xmlns:a16="http://schemas.microsoft.com/office/drawing/2014/main" id="{5F26CC9C-FA7B-4CAC-887F-400FCF161FEF}"/>
              </a:ext>
            </a:extLst>
          </p:cNvPr>
          <p:cNvSpPr>
            <a:spLocks noChangeArrowheads="1"/>
          </p:cNvSpPr>
          <p:nvPr/>
        </p:nvSpPr>
        <p:spPr bwMode="auto">
          <a:xfrm>
            <a:off x="7265442" y="5838515"/>
            <a:ext cx="1225550" cy="719138"/>
          </a:xfrm>
          <a:prstGeom prst="round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he-IL" b="1" dirty="0">
                <a:solidFill>
                  <a:schemeClr val="bg1"/>
                </a:solidFill>
                <a:latin typeface="Calibri" pitchFamily="34" charset="0"/>
              </a:rPr>
              <a:t>דמי ניהול</a:t>
            </a:r>
          </a:p>
          <a:p>
            <a:pPr algn="ctr"/>
            <a:r>
              <a:rPr lang="he-IL" b="1" dirty="0">
                <a:solidFill>
                  <a:schemeClr val="bg1"/>
                </a:solidFill>
                <a:latin typeface="Calibri" pitchFamily="34" charset="0"/>
              </a:rPr>
              <a:t>מצבירה</a:t>
            </a:r>
            <a:endParaRPr lang="en-US" b="1" dirty="0">
              <a:solidFill>
                <a:schemeClr val="bg1"/>
              </a:solidFill>
              <a:latin typeface="Calibri" pitchFamily="34" charset="0"/>
            </a:endParaRPr>
          </a:p>
        </p:txBody>
      </p:sp>
      <p:sp>
        <p:nvSpPr>
          <p:cNvPr id="8" name="Rectangle 219">
            <a:extLst>
              <a:ext uri="{FF2B5EF4-FFF2-40B4-BE49-F238E27FC236}">
                <a16:creationId xmlns:a16="http://schemas.microsoft.com/office/drawing/2014/main" id="{E29A08A7-37F1-456A-BC20-F5C5DA44FDC0}"/>
              </a:ext>
            </a:extLst>
          </p:cNvPr>
          <p:cNvSpPr>
            <a:spLocks noChangeArrowheads="1"/>
          </p:cNvSpPr>
          <p:nvPr/>
        </p:nvSpPr>
        <p:spPr bwMode="auto">
          <a:xfrm>
            <a:off x="5664201" y="1842995"/>
            <a:ext cx="2016125" cy="619125"/>
          </a:xfrm>
          <a:prstGeom prst="round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r>
              <a:rPr lang="he-IL" sz="2000" dirty="0">
                <a:solidFill>
                  <a:schemeClr val="bg1"/>
                </a:solidFill>
                <a:latin typeface="NarkisShulamitMF Medium" pitchFamily="18" charset="-79"/>
                <a:ea typeface="NarkisShulamitMF Medium" pitchFamily="18" charset="-79"/>
                <a:cs typeface="NarkisShulamitMF Medium" pitchFamily="18" charset="-79"/>
              </a:rPr>
              <a:t>הפרשה</a:t>
            </a:r>
            <a:endParaRPr lang="en-US" sz="2000" dirty="0">
              <a:solidFill>
                <a:schemeClr val="bg1"/>
              </a:solidFill>
              <a:latin typeface="NarkisShulamitMF Medium" pitchFamily="18" charset="-79"/>
              <a:ea typeface="NarkisShulamitMF Medium" pitchFamily="18" charset="-79"/>
              <a:cs typeface="NarkisShulamitMF Medium" pitchFamily="18" charset="-79"/>
            </a:endParaRPr>
          </a:p>
        </p:txBody>
      </p:sp>
      <p:sp>
        <p:nvSpPr>
          <p:cNvPr id="9" name="Line 220">
            <a:extLst>
              <a:ext uri="{FF2B5EF4-FFF2-40B4-BE49-F238E27FC236}">
                <a16:creationId xmlns:a16="http://schemas.microsoft.com/office/drawing/2014/main" id="{EA402775-217E-4F0F-B472-5C5CDF89952A}"/>
              </a:ext>
            </a:extLst>
          </p:cNvPr>
          <p:cNvSpPr>
            <a:spLocks noChangeShapeType="1"/>
          </p:cNvSpPr>
          <p:nvPr/>
        </p:nvSpPr>
        <p:spPr bwMode="auto">
          <a:xfrm>
            <a:off x="6672263" y="2462120"/>
            <a:ext cx="0" cy="403225"/>
          </a:xfrm>
          <a:prstGeom prst="line">
            <a:avLst/>
          </a:prstGeom>
          <a:noFill/>
          <a:ln w="9525">
            <a:solidFill>
              <a:schemeClr val="accent6">
                <a:lumMod val="75000"/>
              </a:schemeClr>
            </a:solidFill>
            <a:round/>
            <a:headEnd/>
            <a:tailEnd type="triangle" w="med" len="med"/>
          </a:ln>
        </p:spPr>
        <p:txBody>
          <a:bodyPr/>
          <a:lstStyle/>
          <a:p>
            <a:endParaRPr lang="he-IL"/>
          </a:p>
        </p:txBody>
      </p:sp>
      <p:sp>
        <p:nvSpPr>
          <p:cNvPr id="10" name="Rectangle 221">
            <a:extLst>
              <a:ext uri="{FF2B5EF4-FFF2-40B4-BE49-F238E27FC236}">
                <a16:creationId xmlns:a16="http://schemas.microsoft.com/office/drawing/2014/main" id="{A163282B-8182-41D4-8926-7500172FEAE4}"/>
              </a:ext>
            </a:extLst>
          </p:cNvPr>
          <p:cNvSpPr>
            <a:spLocks noChangeArrowheads="1"/>
          </p:cNvSpPr>
          <p:nvPr/>
        </p:nvSpPr>
        <p:spPr bwMode="auto">
          <a:xfrm>
            <a:off x="4223793" y="2885989"/>
            <a:ext cx="2808287" cy="576262"/>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he-IL" sz="2000">
                <a:solidFill>
                  <a:schemeClr val="bg1"/>
                </a:solidFill>
                <a:latin typeface="NarkisShulamitMF Medium" pitchFamily="18" charset="-79"/>
                <a:ea typeface="NarkisShulamitMF Medium" pitchFamily="18" charset="-79"/>
                <a:cs typeface="NarkisShulamitMF Medium" pitchFamily="18" charset="-79"/>
              </a:rPr>
              <a:t>צבירה</a:t>
            </a:r>
            <a:endParaRPr lang="en-US" sz="2000">
              <a:solidFill>
                <a:schemeClr val="bg1"/>
              </a:solidFill>
              <a:latin typeface="NarkisShulamitMF Medium" pitchFamily="18" charset="-79"/>
              <a:ea typeface="NarkisShulamitMF Medium" pitchFamily="18" charset="-79"/>
              <a:cs typeface="NarkisShulamitMF Medium" pitchFamily="18" charset="-79"/>
            </a:endParaRPr>
          </a:p>
        </p:txBody>
      </p:sp>
      <p:sp>
        <p:nvSpPr>
          <p:cNvPr id="11" name="Rectangle 222">
            <a:extLst>
              <a:ext uri="{FF2B5EF4-FFF2-40B4-BE49-F238E27FC236}">
                <a16:creationId xmlns:a16="http://schemas.microsoft.com/office/drawing/2014/main" id="{DB40CB75-8C58-4FB9-B59B-2B654003ACEE}"/>
              </a:ext>
            </a:extLst>
          </p:cNvPr>
          <p:cNvSpPr>
            <a:spLocks noChangeArrowheads="1"/>
          </p:cNvSpPr>
          <p:nvPr/>
        </p:nvSpPr>
        <p:spPr bwMode="auto">
          <a:xfrm>
            <a:off x="7032079" y="2885989"/>
            <a:ext cx="863600" cy="576262"/>
          </a:xfrm>
          <a:prstGeom prst="round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he-IL" sz="2000" dirty="0">
                <a:solidFill>
                  <a:schemeClr val="bg1"/>
                </a:solidFill>
                <a:latin typeface="NarkisShulamitMF Medium" pitchFamily="18" charset="-79"/>
                <a:ea typeface="NarkisShulamitMF Medium" pitchFamily="18" charset="-79"/>
                <a:cs typeface="NarkisShulamitMF Medium" pitchFamily="18" charset="-79"/>
              </a:rPr>
              <a:t>דמי </a:t>
            </a:r>
          </a:p>
          <a:p>
            <a:pPr algn="ctr"/>
            <a:r>
              <a:rPr lang="he-IL" sz="2000" dirty="0">
                <a:solidFill>
                  <a:schemeClr val="bg1"/>
                </a:solidFill>
                <a:latin typeface="NarkisShulamitMF Medium" pitchFamily="18" charset="-79"/>
                <a:ea typeface="NarkisShulamitMF Medium" pitchFamily="18" charset="-79"/>
                <a:cs typeface="NarkisShulamitMF Medium" pitchFamily="18" charset="-79"/>
              </a:rPr>
              <a:t>ניהול</a:t>
            </a:r>
            <a:endParaRPr lang="en-US" sz="2000" dirty="0">
              <a:solidFill>
                <a:schemeClr val="bg1"/>
              </a:solidFill>
              <a:latin typeface="NarkisShulamitMF Medium" pitchFamily="18" charset="-79"/>
              <a:ea typeface="NarkisShulamitMF Medium" pitchFamily="18" charset="-79"/>
              <a:cs typeface="NarkisShulamitMF Medium" pitchFamily="18" charset="-79"/>
            </a:endParaRPr>
          </a:p>
        </p:txBody>
      </p:sp>
      <p:sp>
        <p:nvSpPr>
          <p:cNvPr id="12" name="Rectangle 223">
            <a:extLst>
              <a:ext uri="{FF2B5EF4-FFF2-40B4-BE49-F238E27FC236}">
                <a16:creationId xmlns:a16="http://schemas.microsoft.com/office/drawing/2014/main" id="{901ABBF2-8F84-4BA8-BB9F-068B136D6049}"/>
              </a:ext>
            </a:extLst>
          </p:cNvPr>
          <p:cNvSpPr>
            <a:spLocks noChangeArrowheads="1"/>
          </p:cNvSpPr>
          <p:nvPr/>
        </p:nvSpPr>
        <p:spPr bwMode="auto">
          <a:xfrm>
            <a:off x="7878218" y="2885989"/>
            <a:ext cx="809625" cy="576262"/>
          </a:xfrm>
          <a:prstGeom prst="round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he-IL" sz="2000" dirty="0">
                <a:solidFill>
                  <a:schemeClr val="bg1"/>
                </a:solidFill>
                <a:latin typeface="NarkisShulamitMF Medium" pitchFamily="18" charset="-79"/>
                <a:ea typeface="NarkisShulamitMF Medium" pitchFamily="18" charset="-79"/>
                <a:cs typeface="NarkisShulamitMF Medium" pitchFamily="18" charset="-79"/>
              </a:rPr>
              <a:t>עלויות</a:t>
            </a:r>
          </a:p>
          <a:p>
            <a:pPr algn="ctr"/>
            <a:r>
              <a:rPr lang="he-IL" sz="2000" dirty="0">
                <a:solidFill>
                  <a:schemeClr val="bg1"/>
                </a:solidFill>
                <a:latin typeface="NarkisShulamitMF Medium" pitchFamily="18" charset="-79"/>
                <a:ea typeface="NarkisShulamitMF Medium" pitchFamily="18" charset="-79"/>
                <a:cs typeface="NarkisShulamitMF Medium" pitchFamily="18" charset="-79"/>
              </a:rPr>
              <a:t>ביטוח</a:t>
            </a:r>
            <a:endParaRPr lang="en-US" sz="2000" dirty="0">
              <a:solidFill>
                <a:schemeClr val="bg1"/>
              </a:solidFill>
              <a:latin typeface="NarkisShulamitMF Medium" pitchFamily="18" charset="-79"/>
              <a:ea typeface="NarkisShulamitMF Medium" pitchFamily="18" charset="-79"/>
              <a:cs typeface="NarkisShulamitMF Medium" pitchFamily="18" charset="-79"/>
            </a:endParaRPr>
          </a:p>
        </p:txBody>
      </p:sp>
      <p:sp>
        <p:nvSpPr>
          <p:cNvPr id="13" name="Rectangle 222">
            <a:extLst>
              <a:ext uri="{FF2B5EF4-FFF2-40B4-BE49-F238E27FC236}">
                <a16:creationId xmlns:a16="http://schemas.microsoft.com/office/drawing/2014/main" id="{C64145C6-3659-4C5B-908E-2F2F531F9FB4}"/>
              </a:ext>
            </a:extLst>
          </p:cNvPr>
          <p:cNvSpPr>
            <a:spLocks noChangeArrowheads="1"/>
          </p:cNvSpPr>
          <p:nvPr/>
        </p:nvSpPr>
        <p:spPr bwMode="auto">
          <a:xfrm>
            <a:off x="6092812" y="4596398"/>
            <a:ext cx="863600" cy="576262"/>
          </a:xfrm>
          <a:prstGeom prst="round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he-IL" sz="2000" dirty="0">
                <a:solidFill>
                  <a:schemeClr val="bg1"/>
                </a:solidFill>
                <a:latin typeface="NarkisShulamitMF Medium" pitchFamily="18" charset="-79"/>
                <a:ea typeface="NarkisShulamitMF Medium" pitchFamily="18" charset="-79"/>
                <a:cs typeface="NarkisShulamitMF Medium" pitchFamily="18" charset="-79"/>
              </a:rPr>
              <a:t>פנסיה</a:t>
            </a:r>
            <a:endParaRPr lang="en-US" sz="2000" dirty="0">
              <a:solidFill>
                <a:schemeClr val="bg1"/>
              </a:solidFill>
              <a:latin typeface="NarkisShulamitMF Medium" pitchFamily="18" charset="-79"/>
              <a:ea typeface="NarkisShulamitMF Medium" pitchFamily="18" charset="-79"/>
              <a:cs typeface="NarkisShulamitMF Medium" pitchFamily="18" charset="-79"/>
            </a:endParaRPr>
          </a:p>
        </p:txBody>
      </p:sp>
    </p:spTree>
    <p:extLst>
      <p:ext uri="{BB962C8B-B14F-4D97-AF65-F5344CB8AC3E}">
        <p14:creationId xmlns:p14="http://schemas.microsoft.com/office/powerpoint/2010/main" val="935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451B23-9962-4423-905A-922A8A6B3B93}"/>
              </a:ext>
            </a:extLst>
          </p:cNvPr>
          <p:cNvSpPr>
            <a:spLocks noGrp="1"/>
          </p:cNvSpPr>
          <p:nvPr>
            <p:ph type="title"/>
          </p:nvPr>
        </p:nvSpPr>
        <p:spPr/>
        <p:txBody>
          <a:bodyPr/>
          <a:lstStyle/>
          <a:p>
            <a:r>
              <a:rPr lang="he-IL" dirty="0"/>
              <a:t>יש מחיר לפדיון פיצויים</a:t>
            </a:r>
          </a:p>
        </p:txBody>
      </p:sp>
      <p:graphicFrame>
        <p:nvGraphicFramePr>
          <p:cNvPr id="4" name="מציין מיקום תוכן 6">
            <a:extLst>
              <a:ext uri="{FF2B5EF4-FFF2-40B4-BE49-F238E27FC236}">
                <a16:creationId xmlns:a16="http://schemas.microsoft.com/office/drawing/2014/main" id="{9712BB77-2E98-41FE-A075-3C0FBDB3046C}"/>
              </a:ext>
            </a:extLst>
          </p:cNvPr>
          <p:cNvGraphicFramePr>
            <a:graphicFrameLocks noGrp="1"/>
          </p:cNvGraphicFramePr>
          <p:nvPr>
            <p:ph idx="1"/>
          </p:nvPr>
        </p:nvGraphicFramePr>
        <p:xfrm>
          <a:off x="2230338" y="1700808"/>
          <a:ext cx="8229600" cy="741680"/>
        </p:xfrm>
        <a:graphic>
          <a:graphicData uri="http://schemas.openxmlformats.org/drawingml/2006/table">
            <a:tbl>
              <a:tblPr rtl="1"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rtl="1"/>
                      <a:r>
                        <a:rPr lang="he-IL" dirty="0"/>
                        <a:t>תגמולי עובד</a:t>
                      </a:r>
                    </a:p>
                  </a:txBody>
                  <a:tcPr/>
                </a:tc>
                <a:tc>
                  <a:txBody>
                    <a:bodyPr/>
                    <a:lstStyle/>
                    <a:p>
                      <a:pPr algn="ctr" rtl="1"/>
                      <a:r>
                        <a:rPr lang="he-IL" dirty="0"/>
                        <a:t>תגמולי מעסיק</a:t>
                      </a:r>
                    </a:p>
                  </a:txBody>
                  <a:tcPr/>
                </a:tc>
                <a:tc>
                  <a:txBody>
                    <a:bodyPr/>
                    <a:lstStyle/>
                    <a:p>
                      <a:pPr algn="ctr" rtl="1"/>
                      <a:r>
                        <a:rPr lang="he-IL" dirty="0"/>
                        <a:t>פיצויים</a:t>
                      </a:r>
                    </a:p>
                  </a:txBody>
                  <a:tcPr/>
                </a:tc>
                <a:extLst>
                  <a:ext uri="{0D108BD9-81ED-4DB2-BD59-A6C34878D82A}">
                    <a16:rowId xmlns:a16="http://schemas.microsoft.com/office/drawing/2014/main" val="10000"/>
                  </a:ext>
                </a:extLst>
              </a:tr>
              <a:tr h="370840">
                <a:tc>
                  <a:txBody>
                    <a:bodyPr/>
                    <a:lstStyle/>
                    <a:p>
                      <a:pPr algn="ctr" rtl="1"/>
                      <a:r>
                        <a:rPr lang="he-IL" dirty="0"/>
                        <a:t>6%-7%</a:t>
                      </a:r>
                    </a:p>
                  </a:txBody>
                  <a:tcPr/>
                </a:tc>
                <a:tc>
                  <a:txBody>
                    <a:bodyPr/>
                    <a:lstStyle/>
                    <a:p>
                      <a:pPr algn="ctr" rtl="1"/>
                      <a:r>
                        <a:rPr lang="he-IL" dirty="0"/>
                        <a:t>6.5%-7.5%</a:t>
                      </a:r>
                    </a:p>
                  </a:txBody>
                  <a:tcPr/>
                </a:tc>
                <a:tc>
                  <a:txBody>
                    <a:bodyPr/>
                    <a:lstStyle/>
                    <a:p>
                      <a:pPr algn="ctr" rtl="1"/>
                      <a:r>
                        <a:rPr lang="he-IL" dirty="0"/>
                        <a:t>6%,8%</a:t>
                      </a:r>
                    </a:p>
                  </a:txBody>
                  <a:tcPr/>
                </a:tc>
                <a:extLst>
                  <a:ext uri="{0D108BD9-81ED-4DB2-BD59-A6C34878D82A}">
                    <a16:rowId xmlns:a16="http://schemas.microsoft.com/office/drawing/2014/main" val="10001"/>
                  </a:ext>
                </a:extLst>
              </a:tr>
            </a:tbl>
          </a:graphicData>
        </a:graphic>
      </p:graphicFrame>
      <p:sp>
        <p:nvSpPr>
          <p:cNvPr id="5" name="TextBox 7">
            <a:extLst>
              <a:ext uri="{FF2B5EF4-FFF2-40B4-BE49-F238E27FC236}">
                <a16:creationId xmlns:a16="http://schemas.microsoft.com/office/drawing/2014/main" id="{488A17C2-C818-4FA3-B0B9-BF92DD5D8C53}"/>
              </a:ext>
            </a:extLst>
          </p:cNvPr>
          <p:cNvSpPr txBox="1"/>
          <p:nvPr/>
        </p:nvSpPr>
        <p:spPr>
          <a:xfrm>
            <a:off x="4079776" y="2780928"/>
            <a:ext cx="6480720" cy="369332"/>
          </a:xfrm>
          <a:prstGeom prst="rect">
            <a:avLst/>
          </a:prstGeom>
          <a:noFill/>
        </p:spPr>
        <p:txBody>
          <a:bodyPr wrap="square" rtlCol="1">
            <a:spAutoFit/>
          </a:bodyPr>
          <a:lstStyle/>
          <a:p>
            <a:r>
              <a:rPr lang="he-IL" dirty="0"/>
              <a:t>הפיצויים מהווים בין 30% ל- 40% מהחיסכון הפנסיוני</a:t>
            </a:r>
          </a:p>
        </p:txBody>
      </p:sp>
    </p:spTree>
    <p:extLst>
      <p:ext uri="{BB962C8B-B14F-4D97-AF65-F5344CB8AC3E}">
        <p14:creationId xmlns:p14="http://schemas.microsoft.com/office/powerpoint/2010/main" val="11301648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הסיכונים במערכת הפנסיה בישראל</a:t>
            </a:r>
          </a:p>
        </p:txBody>
      </p:sp>
      <p:graphicFrame>
        <p:nvGraphicFramePr>
          <p:cNvPr id="4" name="טבלה 3"/>
          <p:cNvGraphicFramePr>
            <a:graphicFrameLocks noGrp="1"/>
          </p:cNvGraphicFramePr>
          <p:nvPr/>
        </p:nvGraphicFramePr>
        <p:xfrm>
          <a:off x="1351383" y="1376370"/>
          <a:ext cx="10263344" cy="3902213"/>
        </p:xfrm>
        <a:graphic>
          <a:graphicData uri="http://schemas.openxmlformats.org/drawingml/2006/table">
            <a:tbl>
              <a:tblPr rtl="1" firstRow="1" bandRow="1">
                <a:tableStyleId>{5C22544A-7EE6-4342-B048-85BDC9FD1C3A}</a:tableStyleId>
              </a:tblPr>
              <a:tblGrid>
                <a:gridCol w="5131672">
                  <a:extLst>
                    <a:ext uri="{9D8B030D-6E8A-4147-A177-3AD203B41FA5}">
                      <a16:colId xmlns:a16="http://schemas.microsoft.com/office/drawing/2014/main" val="1077219270"/>
                    </a:ext>
                  </a:extLst>
                </a:gridCol>
                <a:gridCol w="5131672">
                  <a:extLst>
                    <a:ext uri="{9D8B030D-6E8A-4147-A177-3AD203B41FA5}">
                      <a16:colId xmlns:a16="http://schemas.microsoft.com/office/drawing/2014/main" val="3869521363"/>
                    </a:ext>
                  </a:extLst>
                </a:gridCol>
              </a:tblGrid>
              <a:tr h="557459">
                <a:tc>
                  <a:txBody>
                    <a:bodyPr/>
                    <a:lstStyle/>
                    <a:p>
                      <a:pPr rtl="1"/>
                      <a:r>
                        <a:rPr lang="he-IL" dirty="0"/>
                        <a:t>סיכונים</a:t>
                      </a:r>
                    </a:p>
                  </a:txBody>
                  <a:tcPr/>
                </a:tc>
                <a:tc>
                  <a:txBody>
                    <a:bodyPr/>
                    <a:lstStyle/>
                    <a:p>
                      <a:pPr rtl="1"/>
                      <a:r>
                        <a:rPr lang="he-IL" dirty="0"/>
                        <a:t>פתרונות אפשריים</a:t>
                      </a:r>
                    </a:p>
                  </a:txBody>
                  <a:tcPr/>
                </a:tc>
                <a:extLst>
                  <a:ext uri="{0D108BD9-81ED-4DB2-BD59-A6C34878D82A}">
                    <a16:rowId xmlns:a16="http://schemas.microsoft.com/office/drawing/2014/main" val="1645770619"/>
                  </a:ext>
                </a:extLst>
              </a:tr>
              <a:tr h="557459">
                <a:tc>
                  <a:txBody>
                    <a:bodyPr/>
                    <a:lstStyle/>
                    <a:p>
                      <a:pPr rtl="1"/>
                      <a:r>
                        <a:rPr lang="he-IL" dirty="0"/>
                        <a:t>תלות בשוק</a:t>
                      </a:r>
                      <a:r>
                        <a:rPr lang="he-IL" baseline="0" dirty="0"/>
                        <a:t> ההון עד הפרישה</a:t>
                      </a:r>
                      <a:endParaRPr lang="he-IL" dirty="0"/>
                    </a:p>
                  </a:txBody>
                  <a:tcPr/>
                </a:tc>
                <a:tc>
                  <a:txBody>
                    <a:bodyPr/>
                    <a:lstStyle/>
                    <a:p>
                      <a:pPr rtl="1"/>
                      <a:r>
                        <a:rPr lang="he-IL" dirty="0"/>
                        <a:t>התאמת הסיכון לגיל החוסך</a:t>
                      </a:r>
                    </a:p>
                  </a:txBody>
                  <a:tcPr/>
                </a:tc>
                <a:extLst>
                  <a:ext uri="{0D108BD9-81ED-4DB2-BD59-A6C34878D82A}">
                    <a16:rowId xmlns:a16="http://schemas.microsoft.com/office/drawing/2014/main" val="3501007640"/>
                  </a:ext>
                </a:extLst>
              </a:tr>
              <a:tr h="557459">
                <a:tc>
                  <a:txBody>
                    <a:bodyPr/>
                    <a:lstStyle/>
                    <a:p>
                      <a:pPr rtl="1"/>
                      <a:r>
                        <a:rPr lang="he-IL" dirty="0"/>
                        <a:t>סיכון דמוגרפי</a:t>
                      </a:r>
                    </a:p>
                  </a:txBody>
                  <a:tcPr/>
                </a:tc>
                <a:tc>
                  <a:txBody>
                    <a:bodyPr/>
                    <a:lstStyle/>
                    <a:p>
                      <a:pPr rtl="1"/>
                      <a:r>
                        <a:rPr lang="he-IL" dirty="0"/>
                        <a:t>"אחריות רשות שוק ההון"</a:t>
                      </a:r>
                    </a:p>
                  </a:txBody>
                  <a:tcPr/>
                </a:tc>
                <a:extLst>
                  <a:ext uri="{0D108BD9-81ED-4DB2-BD59-A6C34878D82A}">
                    <a16:rowId xmlns:a16="http://schemas.microsoft.com/office/drawing/2014/main" val="1596596829"/>
                  </a:ext>
                </a:extLst>
              </a:tr>
              <a:tr h="557459">
                <a:tc>
                  <a:txBody>
                    <a:bodyPr/>
                    <a:lstStyle/>
                    <a:p>
                      <a:pPr rtl="1"/>
                      <a:r>
                        <a:rPr lang="he-IL" dirty="0"/>
                        <a:t>סיכוני תוחלת חיים</a:t>
                      </a:r>
                    </a:p>
                  </a:txBody>
                  <a:tcPr/>
                </a:tc>
                <a:tc>
                  <a:txBody>
                    <a:bodyPr/>
                    <a:lstStyle/>
                    <a:p>
                      <a:pPr rtl="1"/>
                      <a:endParaRPr lang="he-IL" dirty="0"/>
                    </a:p>
                  </a:txBody>
                  <a:tcPr/>
                </a:tc>
                <a:extLst>
                  <a:ext uri="{0D108BD9-81ED-4DB2-BD59-A6C34878D82A}">
                    <a16:rowId xmlns:a16="http://schemas.microsoft.com/office/drawing/2014/main" val="1134402317"/>
                  </a:ext>
                </a:extLst>
              </a:tr>
              <a:tr h="557459">
                <a:tc>
                  <a:txBody>
                    <a:bodyPr/>
                    <a:lstStyle/>
                    <a:p>
                      <a:pPr rtl="1"/>
                      <a:r>
                        <a:rPr lang="he-IL" dirty="0"/>
                        <a:t>סיכוני שוק העבודה</a:t>
                      </a:r>
                    </a:p>
                  </a:txBody>
                  <a:tcPr/>
                </a:tc>
                <a:tc>
                  <a:txBody>
                    <a:bodyPr/>
                    <a:lstStyle/>
                    <a:p>
                      <a:pPr rtl="1"/>
                      <a:r>
                        <a:rPr lang="he-IL" dirty="0"/>
                        <a:t>מקסום החיסכון בשנות העבודה</a:t>
                      </a:r>
                    </a:p>
                  </a:txBody>
                  <a:tcPr/>
                </a:tc>
                <a:extLst>
                  <a:ext uri="{0D108BD9-81ED-4DB2-BD59-A6C34878D82A}">
                    <a16:rowId xmlns:a16="http://schemas.microsoft.com/office/drawing/2014/main" val="1261522180"/>
                  </a:ext>
                </a:extLst>
              </a:tr>
              <a:tr h="55745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סיכונים אישים (משיכה, השקעות)</a:t>
                      </a:r>
                    </a:p>
                  </a:txBody>
                  <a:tcPr/>
                </a:tc>
                <a:tc>
                  <a:txBody>
                    <a:bodyPr/>
                    <a:lstStyle/>
                    <a:p>
                      <a:pPr rtl="1"/>
                      <a:r>
                        <a:rPr lang="he-IL" dirty="0"/>
                        <a:t>ליווי</a:t>
                      </a:r>
                    </a:p>
                  </a:txBody>
                  <a:tcPr/>
                </a:tc>
                <a:extLst>
                  <a:ext uri="{0D108BD9-81ED-4DB2-BD59-A6C34878D82A}">
                    <a16:rowId xmlns:a16="http://schemas.microsoft.com/office/drawing/2014/main" val="3486666096"/>
                  </a:ext>
                </a:extLst>
              </a:tr>
              <a:tr h="55745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תלות בשוק ההון לאחר הפרישה</a:t>
                      </a:r>
                    </a:p>
                  </a:txBody>
                  <a:tcPr/>
                </a:tc>
                <a:tc>
                  <a:txBody>
                    <a:bodyPr/>
                    <a:lstStyle/>
                    <a:p>
                      <a:pPr rtl="1"/>
                      <a:r>
                        <a:rPr lang="he-IL" dirty="0"/>
                        <a:t>קרן פנסיה מקיפה, אג"ח מיועדות</a:t>
                      </a:r>
                    </a:p>
                  </a:txBody>
                  <a:tcPr/>
                </a:tc>
                <a:extLst>
                  <a:ext uri="{0D108BD9-81ED-4DB2-BD59-A6C34878D82A}">
                    <a16:rowId xmlns:a16="http://schemas.microsoft.com/office/drawing/2014/main" val="2503579833"/>
                  </a:ext>
                </a:extLst>
              </a:tr>
            </a:tbl>
          </a:graphicData>
        </a:graphic>
      </p:graphicFrame>
    </p:spTree>
    <p:extLst>
      <p:ext uri="{BB962C8B-B14F-4D97-AF65-F5344CB8AC3E}">
        <p14:creationId xmlns:p14="http://schemas.microsoft.com/office/powerpoint/2010/main" val="16938446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110FE3-BE73-4249-8AA3-DCE007B9B58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07DC5E16-9B86-4A8D-9651-B6AC10F63E37}"/>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5385419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24000" y="7"/>
            <a:ext cx="9144000" cy="793629"/>
          </a:xfrm>
        </p:spPr>
        <p:txBody>
          <a:bodyPr/>
          <a:lstStyle/>
          <a:p>
            <a:pPr algn="r"/>
            <a:r>
              <a:rPr lang="he-IL" b="1" dirty="0">
                <a:cs typeface="David" panose="020E0502060401010101" pitchFamily="34" charset="-79"/>
              </a:rPr>
              <a:t> </a:t>
            </a:r>
          </a:p>
        </p:txBody>
      </p:sp>
      <p:sp>
        <p:nvSpPr>
          <p:cNvPr id="3" name="מציין מיקום תוכן 2"/>
          <p:cNvSpPr>
            <a:spLocks noGrp="1"/>
          </p:cNvSpPr>
          <p:nvPr>
            <p:ph idx="1"/>
          </p:nvPr>
        </p:nvSpPr>
        <p:spPr>
          <a:xfrm>
            <a:off x="1524000" y="793630"/>
            <a:ext cx="9144000" cy="6064370"/>
          </a:xfrm>
        </p:spPr>
        <p:txBody>
          <a:bodyPr/>
          <a:lstStyle/>
          <a:p>
            <a:pPr marL="0" indent="0">
              <a:buNone/>
            </a:pPr>
            <a:endParaRPr lang="he-IL" dirty="0">
              <a:cs typeface="David" panose="020E0502060401010101" pitchFamily="34" charset="-79"/>
            </a:endParaRPr>
          </a:p>
          <a:p>
            <a:pPr marL="0" indent="0">
              <a:buNone/>
            </a:pPr>
            <a:endParaRPr lang="he-IL" dirty="0">
              <a:cs typeface="David" panose="020E0502060401010101" pitchFamily="34" charset="-79"/>
            </a:endParaRPr>
          </a:p>
          <a:p>
            <a:pPr marL="0" indent="0">
              <a:buNone/>
            </a:pPr>
            <a:endParaRPr lang="he-IL" dirty="0">
              <a:cs typeface="David" panose="020E0502060401010101" pitchFamily="34" charset="-79"/>
            </a:endParaRPr>
          </a:p>
          <a:p>
            <a:pPr marL="0" indent="0" algn="ctr">
              <a:buNone/>
            </a:pPr>
            <a:r>
              <a:rPr lang="he-IL" sz="13800" b="1" dirty="0">
                <a:cs typeface="David" panose="020E0502060401010101" pitchFamily="34" charset="-79"/>
              </a:rPr>
              <a:t>סוף </a:t>
            </a:r>
          </a:p>
        </p:txBody>
      </p:sp>
    </p:spTree>
    <p:extLst>
      <p:ext uri="{BB962C8B-B14F-4D97-AF65-F5344CB8AC3E}">
        <p14:creationId xmlns:p14="http://schemas.microsoft.com/office/powerpoint/2010/main" val="39420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תוחלת חיים בפרישה</a:t>
            </a:r>
          </a:p>
        </p:txBody>
      </p:sp>
      <p:graphicFrame>
        <p:nvGraphicFramePr>
          <p:cNvPr id="4" name="טבלה 3"/>
          <p:cNvGraphicFramePr>
            <a:graphicFrameLocks noGrp="1"/>
          </p:cNvGraphicFramePr>
          <p:nvPr/>
        </p:nvGraphicFramePr>
        <p:xfrm>
          <a:off x="2366109" y="2258320"/>
          <a:ext cx="8127999" cy="148336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rtl="1"/>
                      <a:endParaRPr lang="he-IL" dirty="0"/>
                    </a:p>
                  </a:txBody>
                  <a:tcPr/>
                </a:tc>
                <a:tc>
                  <a:txBody>
                    <a:bodyPr/>
                    <a:lstStyle/>
                    <a:p>
                      <a:pPr rtl="1"/>
                      <a:r>
                        <a:rPr lang="he-IL" dirty="0"/>
                        <a:t>גברים</a:t>
                      </a:r>
                    </a:p>
                  </a:txBody>
                  <a:tcPr/>
                </a:tc>
                <a:tc>
                  <a:txBody>
                    <a:bodyPr/>
                    <a:lstStyle/>
                    <a:p>
                      <a:pPr rtl="1"/>
                      <a:r>
                        <a:rPr lang="he-IL" dirty="0"/>
                        <a:t>נשים</a:t>
                      </a:r>
                    </a:p>
                  </a:txBody>
                  <a:tcPr/>
                </a:tc>
                <a:extLst>
                  <a:ext uri="{0D108BD9-81ED-4DB2-BD59-A6C34878D82A}">
                    <a16:rowId xmlns:a16="http://schemas.microsoft.com/office/drawing/2014/main" val="10000"/>
                  </a:ext>
                </a:extLst>
              </a:tr>
              <a:tr h="370840">
                <a:tc>
                  <a:txBody>
                    <a:bodyPr/>
                    <a:lstStyle/>
                    <a:p>
                      <a:pPr rtl="1"/>
                      <a:r>
                        <a:rPr lang="he-IL" dirty="0"/>
                        <a:t>תוחלת חיים בלידה</a:t>
                      </a:r>
                    </a:p>
                  </a:txBody>
                  <a:tcPr/>
                </a:tc>
                <a:tc>
                  <a:txBody>
                    <a:bodyPr/>
                    <a:lstStyle/>
                    <a:p>
                      <a:pPr rtl="1"/>
                      <a:r>
                        <a:rPr lang="he-IL" dirty="0"/>
                        <a:t>80.7</a:t>
                      </a:r>
                    </a:p>
                  </a:txBody>
                  <a:tcPr/>
                </a:tc>
                <a:tc>
                  <a:txBody>
                    <a:bodyPr/>
                    <a:lstStyle/>
                    <a:p>
                      <a:pPr rtl="1"/>
                      <a:r>
                        <a:rPr lang="he-IL" dirty="0"/>
                        <a:t>84.2</a:t>
                      </a:r>
                    </a:p>
                  </a:txBody>
                  <a:tcPr/>
                </a:tc>
                <a:extLst>
                  <a:ext uri="{0D108BD9-81ED-4DB2-BD59-A6C34878D82A}">
                    <a16:rowId xmlns:a16="http://schemas.microsoft.com/office/drawing/2014/main" val="10001"/>
                  </a:ext>
                </a:extLst>
              </a:tr>
              <a:tr h="370840">
                <a:tc>
                  <a:txBody>
                    <a:bodyPr/>
                    <a:lstStyle/>
                    <a:p>
                      <a:pPr rtl="1"/>
                      <a:r>
                        <a:rPr lang="he-IL" dirty="0"/>
                        <a:t>תוחלת חיים בפרישה*</a:t>
                      </a:r>
                    </a:p>
                  </a:txBody>
                  <a:tcPr/>
                </a:tc>
                <a:tc>
                  <a:txBody>
                    <a:bodyPr/>
                    <a:lstStyle/>
                    <a:p>
                      <a:pPr rtl="1"/>
                      <a:r>
                        <a:rPr lang="he-IL" dirty="0"/>
                        <a:t>84.5</a:t>
                      </a:r>
                    </a:p>
                  </a:txBody>
                  <a:tcPr/>
                </a:tc>
                <a:tc>
                  <a:txBody>
                    <a:bodyPr/>
                    <a:lstStyle/>
                    <a:p>
                      <a:pPr rtl="1"/>
                      <a:r>
                        <a:rPr lang="he-IL" dirty="0"/>
                        <a:t>86.6</a:t>
                      </a:r>
                    </a:p>
                  </a:txBody>
                  <a:tcPr/>
                </a:tc>
                <a:extLst>
                  <a:ext uri="{0D108BD9-81ED-4DB2-BD59-A6C34878D82A}">
                    <a16:rowId xmlns:a16="http://schemas.microsoft.com/office/drawing/2014/main" val="10002"/>
                  </a:ext>
                </a:extLst>
              </a:tr>
              <a:tr h="370840">
                <a:tc>
                  <a:txBody>
                    <a:bodyPr/>
                    <a:lstStyle/>
                    <a:p>
                      <a:pPr rtl="1"/>
                      <a:r>
                        <a:rPr lang="he-IL" dirty="0"/>
                        <a:t>פער</a:t>
                      </a:r>
                    </a:p>
                  </a:txBody>
                  <a:tcPr/>
                </a:tc>
                <a:tc>
                  <a:txBody>
                    <a:bodyPr/>
                    <a:lstStyle/>
                    <a:p>
                      <a:pPr rtl="1"/>
                      <a:r>
                        <a:rPr lang="he-IL" dirty="0"/>
                        <a:t>3.8</a:t>
                      </a:r>
                    </a:p>
                  </a:txBody>
                  <a:tcPr/>
                </a:tc>
                <a:tc>
                  <a:txBody>
                    <a:bodyPr/>
                    <a:lstStyle/>
                    <a:p>
                      <a:pPr rtl="1"/>
                      <a:r>
                        <a:rPr lang="he-IL" dirty="0"/>
                        <a:t>2.4</a:t>
                      </a: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825DEFD2-061F-40D4-933D-AB172037AA91}"/>
              </a:ext>
            </a:extLst>
          </p:cNvPr>
          <p:cNvSpPr txBox="1"/>
          <p:nvPr/>
        </p:nvSpPr>
        <p:spPr>
          <a:xfrm>
            <a:off x="7223760" y="5686450"/>
            <a:ext cx="4857281" cy="338554"/>
          </a:xfrm>
          <a:prstGeom prst="rect">
            <a:avLst/>
          </a:prstGeom>
          <a:noFill/>
        </p:spPr>
        <p:txBody>
          <a:bodyPr wrap="square" rtlCol="1">
            <a:spAutoFit/>
          </a:bodyPr>
          <a:lstStyle/>
          <a:p>
            <a:r>
              <a:rPr lang="he-IL" sz="1600" dirty="0"/>
              <a:t>מקור : נתוני </a:t>
            </a:r>
            <a:r>
              <a:rPr lang="en-US" sz="1600" dirty="0"/>
              <a:t>OECD</a:t>
            </a:r>
            <a:endParaRPr lang="he-IL" sz="1600" dirty="0"/>
          </a:p>
        </p:txBody>
      </p:sp>
    </p:spTree>
    <p:extLst>
      <p:ext uri="{BB962C8B-B14F-4D97-AF65-F5344CB8AC3E}">
        <p14:creationId xmlns:p14="http://schemas.microsoft.com/office/powerpoint/2010/main" val="198417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תוחלת חיים חזויה בגיל 65</a:t>
            </a:r>
          </a:p>
        </p:txBody>
      </p:sp>
      <p:sp>
        <p:nvSpPr>
          <p:cNvPr id="4" name="TextBox 3">
            <a:extLst>
              <a:ext uri="{FF2B5EF4-FFF2-40B4-BE49-F238E27FC236}">
                <a16:creationId xmlns:a16="http://schemas.microsoft.com/office/drawing/2014/main" id="{825DEFD2-061F-40D4-933D-AB172037AA91}"/>
              </a:ext>
            </a:extLst>
          </p:cNvPr>
          <p:cNvSpPr txBox="1"/>
          <p:nvPr/>
        </p:nvSpPr>
        <p:spPr>
          <a:xfrm>
            <a:off x="7223760" y="5686450"/>
            <a:ext cx="4857281" cy="338554"/>
          </a:xfrm>
          <a:prstGeom prst="rect">
            <a:avLst/>
          </a:prstGeom>
          <a:noFill/>
        </p:spPr>
        <p:txBody>
          <a:bodyPr wrap="square" rtlCol="1">
            <a:spAutoFit/>
          </a:bodyPr>
          <a:lstStyle/>
          <a:p>
            <a:r>
              <a:rPr lang="he-IL" sz="1600" dirty="0"/>
              <a:t>מקור : נייר עמדה של רשות לפיקוח על שוק ההון</a:t>
            </a:r>
          </a:p>
        </p:txBody>
      </p:sp>
      <p:graphicFrame>
        <p:nvGraphicFramePr>
          <p:cNvPr id="5" name="טבלה 4"/>
          <p:cNvGraphicFramePr>
            <a:graphicFrameLocks noGrp="1"/>
          </p:cNvGraphicFramePr>
          <p:nvPr/>
        </p:nvGraphicFramePr>
        <p:xfrm>
          <a:off x="2448379" y="2515809"/>
          <a:ext cx="8128000" cy="74168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rtl="1"/>
                      <a:r>
                        <a:rPr lang="he-IL" dirty="0"/>
                        <a:t>גבר</a:t>
                      </a:r>
                    </a:p>
                  </a:txBody>
                  <a:tcPr/>
                </a:tc>
                <a:tc>
                  <a:txBody>
                    <a:bodyPr/>
                    <a:lstStyle/>
                    <a:p>
                      <a:pPr rtl="1"/>
                      <a:r>
                        <a:rPr lang="he-IL" dirty="0"/>
                        <a:t>אישה</a:t>
                      </a:r>
                    </a:p>
                  </a:txBody>
                  <a:tcPr/>
                </a:tc>
                <a:extLst>
                  <a:ext uri="{0D108BD9-81ED-4DB2-BD59-A6C34878D82A}">
                    <a16:rowId xmlns:a16="http://schemas.microsoft.com/office/drawing/2014/main" val="10000"/>
                  </a:ext>
                </a:extLst>
              </a:tr>
              <a:tr h="370840">
                <a:tc>
                  <a:txBody>
                    <a:bodyPr/>
                    <a:lstStyle/>
                    <a:p>
                      <a:pPr rtl="1"/>
                      <a:r>
                        <a:rPr lang="he-IL" dirty="0"/>
                        <a:t>87.7</a:t>
                      </a:r>
                    </a:p>
                  </a:txBody>
                  <a:tcPr/>
                </a:tc>
                <a:tc>
                  <a:txBody>
                    <a:bodyPr/>
                    <a:lstStyle/>
                    <a:p>
                      <a:pPr rtl="1"/>
                      <a:r>
                        <a:rPr lang="he-IL" dirty="0"/>
                        <a:t>89.8</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9300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הפערים בחישוב תוחלת החיים</a:t>
            </a:r>
          </a:p>
        </p:txBody>
      </p:sp>
      <p:graphicFrame>
        <p:nvGraphicFramePr>
          <p:cNvPr id="7" name="תרשים 6"/>
          <p:cNvGraphicFramePr>
            <a:graphicFrameLocks/>
          </p:cNvGraphicFramePr>
          <p:nvPr/>
        </p:nvGraphicFramePr>
        <p:xfrm>
          <a:off x="2895600" y="1220220"/>
          <a:ext cx="8256814" cy="47233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1580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בעלי עניין בענף</a:t>
            </a:r>
          </a:p>
        </p:txBody>
      </p:sp>
      <p:pic>
        <p:nvPicPr>
          <p:cNvPr id="1026" name="Picture 2" descr="תוצאת תמונה עבור משה ברק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680" y="2962832"/>
            <a:ext cx="2834692" cy="163880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תוצאת תמונה עבור הסתדרות"/>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AutoShape 6" descr="תוצאת תמונה עבור הסתדרות"/>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8" descr="תוצאת תמונה עבור הסתדרות"/>
          <p:cNvSpPr>
            <a:spLocks noChangeAspect="1" noChangeArrowheads="1"/>
          </p:cNvSpPr>
          <p:nvPr/>
        </p:nvSpPr>
        <p:spPr bwMode="auto">
          <a:xfrm>
            <a:off x="12276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34" name="Picture 10" descr="תוצאת תמונה עבור הסתדרות"/>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5684" y="2115081"/>
            <a:ext cx="2354355" cy="14110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תוצאת תמונה עבור התאחדות התעשיינים"/>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9856" y="3957402"/>
            <a:ext cx="1926012" cy="19260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תוצאת תמונה עבור מס הכנס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745" y="5062215"/>
            <a:ext cx="1363345" cy="136334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תוצאת תמונה עבור כנסת"/>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0744" y="1620367"/>
            <a:ext cx="2014583" cy="110802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תוצאת תמונה עבור לשכת סוכני הביטוח"/>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4409" y="1930667"/>
            <a:ext cx="2365271" cy="159544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0" descr="תוצאת תמונה עבור לשכת יועצים פנסיונים"/>
          <p:cNvSpPr>
            <a:spLocks noChangeAspect="1" noChangeArrowheads="1"/>
          </p:cNvSpPr>
          <p:nvPr/>
        </p:nvSpPr>
        <p:spPr bwMode="auto">
          <a:xfrm>
            <a:off x="12428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AutoShape 22" descr="תוצאת תמונה עבור לשכת יועצים פנסיונים"/>
          <p:cNvSpPr>
            <a:spLocks noChangeAspect="1" noChangeArrowheads="1"/>
          </p:cNvSpPr>
          <p:nvPr/>
        </p:nvSpPr>
        <p:spPr bwMode="auto">
          <a:xfrm>
            <a:off x="12580938"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 name="AutoShape 24" descr="תוצאת תמונה עבור לשכת יועצים פנסיונים"/>
          <p:cNvSpPr>
            <a:spLocks noChangeAspect="1" noChangeArrowheads="1"/>
          </p:cNvSpPr>
          <p:nvPr/>
        </p:nvSpPr>
        <p:spPr bwMode="auto">
          <a:xfrm>
            <a:off x="12733338"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1" name="AutoShape 26" descr="תוצאת תמונה עבור לשכת יועצים פנסיונים"/>
          <p:cNvSpPr>
            <a:spLocks noChangeAspect="1" noChangeArrowheads="1"/>
          </p:cNvSpPr>
          <p:nvPr/>
        </p:nvSpPr>
        <p:spPr bwMode="auto">
          <a:xfrm>
            <a:off x="12885738"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2" name="AutoShape 28" descr="תוצאת תמונה עבור לשכת יועצים פנסיונים"/>
          <p:cNvSpPr>
            <a:spLocks noChangeAspect="1" noChangeArrowheads="1"/>
          </p:cNvSpPr>
          <p:nvPr/>
        </p:nvSpPr>
        <p:spPr bwMode="auto">
          <a:xfrm>
            <a:off x="13038138"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54" name="Picture 30" descr="No photo description availa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9794" y="400366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תוצאת תמונה עבור איגוד חברות הביטוח"/>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142" y="1620367"/>
            <a:ext cx="2400300" cy="2095501"/>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34" descr="תוצאת תמונה עבור איגוד בתי ההשקעות"/>
          <p:cNvSpPr>
            <a:spLocks noChangeAspect="1" noChangeArrowheads="1"/>
          </p:cNvSpPr>
          <p:nvPr/>
        </p:nvSpPr>
        <p:spPr bwMode="auto">
          <a:xfrm>
            <a:off x="13190538"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4" name="AutoShape 36" descr="תוצאת תמונה עבור איגוד בתי ההשקעות"/>
          <p:cNvSpPr>
            <a:spLocks noChangeAspect="1" noChangeArrowheads="1"/>
          </p:cNvSpPr>
          <p:nvPr/>
        </p:nvSpPr>
        <p:spPr bwMode="auto">
          <a:xfrm>
            <a:off x="13342938"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AutoShape 38" descr="תוצאת תמונה עבור איגוד בתי ההשקעות"/>
          <p:cNvSpPr>
            <a:spLocks noChangeAspect="1" noChangeArrowheads="1"/>
          </p:cNvSpPr>
          <p:nvPr/>
        </p:nvSpPr>
        <p:spPr bwMode="auto">
          <a:xfrm>
            <a:off x="13495338"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6" name="AutoShape 40" descr="תוצאת תמונה עבור איגוד בתי ההשקעות"/>
          <p:cNvSpPr>
            <a:spLocks noChangeAspect="1" noChangeArrowheads="1"/>
          </p:cNvSpPr>
          <p:nvPr/>
        </p:nvSpPr>
        <p:spPr bwMode="auto">
          <a:xfrm>
            <a:off x="13647738"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7" name="AutoShape 42" descr="https://static.wixstatic.com/media/f7dc9b_3e16b08c360741f0b759ad424fe9d714.png/v1/fill/w_288,h_80,al_c,q_80,usm_0.66_1.00_0.01/f7dc9b_3e16b08c360741f0b759ad424fe9d714.webp"/>
          <p:cNvSpPr>
            <a:spLocks noChangeAspect="1" noChangeArrowheads="1"/>
          </p:cNvSpPr>
          <p:nvPr/>
        </p:nvSpPr>
        <p:spPr bwMode="auto">
          <a:xfrm>
            <a:off x="13800138"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8" name="AutoShape 44" descr="https://static.wixstatic.com/media/f7dc9b_3e16b08c360741f0b759ad424fe9d714.png/v1/fill/w_288,h_80,al_c,q_80,usm_0.66_1.00_0.01/f7dc9b_3e16b08c360741f0b759ad424fe9d714.webp"/>
          <p:cNvSpPr>
            <a:spLocks noChangeAspect="1" noChangeArrowheads="1"/>
          </p:cNvSpPr>
          <p:nvPr/>
        </p:nvSpPr>
        <p:spPr bwMode="auto">
          <a:xfrm>
            <a:off x="13952538"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9" name="AutoShape 46" descr="תוצאת תמונה עבור איגוד בתי ההשקעות"/>
          <p:cNvSpPr>
            <a:spLocks noChangeAspect="1" noChangeArrowheads="1"/>
          </p:cNvSpPr>
          <p:nvPr/>
        </p:nvSpPr>
        <p:spPr bwMode="auto">
          <a:xfrm>
            <a:off x="14104938"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71" name="Picture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273" y="4777766"/>
            <a:ext cx="27527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098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פנסיה תעסוקתית על ציר הזמן</a:t>
            </a:r>
          </a:p>
        </p:txBody>
      </p:sp>
      <p:sp>
        <p:nvSpPr>
          <p:cNvPr id="3" name="מציין מיקום תוכן 2"/>
          <p:cNvSpPr>
            <a:spLocks noGrp="1"/>
          </p:cNvSpPr>
          <p:nvPr>
            <p:ph idx="1"/>
          </p:nvPr>
        </p:nvSpPr>
        <p:spPr/>
        <p:txBody>
          <a:bodyPr>
            <a:normAutofit lnSpcReduction="10000"/>
          </a:bodyPr>
          <a:lstStyle/>
          <a:p>
            <a:r>
              <a:rPr lang="he-IL" dirty="0"/>
              <a:t>1995 הקמת קרנות הפנסיה החדשות</a:t>
            </a:r>
          </a:p>
          <a:p>
            <a:r>
              <a:rPr lang="he-IL" dirty="0"/>
              <a:t>1999 סגירת הסדרי הפנסיה התקציבית</a:t>
            </a:r>
          </a:p>
          <a:p>
            <a:r>
              <a:rPr lang="he-IL" dirty="0"/>
              <a:t>2003 הלאמת קרנות הפנסיה </a:t>
            </a:r>
            <a:r>
              <a:rPr lang="he-IL" dirty="0" err="1"/>
              <a:t>הותיקות</a:t>
            </a:r>
            <a:endParaRPr lang="he-IL" dirty="0"/>
          </a:p>
          <a:p>
            <a:r>
              <a:rPr lang="he-IL" dirty="0"/>
              <a:t>2004 העלאת גיל הפרישה (רלוונטי לפנסיה התקציבית והוותיקה)</a:t>
            </a:r>
          </a:p>
          <a:p>
            <a:r>
              <a:rPr lang="he-IL" dirty="0"/>
              <a:t>2004 מכירת קרנות הפנסיה החדשות לחברות הביטוח</a:t>
            </a:r>
          </a:p>
          <a:p>
            <a:r>
              <a:rPr lang="he-IL" dirty="0"/>
              <a:t>2005 רפורמת בכר ומכירת קופות הגמל מידי הבנקים</a:t>
            </a:r>
          </a:p>
          <a:p>
            <a:r>
              <a:rPr lang="he-IL" dirty="0">
                <a:solidFill>
                  <a:schemeClr val="bg1">
                    <a:lumMod val="65000"/>
                  </a:schemeClr>
                </a:solidFill>
              </a:rPr>
              <a:t>2008 פנסיית חובה ותיקון 3</a:t>
            </a:r>
          </a:p>
          <a:p>
            <a:r>
              <a:rPr lang="he-IL" dirty="0">
                <a:solidFill>
                  <a:schemeClr val="bg1">
                    <a:lumMod val="65000"/>
                  </a:schemeClr>
                </a:solidFill>
              </a:rPr>
              <a:t>2016 הגדלת הפקדות בחיסכון הפנסיוני</a:t>
            </a:r>
          </a:p>
          <a:p>
            <a:r>
              <a:rPr lang="he-IL" dirty="0">
                <a:solidFill>
                  <a:schemeClr val="bg1">
                    <a:lumMod val="65000"/>
                  </a:schemeClr>
                </a:solidFill>
              </a:rPr>
              <a:t>2017 פנסיית חובה לעצמאים</a:t>
            </a:r>
          </a:p>
        </p:txBody>
      </p:sp>
    </p:spTree>
    <p:extLst>
      <p:ext uri="{BB962C8B-B14F-4D97-AF65-F5344CB8AC3E}">
        <p14:creationId xmlns:p14="http://schemas.microsoft.com/office/powerpoint/2010/main" val="3255267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קצת עלי ... מירית מדר עמוסי </a:t>
            </a:r>
            <a:endParaRPr lang="he-IL" dirty="0"/>
          </a:p>
        </p:txBody>
      </p:sp>
      <p:sp>
        <p:nvSpPr>
          <p:cNvPr id="3" name="מציין מיקום תוכן 2"/>
          <p:cNvSpPr>
            <a:spLocks noGrp="1"/>
          </p:cNvSpPr>
          <p:nvPr>
            <p:ph idx="1"/>
          </p:nvPr>
        </p:nvSpPr>
        <p:spPr/>
        <p:txBody>
          <a:bodyPr>
            <a:normAutofit fontScale="40000" lnSpcReduction="20000"/>
          </a:bodyPr>
          <a:lstStyle/>
          <a:p>
            <a:pPr marL="0" indent="0" algn="ctr">
              <a:buNone/>
            </a:pPr>
            <a:endParaRPr lang="he-IL" dirty="0"/>
          </a:p>
          <a:p>
            <a:pPr marL="0" indent="0">
              <a:buNone/>
            </a:pPr>
            <a:r>
              <a:rPr lang="he-IL" sz="2800" dirty="0"/>
              <a:t>יו"ר וועדה בלשכת המתכננים הפיננסים בישראל </a:t>
            </a:r>
          </a:p>
          <a:p>
            <a:pPr marL="0" indent="0">
              <a:buNone/>
            </a:pPr>
            <a:r>
              <a:rPr lang="he-IL" sz="2800" dirty="0"/>
              <a:t>מנכ"ל ובעלים של סוכנות ביטוח </a:t>
            </a:r>
          </a:p>
          <a:p>
            <a:pPr marL="0" indent="0">
              <a:buNone/>
            </a:pPr>
            <a:r>
              <a:rPr lang="he-IL" sz="2800" dirty="0"/>
              <a:t>מנכ"ל ובעלים משותפים במשרד לתכנון פיננסי בפריסה ארצית </a:t>
            </a:r>
          </a:p>
          <a:p>
            <a:pPr marL="0" indent="0">
              <a:buNone/>
            </a:pPr>
            <a:r>
              <a:rPr lang="he-IL" sz="2800" dirty="0"/>
              <a:t>מתכננת השנה לשנת 2019 </a:t>
            </a:r>
          </a:p>
          <a:p>
            <a:pPr marL="0" indent="0">
              <a:buNone/>
            </a:pPr>
            <a:endParaRPr lang="he-IL" sz="2800" dirty="0"/>
          </a:p>
          <a:p>
            <a:pPr marL="0" indent="0">
              <a:buNone/>
            </a:pPr>
            <a:r>
              <a:rPr lang="he-IL" sz="2800" dirty="0"/>
              <a:t>בעלת וותק של 19 שנים בעולם הפנסיה ביטוח והשקעות </a:t>
            </a:r>
          </a:p>
          <a:p>
            <a:pPr marL="0" indent="0">
              <a:buNone/>
            </a:pPr>
            <a:r>
              <a:rPr lang="he-IL" sz="2800" dirty="0"/>
              <a:t>מרצה בקורסים מקצועיים וסדנאות לכלכלת המשפחה </a:t>
            </a:r>
          </a:p>
          <a:p>
            <a:pPr marL="0" indent="0">
              <a:buNone/>
            </a:pPr>
            <a:r>
              <a:rPr lang="he-IL" sz="2800" dirty="0"/>
              <a:t>מלווה משפחות לחופש כלכלי</a:t>
            </a:r>
          </a:p>
          <a:p>
            <a:pPr marL="0" indent="0">
              <a:buNone/>
            </a:pPr>
            <a:r>
              <a:rPr lang="he-IL" sz="2800" dirty="0"/>
              <a:t>מלווה פורשים לקראת פרישה מכובדת ממעגל העבודה </a:t>
            </a:r>
          </a:p>
          <a:p>
            <a:pPr marL="0" indent="0">
              <a:buNone/>
            </a:pPr>
            <a:endParaRPr lang="he-IL" sz="2800" dirty="0"/>
          </a:p>
          <a:p>
            <a:pPr marL="0" indent="0">
              <a:buNone/>
            </a:pPr>
            <a:r>
              <a:rPr lang="he-IL" sz="2800" dirty="0"/>
              <a:t>בעלת תואר ראשון בכלכלה – אוניברסיטת בן גוריון </a:t>
            </a:r>
          </a:p>
          <a:p>
            <a:pPr marL="0" indent="0">
              <a:buNone/>
            </a:pPr>
            <a:r>
              <a:rPr lang="he-IL" sz="2800" dirty="0"/>
              <a:t>רישיון סוכן ביטוח מטעם משרד האוצר-אגף שוק ההון ביטוח וחסכון</a:t>
            </a:r>
          </a:p>
          <a:p>
            <a:pPr marL="0" indent="0">
              <a:buNone/>
            </a:pPr>
            <a:r>
              <a:rPr lang="he-IL" sz="2800" dirty="0"/>
              <a:t>הסמכה בינלאומית לתכנון פיננסי </a:t>
            </a:r>
            <a:r>
              <a:rPr lang="en-US" sz="2800" dirty="0"/>
              <a:t>CFP</a:t>
            </a:r>
            <a:r>
              <a:rPr lang="he-IL" sz="2800" dirty="0"/>
              <a:t> -איגוד הבינלאומי לתכנון פיננסי </a:t>
            </a:r>
          </a:p>
          <a:p>
            <a:pPr marL="0" indent="0">
              <a:buNone/>
            </a:pPr>
            <a:r>
              <a:rPr lang="he-IL" sz="2800" dirty="0"/>
              <a:t>הכשרה בתכנון פרישה – המכללה לחינוך פיננסי </a:t>
            </a:r>
          </a:p>
          <a:p>
            <a:pPr marL="0" indent="0">
              <a:buNone/>
            </a:pPr>
            <a:r>
              <a:rPr lang="he-IL" sz="2800" dirty="0"/>
              <a:t>הכשרה כדירקטורית חברה </a:t>
            </a:r>
          </a:p>
          <a:p>
            <a:pPr marL="0" indent="0">
              <a:buNone/>
            </a:pPr>
            <a:r>
              <a:rPr lang="he-IL" sz="2800" dirty="0"/>
              <a:t>הכשרה ב"הערכת שווי חברות" </a:t>
            </a:r>
          </a:p>
          <a:p>
            <a:pPr>
              <a:buClr>
                <a:schemeClr val="tx2"/>
              </a:buClr>
            </a:pPr>
            <a:endParaRPr lang="he-IL" dirty="0"/>
          </a:p>
        </p:txBody>
      </p:sp>
      <p:pic>
        <p:nvPicPr>
          <p:cNvPr id="6" name="תמונה 5" descr="תמונה שמכילה אדם, אישה, בגדים, קיר&#10;&#10;התיאור נוצר באופן אוטומטי">
            <a:extLst>
              <a:ext uri="{FF2B5EF4-FFF2-40B4-BE49-F238E27FC236}">
                <a16:creationId xmlns:a16="http://schemas.microsoft.com/office/drawing/2014/main" id="{BA2C298E-2F87-44C2-84B4-F3D5B7551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10" y="162457"/>
            <a:ext cx="2167526" cy="2516795"/>
          </a:xfrm>
          <a:prstGeom prst="rect">
            <a:avLst/>
          </a:prstGeom>
        </p:spPr>
      </p:pic>
      <p:pic>
        <p:nvPicPr>
          <p:cNvPr id="7" name="תמונה 6">
            <a:extLst>
              <a:ext uri="{FF2B5EF4-FFF2-40B4-BE49-F238E27FC236}">
                <a16:creationId xmlns:a16="http://schemas.microsoft.com/office/drawing/2014/main" id="{172DB26F-FC6D-4237-ABF0-47873DA7A8C0}"/>
              </a:ext>
            </a:extLst>
          </p:cNvPr>
          <p:cNvPicPr>
            <a:picLocks noChangeAspect="1"/>
          </p:cNvPicPr>
          <p:nvPr/>
        </p:nvPicPr>
        <p:blipFill>
          <a:blip r:embed="rId3"/>
          <a:stretch>
            <a:fillRect/>
          </a:stretch>
        </p:blipFill>
        <p:spPr>
          <a:xfrm>
            <a:off x="860430" y="3128050"/>
            <a:ext cx="1664656" cy="2140272"/>
          </a:xfrm>
          <a:prstGeom prst="rect">
            <a:avLst/>
          </a:prstGeom>
        </p:spPr>
      </p:pic>
    </p:spTree>
    <p:extLst>
      <p:ext uri="{BB962C8B-B14F-4D97-AF65-F5344CB8AC3E}">
        <p14:creationId xmlns:p14="http://schemas.microsoft.com/office/powerpoint/2010/main" val="4222996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הרכב החיסכון הפנסיוני בישראל</a:t>
            </a:r>
          </a:p>
        </p:txBody>
      </p:sp>
      <p:graphicFrame>
        <p:nvGraphicFramePr>
          <p:cNvPr id="5" name="תרשים 4"/>
          <p:cNvGraphicFramePr>
            <a:graphicFrameLocks/>
          </p:cNvGraphicFramePr>
          <p:nvPr>
            <p:extLst>
              <p:ext uri="{D42A27DB-BD31-4B8C-83A1-F6EECF244321}">
                <p14:modId xmlns:p14="http://schemas.microsoft.com/office/powerpoint/2010/main" val="958988241"/>
              </p:ext>
            </p:extLst>
          </p:nvPr>
        </p:nvGraphicFramePr>
        <p:xfrm>
          <a:off x="2810652" y="1751949"/>
          <a:ext cx="7998663" cy="36062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96547" y="5358245"/>
            <a:ext cx="3143250" cy="369332"/>
          </a:xfrm>
          <a:prstGeom prst="rect">
            <a:avLst/>
          </a:prstGeom>
          <a:noFill/>
        </p:spPr>
        <p:txBody>
          <a:bodyPr wrap="square" rtlCol="1">
            <a:spAutoFit/>
          </a:bodyPr>
          <a:lstStyle/>
          <a:p>
            <a:r>
              <a:rPr lang="he-IL" dirty="0"/>
              <a:t>מקור :</a:t>
            </a:r>
            <a:r>
              <a:rPr lang="en-US" dirty="0"/>
              <a:t> </a:t>
            </a:r>
            <a:r>
              <a:rPr lang="he-IL" dirty="0"/>
              <a:t>דוח הממונה לשנת 2020</a:t>
            </a:r>
          </a:p>
        </p:txBody>
      </p:sp>
      <p:sp>
        <p:nvSpPr>
          <p:cNvPr id="7" name="AutoShape 2" descr="https://static.wixstatic.com/media/f7dc9b_3e16b08c360741f0b759ad424fe9d714.png/v1/fill/w_288,h_80,al_c,q_80,usm_0.66_1.00_0.01/f7dc9b_3e16b08c360741f0b759ad424fe9d714.webp"/>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AutoShape 4" descr="https://static.wixstatic.com/media/f7dc9b_3e16b08c360741f0b759ad424fe9d714.png/v1/fill/w_288,h_80,al_c,q_80,usm_0.66_1.00_0.01/f7dc9b_3e16b08c360741f0b759ad424fe9d714.webp"/>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3045529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FBE92E-D94E-4F07-823E-71FCEBD4BA58}"/>
              </a:ext>
            </a:extLst>
          </p:cNvPr>
          <p:cNvSpPr>
            <a:spLocks noGrp="1"/>
          </p:cNvSpPr>
          <p:nvPr>
            <p:ph type="title"/>
          </p:nvPr>
        </p:nvSpPr>
        <p:spPr/>
        <p:txBody>
          <a:bodyPr/>
          <a:lstStyle/>
          <a:p>
            <a:r>
              <a:rPr lang="he-IL" dirty="0"/>
              <a:t>הגופים המוסדיים</a:t>
            </a:r>
          </a:p>
        </p:txBody>
      </p:sp>
      <p:pic>
        <p:nvPicPr>
          <p:cNvPr id="4" name="תמונה 3">
            <a:extLst>
              <a:ext uri="{FF2B5EF4-FFF2-40B4-BE49-F238E27FC236}">
                <a16:creationId xmlns:a16="http://schemas.microsoft.com/office/drawing/2014/main" id="{D500ADC4-0268-4375-A896-B6ED1C00775B}"/>
              </a:ext>
            </a:extLst>
          </p:cNvPr>
          <p:cNvPicPr>
            <a:picLocks noChangeAspect="1"/>
          </p:cNvPicPr>
          <p:nvPr/>
        </p:nvPicPr>
        <p:blipFill>
          <a:blip r:embed="rId2"/>
          <a:stretch>
            <a:fillRect/>
          </a:stretch>
        </p:blipFill>
        <p:spPr>
          <a:xfrm>
            <a:off x="2148379" y="1995055"/>
            <a:ext cx="8277146" cy="4021733"/>
          </a:xfrm>
          <a:prstGeom prst="rect">
            <a:avLst/>
          </a:prstGeom>
        </p:spPr>
      </p:pic>
    </p:spTree>
    <p:extLst>
      <p:ext uri="{BB962C8B-B14F-4D97-AF65-F5344CB8AC3E}">
        <p14:creationId xmlns:p14="http://schemas.microsoft.com/office/powerpoint/2010/main" val="318720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76CA1A-D9EE-4D92-886F-C8221F5CA6B9}"/>
              </a:ext>
            </a:extLst>
          </p:cNvPr>
          <p:cNvSpPr>
            <a:spLocks noGrp="1"/>
          </p:cNvSpPr>
          <p:nvPr>
            <p:ph type="title"/>
          </p:nvPr>
        </p:nvSpPr>
        <p:spPr/>
        <p:txBody>
          <a:bodyPr/>
          <a:lstStyle/>
          <a:p>
            <a:r>
              <a:rPr lang="he-IL" dirty="0"/>
              <a:t>החיסכון הפנסיוני בעבר - זכויות</a:t>
            </a:r>
          </a:p>
        </p:txBody>
      </p:sp>
      <p:sp>
        <p:nvSpPr>
          <p:cNvPr id="3" name="מציין מיקום תוכן 2">
            <a:extLst>
              <a:ext uri="{FF2B5EF4-FFF2-40B4-BE49-F238E27FC236}">
                <a16:creationId xmlns:a16="http://schemas.microsoft.com/office/drawing/2014/main" id="{F669FAC2-7211-440D-8175-472AD1669F03}"/>
              </a:ext>
            </a:extLst>
          </p:cNvPr>
          <p:cNvSpPr>
            <a:spLocks noGrp="1"/>
          </p:cNvSpPr>
          <p:nvPr>
            <p:ph idx="1"/>
          </p:nvPr>
        </p:nvSpPr>
        <p:spPr/>
        <p:txBody>
          <a:bodyPr>
            <a:normAutofit fontScale="77500" lnSpcReduction="20000"/>
          </a:bodyPr>
          <a:lstStyle/>
          <a:p>
            <a:pPr marL="257175" indent="-257175" algn="just">
              <a:lnSpc>
                <a:spcPct val="160000"/>
              </a:lnSpc>
              <a:buClr>
                <a:srgbClr val="C89D48"/>
              </a:buClr>
              <a:buFont typeface="Wingdings" panose="05000000000000000000" pitchFamily="2" charset="2"/>
              <a:buChar char="§"/>
            </a:pPr>
            <a:r>
              <a:rPr lang="he-IL" dirty="0"/>
              <a:t>המוצרים השייכים לקטגוריה: פנסיה תקציבית, פנסיה ותיקה (בהסדר ו/או מאוזנת)</a:t>
            </a:r>
          </a:p>
          <a:p>
            <a:pPr marL="257175" indent="-257175" algn="just">
              <a:lnSpc>
                <a:spcPct val="160000"/>
              </a:lnSpc>
              <a:buClr>
                <a:srgbClr val="C89D48"/>
              </a:buClr>
              <a:buFont typeface="Wingdings" panose="05000000000000000000" pitchFamily="2" charset="2"/>
              <a:buChar char="§"/>
            </a:pPr>
            <a:r>
              <a:rPr lang="he-IL" dirty="0"/>
              <a:t>העיקרון: עבור כל תשלום או תקופת עבודה רוכשים זכות לפנסיה (מנה לפנסיה).</a:t>
            </a:r>
          </a:p>
          <a:p>
            <a:pPr marL="257175" indent="-257175" algn="just">
              <a:lnSpc>
                <a:spcPct val="160000"/>
              </a:lnSpc>
              <a:buClr>
                <a:srgbClr val="C89D48"/>
              </a:buClr>
              <a:buFont typeface="Wingdings" panose="05000000000000000000" pitchFamily="2" charset="2"/>
              <a:buChar char="§"/>
            </a:pPr>
            <a:r>
              <a:rPr lang="he-IL" dirty="0"/>
              <a:t>זכויות הפנסיה ידועות מראש למשל: בפנסיה התקציבית עבור כל שנת שרות זכאות ל-2%.</a:t>
            </a:r>
          </a:p>
          <a:p>
            <a:pPr marL="257175" indent="-257175" algn="just">
              <a:lnSpc>
                <a:spcPct val="160000"/>
              </a:lnSpc>
              <a:buClr>
                <a:srgbClr val="C89D48"/>
              </a:buClr>
              <a:buFont typeface="Wingdings" panose="05000000000000000000" pitchFamily="2" charset="2"/>
              <a:buChar char="§"/>
            </a:pPr>
            <a:r>
              <a:rPr lang="he-IL" dirty="0"/>
              <a:t>השיטה נקראת </a:t>
            </a:r>
            <a:r>
              <a:rPr lang="en-US" dirty="0"/>
              <a:t>DB - Defined Benefits - </a:t>
            </a:r>
            <a:r>
              <a:rPr lang="he-IL" dirty="0"/>
              <a:t> חישוב הגמלה על-פי זכויות מוגדרות מראש. מאפשרת לדעת מראש מה תהיה גובה הקצבה, אך מתעלמת מהצבירה (החיסכון בתוספת ריבית), ובכך יש בה סיכון לגירעון אקטוארי. השיטה מבטיחה שוויוניות בין הקצבאות.</a:t>
            </a:r>
          </a:p>
          <a:p>
            <a:endParaRPr lang="he-IL" dirty="0"/>
          </a:p>
        </p:txBody>
      </p:sp>
    </p:spTree>
    <p:extLst>
      <p:ext uri="{BB962C8B-B14F-4D97-AF65-F5344CB8AC3E}">
        <p14:creationId xmlns:p14="http://schemas.microsoft.com/office/powerpoint/2010/main" val="401692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2FEC43-3893-4714-A29B-0E53B5DE865E}"/>
              </a:ext>
            </a:extLst>
          </p:cNvPr>
          <p:cNvSpPr>
            <a:spLocks noGrp="1"/>
          </p:cNvSpPr>
          <p:nvPr>
            <p:ph type="title"/>
          </p:nvPr>
        </p:nvSpPr>
        <p:spPr/>
        <p:txBody>
          <a:bodyPr/>
          <a:lstStyle/>
          <a:p>
            <a:r>
              <a:rPr lang="he-IL" dirty="0"/>
              <a:t>פנסיה תקציבית</a:t>
            </a:r>
          </a:p>
        </p:txBody>
      </p:sp>
      <p:sp>
        <p:nvSpPr>
          <p:cNvPr id="3" name="מציין מיקום תוכן 2">
            <a:extLst>
              <a:ext uri="{FF2B5EF4-FFF2-40B4-BE49-F238E27FC236}">
                <a16:creationId xmlns:a16="http://schemas.microsoft.com/office/drawing/2014/main" id="{B9ECD61B-E04E-4692-86FD-E9661471C8F9}"/>
              </a:ext>
            </a:extLst>
          </p:cNvPr>
          <p:cNvSpPr>
            <a:spLocks noGrp="1"/>
          </p:cNvSpPr>
          <p:nvPr>
            <p:ph idx="1"/>
          </p:nvPr>
        </p:nvSpPr>
        <p:spPr/>
        <p:txBody>
          <a:bodyPr>
            <a:normAutofit fontScale="77500" lnSpcReduction="20000"/>
          </a:bodyPr>
          <a:lstStyle/>
          <a:p>
            <a:pPr marL="342900" indent="-342900" algn="just">
              <a:lnSpc>
                <a:spcPct val="160000"/>
              </a:lnSpc>
              <a:buClr>
                <a:srgbClr val="C89D48"/>
              </a:buClr>
              <a:buFont typeface="Wingdings" panose="05000000000000000000" pitchFamily="2" charset="2"/>
              <a:buChar char="§"/>
            </a:pPr>
            <a:r>
              <a:rPr lang="he-IL" dirty="0"/>
              <a:t>פנסיה תקציבית היא פנסיה המשולמת מהתקציב השוטף של הגוף שבו עבד הגמלאי הזכאי לה. </a:t>
            </a:r>
          </a:p>
          <a:p>
            <a:pPr marL="342900" indent="-342900" algn="just">
              <a:lnSpc>
                <a:spcPct val="160000"/>
              </a:lnSpc>
              <a:buClr>
                <a:srgbClr val="C89D48"/>
              </a:buClr>
              <a:buFont typeface="Wingdings" panose="05000000000000000000" pitchFamily="2" charset="2"/>
              <a:buChar char="§"/>
            </a:pPr>
            <a:r>
              <a:rPr lang="he-IL" dirty="0"/>
              <a:t>בפנסיה תקציבית ההפרשות להבטחת הפנסיה נעשות רק בידי המעסיק (ולא בידי העובד). בפועל, יכול המעסיק שלא להפריש לקרן, אלא להתחייב כי ישלם את הפנסיה על חשבונו, ובכך להפוך בעצם לגורם המבטח.</a:t>
            </a:r>
          </a:p>
          <a:p>
            <a:pPr marL="342900" indent="-342900" algn="just">
              <a:lnSpc>
                <a:spcPct val="160000"/>
              </a:lnSpc>
              <a:buClr>
                <a:srgbClr val="C89D48"/>
              </a:buClr>
              <a:buFont typeface="Wingdings" panose="05000000000000000000" pitchFamily="2" charset="2"/>
              <a:buChar char="§"/>
            </a:pPr>
            <a:r>
              <a:rPr lang="he-IL" dirty="0"/>
              <a:t>בישראל נהוגה פנסיה תקציבית בקרב עובדי המדינה ובגופים ציבוריים נוספים </a:t>
            </a:r>
            <a:r>
              <a:rPr lang="he-IL" dirty="0" err="1"/>
              <a:t>מכח</a:t>
            </a:r>
            <a:r>
              <a:rPr lang="he-IL" dirty="0"/>
              <a:t> חוק שירות המדינה (</a:t>
            </a:r>
            <a:r>
              <a:rPr lang="he-IL" dirty="0" err="1"/>
              <a:t>גימלאות</a:t>
            </a:r>
            <a:r>
              <a:rPr lang="he-IL" dirty="0"/>
              <a:t>), תש"ל 1970.</a:t>
            </a:r>
          </a:p>
          <a:p>
            <a:pPr marL="342900" indent="-342900" algn="just">
              <a:lnSpc>
                <a:spcPct val="160000"/>
              </a:lnSpc>
              <a:buClr>
                <a:srgbClr val="C89D48"/>
              </a:buClr>
              <a:buFont typeface="Wingdings" panose="05000000000000000000" pitchFamily="2" charset="2"/>
              <a:buChar char="§"/>
            </a:pPr>
            <a:r>
              <a:rPr lang="he-IL" dirty="0"/>
              <a:t>ב-3 במרץ  1999 נחתם הסכם קיבוצי, למעבר מפנסיה תקציבית לפנסיה צוברת (קרנות פנסיה חדשות) בשירות הציבורי. </a:t>
            </a:r>
          </a:p>
          <a:p>
            <a:endParaRPr lang="he-IL" dirty="0"/>
          </a:p>
        </p:txBody>
      </p:sp>
    </p:spTree>
    <p:extLst>
      <p:ext uri="{BB962C8B-B14F-4D97-AF65-F5344CB8AC3E}">
        <p14:creationId xmlns:p14="http://schemas.microsoft.com/office/powerpoint/2010/main" val="232657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DE320F-895D-4F04-BD47-AF0DEF416271}"/>
              </a:ext>
            </a:extLst>
          </p:cNvPr>
          <p:cNvSpPr>
            <a:spLocks noGrp="1"/>
          </p:cNvSpPr>
          <p:nvPr>
            <p:ph type="title"/>
          </p:nvPr>
        </p:nvSpPr>
        <p:spPr/>
        <p:txBody>
          <a:bodyPr/>
          <a:lstStyle/>
          <a:p>
            <a:r>
              <a:rPr lang="he-IL" dirty="0"/>
              <a:t>פנסיה תקציבית: חישוב הקצבה</a:t>
            </a:r>
          </a:p>
        </p:txBody>
      </p:sp>
      <p:sp>
        <p:nvSpPr>
          <p:cNvPr id="3" name="מציין מיקום תוכן 2">
            <a:extLst>
              <a:ext uri="{FF2B5EF4-FFF2-40B4-BE49-F238E27FC236}">
                <a16:creationId xmlns:a16="http://schemas.microsoft.com/office/drawing/2014/main" id="{275D68E4-F232-4D5B-A086-D131F3350252}"/>
              </a:ext>
            </a:extLst>
          </p:cNvPr>
          <p:cNvSpPr>
            <a:spLocks noGrp="1"/>
          </p:cNvSpPr>
          <p:nvPr>
            <p:ph idx="1"/>
          </p:nvPr>
        </p:nvSpPr>
        <p:spPr/>
        <p:txBody>
          <a:bodyPr/>
          <a:lstStyle/>
          <a:p>
            <a:r>
              <a:rPr lang="he-IL" dirty="0"/>
              <a:t>צבירת זכויות 2% לכל שנה</a:t>
            </a:r>
          </a:p>
          <a:p>
            <a:r>
              <a:rPr lang="he-IL" dirty="0"/>
              <a:t>חישוב הקצבה בהתאם לשכר האחרון</a:t>
            </a:r>
          </a:p>
        </p:txBody>
      </p:sp>
    </p:spTree>
    <p:extLst>
      <p:ext uri="{BB962C8B-B14F-4D97-AF65-F5344CB8AC3E}">
        <p14:creationId xmlns:p14="http://schemas.microsoft.com/office/powerpoint/2010/main" val="1876788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B2CCA4-84B5-40C8-9863-6BA28B719E03}"/>
              </a:ext>
            </a:extLst>
          </p:cNvPr>
          <p:cNvSpPr>
            <a:spLocks noGrp="1"/>
          </p:cNvSpPr>
          <p:nvPr>
            <p:ph type="title"/>
          </p:nvPr>
        </p:nvSpPr>
        <p:spPr/>
        <p:txBody>
          <a:bodyPr/>
          <a:lstStyle/>
          <a:p>
            <a:r>
              <a:rPr lang="he-IL" dirty="0"/>
              <a:t>פנסיה ותיקה</a:t>
            </a:r>
          </a:p>
        </p:txBody>
      </p:sp>
      <p:sp>
        <p:nvSpPr>
          <p:cNvPr id="3" name="מציין מיקום תוכן 2">
            <a:extLst>
              <a:ext uri="{FF2B5EF4-FFF2-40B4-BE49-F238E27FC236}">
                <a16:creationId xmlns:a16="http://schemas.microsoft.com/office/drawing/2014/main" id="{248F668B-7BB2-4D18-92E1-6E7AD5E76E29}"/>
              </a:ext>
            </a:extLst>
          </p:cNvPr>
          <p:cNvSpPr>
            <a:spLocks noGrp="1"/>
          </p:cNvSpPr>
          <p:nvPr>
            <p:ph idx="1"/>
          </p:nvPr>
        </p:nvSpPr>
        <p:spPr/>
        <p:txBody>
          <a:bodyPr>
            <a:normAutofit fontScale="77500" lnSpcReduction="20000"/>
          </a:bodyPr>
          <a:lstStyle/>
          <a:p>
            <a:pPr marL="342900" indent="-342900" algn="just">
              <a:lnSpc>
                <a:spcPct val="160000"/>
              </a:lnSpc>
              <a:buClr>
                <a:srgbClr val="C89D48"/>
              </a:buClr>
              <a:buFont typeface="Wingdings" panose="05000000000000000000" pitchFamily="2" charset="2"/>
              <a:buChar char="§"/>
            </a:pPr>
            <a:r>
              <a:rPr lang="he-IL" dirty="0"/>
              <a:t>הצטרפות מכוח הסכמים קיבוציים וצווי הרחבה</a:t>
            </a:r>
          </a:p>
          <a:p>
            <a:pPr marL="342900" indent="-342900" algn="just">
              <a:lnSpc>
                <a:spcPct val="160000"/>
              </a:lnSpc>
              <a:buClr>
                <a:srgbClr val="C89D48"/>
              </a:buClr>
              <a:buFont typeface="Wingdings" panose="05000000000000000000" pitchFamily="2" charset="2"/>
              <a:buChar char="§"/>
            </a:pPr>
            <a:r>
              <a:rPr lang="he-IL" dirty="0"/>
              <a:t>הקרנות כגוף סוציאלי – דאגה לפרט בפרישה</a:t>
            </a:r>
          </a:p>
          <a:p>
            <a:pPr marL="342900" indent="-342900" algn="just">
              <a:lnSpc>
                <a:spcPct val="160000"/>
              </a:lnSpc>
              <a:buClr>
                <a:srgbClr val="C89D48"/>
              </a:buClr>
              <a:buFont typeface="Wingdings" panose="05000000000000000000" pitchFamily="2" charset="2"/>
              <a:buChar char="§"/>
            </a:pPr>
            <a:r>
              <a:rPr lang="he-IL" dirty="0"/>
              <a:t>במהלך השנים כניסה </a:t>
            </a:r>
            <a:r>
              <a:rPr lang="he-IL" dirty="0" err="1"/>
              <a:t>לגרעון</a:t>
            </a:r>
            <a:r>
              <a:rPr lang="he-IL" dirty="0"/>
              <a:t> אקטוארי כתוצאה:</a:t>
            </a:r>
          </a:p>
          <a:p>
            <a:pPr marL="342900" indent="-342900" algn="just">
              <a:lnSpc>
                <a:spcPct val="160000"/>
              </a:lnSpc>
              <a:buClr>
                <a:srgbClr val="C89D48"/>
              </a:buClr>
              <a:buFont typeface="Wingdings" panose="05000000000000000000" pitchFamily="2" charset="2"/>
              <a:buChar char="§"/>
            </a:pPr>
            <a:r>
              <a:rPr lang="he-IL" dirty="0"/>
              <a:t>	- תשלומים נמוכים</a:t>
            </a:r>
          </a:p>
          <a:p>
            <a:pPr marL="342900" indent="-342900" algn="just">
              <a:lnSpc>
                <a:spcPct val="160000"/>
              </a:lnSpc>
              <a:buClr>
                <a:srgbClr val="C89D48"/>
              </a:buClr>
              <a:buFont typeface="Wingdings" panose="05000000000000000000" pitchFamily="2" charset="2"/>
              <a:buChar char="§"/>
            </a:pPr>
            <a:r>
              <a:rPr lang="he-IL" dirty="0"/>
              <a:t>	- תנאים מועדפים לקבוצות עובדים (מבוגרים, מגזרים, מפעלים)</a:t>
            </a:r>
          </a:p>
          <a:p>
            <a:pPr marL="342900" indent="-342900" algn="just">
              <a:lnSpc>
                <a:spcPct val="160000"/>
              </a:lnSpc>
              <a:buClr>
                <a:srgbClr val="C89D48"/>
              </a:buClr>
              <a:buFont typeface="Wingdings" panose="05000000000000000000" pitchFamily="2" charset="2"/>
              <a:buChar char="§"/>
            </a:pPr>
            <a:r>
              <a:rPr lang="he-IL" dirty="0"/>
              <a:t>	- עליה בתוחלת החיים (במאה ה-20, שנה בכל 4 שנים)</a:t>
            </a:r>
          </a:p>
          <a:p>
            <a:pPr marL="342900" indent="-342900" algn="just">
              <a:lnSpc>
                <a:spcPct val="160000"/>
              </a:lnSpc>
              <a:buClr>
                <a:srgbClr val="C89D48"/>
              </a:buClr>
              <a:buFont typeface="Wingdings" panose="05000000000000000000" pitchFamily="2" charset="2"/>
              <a:buChar char="§"/>
            </a:pPr>
            <a:r>
              <a:rPr lang="he-IL" dirty="0"/>
              <a:t>	- תקנון זכויות קשיח ללא מנגנון איזון (קרן זכויות)</a:t>
            </a:r>
          </a:p>
          <a:p>
            <a:pPr marL="342900" indent="-342900" algn="just">
              <a:lnSpc>
                <a:spcPct val="160000"/>
              </a:lnSpc>
              <a:buClr>
                <a:srgbClr val="C89D48"/>
              </a:buClr>
              <a:buFont typeface="Wingdings" panose="05000000000000000000" pitchFamily="2" charset="2"/>
              <a:buChar char="§"/>
            </a:pPr>
            <a:endParaRPr lang="he-IL" dirty="0"/>
          </a:p>
          <a:p>
            <a:pPr marL="342900" indent="-342900" algn="just">
              <a:lnSpc>
                <a:spcPct val="160000"/>
              </a:lnSpc>
              <a:buClr>
                <a:srgbClr val="C89D48"/>
              </a:buClr>
              <a:buFont typeface="Wingdings" panose="05000000000000000000" pitchFamily="2" charset="2"/>
              <a:buChar char="§"/>
            </a:pPr>
            <a:endParaRPr lang="he-IL" dirty="0"/>
          </a:p>
          <a:p>
            <a:pPr marL="342900" indent="-342900" algn="just">
              <a:lnSpc>
                <a:spcPct val="160000"/>
              </a:lnSpc>
              <a:buClr>
                <a:srgbClr val="C89D48"/>
              </a:buClr>
              <a:buFont typeface="Wingdings" panose="05000000000000000000" pitchFamily="2" charset="2"/>
              <a:buChar char="§"/>
            </a:pPr>
            <a:endParaRPr lang="he-IL" dirty="0"/>
          </a:p>
          <a:p>
            <a:endParaRPr lang="he-IL" dirty="0"/>
          </a:p>
        </p:txBody>
      </p:sp>
    </p:spTree>
    <p:extLst>
      <p:ext uri="{BB962C8B-B14F-4D97-AF65-F5344CB8AC3E}">
        <p14:creationId xmlns:p14="http://schemas.microsoft.com/office/powerpoint/2010/main" val="1625683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3C3C86-BFBE-4918-BD23-2E8FD84C98AC}"/>
              </a:ext>
            </a:extLst>
          </p:cNvPr>
          <p:cNvSpPr>
            <a:spLocks noGrp="1"/>
          </p:cNvSpPr>
          <p:nvPr>
            <p:ph type="title"/>
          </p:nvPr>
        </p:nvSpPr>
        <p:spPr/>
        <p:txBody>
          <a:bodyPr/>
          <a:lstStyle/>
          <a:p>
            <a:r>
              <a:rPr lang="he-IL" dirty="0"/>
              <a:t>פנסיה ותיקה</a:t>
            </a:r>
          </a:p>
        </p:txBody>
      </p:sp>
      <p:sp>
        <p:nvSpPr>
          <p:cNvPr id="3" name="מציין מיקום תוכן 2">
            <a:extLst>
              <a:ext uri="{FF2B5EF4-FFF2-40B4-BE49-F238E27FC236}">
                <a16:creationId xmlns:a16="http://schemas.microsoft.com/office/drawing/2014/main" id="{DE928D86-5747-4C0B-8588-FB75BB0641C2}"/>
              </a:ext>
            </a:extLst>
          </p:cNvPr>
          <p:cNvSpPr>
            <a:spLocks noGrp="1"/>
          </p:cNvSpPr>
          <p:nvPr>
            <p:ph idx="1"/>
          </p:nvPr>
        </p:nvSpPr>
        <p:spPr/>
        <p:txBody>
          <a:bodyPr>
            <a:normAutofit fontScale="85000" lnSpcReduction="10000"/>
          </a:bodyPr>
          <a:lstStyle/>
          <a:p>
            <a:pPr marL="342900" indent="-342900" algn="just">
              <a:lnSpc>
                <a:spcPct val="160000"/>
              </a:lnSpc>
              <a:buClr>
                <a:srgbClr val="C89D48"/>
              </a:buClr>
              <a:buFont typeface="Wingdings" panose="05000000000000000000" pitchFamily="2" charset="2"/>
              <a:buChar char="§"/>
            </a:pPr>
            <a:r>
              <a:rPr lang="he-IL" dirty="0"/>
              <a:t>בינואר 1995 הקרנות נסגרות למצטרפים חדשים ונפתחות קרנות פנסיה חדשות.</a:t>
            </a:r>
          </a:p>
          <a:p>
            <a:pPr marL="342900" indent="-342900" algn="just">
              <a:lnSpc>
                <a:spcPct val="160000"/>
              </a:lnSpc>
              <a:buClr>
                <a:srgbClr val="C89D48"/>
              </a:buClr>
              <a:buFont typeface="Wingdings" panose="05000000000000000000" pitchFamily="2" charset="2"/>
              <a:buChar char="§"/>
            </a:pPr>
            <a:r>
              <a:rPr lang="he-IL" dirty="0"/>
              <a:t>קיימים עמיתים שהצטרפו בין ינואר למרץ 1995 – עמיתי תקופת הביניים.</a:t>
            </a:r>
          </a:p>
          <a:p>
            <a:pPr marL="342900" indent="-342900" algn="just">
              <a:lnSpc>
                <a:spcPct val="160000"/>
              </a:lnSpc>
              <a:buClr>
                <a:srgbClr val="C89D48"/>
              </a:buClr>
              <a:buFont typeface="Wingdings" panose="05000000000000000000" pitchFamily="2" charset="2"/>
              <a:buChar char="§"/>
            </a:pPr>
            <a:r>
              <a:rPr lang="he-IL" dirty="0"/>
              <a:t>בשנת 2003 נקבעת רפורמה בקרנות </a:t>
            </a:r>
            <a:r>
              <a:rPr lang="he-IL" dirty="0" err="1"/>
              <a:t>הותיקות</a:t>
            </a:r>
            <a:r>
              <a:rPr lang="he-IL" dirty="0"/>
              <a:t> והן מחולקות בין גרעוניות למאוזנות.</a:t>
            </a:r>
          </a:p>
          <a:p>
            <a:pPr marL="342900" indent="-342900" algn="just">
              <a:lnSpc>
                <a:spcPct val="160000"/>
              </a:lnSpc>
              <a:buClr>
                <a:srgbClr val="C89D48"/>
              </a:buClr>
              <a:buFont typeface="Wingdings" panose="05000000000000000000" pitchFamily="2" charset="2"/>
              <a:buChar char="§"/>
            </a:pPr>
            <a:r>
              <a:rPr lang="he-IL" dirty="0"/>
              <a:t>הקרנות הגרעוניות מועברות ביחד לניהול "מנהל מיוחד".</a:t>
            </a:r>
          </a:p>
          <a:p>
            <a:pPr marL="342900" indent="-342900" algn="just">
              <a:lnSpc>
                <a:spcPct val="160000"/>
              </a:lnSpc>
              <a:buClr>
                <a:srgbClr val="C89D48"/>
              </a:buClr>
              <a:buFont typeface="Wingdings" panose="05000000000000000000" pitchFamily="2" charset="2"/>
              <a:buChar char="§"/>
            </a:pPr>
            <a:r>
              <a:rPr lang="he-IL" dirty="0"/>
              <a:t>בשנת 2003 נכנס התקנון האחיד לתוקף.</a:t>
            </a:r>
          </a:p>
          <a:p>
            <a:pPr marL="342900" indent="-342900" algn="just">
              <a:lnSpc>
                <a:spcPct val="160000"/>
              </a:lnSpc>
              <a:buClr>
                <a:srgbClr val="C89D48"/>
              </a:buClr>
              <a:buFont typeface="Wingdings" panose="05000000000000000000" pitchFamily="2" charset="2"/>
              <a:buChar char="§"/>
            </a:pPr>
            <a:endParaRPr lang="he-IL" dirty="0"/>
          </a:p>
          <a:p>
            <a:endParaRPr lang="he-IL" dirty="0"/>
          </a:p>
        </p:txBody>
      </p:sp>
    </p:spTree>
    <p:extLst>
      <p:ext uri="{BB962C8B-B14F-4D97-AF65-F5344CB8AC3E}">
        <p14:creationId xmlns:p14="http://schemas.microsoft.com/office/powerpoint/2010/main" val="3183048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C3D96D-1C32-4661-8710-3D4F0A7B4887}"/>
              </a:ext>
            </a:extLst>
          </p:cNvPr>
          <p:cNvSpPr>
            <a:spLocks noGrp="1"/>
          </p:cNvSpPr>
          <p:nvPr>
            <p:ph type="title"/>
          </p:nvPr>
        </p:nvSpPr>
        <p:spPr/>
        <p:txBody>
          <a:bodyPr/>
          <a:lstStyle/>
          <a:p>
            <a:r>
              <a:rPr lang="he-IL" dirty="0"/>
              <a:t>פנסיה ותיקה </a:t>
            </a:r>
            <a:r>
              <a:rPr lang="en-US" dirty="0"/>
              <a:t>Vs</a:t>
            </a:r>
            <a:r>
              <a:rPr lang="he-IL" dirty="0"/>
              <a:t> פנסיה תקציבית</a:t>
            </a:r>
          </a:p>
        </p:txBody>
      </p:sp>
      <p:graphicFrame>
        <p:nvGraphicFramePr>
          <p:cNvPr id="4" name="טבלה 4">
            <a:extLst>
              <a:ext uri="{FF2B5EF4-FFF2-40B4-BE49-F238E27FC236}">
                <a16:creationId xmlns:a16="http://schemas.microsoft.com/office/drawing/2014/main" id="{6D1B8F11-DB5B-45C7-A855-FFC1ECDEDC2C}"/>
              </a:ext>
            </a:extLst>
          </p:cNvPr>
          <p:cNvGraphicFramePr>
            <a:graphicFrameLocks noGrp="1"/>
          </p:cNvGraphicFramePr>
          <p:nvPr>
            <p:extLst>
              <p:ext uri="{D42A27DB-BD31-4B8C-83A1-F6EECF244321}">
                <p14:modId xmlns:p14="http://schemas.microsoft.com/office/powerpoint/2010/main" val="1785859950"/>
              </p:ext>
            </p:extLst>
          </p:nvPr>
        </p:nvGraphicFramePr>
        <p:xfrm>
          <a:off x="2660074" y="2142066"/>
          <a:ext cx="8127999" cy="138176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1563036710"/>
                    </a:ext>
                  </a:extLst>
                </a:gridCol>
                <a:gridCol w="2709333">
                  <a:extLst>
                    <a:ext uri="{9D8B030D-6E8A-4147-A177-3AD203B41FA5}">
                      <a16:colId xmlns:a16="http://schemas.microsoft.com/office/drawing/2014/main" val="1400430038"/>
                    </a:ext>
                  </a:extLst>
                </a:gridCol>
                <a:gridCol w="2709333">
                  <a:extLst>
                    <a:ext uri="{9D8B030D-6E8A-4147-A177-3AD203B41FA5}">
                      <a16:colId xmlns:a16="http://schemas.microsoft.com/office/drawing/2014/main" val="951732228"/>
                    </a:ext>
                  </a:extLst>
                </a:gridCol>
              </a:tblGrid>
              <a:tr h="370840">
                <a:tc>
                  <a:txBody>
                    <a:bodyPr/>
                    <a:lstStyle/>
                    <a:p>
                      <a:pPr rtl="1"/>
                      <a:endParaRPr lang="he-IL"/>
                    </a:p>
                  </a:txBody>
                  <a:tcPr/>
                </a:tc>
                <a:tc>
                  <a:txBody>
                    <a:bodyPr/>
                    <a:lstStyle/>
                    <a:p>
                      <a:pPr rtl="1"/>
                      <a:r>
                        <a:rPr lang="he-IL" dirty="0"/>
                        <a:t>פנסיה תקציבית</a:t>
                      </a:r>
                    </a:p>
                  </a:txBody>
                  <a:tcPr/>
                </a:tc>
                <a:tc>
                  <a:txBody>
                    <a:bodyPr/>
                    <a:lstStyle/>
                    <a:p>
                      <a:pPr rtl="1"/>
                      <a:r>
                        <a:rPr lang="he-IL" dirty="0"/>
                        <a:t>פנסיה ותיקה</a:t>
                      </a:r>
                    </a:p>
                  </a:txBody>
                  <a:tcPr/>
                </a:tc>
                <a:extLst>
                  <a:ext uri="{0D108BD9-81ED-4DB2-BD59-A6C34878D82A}">
                    <a16:rowId xmlns:a16="http://schemas.microsoft.com/office/drawing/2014/main" val="3065391583"/>
                  </a:ext>
                </a:extLst>
              </a:tr>
              <a:tr h="370840">
                <a:tc>
                  <a:txBody>
                    <a:bodyPr/>
                    <a:lstStyle/>
                    <a:p>
                      <a:pPr rtl="1"/>
                      <a:r>
                        <a:rPr lang="he-IL" dirty="0"/>
                        <a:t>גורם משלם</a:t>
                      </a:r>
                    </a:p>
                  </a:txBody>
                  <a:tcPr/>
                </a:tc>
                <a:tc>
                  <a:txBody>
                    <a:bodyPr/>
                    <a:lstStyle/>
                    <a:p>
                      <a:pPr rtl="1"/>
                      <a:r>
                        <a:rPr lang="he-IL" dirty="0"/>
                        <a:t>הארגון</a:t>
                      </a:r>
                    </a:p>
                  </a:txBody>
                  <a:tcPr/>
                </a:tc>
                <a:tc>
                  <a:txBody>
                    <a:bodyPr/>
                    <a:lstStyle/>
                    <a:p>
                      <a:pPr rtl="1"/>
                      <a:r>
                        <a:rPr lang="he-IL" dirty="0"/>
                        <a:t>העובד והמעסיק</a:t>
                      </a:r>
                    </a:p>
                  </a:txBody>
                  <a:tcPr/>
                </a:tc>
                <a:extLst>
                  <a:ext uri="{0D108BD9-81ED-4DB2-BD59-A6C34878D82A}">
                    <a16:rowId xmlns:a16="http://schemas.microsoft.com/office/drawing/2014/main" val="3413092636"/>
                  </a:ext>
                </a:extLst>
              </a:tr>
              <a:tr h="370840">
                <a:tc>
                  <a:txBody>
                    <a:bodyPr/>
                    <a:lstStyle/>
                    <a:p>
                      <a:pPr rtl="1"/>
                      <a:r>
                        <a:rPr lang="he-IL" dirty="0"/>
                        <a:t>חישוב קצבה</a:t>
                      </a:r>
                    </a:p>
                  </a:txBody>
                  <a:tcPr/>
                </a:tc>
                <a:tc>
                  <a:txBody>
                    <a:bodyPr/>
                    <a:lstStyle/>
                    <a:p>
                      <a:pPr rtl="1"/>
                      <a:r>
                        <a:rPr lang="he-IL" dirty="0"/>
                        <a:t>בהתאם לשכר האחרון</a:t>
                      </a:r>
                    </a:p>
                  </a:txBody>
                  <a:tcPr/>
                </a:tc>
                <a:tc>
                  <a:txBody>
                    <a:bodyPr/>
                    <a:lstStyle/>
                    <a:p>
                      <a:pPr rtl="1"/>
                      <a:r>
                        <a:rPr lang="he-IL" dirty="0"/>
                        <a:t>בהתאם לתקנון (ממוצע שכר וכד')</a:t>
                      </a:r>
                    </a:p>
                  </a:txBody>
                  <a:tcPr/>
                </a:tc>
                <a:extLst>
                  <a:ext uri="{0D108BD9-81ED-4DB2-BD59-A6C34878D82A}">
                    <a16:rowId xmlns:a16="http://schemas.microsoft.com/office/drawing/2014/main" val="1504674861"/>
                  </a:ext>
                </a:extLst>
              </a:tr>
            </a:tbl>
          </a:graphicData>
        </a:graphic>
      </p:graphicFrame>
    </p:spTree>
    <p:extLst>
      <p:ext uri="{BB962C8B-B14F-4D97-AF65-F5344CB8AC3E}">
        <p14:creationId xmlns:p14="http://schemas.microsoft.com/office/powerpoint/2010/main" val="2506092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703E14-B42A-45B4-AD44-BF7304B186AC}"/>
              </a:ext>
            </a:extLst>
          </p:cNvPr>
          <p:cNvSpPr>
            <a:spLocks noGrp="1"/>
          </p:cNvSpPr>
          <p:nvPr>
            <p:ph type="title"/>
          </p:nvPr>
        </p:nvSpPr>
        <p:spPr/>
        <p:txBody>
          <a:bodyPr/>
          <a:lstStyle/>
          <a:p>
            <a:r>
              <a:rPr lang="he-IL" dirty="0"/>
              <a:t>החיסכון הפנסיוני כיום - צבירה</a:t>
            </a:r>
          </a:p>
        </p:txBody>
      </p:sp>
      <p:sp>
        <p:nvSpPr>
          <p:cNvPr id="3" name="מציין מיקום תוכן 2">
            <a:extLst>
              <a:ext uri="{FF2B5EF4-FFF2-40B4-BE49-F238E27FC236}">
                <a16:creationId xmlns:a16="http://schemas.microsoft.com/office/drawing/2014/main" id="{6212FA51-3F45-4EB1-BF12-EC9EC28D7A78}"/>
              </a:ext>
            </a:extLst>
          </p:cNvPr>
          <p:cNvSpPr>
            <a:spLocks noGrp="1"/>
          </p:cNvSpPr>
          <p:nvPr>
            <p:ph idx="1"/>
          </p:nvPr>
        </p:nvSpPr>
        <p:spPr>
          <a:xfrm>
            <a:off x="1034473" y="1520825"/>
            <a:ext cx="11049000" cy="4658302"/>
          </a:xfrm>
        </p:spPr>
        <p:txBody>
          <a:bodyPr>
            <a:normAutofit fontScale="92500" lnSpcReduction="10000"/>
          </a:bodyPr>
          <a:lstStyle/>
          <a:p>
            <a:pPr marL="257175" indent="-257175" algn="just">
              <a:lnSpc>
                <a:spcPct val="160000"/>
              </a:lnSpc>
              <a:buClr>
                <a:srgbClr val="C89D48"/>
              </a:buClr>
              <a:buFont typeface="Wingdings" panose="05000000000000000000" pitchFamily="2" charset="2"/>
              <a:buChar char="§"/>
            </a:pPr>
            <a:r>
              <a:rPr lang="he-IL" dirty="0"/>
              <a:t>המוצרים השייכים לקטגוריה: פוליסות ביטוח לדורותיהן, קרנות פנסיה חדשות, קופות גמל</a:t>
            </a:r>
          </a:p>
          <a:p>
            <a:pPr marL="257175" indent="-257175" algn="just">
              <a:lnSpc>
                <a:spcPct val="160000"/>
              </a:lnSpc>
              <a:buClr>
                <a:srgbClr val="C89D48"/>
              </a:buClr>
              <a:buFont typeface="Wingdings" panose="05000000000000000000" pitchFamily="2" charset="2"/>
              <a:buChar char="§"/>
            </a:pPr>
            <a:r>
              <a:rPr lang="he-IL" dirty="0"/>
              <a:t>העיקרון: צוברים חסכון לגיל הפרישה</a:t>
            </a:r>
          </a:p>
          <a:p>
            <a:pPr marL="257175" indent="-257175" algn="just">
              <a:lnSpc>
                <a:spcPct val="160000"/>
              </a:lnSpc>
              <a:buClr>
                <a:srgbClr val="C89D48"/>
              </a:buClr>
              <a:buFont typeface="Wingdings" panose="05000000000000000000" pitchFamily="2" charset="2"/>
              <a:buChar char="§"/>
            </a:pPr>
            <a:r>
              <a:rPr lang="he-IL" dirty="0"/>
              <a:t>זכויות הפנסיה אינן ידועות מראש</a:t>
            </a:r>
          </a:p>
          <a:p>
            <a:pPr marL="257175" indent="-257175" algn="just">
              <a:lnSpc>
                <a:spcPct val="160000"/>
              </a:lnSpc>
              <a:buClr>
                <a:srgbClr val="C89D48"/>
              </a:buClr>
              <a:buFont typeface="Wingdings" panose="05000000000000000000" pitchFamily="2" charset="2"/>
              <a:buChar char="§"/>
            </a:pPr>
            <a:r>
              <a:rPr lang="he-IL" dirty="0"/>
              <a:t>השיטה נקראת </a:t>
            </a:r>
            <a:r>
              <a:rPr lang="en-US" dirty="0"/>
              <a:t>DC - Defined Contributions- </a:t>
            </a:r>
            <a:r>
              <a:rPr lang="he-IL" dirty="0"/>
              <a:t>השיטה אינה מבטיחה גובה ידוע מראש לקצבה, מכיוון שהיא תלויה בצבירת החסכון ובתוצאות הפיננסיות של הכסף שהצטבר בו ובכך היא חשופה יותר לזעזועי השוק, אך נוטה לאיזון אקטוארי</a:t>
            </a:r>
          </a:p>
          <a:p>
            <a:endParaRPr lang="he-IL" dirty="0"/>
          </a:p>
        </p:txBody>
      </p:sp>
    </p:spTree>
    <p:extLst>
      <p:ext uri="{BB962C8B-B14F-4D97-AF65-F5344CB8AC3E}">
        <p14:creationId xmlns:p14="http://schemas.microsoft.com/office/powerpoint/2010/main" val="419262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42963" y="157941"/>
            <a:ext cx="7521575"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pPr>
            <a:r>
              <a:rPr lang="he-IL" sz="3600" dirty="0"/>
              <a:t>  </a:t>
            </a:r>
            <a:r>
              <a:rPr lang="he-IL" sz="4000" b="1" dirty="0">
                <a:latin typeface="Arial Unicode MS" panose="020B0604020202020204" pitchFamily="34" charset="-128"/>
                <a:ea typeface="Arial Unicode MS" panose="020B0604020202020204" pitchFamily="34" charset="-128"/>
                <a:cs typeface="Arial Unicode MS" panose="020B0604020202020204" pitchFamily="34" charset="-128"/>
              </a:rPr>
              <a:t>הרבדים בחיסכון לגיל הפרישה</a:t>
            </a:r>
            <a:endParaRPr lang="en-US" sz="40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 Box 3"/>
          <p:cNvSpPr txBox="1">
            <a:spLocks noChangeArrowheads="1"/>
          </p:cNvSpPr>
          <p:nvPr/>
        </p:nvSpPr>
        <p:spPr bwMode="auto">
          <a:xfrm>
            <a:off x="1272336" y="3844134"/>
            <a:ext cx="43924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buClr>
                <a:srgbClr val="ECA516"/>
              </a:buClr>
              <a:buSzPct val="110000"/>
            </a:pPr>
            <a:r>
              <a:rPr lang="he-IL" sz="2600" dirty="0">
                <a:latin typeface="Gisha" panose="020B0502040204020203" pitchFamily="34" charset="-79"/>
                <a:cs typeface="+mn-cs"/>
              </a:rPr>
              <a:t>קצבת זקנה של ביטוח לאומי</a:t>
            </a:r>
          </a:p>
        </p:txBody>
      </p:sp>
      <p:pic>
        <p:nvPicPr>
          <p:cNvPr id="5" name="Picture 2" descr="IMG01050160516A"/>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backgroundRemoval t="22446" b="96650" l="19539" r="79854">
                        <a14:foregroundMark x1="53155" y1="35678" x2="53155" y2="35678"/>
                        <a14:foregroundMark x1="54490" y1="29146" x2="54490" y2="29146"/>
                        <a14:foregroundMark x1="46359" y1="30988" x2="46359" y2="30988"/>
                        <a14:foregroundMark x1="43325" y1="28978" x2="43325" y2="28978"/>
                        <a14:foregroundMark x1="40655" y1="32663" x2="40655" y2="32663"/>
                        <a14:foregroundMark x1="59587" y1="28811" x2="53155" y2="26131"/>
                        <a14:foregroundMark x1="52549" y1="26298" x2="46117" y2="26633"/>
                        <a14:foregroundMark x1="46117" y1="26633" x2="40291" y2="28476"/>
                        <a14:foregroundMark x1="40049" y1="28476" x2="37015" y2="31658"/>
                        <a14:foregroundMark x1="37136" y1="31826" x2="37743" y2="40034"/>
                        <a14:foregroundMark x1="37864" y1="41039" x2="43811" y2="44054"/>
                        <a14:foregroundMark x1="46481" y1="44054" x2="58859" y2="43216"/>
                        <a14:foregroundMark x1="59102" y1="42714" x2="63714" y2="37521"/>
                        <a14:foregroundMark x1="64078" y1="37186" x2="63592" y2="30821"/>
                        <a14:foregroundMark x1="63107" y1="31491" x2="59223" y2="28643"/>
                        <a14:foregroundMark x1="50607" y1="27136" x2="54490" y2="42044"/>
                      </a14:backgroundRemoval>
                    </a14:imgEffect>
                  </a14:imgLayer>
                </a14:imgProps>
              </a:ext>
              <a:ext uri="{28A0092B-C50C-407E-A947-70E740481C1C}">
                <a14:useLocalDpi xmlns:a14="http://schemas.microsoft.com/office/drawing/2010/main" val="0"/>
              </a:ext>
            </a:extLst>
          </a:blip>
          <a:srcRect l="26681" t="24956" r="25421" b="8468"/>
          <a:stretch/>
        </p:blipFill>
        <p:spPr bwMode="auto">
          <a:xfrm>
            <a:off x="5996462" y="1501412"/>
            <a:ext cx="4357035" cy="3514165"/>
          </a:xfrm>
          <a:noFill/>
          <a:ln>
            <a:miter lim="800000"/>
            <a:headEnd/>
            <a:tailEnd/>
          </a:ln>
        </p:spPr>
      </p:pic>
      <p:sp>
        <p:nvSpPr>
          <p:cNvPr id="6" name="Text Box 3"/>
          <p:cNvSpPr txBox="1">
            <a:spLocks noChangeArrowheads="1"/>
          </p:cNvSpPr>
          <p:nvPr/>
        </p:nvSpPr>
        <p:spPr bwMode="auto">
          <a:xfrm>
            <a:off x="2762532" y="1787640"/>
            <a:ext cx="38164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ECA516"/>
              </a:buClr>
              <a:buSzPct val="110000"/>
            </a:pPr>
            <a:r>
              <a:rPr lang="he-IL" sz="2600" dirty="0">
                <a:latin typeface="Gisha" panose="020B0502040204020203" pitchFamily="34" charset="-79"/>
                <a:cs typeface="+mn-cs"/>
              </a:rPr>
              <a:t>חסכון וולונטרי </a:t>
            </a:r>
          </a:p>
        </p:txBody>
      </p:sp>
      <p:sp>
        <p:nvSpPr>
          <p:cNvPr id="7" name="Text Box 3"/>
          <p:cNvSpPr txBox="1">
            <a:spLocks noChangeArrowheads="1"/>
          </p:cNvSpPr>
          <p:nvPr/>
        </p:nvSpPr>
        <p:spPr bwMode="auto">
          <a:xfrm>
            <a:off x="2360259" y="2815887"/>
            <a:ext cx="35272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buClr>
                <a:srgbClr val="ECA516"/>
              </a:buClr>
              <a:buSzPct val="110000"/>
            </a:pPr>
            <a:r>
              <a:rPr lang="he-IL" sz="2600" dirty="0">
                <a:latin typeface="Gisha" panose="020B0502040204020203" pitchFamily="34" charset="-79"/>
                <a:cs typeface="+mn-cs"/>
              </a:rPr>
              <a:t>פנסיה תעסוקתית</a:t>
            </a:r>
          </a:p>
        </p:txBody>
      </p:sp>
    </p:spTree>
    <p:extLst>
      <p:ext uri="{BB962C8B-B14F-4D97-AF65-F5344CB8AC3E}">
        <p14:creationId xmlns:p14="http://schemas.microsoft.com/office/powerpoint/2010/main" val="343834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2669" y="86049"/>
            <a:ext cx="10508359" cy="1110983"/>
          </a:xfrm>
        </p:spPr>
        <p:txBody>
          <a:bodyPr>
            <a:normAutofit/>
          </a:bodyPr>
          <a:lstStyle/>
          <a:p>
            <a:pPr algn="r"/>
            <a:r>
              <a:rPr lang="he-IL" sz="4000">
                <a:cs typeface="+mn-cs"/>
              </a:rPr>
              <a:t>על מה נדבר היום</a:t>
            </a:r>
            <a:endParaRPr lang="he-IL" sz="4000" dirty="0">
              <a:cs typeface="+mn-cs"/>
            </a:endParaRPr>
          </a:p>
        </p:txBody>
      </p:sp>
      <p:sp>
        <p:nvSpPr>
          <p:cNvPr id="3" name="מציין מיקום תוכן 2"/>
          <p:cNvSpPr>
            <a:spLocks noGrp="1"/>
          </p:cNvSpPr>
          <p:nvPr>
            <p:ph idx="1"/>
          </p:nvPr>
        </p:nvSpPr>
        <p:spPr>
          <a:xfrm>
            <a:off x="3828550" y="1501624"/>
            <a:ext cx="8229600" cy="4525963"/>
          </a:xfrm>
        </p:spPr>
        <p:txBody>
          <a:bodyPr>
            <a:normAutofit/>
          </a:bodyPr>
          <a:lstStyle/>
          <a:p>
            <a:r>
              <a:rPr lang="he-IL" dirty="0"/>
              <a:t>הרבדים השונים בחיסכון הפנסיוני בישראל</a:t>
            </a:r>
          </a:p>
          <a:p>
            <a:r>
              <a:rPr lang="he-IL" dirty="0"/>
              <a:t>קצבאות כולל קצבת הזקנה מביטוח לאומי</a:t>
            </a:r>
          </a:p>
          <a:p>
            <a:r>
              <a:rPr lang="he-IL" dirty="0"/>
              <a:t>מוצרי החיסכון הפנסיוני הקיימים היום</a:t>
            </a:r>
          </a:p>
          <a:p>
            <a:r>
              <a:rPr lang="he-IL" dirty="0"/>
              <a:t>הרפורמות בתחום החיסכון הפנסיוני בישראל בשנים האחרונות</a:t>
            </a:r>
          </a:p>
          <a:p>
            <a:r>
              <a:rPr lang="he-IL" dirty="0"/>
              <a:t>מה מאיים על הפנסיה של פורשי העתיד</a:t>
            </a:r>
          </a:p>
          <a:p>
            <a:r>
              <a:rPr lang="he-IL" dirty="0"/>
              <a:t>ביטוחים – כפל תשלומים מה צריך ומה מיותר </a:t>
            </a:r>
          </a:p>
          <a:p>
            <a:pPr marL="0" indent="0">
              <a:buNone/>
            </a:pPr>
            <a:endParaRPr lang="he-IL" dirty="0"/>
          </a:p>
          <a:p>
            <a:endParaRPr lang="he-IL" dirty="0"/>
          </a:p>
          <a:p>
            <a:endParaRPr lang="he-IL" dirty="0"/>
          </a:p>
          <a:p>
            <a:endParaRPr lang="he-IL" dirty="0"/>
          </a:p>
        </p:txBody>
      </p:sp>
    </p:spTree>
    <p:extLst>
      <p:ext uri="{BB962C8B-B14F-4D97-AF65-F5344CB8AC3E}">
        <p14:creationId xmlns:p14="http://schemas.microsoft.com/office/powerpoint/2010/main" val="3872455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מוצרי החיסכון הפנסיוני</a:t>
            </a:r>
          </a:p>
        </p:txBody>
      </p:sp>
      <p:graphicFrame>
        <p:nvGraphicFramePr>
          <p:cNvPr id="4" name="טבלה 3"/>
          <p:cNvGraphicFramePr>
            <a:graphicFrameLocks noGrp="1"/>
          </p:cNvGraphicFramePr>
          <p:nvPr/>
        </p:nvGraphicFramePr>
        <p:xfrm>
          <a:off x="2455082" y="2289159"/>
          <a:ext cx="8127999" cy="148336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rtl="1"/>
                      <a:r>
                        <a:rPr lang="he-IL" dirty="0"/>
                        <a:t>טווח ארוך</a:t>
                      </a:r>
                    </a:p>
                  </a:txBody>
                  <a:tcPr>
                    <a:solidFill>
                      <a:schemeClr val="tx2"/>
                    </a:solidFill>
                  </a:tcPr>
                </a:tc>
                <a:tc>
                  <a:txBody>
                    <a:bodyPr/>
                    <a:lstStyle/>
                    <a:p>
                      <a:pPr rtl="1"/>
                      <a:r>
                        <a:rPr lang="he-IL" dirty="0"/>
                        <a:t>טווח בינוני</a:t>
                      </a:r>
                    </a:p>
                  </a:txBody>
                  <a:tcPr>
                    <a:solidFill>
                      <a:schemeClr val="tx2"/>
                    </a:solidFill>
                  </a:tcPr>
                </a:tc>
                <a:tc>
                  <a:txBody>
                    <a:bodyPr/>
                    <a:lstStyle/>
                    <a:p>
                      <a:pPr rtl="1"/>
                      <a:r>
                        <a:rPr lang="he-IL" dirty="0"/>
                        <a:t>טווח קצר</a:t>
                      </a:r>
                    </a:p>
                  </a:txBody>
                  <a:tcPr>
                    <a:solidFill>
                      <a:schemeClr val="tx2"/>
                    </a:solidFill>
                  </a:tcPr>
                </a:tc>
                <a:extLst>
                  <a:ext uri="{0D108BD9-81ED-4DB2-BD59-A6C34878D82A}">
                    <a16:rowId xmlns:a16="http://schemas.microsoft.com/office/drawing/2014/main" val="10000"/>
                  </a:ext>
                </a:extLst>
              </a:tr>
              <a:tr h="370840">
                <a:tc>
                  <a:txBody>
                    <a:bodyPr/>
                    <a:lstStyle/>
                    <a:p>
                      <a:pPr rtl="1"/>
                      <a:r>
                        <a:rPr lang="he-IL" dirty="0"/>
                        <a:t>קרן פנסיה</a:t>
                      </a:r>
                    </a:p>
                  </a:txBody>
                  <a:tcPr/>
                </a:tc>
                <a:tc>
                  <a:txBody>
                    <a:bodyPr/>
                    <a:lstStyle/>
                    <a:p>
                      <a:pPr rtl="1"/>
                      <a:r>
                        <a:rPr lang="he-IL" dirty="0"/>
                        <a:t>קרן השתלמות</a:t>
                      </a:r>
                    </a:p>
                  </a:txBody>
                  <a:tcPr/>
                </a:tc>
                <a:tc>
                  <a:txBody>
                    <a:bodyPr/>
                    <a:lstStyle/>
                    <a:p>
                      <a:pPr rtl="1"/>
                      <a:r>
                        <a:rPr lang="he-IL" dirty="0"/>
                        <a:t>קופת גמל להשקעה</a:t>
                      </a:r>
                    </a:p>
                  </a:txBody>
                  <a:tcPr/>
                </a:tc>
                <a:extLst>
                  <a:ext uri="{0D108BD9-81ED-4DB2-BD59-A6C34878D82A}">
                    <a16:rowId xmlns:a16="http://schemas.microsoft.com/office/drawing/2014/main" val="10001"/>
                  </a:ext>
                </a:extLst>
              </a:tr>
              <a:tr h="370840">
                <a:tc>
                  <a:txBody>
                    <a:bodyPr/>
                    <a:lstStyle/>
                    <a:p>
                      <a:pPr rtl="1"/>
                      <a:r>
                        <a:rPr lang="he-IL" dirty="0"/>
                        <a:t>קופת גמל</a:t>
                      </a:r>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0002"/>
                  </a:ext>
                </a:extLst>
              </a:tr>
              <a:tr h="370840">
                <a:tc>
                  <a:txBody>
                    <a:bodyPr/>
                    <a:lstStyle/>
                    <a:p>
                      <a:pPr rtl="1"/>
                      <a:r>
                        <a:rPr lang="he-IL" dirty="0"/>
                        <a:t>ביטוח מנהלים</a:t>
                      </a:r>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1988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9608D8-802C-483A-965E-DED58850F311}"/>
              </a:ext>
            </a:extLst>
          </p:cNvPr>
          <p:cNvSpPr>
            <a:spLocks noGrp="1"/>
          </p:cNvSpPr>
          <p:nvPr>
            <p:ph type="title"/>
          </p:nvPr>
        </p:nvSpPr>
        <p:spPr/>
        <p:txBody>
          <a:bodyPr/>
          <a:lstStyle/>
          <a:p>
            <a:r>
              <a:rPr lang="he-IL" dirty="0"/>
              <a:t>מוצרי החיסכון הפנסיוני</a:t>
            </a:r>
          </a:p>
        </p:txBody>
      </p:sp>
      <p:graphicFrame>
        <p:nvGraphicFramePr>
          <p:cNvPr id="4" name="טבלה 3">
            <a:extLst>
              <a:ext uri="{FF2B5EF4-FFF2-40B4-BE49-F238E27FC236}">
                <a16:creationId xmlns:a16="http://schemas.microsoft.com/office/drawing/2014/main" id="{1E6AAF72-9AA0-42DB-8C6D-E8A7EF078A1C}"/>
              </a:ext>
            </a:extLst>
          </p:cNvPr>
          <p:cNvGraphicFramePr>
            <a:graphicFrameLocks noGrp="1"/>
          </p:cNvGraphicFramePr>
          <p:nvPr>
            <p:extLst>
              <p:ext uri="{D42A27DB-BD31-4B8C-83A1-F6EECF244321}">
                <p14:modId xmlns:p14="http://schemas.microsoft.com/office/powerpoint/2010/main" val="27547553"/>
              </p:ext>
            </p:extLst>
          </p:nvPr>
        </p:nvGraphicFramePr>
        <p:xfrm>
          <a:off x="1918137" y="1562893"/>
          <a:ext cx="8485792" cy="4535460"/>
        </p:xfrm>
        <a:graphic>
          <a:graphicData uri="http://schemas.openxmlformats.org/drawingml/2006/table">
            <a:tbl>
              <a:tblPr rtl="1" firstRow="1" bandRow="1">
                <a:tableStyleId>{BDBED569-4797-4DF1-A0F4-6AAB3CD982D8}</a:tableStyleId>
              </a:tblPr>
              <a:tblGrid>
                <a:gridCol w="1212256">
                  <a:extLst>
                    <a:ext uri="{9D8B030D-6E8A-4147-A177-3AD203B41FA5}">
                      <a16:colId xmlns:a16="http://schemas.microsoft.com/office/drawing/2014/main" val="20000"/>
                    </a:ext>
                  </a:extLst>
                </a:gridCol>
                <a:gridCol w="1212256">
                  <a:extLst>
                    <a:ext uri="{9D8B030D-6E8A-4147-A177-3AD203B41FA5}">
                      <a16:colId xmlns:a16="http://schemas.microsoft.com/office/drawing/2014/main" val="20001"/>
                    </a:ext>
                  </a:extLst>
                </a:gridCol>
                <a:gridCol w="1212256">
                  <a:extLst>
                    <a:ext uri="{9D8B030D-6E8A-4147-A177-3AD203B41FA5}">
                      <a16:colId xmlns:a16="http://schemas.microsoft.com/office/drawing/2014/main" val="20002"/>
                    </a:ext>
                  </a:extLst>
                </a:gridCol>
                <a:gridCol w="1212256">
                  <a:extLst>
                    <a:ext uri="{9D8B030D-6E8A-4147-A177-3AD203B41FA5}">
                      <a16:colId xmlns:a16="http://schemas.microsoft.com/office/drawing/2014/main" val="20003"/>
                    </a:ext>
                  </a:extLst>
                </a:gridCol>
                <a:gridCol w="1212256">
                  <a:extLst>
                    <a:ext uri="{9D8B030D-6E8A-4147-A177-3AD203B41FA5}">
                      <a16:colId xmlns:a16="http://schemas.microsoft.com/office/drawing/2014/main" val="20004"/>
                    </a:ext>
                  </a:extLst>
                </a:gridCol>
                <a:gridCol w="1212256">
                  <a:extLst>
                    <a:ext uri="{9D8B030D-6E8A-4147-A177-3AD203B41FA5}">
                      <a16:colId xmlns:a16="http://schemas.microsoft.com/office/drawing/2014/main" val="20005"/>
                    </a:ext>
                  </a:extLst>
                </a:gridCol>
                <a:gridCol w="1212256">
                  <a:extLst>
                    <a:ext uri="{9D8B030D-6E8A-4147-A177-3AD203B41FA5}">
                      <a16:colId xmlns:a16="http://schemas.microsoft.com/office/drawing/2014/main" val="20006"/>
                    </a:ext>
                  </a:extLst>
                </a:gridCol>
              </a:tblGrid>
              <a:tr h="791426">
                <a:tc>
                  <a:txBody>
                    <a:bodyPr/>
                    <a:lstStyle/>
                    <a:p>
                      <a:pPr algn="ctr" rtl="1"/>
                      <a:endParaRPr lang="he-IL" sz="1400" dirty="0">
                        <a:solidFill>
                          <a:srgbClr val="663300"/>
                        </a:solidFill>
                        <a:cs typeface="NarkisShulamitMF-Regular"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FFC000"/>
                      </a:solidFill>
                      <a:prstDash val="solid"/>
                      <a:round/>
                      <a:headEnd type="none" w="med" len="med"/>
                      <a:tailEnd type="none" w="med" len="med"/>
                    </a:lnB>
                    <a:solidFill>
                      <a:schemeClr val="accent5">
                        <a:alpha val="50000"/>
                      </a:schemeClr>
                    </a:solidFill>
                  </a:tcPr>
                </a:tc>
                <a:tc gridSpan="2">
                  <a:txBody>
                    <a:bodyPr/>
                    <a:lstStyle/>
                    <a:p>
                      <a:pPr algn="ctr" rtl="1"/>
                      <a:r>
                        <a:rPr lang="he-IL" sz="2000" dirty="0">
                          <a:solidFill>
                            <a:srgbClr val="663300"/>
                          </a:solidFill>
                          <a:latin typeface="Arial" pitchFamily="34" charset="0"/>
                          <a:cs typeface="Arial" pitchFamily="34" charset="0"/>
                        </a:rPr>
                        <a:t>קופות גמל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FFC000"/>
                      </a:solidFill>
                      <a:prstDash val="solid"/>
                      <a:round/>
                      <a:headEnd type="none" w="med" len="med"/>
                      <a:tailEnd type="none" w="med" len="med"/>
                    </a:lnB>
                    <a:solidFill>
                      <a:schemeClr val="accent5">
                        <a:alpha val="50000"/>
                      </a:schemeClr>
                    </a:solidFill>
                  </a:tcPr>
                </a:tc>
                <a:tc hMerge="1">
                  <a:txBody>
                    <a:bodyPr/>
                    <a:lstStyle/>
                    <a:p>
                      <a:pPr algn="ctr" rtl="1"/>
                      <a:endParaRPr lang="he-IL" sz="1400" dirty="0">
                        <a:solidFill>
                          <a:srgbClr val="663300"/>
                        </a:solidFill>
                        <a:cs typeface="NarkisShulamitMF-Regular"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FFC000"/>
                      </a:solidFill>
                      <a:prstDash val="solid"/>
                      <a:round/>
                      <a:headEnd type="none" w="med" len="med"/>
                      <a:tailEnd type="none" w="med" len="med"/>
                    </a:lnB>
                    <a:solidFill>
                      <a:schemeClr val="accent5">
                        <a:alpha val="50000"/>
                      </a:schemeClr>
                    </a:solidFill>
                  </a:tcPr>
                </a:tc>
                <a:tc gridSpan="2">
                  <a:txBody>
                    <a:bodyPr/>
                    <a:lstStyle/>
                    <a:p>
                      <a:pPr algn="ctr" rtl="1"/>
                      <a:r>
                        <a:rPr lang="he-IL" sz="2000" dirty="0">
                          <a:solidFill>
                            <a:srgbClr val="663300"/>
                          </a:solidFill>
                          <a:latin typeface="Arial" pitchFamily="34" charset="0"/>
                          <a:cs typeface="Arial" pitchFamily="34" charset="0"/>
                        </a:rPr>
                        <a:t>ביטוחי מנהלים החל משנת  2014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FFC000"/>
                      </a:solidFill>
                      <a:prstDash val="solid"/>
                      <a:round/>
                      <a:headEnd type="none" w="med" len="med"/>
                      <a:tailEnd type="none" w="med" len="med"/>
                    </a:lnB>
                    <a:solidFill>
                      <a:schemeClr val="accent5">
                        <a:alpha val="50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400" dirty="0">
                        <a:solidFill>
                          <a:srgbClr val="663300"/>
                        </a:solidFill>
                        <a:cs typeface="NarkisShulamitMF-Regular"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FFC000"/>
                      </a:solidFill>
                      <a:prstDash val="solid"/>
                      <a:round/>
                      <a:headEnd type="none" w="med" len="med"/>
                      <a:tailEnd type="none" w="med" len="med"/>
                    </a:lnB>
                    <a:solidFill>
                      <a:schemeClr val="accent5">
                        <a:alpha val="50000"/>
                      </a:schemeClr>
                    </a:solidFill>
                  </a:tcPr>
                </a:tc>
                <a:tc gridSpan="2">
                  <a:txBody>
                    <a:bodyPr/>
                    <a:lstStyle/>
                    <a:p>
                      <a:pPr algn="ctr" rtl="1"/>
                      <a:r>
                        <a:rPr lang="he-IL" sz="2000" dirty="0">
                          <a:solidFill>
                            <a:srgbClr val="663300"/>
                          </a:solidFill>
                          <a:latin typeface="Arial" pitchFamily="34" charset="0"/>
                          <a:cs typeface="Arial" pitchFamily="34" charset="0"/>
                        </a:rPr>
                        <a:t>קרן פנסיה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FFC000"/>
                      </a:solidFill>
                      <a:prstDash val="solid"/>
                      <a:round/>
                      <a:headEnd type="none" w="med" len="med"/>
                      <a:tailEnd type="none" w="med" len="med"/>
                    </a:lnB>
                    <a:solidFill>
                      <a:schemeClr val="accent5">
                        <a:alpha val="50000"/>
                      </a:schemeClr>
                    </a:solidFill>
                  </a:tcPr>
                </a:tc>
                <a:tc hMerge="1">
                  <a:txBody>
                    <a:bodyPr/>
                    <a:lstStyle/>
                    <a:p>
                      <a:pPr algn="ctr" rtl="1"/>
                      <a:endParaRPr lang="he-IL" sz="1400" dirty="0">
                        <a:solidFill>
                          <a:srgbClr val="663300"/>
                        </a:solidFill>
                        <a:cs typeface="NarkisShulamitMF-Regular"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FFC000"/>
                      </a:solidFill>
                      <a:prstDash val="solid"/>
                      <a:round/>
                      <a:headEnd type="none" w="med" len="med"/>
                      <a:tailEnd type="none" w="med" len="med"/>
                    </a:lnB>
                    <a:solidFill>
                      <a:schemeClr val="accent5">
                        <a:alpha val="50000"/>
                      </a:schemeClr>
                    </a:solidFill>
                  </a:tcPr>
                </a:tc>
                <a:extLst>
                  <a:ext uri="{0D108BD9-81ED-4DB2-BD59-A6C34878D82A}">
                    <a16:rowId xmlns:a16="http://schemas.microsoft.com/office/drawing/2014/main" val="10000"/>
                  </a:ext>
                </a:extLst>
              </a:tr>
              <a:tr h="708974">
                <a:tc>
                  <a:txBody>
                    <a:bodyPr/>
                    <a:lstStyle/>
                    <a:p>
                      <a:pPr algn="r" rtl="1" fontAlgn="b"/>
                      <a:endParaRPr kumimoji="0" lang="he-IL" sz="14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noFill/>
                  </a:tcPr>
                </a:tc>
                <a:tc>
                  <a:txBody>
                    <a:bodyPr/>
                    <a:lstStyle/>
                    <a:p>
                      <a:pPr marL="0" algn="ctr" defTabSz="914400" rtl="1" eaLnBrk="1" fontAlgn="b" latinLnBrk="0" hangingPunct="1"/>
                      <a:r>
                        <a:rPr kumimoji="0" lang="he-IL" sz="1600" b="0" i="0" u="none" strike="noStrike" kern="1200" cap="none" spc="0" normalizeH="0" baseline="0" dirty="0">
                          <a:ln>
                            <a:noFill/>
                          </a:ln>
                          <a:solidFill>
                            <a:schemeClr val="tx1"/>
                          </a:solidFill>
                          <a:effectLst/>
                          <a:uLnTx/>
                          <a:uFillTx/>
                          <a:latin typeface="+mn-lt"/>
                          <a:ea typeface="+mn-ea"/>
                          <a:cs typeface="+mn-cs"/>
                        </a:rPr>
                        <a:t>דמי ניהול מצבירה</a:t>
                      </a:r>
                    </a:p>
                  </a:txBody>
                  <a:tcPr anchor="ctr">
                    <a:lnL w="12700" cap="flat" cmpd="sng" algn="ctr">
                      <a:solidFill>
                        <a:srgbClr val="FFC000"/>
                      </a:solidFill>
                      <a:prstDash val="solid"/>
                      <a:round/>
                      <a:headEnd type="none" w="med" len="med"/>
                      <a:tailEnd type="none" w="med" len="med"/>
                    </a:lnL>
                    <a:lnT w="12700" cap="flat" cmpd="sng" algn="ctr">
                      <a:solidFill>
                        <a:srgbClr val="FFC000"/>
                      </a:solidFill>
                      <a:prstDash val="solid"/>
                      <a:round/>
                      <a:headEnd type="none" w="med" len="med"/>
                      <a:tailEnd type="none" w="med" len="med"/>
                    </a:lnT>
                    <a:noFill/>
                  </a:tcPr>
                </a:tc>
                <a:tc>
                  <a:txBody>
                    <a:bodyPr/>
                    <a:lstStyle/>
                    <a:p>
                      <a:pPr marL="0" algn="ctr" defTabSz="914400" rtl="1" eaLnBrk="1" fontAlgn="b" latinLnBrk="0" hangingPunct="1"/>
                      <a:r>
                        <a:rPr kumimoji="0" lang="he-IL" sz="1600" b="0" i="0" u="none" strike="noStrike" kern="1200" cap="none" spc="0" normalizeH="0" baseline="0" dirty="0">
                          <a:ln>
                            <a:noFill/>
                          </a:ln>
                          <a:solidFill>
                            <a:schemeClr val="tx1"/>
                          </a:solidFill>
                          <a:effectLst/>
                          <a:uLnTx/>
                          <a:uFillTx/>
                          <a:latin typeface="+mn-lt"/>
                          <a:ea typeface="+mn-ea"/>
                          <a:cs typeface="+mn-cs"/>
                        </a:rPr>
                        <a:t>דמי ניהול מהפקדות</a:t>
                      </a:r>
                    </a:p>
                  </a:txBody>
                  <a:tcPr anchor="ctr">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noFill/>
                  </a:tcPr>
                </a:tc>
                <a:tc>
                  <a:txBody>
                    <a:bodyPr/>
                    <a:lstStyle/>
                    <a:p>
                      <a:pPr marL="0" algn="ctr" defTabSz="914400" rtl="1" eaLnBrk="1" fontAlgn="b" latinLnBrk="0" hangingPunct="1"/>
                      <a:r>
                        <a:rPr kumimoji="0" lang="he-IL" sz="1600" b="0" i="0" u="none" strike="noStrike" kern="1200" cap="none" spc="0" normalizeH="0" baseline="0" dirty="0">
                          <a:ln>
                            <a:noFill/>
                          </a:ln>
                          <a:solidFill>
                            <a:schemeClr val="tx1"/>
                          </a:solidFill>
                          <a:effectLst/>
                          <a:uLnTx/>
                          <a:uFillTx/>
                          <a:latin typeface="+mn-lt"/>
                          <a:ea typeface="+mn-ea"/>
                          <a:cs typeface="+mn-cs"/>
                        </a:rPr>
                        <a:t>דמי ניהול מצבירה</a:t>
                      </a:r>
                    </a:p>
                  </a:txBody>
                  <a:tcPr anchor="ctr">
                    <a:lnL w="12700" cap="flat" cmpd="sng" algn="ctr">
                      <a:solidFill>
                        <a:srgbClr val="FFC000"/>
                      </a:solidFill>
                      <a:prstDash val="solid"/>
                      <a:round/>
                      <a:headEnd type="none" w="med" len="med"/>
                      <a:tailEnd type="none" w="med" len="med"/>
                    </a:lnL>
                    <a:lnT w="12700" cap="flat" cmpd="sng" algn="ctr">
                      <a:solidFill>
                        <a:srgbClr val="FFC000"/>
                      </a:solidFill>
                      <a:prstDash val="solid"/>
                      <a:round/>
                      <a:headEnd type="none" w="med" len="med"/>
                      <a:tailEnd type="none" w="med" len="med"/>
                    </a:lnT>
                    <a:noFill/>
                  </a:tcPr>
                </a:tc>
                <a:tc>
                  <a:txBody>
                    <a:bodyPr/>
                    <a:lstStyle/>
                    <a:p>
                      <a:pPr marL="0" algn="ctr" defTabSz="914400" rtl="1" eaLnBrk="1" fontAlgn="b" latinLnBrk="0" hangingPunct="1"/>
                      <a:r>
                        <a:rPr kumimoji="0" lang="he-IL" sz="1600" b="0" i="0" u="none" strike="noStrike" kern="1200" cap="none" spc="0" normalizeH="0" baseline="0" dirty="0">
                          <a:ln>
                            <a:noFill/>
                          </a:ln>
                          <a:solidFill>
                            <a:schemeClr val="tx1"/>
                          </a:solidFill>
                          <a:effectLst/>
                          <a:uLnTx/>
                          <a:uFillTx/>
                          <a:latin typeface="+mn-lt"/>
                          <a:ea typeface="+mn-ea"/>
                          <a:cs typeface="+mn-cs"/>
                        </a:rPr>
                        <a:t>דמי ניהול מהפקדות</a:t>
                      </a:r>
                    </a:p>
                  </a:txBody>
                  <a:tcPr anchor="ctr">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noFill/>
                  </a:tcPr>
                </a:tc>
                <a:tc>
                  <a:txBody>
                    <a:bodyPr/>
                    <a:lstStyle/>
                    <a:p>
                      <a:pPr marL="0" algn="ctr" defTabSz="914400" rtl="1" eaLnBrk="1" fontAlgn="b" latinLnBrk="0" hangingPunct="1"/>
                      <a:r>
                        <a:rPr kumimoji="0" lang="he-IL" sz="1600" b="0" i="0" u="none" strike="noStrike" kern="1200" cap="none" spc="0" normalizeH="0" baseline="0" dirty="0">
                          <a:ln>
                            <a:noFill/>
                          </a:ln>
                          <a:solidFill>
                            <a:schemeClr val="tx1"/>
                          </a:solidFill>
                          <a:effectLst/>
                          <a:uLnTx/>
                          <a:uFillTx/>
                          <a:latin typeface="+mn-lt"/>
                          <a:ea typeface="+mn-ea"/>
                          <a:cs typeface="+mn-cs"/>
                        </a:rPr>
                        <a:t>דמי ניהול מצבירה</a:t>
                      </a:r>
                    </a:p>
                  </a:txBody>
                  <a:tcPr anchor="ctr">
                    <a:lnL w="12700" cap="flat" cmpd="sng" algn="ctr">
                      <a:solidFill>
                        <a:srgbClr val="FFC000"/>
                      </a:solidFill>
                      <a:prstDash val="solid"/>
                      <a:round/>
                      <a:headEnd type="none" w="med" len="med"/>
                      <a:tailEnd type="none" w="med" len="med"/>
                    </a:lnL>
                    <a:lnT w="12700" cap="flat" cmpd="sng" algn="ctr">
                      <a:solidFill>
                        <a:srgbClr val="FFC000"/>
                      </a:solidFill>
                      <a:prstDash val="solid"/>
                      <a:round/>
                      <a:headEnd type="none" w="med" len="med"/>
                      <a:tailEnd type="none" w="med" len="med"/>
                    </a:lnT>
                    <a:noFill/>
                  </a:tcPr>
                </a:tc>
                <a:tc>
                  <a:txBody>
                    <a:bodyPr/>
                    <a:lstStyle/>
                    <a:p>
                      <a:pPr marL="0" algn="ctr" defTabSz="914400" rtl="1" eaLnBrk="1" fontAlgn="b" latinLnBrk="0" hangingPunct="1"/>
                      <a:r>
                        <a:rPr kumimoji="0" lang="he-IL" sz="1600" b="0" i="0" u="none" strike="noStrike" kern="1200" cap="none" spc="0" normalizeH="0" baseline="0" dirty="0">
                          <a:ln>
                            <a:noFill/>
                          </a:ln>
                          <a:solidFill>
                            <a:schemeClr val="tx1"/>
                          </a:solidFill>
                          <a:effectLst/>
                          <a:uLnTx/>
                          <a:uFillTx/>
                          <a:latin typeface="+mn-lt"/>
                          <a:ea typeface="+mn-ea"/>
                          <a:cs typeface="+mn-cs"/>
                        </a:rPr>
                        <a:t>דמי ניהול מהפקדות</a:t>
                      </a:r>
                    </a:p>
                  </a:txBody>
                  <a:tcPr anchor="ctr">
                    <a:lnT w="12700" cap="flat" cmpd="sng" algn="ctr">
                      <a:solidFill>
                        <a:srgbClr val="FFC000"/>
                      </a:solidFill>
                      <a:prstDash val="solid"/>
                      <a:round/>
                      <a:headEnd type="none" w="med" len="med"/>
                      <a:tailEnd type="none" w="med" len="med"/>
                    </a:lnT>
                    <a:noFill/>
                  </a:tcPr>
                </a:tc>
                <a:extLst>
                  <a:ext uri="{0D108BD9-81ED-4DB2-BD59-A6C34878D82A}">
                    <a16:rowId xmlns:a16="http://schemas.microsoft.com/office/drawing/2014/main" val="10001"/>
                  </a:ext>
                </a:extLst>
              </a:tr>
              <a:tr h="620909">
                <a:tc>
                  <a:txBody>
                    <a:bodyPr/>
                    <a:lstStyle/>
                    <a:p>
                      <a:pPr algn="ctr" rtl="1" fontAlgn="b"/>
                      <a:r>
                        <a:rPr kumimoji="0" lang="he-IL" sz="1800" b="0" i="0" u="none" strike="noStrike" kern="1200" cap="none" spc="0" normalizeH="0" baseline="0" dirty="0">
                          <a:ln>
                            <a:noFill/>
                          </a:ln>
                          <a:solidFill>
                            <a:schemeClr val="tx1"/>
                          </a:solidFill>
                          <a:effectLst/>
                          <a:uLnTx/>
                          <a:uFillTx/>
                          <a:latin typeface="+mn-lt"/>
                          <a:ea typeface="+mn-ea"/>
                          <a:cs typeface="+mn-cs"/>
                        </a:rPr>
                        <a:t>דמי ניהול </a:t>
                      </a:r>
                      <a:r>
                        <a:rPr kumimoji="0" lang="he-IL" sz="1800" b="0" i="0" u="none" strike="noStrike" kern="1200" cap="none" spc="0" normalizeH="0" baseline="0" dirty="0" err="1">
                          <a:ln>
                            <a:noFill/>
                          </a:ln>
                          <a:solidFill>
                            <a:schemeClr val="tx1"/>
                          </a:solidFill>
                          <a:effectLst/>
                          <a:uLnTx/>
                          <a:uFillTx/>
                          <a:latin typeface="+mn-lt"/>
                          <a:ea typeface="+mn-ea"/>
                          <a:cs typeface="+mn-cs"/>
                        </a:rPr>
                        <a:t>מקסימלים</a:t>
                      </a:r>
                      <a:endParaRPr kumimoji="0" lang="he-IL" sz="1800" b="0"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solidFill>
                      <a:schemeClr val="accent5">
                        <a:alpha val="20000"/>
                      </a:schemeClr>
                    </a:solidFill>
                  </a:tcPr>
                </a:tc>
                <a:tc>
                  <a:txBody>
                    <a:bodyPr/>
                    <a:lstStyle/>
                    <a:p>
                      <a:pPr algn="ctr" rtl="1"/>
                      <a:r>
                        <a:rPr lang="he-IL" dirty="0"/>
                        <a:t>1.05%</a:t>
                      </a:r>
                    </a:p>
                  </a:txBody>
                  <a:tcPr anchor="ctr">
                    <a:lnL w="12700" cap="flat" cmpd="sng" algn="ctr">
                      <a:solidFill>
                        <a:srgbClr val="FFC000"/>
                      </a:solidFill>
                      <a:prstDash val="solid"/>
                      <a:round/>
                      <a:headEnd type="none" w="med" len="med"/>
                      <a:tailEnd type="none" w="med" len="med"/>
                    </a:lnL>
                    <a:solidFill>
                      <a:schemeClr val="accent5">
                        <a:alpha val="20000"/>
                      </a:schemeClr>
                    </a:solidFill>
                  </a:tcPr>
                </a:tc>
                <a:tc>
                  <a:txBody>
                    <a:bodyPr/>
                    <a:lstStyle/>
                    <a:p>
                      <a:pPr algn="ctr" rtl="1"/>
                      <a:r>
                        <a:rPr lang="he-IL" dirty="0"/>
                        <a:t>4.00%</a:t>
                      </a:r>
                    </a:p>
                  </a:txBody>
                  <a:tcPr anchor="ctr">
                    <a:lnR w="12700" cap="flat" cmpd="sng" algn="ctr">
                      <a:solidFill>
                        <a:srgbClr val="FFC000"/>
                      </a:solidFill>
                      <a:prstDash val="solid"/>
                      <a:round/>
                      <a:headEnd type="none" w="med" len="med"/>
                      <a:tailEnd type="none" w="med" len="med"/>
                    </a:lnR>
                    <a:solidFill>
                      <a:schemeClr val="accent5">
                        <a:alpha val="20000"/>
                      </a:schemeClr>
                    </a:solidFill>
                  </a:tcPr>
                </a:tc>
                <a:tc>
                  <a:txBody>
                    <a:bodyPr/>
                    <a:lstStyle/>
                    <a:p>
                      <a:pPr algn="ctr" rtl="1"/>
                      <a:r>
                        <a:rPr lang="he-IL" dirty="0"/>
                        <a:t>1.05%</a:t>
                      </a:r>
                    </a:p>
                  </a:txBody>
                  <a:tcPr anchor="ctr">
                    <a:lnL w="12700" cap="flat" cmpd="sng" algn="ctr">
                      <a:solidFill>
                        <a:srgbClr val="FFC000"/>
                      </a:solidFill>
                      <a:prstDash val="solid"/>
                      <a:round/>
                      <a:headEnd type="none" w="med" len="med"/>
                      <a:tailEnd type="none" w="med" len="med"/>
                    </a:lnL>
                    <a:solidFill>
                      <a:schemeClr val="accent5">
                        <a:alpha val="20000"/>
                      </a:schemeClr>
                    </a:solidFill>
                  </a:tcPr>
                </a:tc>
                <a:tc>
                  <a:txBody>
                    <a:bodyPr/>
                    <a:lstStyle/>
                    <a:p>
                      <a:pPr algn="ctr" rtl="1"/>
                      <a:r>
                        <a:rPr lang="he-IL" dirty="0"/>
                        <a:t>4.00%</a:t>
                      </a:r>
                    </a:p>
                  </a:txBody>
                  <a:tcPr anchor="ctr">
                    <a:lnR w="12700" cap="flat" cmpd="sng" algn="ctr">
                      <a:solidFill>
                        <a:srgbClr val="FFC000"/>
                      </a:solidFill>
                      <a:prstDash val="solid"/>
                      <a:round/>
                      <a:headEnd type="none" w="med" len="med"/>
                      <a:tailEnd type="none" w="med" len="med"/>
                    </a:lnR>
                    <a:solidFill>
                      <a:schemeClr val="accent5">
                        <a:alpha val="20000"/>
                      </a:schemeClr>
                    </a:solidFill>
                  </a:tcPr>
                </a:tc>
                <a:tc>
                  <a:txBody>
                    <a:bodyPr/>
                    <a:lstStyle/>
                    <a:p>
                      <a:pPr algn="ctr" rtl="1"/>
                      <a:r>
                        <a:rPr lang="he-IL" dirty="0"/>
                        <a:t>0.5%</a:t>
                      </a:r>
                    </a:p>
                  </a:txBody>
                  <a:tcPr anchor="ctr">
                    <a:lnL w="12700" cap="flat" cmpd="sng" algn="ctr">
                      <a:solidFill>
                        <a:srgbClr val="FFC000"/>
                      </a:solidFill>
                      <a:prstDash val="solid"/>
                      <a:round/>
                      <a:headEnd type="none" w="med" len="med"/>
                      <a:tailEnd type="none" w="med" len="med"/>
                    </a:lnL>
                    <a:solidFill>
                      <a:schemeClr val="accent5">
                        <a:alpha val="20000"/>
                      </a:schemeClr>
                    </a:solidFill>
                  </a:tcPr>
                </a:tc>
                <a:tc>
                  <a:txBody>
                    <a:bodyPr/>
                    <a:lstStyle/>
                    <a:p>
                      <a:pPr algn="ctr" rtl="1"/>
                      <a:r>
                        <a:rPr lang="he-IL" dirty="0"/>
                        <a:t>6.00%</a:t>
                      </a:r>
                    </a:p>
                  </a:txBody>
                  <a:tcPr anchor="ctr">
                    <a:solidFill>
                      <a:schemeClr val="accent5">
                        <a:alpha val="20000"/>
                      </a:schemeClr>
                    </a:solidFill>
                  </a:tcPr>
                </a:tc>
                <a:extLst>
                  <a:ext uri="{0D108BD9-81ED-4DB2-BD59-A6C34878D82A}">
                    <a16:rowId xmlns:a16="http://schemas.microsoft.com/office/drawing/2014/main" val="10002"/>
                  </a:ext>
                </a:extLst>
              </a:tr>
              <a:tr h="620909">
                <a:tc>
                  <a:txBody>
                    <a:bodyPr/>
                    <a:lstStyle/>
                    <a:p>
                      <a:pPr algn="ctr" rtl="1" fontAlgn="b"/>
                      <a:r>
                        <a:rPr kumimoji="0" lang="he-IL" sz="1800" b="0" i="0" u="none" strike="noStrike" kern="1200" cap="none" spc="0" normalizeH="0" baseline="0" dirty="0">
                          <a:ln>
                            <a:noFill/>
                          </a:ln>
                          <a:solidFill>
                            <a:schemeClr val="tx1"/>
                          </a:solidFill>
                          <a:effectLst/>
                          <a:uLnTx/>
                          <a:uFillTx/>
                          <a:latin typeface="+mn-lt"/>
                          <a:ea typeface="+mn-ea"/>
                          <a:cs typeface="+mn-cs"/>
                        </a:rPr>
                        <a:t>דמי ניהול ממוצעים</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solidFill>
                      <a:schemeClr val="bg1">
                        <a:lumMod val="65000"/>
                        <a:alpha val="20000"/>
                      </a:schemeClr>
                    </a:solidFill>
                  </a:tcPr>
                </a:tc>
                <a:tc>
                  <a:txBody>
                    <a:bodyPr/>
                    <a:lstStyle/>
                    <a:p>
                      <a:pPr algn="ctr" rtl="1"/>
                      <a:r>
                        <a:rPr lang="he-IL" dirty="0"/>
                        <a:t>0.60%</a:t>
                      </a:r>
                    </a:p>
                  </a:txBody>
                  <a:tcPr anchor="ctr">
                    <a:lnL w="12700" cap="flat" cmpd="sng" algn="ctr">
                      <a:solidFill>
                        <a:srgbClr val="FFC000"/>
                      </a:solidFill>
                      <a:prstDash val="solid"/>
                      <a:round/>
                      <a:headEnd type="none" w="med" len="med"/>
                      <a:tailEnd type="none" w="med" len="med"/>
                    </a:lnL>
                    <a:solidFill>
                      <a:schemeClr val="bg1">
                        <a:lumMod val="65000"/>
                        <a:alpha val="20000"/>
                      </a:schemeClr>
                    </a:solidFill>
                  </a:tcPr>
                </a:tc>
                <a:tc>
                  <a:txBody>
                    <a:bodyPr/>
                    <a:lstStyle/>
                    <a:p>
                      <a:pPr algn="ctr" rtl="1"/>
                      <a:r>
                        <a:rPr lang="he-IL" dirty="0"/>
                        <a:t>0.53%</a:t>
                      </a:r>
                    </a:p>
                  </a:txBody>
                  <a:tcPr anchor="ctr">
                    <a:lnR w="12700" cap="flat" cmpd="sng" algn="ctr">
                      <a:solidFill>
                        <a:srgbClr val="FFC000"/>
                      </a:solidFill>
                      <a:prstDash val="solid"/>
                      <a:round/>
                      <a:headEnd type="none" w="med" len="med"/>
                      <a:tailEnd type="none" w="med" len="med"/>
                    </a:lnR>
                    <a:solidFill>
                      <a:schemeClr val="bg1">
                        <a:lumMod val="65000"/>
                        <a:alpha val="20000"/>
                      </a:schemeClr>
                    </a:solidFill>
                  </a:tcPr>
                </a:tc>
                <a:tc>
                  <a:txBody>
                    <a:bodyPr/>
                    <a:lstStyle/>
                    <a:p>
                      <a:pPr algn="ctr" rtl="1"/>
                      <a:r>
                        <a:rPr lang="he-IL" dirty="0"/>
                        <a:t>0.50%</a:t>
                      </a:r>
                    </a:p>
                  </a:txBody>
                  <a:tcPr anchor="ctr">
                    <a:lnL w="12700" cap="flat" cmpd="sng" algn="ctr">
                      <a:solidFill>
                        <a:srgbClr val="FFC000"/>
                      </a:solidFill>
                      <a:prstDash val="solid"/>
                      <a:round/>
                      <a:headEnd type="none" w="med" len="med"/>
                      <a:tailEnd type="none" w="med" len="med"/>
                    </a:lnL>
                    <a:solidFill>
                      <a:schemeClr val="bg1">
                        <a:lumMod val="65000"/>
                        <a:alpha val="20000"/>
                      </a:schemeClr>
                    </a:solidFill>
                  </a:tcPr>
                </a:tc>
                <a:tc>
                  <a:txBody>
                    <a:bodyPr/>
                    <a:lstStyle/>
                    <a:p>
                      <a:pPr algn="ctr" rtl="1"/>
                      <a:r>
                        <a:rPr lang="he-IL" dirty="0"/>
                        <a:t>3.00%</a:t>
                      </a:r>
                    </a:p>
                  </a:txBody>
                  <a:tcPr anchor="ctr">
                    <a:lnR w="12700" cap="flat" cmpd="sng" algn="ctr">
                      <a:solidFill>
                        <a:srgbClr val="FFC000"/>
                      </a:solidFill>
                      <a:prstDash val="solid"/>
                      <a:round/>
                      <a:headEnd type="none" w="med" len="med"/>
                      <a:tailEnd type="none" w="med" len="med"/>
                    </a:lnR>
                    <a:solidFill>
                      <a:schemeClr val="bg1">
                        <a:lumMod val="65000"/>
                        <a:alpha val="20000"/>
                      </a:schemeClr>
                    </a:solidFill>
                  </a:tcPr>
                </a:tc>
                <a:tc>
                  <a:txBody>
                    <a:bodyPr/>
                    <a:lstStyle/>
                    <a:p>
                      <a:pPr algn="ctr" rtl="1"/>
                      <a:r>
                        <a:rPr lang="he-IL" dirty="0"/>
                        <a:t>0.21%</a:t>
                      </a:r>
                    </a:p>
                  </a:txBody>
                  <a:tcPr anchor="ctr">
                    <a:lnL w="12700" cap="flat" cmpd="sng" algn="ctr">
                      <a:solidFill>
                        <a:srgbClr val="FFC000"/>
                      </a:solidFill>
                      <a:prstDash val="solid"/>
                      <a:round/>
                      <a:headEnd type="none" w="med" len="med"/>
                      <a:tailEnd type="none" w="med" len="med"/>
                    </a:lnL>
                    <a:solidFill>
                      <a:schemeClr val="bg1">
                        <a:lumMod val="65000"/>
                        <a:alpha val="20000"/>
                      </a:schemeClr>
                    </a:solidFill>
                  </a:tcPr>
                </a:tc>
                <a:tc>
                  <a:txBody>
                    <a:bodyPr/>
                    <a:lstStyle/>
                    <a:p>
                      <a:pPr algn="ctr" rtl="1"/>
                      <a:r>
                        <a:rPr lang="he-IL" dirty="0"/>
                        <a:t>2.35%</a:t>
                      </a:r>
                    </a:p>
                  </a:txBody>
                  <a:tcPr anchor="ctr">
                    <a:solidFill>
                      <a:schemeClr val="bg1">
                        <a:lumMod val="65000"/>
                        <a:alpha val="20000"/>
                      </a:schemeClr>
                    </a:solidFill>
                  </a:tcPr>
                </a:tc>
                <a:extLst>
                  <a:ext uri="{0D108BD9-81ED-4DB2-BD59-A6C34878D82A}">
                    <a16:rowId xmlns:a16="http://schemas.microsoft.com/office/drawing/2014/main" val="10003"/>
                  </a:ext>
                </a:extLst>
              </a:tr>
              <a:tr h="722606">
                <a:tc>
                  <a:txBody>
                    <a:bodyPr/>
                    <a:lstStyle/>
                    <a:p>
                      <a:pPr algn="ctr" rtl="1" fontAlgn="b"/>
                      <a:r>
                        <a:rPr kumimoji="0" lang="he-IL" sz="1800" b="0" i="0" u="none" strike="noStrike" kern="1200" cap="none" spc="0" normalizeH="0" baseline="0" dirty="0">
                          <a:ln>
                            <a:noFill/>
                          </a:ln>
                          <a:solidFill>
                            <a:schemeClr val="tx1"/>
                          </a:solidFill>
                          <a:effectLst/>
                          <a:uLnTx/>
                          <a:uFillTx/>
                          <a:latin typeface="+mn-lt"/>
                          <a:ea typeface="+mn-ea"/>
                          <a:cs typeface="+mn-cs"/>
                        </a:rPr>
                        <a:t>מה כולל המוצר</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noFill/>
                  </a:tcPr>
                </a:tc>
                <a:tc gridSpan="2">
                  <a:txBody>
                    <a:bodyPr/>
                    <a:lstStyle/>
                    <a:p>
                      <a:pPr algn="ctr" rtl="1"/>
                      <a:r>
                        <a:rPr lang="he-IL" dirty="0"/>
                        <a:t>חיסכון בלבד</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noFill/>
                  </a:tcPr>
                </a:tc>
                <a:tc hMerge="1">
                  <a:txBody>
                    <a:bodyPr/>
                    <a:lstStyle/>
                    <a:p>
                      <a:pPr algn="ctr" rtl="1"/>
                      <a:endParaRPr lang="he-IL" dirty="0"/>
                    </a:p>
                  </a:txBody>
                  <a:tcPr anchor="ctr">
                    <a:lnR w="12700" cap="flat" cmpd="sng" algn="ctr">
                      <a:solidFill>
                        <a:srgbClr val="FFC000"/>
                      </a:solidFill>
                      <a:prstDash val="solid"/>
                      <a:round/>
                      <a:headEnd type="none" w="med" len="med"/>
                      <a:tailEnd type="none" w="med" len="med"/>
                    </a:lnR>
                    <a:noFill/>
                  </a:tcPr>
                </a:tc>
                <a:tc gridSpan="2">
                  <a:txBody>
                    <a:bodyPr/>
                    <a:lstStyle/>
                    <a:p>
                      <a:pPr marL="0" algn="ctr" defTabSz="914400" rtl="1" eaLnBrk="1" latinLnBrk="0" hangingPunct="1"/>
                      <a:r>
                        <a:rPr lang="he-IL" sz="1800" kern="1200" dirty="0">
                          <a:solidFill>
                            <a:schemeClr val="tx1"/>
                          </a:solidFill>
                          <a:latin typeface="+mn-lt"/>
                          <a:ea typeface="+mn-ea"/>
                          <a:cs typeface="+mn-cs"/>
                        </a:rPr>
                        <a:t>חיסכון וביטוח </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noFill/>
                  </a:tcPr>
                </a:tc>
                <a:tc hMerge="1">
                  <a:txBody>
                    <a:bodyPr/>
                    <a:lstStyle/>
                    <a:p>
                      <a:pPr marL="0" algn="ctr" defTabSz="914400" rtl="1" eaLnBrk="1" latinLnBrk="0" hangingPunct="1"/>
                      <a:endParaRPr lang="he-IL" sz="1800" kern="1200" dirty="0">
                        <a:solidFill>
                          <a:schemeClr val="tx1"/>
                        </a:solidFill>
                        <a:latin typeface="+mn-lt"/>
                        <a:ea typeface="+mn-ea"/>
                        <a:cs typeface="+mn-cs"/>
                      </a:endParaRPr>
                    </a:p>
                  </a:txBody>
                  <a:tcPr anchor="ctr">
                    <a:lnR w="12700" cap="flat" cmpd="sng" algn="ctr">
                      <a:solidFill>
                        <a:srgbClr val="FFC000"/>
                      </a:solidFill>
                      <a:prstDash val="solid"/>
                      <a:round/>
                      <a:headEnd type="none" w="med" len="med"/>
                      <a:tailEnd type="none" w="med" len="med"/>
                    </a:lnR>
                    <a:noFill/>
                  </a:tcPr>
                </a:tc>
                <a:tc gridSpan="2">
                  <a:txBody>
                    <a:bodyPr/>
                    <a:lstStyle/>
                    <a:p>
                      <a:pPr algn="ctr" rtl="1"/>
                      <a:r>
                        <a:rPr lang="he-IL" dirty="0"/>
                        <a:t>חיסכון וביטוח הדדי</a:t>
                      </a:r>
                    </a:p>
                  </a:txBody>
                  <a:tcPr anchor="ctr">
                    <a:lnL w="12700" cap="flat" cmpd="sng" algn="ctr">
                      <a:solidFill>
                        <a:srgbClr val="FFC000"/>
                      </a:solidFill>
                      <a:prstDash val="solid"/>
                      <a:round/>
                      <a:headEnd type="none" w="med" len="med"/>
                      <a:tailEnd type="none" w="med" len="med"/>
                    </a:lnL>
                    <a:noFill/>
                  </a:tcPr>
                </a:tc>
                <a:tc hMerge="1">
                  <a:txBody>
                    <a:bodyPr/>
                    <a:lstStyle/>
                    <a:p>
                      <a:pPr rtl="1"/>
                      <a:endParaRPr lang="he-IL" dirty="0"/>
                    </a:p>
                  </a:txBody>
                  <a:tcPr>
                    <a:noFill/>
                  </a:tcPr>
                </a:tc>
                <a:extLst>
                  <a:ext uri="{0D108BD9-81ED-4DB2-BD59-A6C34878D82A}">
                    <a16:rowId xmlns:a16="http://schemas.microsoft.com/office/drawing/2014/main" val="10004"/>
                  </a:ext>
                </a:extLst>
              </a:tr>
              <a:tr h="1032294">
                <a:tc>
                  <a:txBody>
                    <a:bodyPr/>
                    <a:lstStyle/>
                    <a:p>
                      <a:pPr algn="ctr" rtl="1" fontAlgn="b"/>
                      <a:r>
                        <a:rPr kumimoji="0" lang="he-IL" sz="1800" b="0" i="0" u="none" strike="noStrike" kern="1200" cap="none" spc="0" normalizeH="0" baseline="0" dirty="0">
                          <a:ln>
                            <a:noFill/>
                          </a:ln>
                          <a:solidFill>
                            <a:schemeClr val="tx1"/>
                          </a:solidFill>
                          <a:effectLst/>
                          <a:uLnTx/>
                          <a:uFillTx/>
                          <a:latin typeface="+mn-lt"/>
                          <a:ea typeface="+mn-ea"/>
                          <a:cs typeface="+mn-cs"/>
                        </a:rPr>
                        <a:t>השקעות</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5">
                        <a:alpha val="60000"/>
                      </a:schemeClr>
                    </a:solidFill>
                  </a:tcPr>
                </a:tc>
                <a:tc gridSpan="2">
                  <a:txBody>
                    <a:bodyPr/>
                    <a:lstStyle/>
                    <a:p>
                      <a:pPr algn="ctr" rtl="1"/>
                      <a:r>
                        <a:rPr lang="he-IL" dirty="0"/>
                        <a:t>100% שוק ההון</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5">
                        <a:alpha val="60000"/>
                      </a:schemeClr>
                    </a:solidFill>
                  </a:tcPr>
                </a:tc>
                <a:tc hMerge="1">
                  <a:txBody>
                    <a:bodyPr/>
                    <a:lstStyle/>
                    <a:p>
                      <a:pPr algn="ctr" rtl="1"/>
                      <a:endParaRPr lang="he-IL" dirty="0"/>
                    </a:p>
                  </a:txBody>
                  <a:tcPr anchor="ctr">
                    <a:lnR w="12700" cap="flat" cmpd="sng" algn="ctr">
                      <a:solidFill>
                        <a:srgbClr val="FFC000"/>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5">
                        <a:alpha val="60000"/>
                      </a:schemeClr>
                    </a:solidFill>
                  </a:tcPr>
                </a:tc>
                <a:tc gridSpan="2">
                  <a:txBody>
                    <a:bodyPr/>
                    <a:lstStyle/>
                    <a:p>
                      <a:pPr algn="ctr" rtl="1"/>
                      <a:r>
                        <a:rPr lang="he-IL" dirty="0"/>
                        <a:t>100% שוק ההון</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5">
                        <a:alpha val="60000"/>
                      </a:schemeClr>
                    </a:solidFill>
                  </a:tcPr>
                </a:tc>
                <a:tc hMerge="1">
                  <a:txBody>
                    <a:bodyPr/>
                    <a:lstStyle/>
                    <a:p>
                      <a:pPr algn="ctr" rtl="1"/>
                      <a:endParaRPr lang="he-IL" dirty="0"/>
                    </a:p>
                  </a:txBody>
                  <a:tcPr anchor="ctr">
                    <a:lnR w="12700" cap="flat" cmpd="sng" algn="ctr">
                      <a:solidFill>
                        <a:srgbClr val="FFC000"/>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5">
                        <a:alpha val="60000"/>
                      </a:schemeClr>
                    </a:solidFill>
                  </a:tcPr>
                </a:tc>
                <a:tc>
                  <a:txBody>
                    <a:bodyPr/>
                    <a:lstStyle/>
                    <a:p>
                      <a:pPr algn="ctr" rtl="1"/>
                      <a:r>
                        <a:rPr lang="he-IL" dirty="0"/>
                        <a:t>70% שוק</a:t>
                      </a:r>
                      <a:r>
                        <a:rPr lang="he-IL" baseline="0" dirty="0"/>
                        <a:t> ההון</a:t>
                      </a:r>
                      <a:endParaRPr lang="he-IL" dirty="0"/>
                    </a:p>
                  </a:txBody>
                  <a:tcPr anchor="ctr">
                    <a:lnL w="12700" cap="flat" cmpd="sng" algn="ctr">
                      <a:solidFill>
                        <a:srgbClr val="FFC000"/>
                      </a:solidFill>
                      <a:prstDash val="solid"/>
                      <a:round/>
                      <a:headEnd type="none" w="med" len="med"/>
                      <a:tailEnd type="none" w="med" len="med"/>
                    </a:lnL>
                    <a:lnB w="12700" cap="flat" cmpd="sng" algn="ctr">
                      <a:solidFill>
                        <a:schemeClr val="accent1">
                          <a:lumMod val="50000"/>
                        </a:schemeClr>
                      </a:solidFill>
                      <a:prstDash val="solid"/>
                      <a:round/>
                      <a:headEnd type="none" w="med" len="med"/>
                      <a:tailEnd type="none" w="med" len="med"/>
                    </a:lnB>
                    <a:solidFill>
                      <a:schemeClr val="accent5">
                        <a:alpha val="60000"/>
                      </a:schemeClr>
                    </a:solidFill>
                  </a:tcPr>
                </a:tc>
                <a:tc>
                  <a:txBody>
                    <a:bodyPr/>
                    <a:lstStyle/>
                    <a:p>
                      <a:pPr algn="ctr" rtl="1"/>
                      <a:r>
                        <a:rPr lang="he-IL" dirty="0"/>
                        <a:t>30% אג"ח מבטיח תשואה</a:t>
                      </a:r>
                    </a:p>
                  </a:txBody>
                  <a:tcPr anchor="ctr">
                    <a:lnB w="12700" cap="flat" cmpd="sng" algn="ctr">
                      <a:solidFill>
                        <a:schemeClr val="accent1">
                          <a:lumMod val="50000"/>
                        </a:schemeClr>
                      </a:solidFill>
                      <a:prstDash val="solid"/>
                      <a:round/>
                      <a:headEnd type="none" w="med" len="med"/>
                      <a:tailEnd type="none" w="med" len="med"/>
                    </a:lnB>
                    <a:solidFill>
                      <a:schemeClr val="accent5">
                        <a:alpha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19482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2E92E7-4610-47E8-AF54-644D00C14CDA}"/>
              </a:ext>
            </a:extLst>
          </p:cNvPr>
          <p:cNvSpPr>
            <a:spLocks noGrp="1"/>
          </p:cNvSpPr>
          <p:nvPr>
            <p:ph type="title"/>
          </p:nvPr>
        </p:nvSpPr>
        <p:spPr/>
        <p:txBody>
          <a:bodyPr/>
          <a:lstStyle/>
          <a:p>
            <a:r>
              <a:rPr lang="he-IL" dirty="0"/>
              <a:t>כיצד פועל מנגנון החיסכון הפנסיוני</a:t>
            </a:r>
          </a:p>
        </p:txBody>
      </p:sp>
      <p:pic>
        <p:nvPicPr>
          <p:cNvPr id="4" name="Picture 228" descr="Untitled-4">
            <a:extLst>
              <a:ext uri="{FF2B5EF4-FFF2-40B4-BE49-F238E27FC236}">
                <a16:creationId xmlns:a16="http://schemas.microsoft.com/office/drawing/2014/main" id="{4B876A2D-A048-4B15-ADA5-B18FB1B59CB8}"/>
              </a:ext>
            </a:extLst>
          </p:cNvPr>
          <p:cNvPicPr>
            <a:picLocks noChangeAspect="1" noChangeArrowheads="1"/>
          </p:cNvPicPr>
          <p:nvPr/>
        </p:nvPicPr>
        <p:blipFill rotWithShape="1">
          <a:blip r:embed="rId2" cstate="print"/>
          <a:srcRect l="3639" t="14558" r="-3639" b="11138"/>
          <a:stretch/>
        </p:blipFill>
        <p:spPr bwMode="auto">
          <a:xfrm>
            <a:off x="5554117" y="3786354"/>
            <a:ext cx="2955925" cy="2196353"/>
          </a:xfrm>
          <a:prstGeom prst="ellipse">
            <a:avLst/>
          </a:prstGeom>
          <a:noFill/>
          <a:ln w="9525">
            <a:noFill/>
            <a:miter lim="800000"/>
            <a:headEnd/>
            <a:tailEnd/>
          </a:ln>
        </p:spPr>
      </p:pic>
      <p:sp>
        <p:nvSpPr>
          <p:cNvPr id="5" name="Text Box 8">
            <a:extLst>
              <a:ext uri="{FF2B5EF4-FFF2-40B4-BE49-F238E27FC236}">
                <a16:creationId xmlns:a16="http://schemas.microsoft.com/office/drawing/2014/main" id="{44B80F92-108D-4020-8B43-954326C8DA45}"/>
              </a:ext>
            </a:extLst>
          </p:cNvPr>
          <p:cNvSpPr txBox="1">
            <a:spLocks noChangeArrowheads="1"/>
          </p:cNvSpPr>
          <p:nvPr/>
        </p:nvSpPr>
        <p:spPr bwMode="auto">
          <a:xfrm>
            <a:off x="2279577" y="1247673"/>
            <a:ext cx="8156575" cy="830997"/>
          </a:xfrm>
          <a:prstGeom prst="rect">
            <a:avLst/>
          </a:prstGeom>
          <a:noFill/>
          <a:ln w="9525" algn="ctr">
            <a:noFill/>
            <a:miter lim="800000"/>
            <a:headEnd/>
            <a:tailEnd/>
          </a:ln>
          <a:effectLst/>
        </p:spPr>
        <p:txBody>
          <a:bodyPr>
            <a:spAutoFit/>
          </a:bodyPr>
          <a:lstStyle/>
          <a:p>
            <a:pPr>
              <a:defRPr/>
            </a:pPr>
            <a:r>
              <a:rPr lang="he-IL" sz="2400" dirty="0">
                <a:solidFill>
                  <a:srgbClr val="4A1900"/>
                </a:solidFill>
                <a:latin typeface="NarkisShulamitMF Medium" pitchFamily="18" charset="-79"/>
                <a:ea typeface="NarkisShulamitMF Medium" pitchFamily="18" charset="-79"/>
                <a:cs typeface="NarkisShulamitMF Medium" pitchFamily="18" charset="-79"/>
              </a:rPr>
              <a:t>הפנסיה תלויה בעיקר בסכום הכסף שנצבר ביום הפרישה, </a:t>
            </a:r>
          </a:p>
          <a:p>
            <a:pPr>
              <a:defRPr/>
            </a:pPr>
            <a:r>
              <a:rPr lang="he-IL" sz="2400" dirty="0">
                <a:solidFill>
                  <a:srgbClr val="4A1900"/>
                </a:solidFill>
                <a:latin typeface="NarkisShulamitMF Medium" pitchFamily="18" charset="-79"/>
                <a:ea typeface="NarkisShulamitMF Medium" pitchFamily="18" charset="-79"/>
                <a:cs typeface="NarkisShulamitMF Medium" pitchFamily="18" charset="-79"/>
              </a:rPr>
              <a:t>סכום זה תלוי ב:</a:t>
            </a:r>
          </a:p>
        </p:txBody>
      </p:sp>
      <p:sp>
        <p:nvSpPr>
          <p:cNvPr id="6" name="Line 225">
            <a:extLst>
              <a:ext uri="{FF2B5EF4-FFF2-40B4-BE49-F238E27FC236}">
                <a16:creationId xmlns:a16="http://schemas.microsoft.com/office/drawing/2014/main" id="{7790C54F-88F9-49D9-89C6-C19C69427633}"/>
              </a:ext>
            </a:extLst>
          </p:cNvPr>
          <p:cNvSpPr>
            <a:spLocks noChangeShapeType="1"/>
          </p:cNvSpPr>
          <p:nvPr/>
        </p:nvSpPr>
        <p:spPr bwMode="auto">
          <a:xfrm>
            <a:off x="6672263" y="3390814"/>
            <a:ext cx="0" cy="647700"/>
          </a:xfrm>
          <a:prstGeom prst="line">
            <a:avLst/>
          </a:prstGeom>
          <a:noFill/>
          <a:ln w="9525">
            <a:solidFill>
              <a:schemeClr val="accent6">
                <a:lumMod val="75000"/>
              </a:schemeClr>
            </a:solidFill>
            <a:round/>
            <a:headEnd/>
            <a:tailEnd type="triangle" w="med" len="med"/>
          </a:ln>
        </p:spPr>
        <p:txBody>
          <a:bodyPr/>
          <a:lstStyle/>
          <a:p>
            <a:endParaRPr lang="he-IL"/>
          </a:p>
        </p:txBody>
      </p:sp>
      <p:sp>
        <p:nvSpPr>
          <p:cNvPr id="7" name="Rectangle 227">
            <a:extLst>
              <a:ext uri="{FF2B5EF4-FFF2-40B4-BE49-F238E27FC236}">
                <a16:creationId xmlns:a16="http://schemas.microsoft.com/office/drawing/2014/main" id="{5F26CC9C-FA7B-4CAC-887F-400FCF161FEF}"/>
              </a:ext>
            </a:extLst>
          </p:cNvPr>
          <p:cNvSpPr>
            <a:spLocks noChangeArrowheads="1"/>
          </p:cNvSpPr>
          <p:nvPr/>
        </p:nvSpPr>
        <p:spPr bwMode="auto">
          <a:xfrm>
            <a:off x="7265442" y="5838515"/>
            <a:ext cx="1225550" cy="719138"/>
          </a:xfrm>
          <a:prstGeom prst="round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he-IL" b="1" dirty="0">
                <a:solidFill>
                  <a:schemeClr val="bg1"/>
                </a:solidFill>
                <a:latin typeface="Calibri" pitchFamily="34" charset="0"/>
              </a:rPr>
              <a:t>דמי ניהול</a:t>
            </a:r>
          </a:p>
          <a:p>
            <a:pPr algn="ctr"/>
            <a:r>
              <a:rPr lang="he-IL" b="1" dirty="0">
                <a:solidFill>
                  <a:schemeClr val="bg1"/>
                </a:solidFill>
                <a:latin typeface="Calibri" pitchFamily="34" charset="0"/>
              </a:rPr>
              <a:t>מצבירה</a:t>
            </a:r>
            <a:endParaRPr lang="en-US" b="1" dirty="0">
              <a:solidFill>
                <a:schemeClr val="bg1"/>
              </a:solidFill>
              <a:latin typeface="Calibri" pitchFamily="34" charset="0"/>
            </a:endParaRPr>
          </a:p>
        </p:txBody>
      </p:sp>
      <p:sp>
        <p:nvSpPr>
          <p:cNvPr id="8" name="Rectangle 219">
            <a:extLst>
              <a:ext uri="{FF2B5EF4-FFF2-40B4-BE49-F238E27FC236}">
                <a16:creationId xmlns:a16="http://schemas.microsoft.com/office/drawing/2014/main" id="{E29A08A7-37F1-456A-BC20-F5C5DA44FDC0}"/>
              </a:ext>
            </a:extLst>
          </p:cNvPr>
          <p:cNvSpPr>
            <a:spLocks noChangeArrowheads="1"/>
          </p:cNvSpPr>
          <p:nvPr/>
        </p:nvSpPr>
        <p:spPr bwMode="auto">
          <a:xfrm>
            <a:off x="5664201" y="1842995"/>
            <a:ext cx="2016125" cy="619125"/>
          </a:xfrm>
          <a:prstGeom prst="round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r>
              <a:rPr lang="he-IL" sz="2000" dirty="0">
                <a:solidFill>
                  <a:schemeClr val="bg1"/>
                </a:solidFill>
                <a:latin typeface="NarkisShulamitMF Medium" pitchFamily="18" charset="-79"/>
                <a:ea typeface="NarkisShulamitMF Medium" pitchFamily="18" charset="-79"/>
                <a:cs typeface="NarkisShulamitMF Medium" pitchFamily="18" charset="-79"/>
              </a:rPr>
              <a:t>הפרשה</a:t>
            </a:r>
            <a:endParaRPr lang="en-US" sz="2000" dirty="0">
              <a:solidFill>
                <a:schemeClr val="bg1"/>
              </a:solidFill>
              <a:latin typeface="NarkisShulamitMF Medium" pitchFamily="18" charset="-79"/>
              <a:ea typeface="NarkisShulamitMF Medium" pitchFamily="18" charset="-79"/>
              <a:cs typeface="NarkisShulamitMF Medium" pitchFamily="18" charset="-79"/>
            </a:endParaRPr>
          </a:p>
        </p:txBody>
      </p:sp>
      <p:sp>
        <p:nvSpPr>
          <p:cNvPr id="9" name="Line 220">
            <a:extLst>
              <a:ext uri="{FF2B5EF4-FFF2-40B4-BE49-F238E27FC236}">
                <a16:creationId xmlns:a16="http://schemas.microsoft.com/office/drawing/2014/main" id="{EA402775-217E-4F0F-B472-5C5CDF89952A}"/>
              </a:ext>
            </a:extLst>
          </p:cNvPr>
          <p:cNvSpPr>
            <a:spLocks noChangeShapeType="1"/>
          </p:cNvSpPr>
          <p:nvPr/>
        </p:nvSpPr>
        <p:spPr bwMode="auto">
          <a:xfrm>
            <a:off x="6672263" y="2462120"/>
            <a:ext cx="0" cy="403225"/>
          </a:xfrm>
          <a:prstGeom prst="line">
            <a:avLst/>
          </a:prstGeom>
          <a:noFill/>
          <a:ln w="9525">
            <a:solidFill>
              <a:schemeClr val="accent6">
                <a:lumMod val="75000"/>
              </a:schemeClr>
            </a:solidFill>
            <a:round/>
            <a:headEnd/>
            <a:tailEnd type="triangle" w="med" len="med"/>
          </a:ln>
        </p:spPr>
        <p:txBody>
          <a:bodyPr/>
          <a:lstStyle/>
          <a:p>
            <a:endParaRPr lang="he-IL"/>
          </a:p>
        </p:txBody>
      </p:sp>
      <p:sp>
        <p:nvSpPr>
          <p:cNvPr id="10" name="Rectangle 221">
            <a:extLst>
              <a:ext uri="{FF2B5EF4-FFF2-40B4-BE49-F238E27FC236}">
                <a16:creationId xmlns:a16="http://schemas.microsoft.com/office/drawing/2014/main" id="{A163282B-8182-41D4-8926-7500172FEAE4}"/>
              </a:ext>
            </a:extLst>
          </p:cNvPr>
          <p:cNvSpPr>
            <a:spLocks noChangeArrowheads="1"/>
          </p:cNvSpPr>
          <p:nvPr/>
        </p:nvSpPr>
        <p:spPr bwMode="auto">
          <a:xfrm>
            <a:off x="4223793" y="2885989"/>
            <a:ext cx="2808287" cy="576262"/>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he-IL" sz="2000">
                <a:solidFill>
                  <a:schemeClr val="bg1"/>
                </a:solidFill>
                <a:latin typeface="NarkisShulamitMF Medium" pitchFamily="18" charset="-79"/>
                <a:ea typeface="NarkisShulamitMF Medium" pitchFamily="18" charset="-79"/>
                <a:cs typeface="NarkisShulamitMF Medium" pitchFamily="18" charset="-79"/>
              </a:rPr>
              <a:t>צבירה</a:t>
            </a:r>
            <a:endParaRPr lang="en-US" sz="2000">
              <a:solidFill>
                <a:schemeClr val="bg1"/>
              </a:solidFill>
              <a:latin typeface="NarkisShulamitMF Medium" pitchFamily="18" charset="-79"/>
              <a:ea typeface="NarkisShulamitMF Medium" pitchFamily="18" charset="-79"/>
              <a:cs typeface="NarkisShulamitMF Medium" pitchFamily="18" charset="-79"/>
            </a:endParaRPr>
          </a:p>
        </p:txBody>
      </p:sp>
      <p:sp>
        <p:nvSpPr>
          <p:cNvPr id="11" name="Rectangle 222">
            <a:extLst>
              <a:ext uri="{FF2B5EF4-FFF2-40B4-BE49-F238E27FC236}">
                <a16:creationId xmlns:a16="http://schemas.microsoft.com/office/drawing/2014/main" id="{DB40CB75-8C58-4FB9-B59B-2B654003ACEE}"/>
              </a:ext>
            </a:extLst>
          </p:cNvPr>
          <p:cNvSpPr>
            <a:spLocks noChangeArrowheads="1"/>
          </p:cNvSpPr>
          <p:nvPr/>
        </p:nvSpPr>
        <p:spPr bwMode="auto">
          <a:xfrm>
            <a:off x="7032079" y="2885989"/>
            <a:ext cx="863600" cy="576262"/>
          </a:xfrm>
          <a:prstGeom prst="round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he-IL" sz="2000" dirty="0">
                <a:solidFill>
                  <a:schemeClr val="bg1"/>
                </a:solidFill>
                <a:latin typeface="NarkisShulamitMF Medium" pitchFamily="18" charset="-79"/>
                <a:ea typeface="NarkisShulamitMF Medium" pitchFamily="18" charset="-79"/>
                <a:cs typeface="NarkisShulamitMF Medium" pitchFamily="18" charset="-79"/>
              </a:rPr>
              <a:t>דמי </a:t>
            </a:r>
          </a:p>
          <a:p>
            <a:pPr algn="ctr"/>
            <a:r>
              <a:rPr lang="he-IL" sz="2000" dirty="0">
                <a:solidFill>
                  <a:schemeClr val="bg1"/>
                </a:solidFill>
                <a:latin typeface="NarkisShulamitMF Medium" pitchFamily="18" charset="-79"/>
                <a:ea typeface="NarkisShulamitMF Medium" pitchFamily="18" charset="-79"/>
                <a:cs typeface="NarkisShulamitMF Medium" pitchFamily="18" charset="-79"/>
              </a:rPr>
              <a:t>ניהול</a:t>
            </a:r>
            <a:endParaRPr lang="en-US" sz="2000" dirty="0">
              <a:solidFill>
                <a:schemeClr val="bg1"/>
              </a:solidFill>
              <a:latin typeface="NarkisShulamitMF Medium" pitchFamily="18" charset="-79"/>
              <a:ea typeface="NarkisShulamitMF Medium" pitchFamily="18" charset="-79"/>
              <a:cs typeface="NarkisShulamitMF Medium" pitchFamily="18" charset="-79"/>
            </a:endParaRPr>
          </a:p>
        </p:txBody>
      </p:sp>
      <p:sp>
        <p:nvSpPr>
          <p:cNvPr id="12" name="Rectangle 223">
            <a:extLst>
              <a:ext uri="{FF2B5EF4-FFF2-40B4-BE49-F238E27FC236}">
                <a16:creationId xmlns:a16="http://schemas.microsoft.com/office/drawing/2014/main" id="{901ABBF2-8F84-4BA8-BB9F-068B136D6049}"/>
              </a:ext>
            </a:extLst>
          </p:cNvPr>
          <p:cNvSpPr>
            <a:spLocks noChangeArrowheads="1"/>
          </p:cNvSpPr>
          <p:nvPr/>
        </p:nvSpPr>
        <p:spPr bwMode="auto">
          <a:xfrm>
            <a:off x="7878218" y="2885989"/>
            <a:ext cx="809625" cy="576262"/>
          </a:xfrm>
          <a:prstGeom prst="round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he-IL" sz="2000" dirty="0">
                <a:solidFill>
                  <a:schemeClr val="bg1"/>
                </a:solidFill>
                <a:latin typeface="NarkisShulamitMF Medium" pitchFamily="18" charset="-79"/>
                <a:ea typeface="NarkisShulamitMF Medium" pitchFamily="18" charset="-79"/>
                <a:cs typeface="NarkisShulamitMF Medium" pitchFamily="18" charset="-79"/>
              </a:rPr>
              <a:t>עלויות</a:t>
            </a:r>
          </a:p>
          <a:p>
            <a:pPr algn="ctr"/>
            <a:r>
              <a:rPr lang="he-IL" sz="2000" dirty="0">
                <a:solidFill>
                  <a:schemeClr val="bg1"/>
                </a:solidFill>
                <a:latin typeface="NarkisShulamitMF Medium" pitchFamily="18" charset="-79"/>
                <a:ea typeface="NarkisShulamitMF Medium" pitchFamily="18" charset="-79"/>
                <a:cs typeface="NarkisShulamitMF Medium" pitchFamily="18" charset="-79"/>
              </a:rPr>
              <a:t>ביטוח</a:t>
            </a:r>
            <a:endParaRPr lang="en-US" sz="2000" dirty="0">
              <a:solidFill>
                <a:schemeClr val="bg1"/>
              </a:solidFill>
              <a:latin typeface="NarkisShulamitMF Medium" pitchFamily="18" charset="-79"/>
              <a:ea typeface="NarkisShulamitMF Medium" pitchFamily="18" charset="-79"/>
              <a:cs typeface="NarkisShulamitMF Medium" pitchFamily="18" charset="-79"/>
            </a:endParaRPr>
          </a:p>
        </p:txBody>
      </p:sp>
      <p:sp>
        <p:nvSpPr>
          <p:cNvPr id="13" name="Rectangle 222">
            <a:extLst>
              <a:ext uri="{FF2B5EF4-FFF2-40B4-BE49-F238E27FC236}">
                <a16:creationId xmlns:a16="http://schemas.microsoft.com/office/drawing/2014/main" id="{C64145C6-3659-4C5B-908E-2F2F531F9FB4}"/>
              </a:ext>
            </a:extLst>
          </p:cNvPr>
          <p:cNvSpPr>
            <a:spLocks noChangeArrowheads="1"/>
          </p:cNvSpPr>
          <p:nvPr/>
        </p:nvSpPr>
        <p:spPr bwMode="auto">
          <a:xfrm>
            <a:off x="6092812" y="4596398"/>
            <a:ext cx="863600" cy="576262"/>
          </a:xfrm>
          <a:prstGeom prst="round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he-IL" sz="2000" dirty="0">
                <a:solidFill>
                  <a:schemeClr val="bg1"/>
                </a:solidFill>
                <a:latin typeface="NarkisShulamitMF Medium" pitchFamily="18" charset="-79"/>
                <a:ea typeface="NarkisShulamitMF Medium" pitchFamily="18" charset="-79"/>
                <a:cs typeface="NarkisShulamitMF Medium" pitchFamily="18" charset="-79"/>
              </a:rPr>
              <a:t>פנסיה</a:t>
            </a:r>
            <a:endParaRPr lang="en-US" sz="2000" dirty="0">
              <a:solidFill>
                <a:schemeClr val="bg1"/>
              </a:solidFill>
              <a:latin typeface="NarkisShulamitMF Medium" pitchFamily="18" charset="-79"/>
              <a:ea typeface="NarkisShulamitMF Medium" pitchFamily="18" charset="-79"/>
              <a:cs typeface="NarkisShulamitMF Medium" pitchFamily="18" charset="-79"/>
            </a:endParaRPr>
          </a:p>
        </p:txBody>
      </p:sp>
    </p:spTree>
    <p:extLst>
      <p:ext uri="{BB962C8B-B14F-4D97-AF65-F5344CB8AC3E}">
        <p14:creationId xmlns:p14="http://schemas.microsoft.com/office/powerpoint/2010/main" val="289004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האם קרן הפנסיה צוברת , היא פירמידה?</a:t>
            </a:r>
          </a:p>
        </p:txBody>
      </p:sp>
      <p:sp>
        <p:nvSpPr>
          <p:cNvPr id="3" name="מציין מיקום תוכן 2"/>
          <p:cNvSpPr>
            <a:spLocks noGrp="1"/>
          </p:cNvSpPr>
          <p:nvPr>
            <p:ph idx="1"/>
          </p:nvPr>
        </p:nvSpPr>
        <p:spPr/>
        <p:txBody>
          <a:bodyPr>
            <a:normAutofit/>
          </a:bodyPr>
          <a:lstStyle/>
          <a:p>
            <a:r>
              <a:rPr lang="he-IL" i="1" dirty="0"/>
              <a:t>הגישה האקטוארית אינה מאפשרת לחלק סיכונים מעבר לסיכונים של הביטוח ההדדי</a:t>
            </a:r>
          </a:p>
          <a:p>
            <a:r>
              <a:rPr lang="he-IL" i="1" dirty="0"/>
              <a:t>אם תעלה תוחלת החיים, תרד מיד הקצבה</a:t>
            </a:r>
          </a:p>
          <a:p>
            <a:r>
              <a:rPr lang="he-IL" i="1" dirty="0"/>
              <a:t>אם תקטן התשואה על ההשקעות, תקטן גם הקצבה החודשית.</a:t>
            </a:r>
          </a:p>
          <a:p>
            <a:r>
              <a:rPr lang="he-IL" i="1" dirty="0"/>
              <a:t>פרקטיקה זו נמצאת ביסודה של שיטת ההפרשות המוגדרות</a:t>
            </a:r>
            <a:r>
              <a:rPr lang="en-US" i="1" dirty="0"/>
              <a:t> (DC), </a:t>
            </a:r>
            <a:r>
              <a:rPr lang="he-IL" i="1" dirty="0"/>
              <a:t>והיא עומדת בניגוד לתפיסה של סבסוד צולב ולרעיון של ביטוח סוציאלי שלפיו שכבות מסוימות עוזרות לאחרות</a:t>
            </a:r>
            <a:br>
              <a:rPr lang="en-US" dirty="0"/>
            </a:br>
            <a:endParaRPr lang="en-US" dirty="0"/>
          </a:p>
          <a:p>
            <a:pPr marL="0" indent="0">
              <a:buNone/>
            </a:pPr>
            <a:r>
              <a:rPr lang="he-IL" sz="1800" dirty="0"/>
              <a:t>(מקור : פרופ' אביה </a:t>
            </a:r>
            <a:r>
              <a:rPr lang="he-IL" sz="1800" dirty="0" err="1"/>
              <a:t>ספיבק</a:t>
            </a:r>
            <a:r>
              <a:rPr lang="he-IL" sz="1800" dirty="0"/>
              <a:t>)</a:t>
            </a:r>
          </a:p>
        </p:txBody>
      </p:sp>
    </p:spTree>
    <p:extLst>
      <p:ext uri="{BB962C8B-B14F-4D97-AF65-F5344CB8AC3E}">
        <p14:creationId xmlns:p14="http://schemas.microsoft.com/office/powerpoint/2010/main" val="3667967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D38459-8D1F-4CB0-81C3-E6123B8BC5AF}"/>
              </a:ext>
            </a:extLst>
          </p:cNvPr>
          <p:cNvSpPr>
            <a:spLocks noGrp="1"/>
          </p:cNvSpPr>
          <p:nvPr>
            <p:ph type="title"/>
          </p:nvPr>
        </p:nvSpPr>
        <p:spPr/>
        <p:txBody>
          <a:bodyPr/>
          <a:lstStyle/>
          <a:p>
            <a:r>
              <a:rPr lang="he-IL" dirty="0"/>
              <a:t>קרנות הפנסיה החדשות</a:t>
            </a:r>
          </a:p>
        </p:txBody>
      </p:sp>
      <p:sp>
        <p:nvSpPr>
          <p:cNvPr id="3" name="מציין מיקום תוכן 2">
            <a:extLst>
              <a:ext uri="{FF2B5EF4-FFF2-40B4-BE49-F238E27FC236}">
                <a16:creationId xmlns:a16="http://schemas.microsoft.com/office/drawing/2014/main" id="{AED2971A-6BCE-4D42-B56F-BCE7411F133D}"/>
              </a:ext>
            </a:extLst>
          </p:cNvPr>
          <p:cNvSpPr>
            <a:spLocks noGrp="1"/>
          </p:cNvSpPr>
          <p:nvPr>
            <p:ph idx="1"/>
          </p:nvPr>
        </p:nvSpPr>
        <p:spPr/>
        <p:txBody>
          <a:bodyPr>
            <a:normAutofit/>
          </a:bodyPr>
          <a:lstStyle/>
          <a:p>
            <a:pPr marL="342900" indent="-342900" algn="just">
              <a:lnSpc>
                <a:spcPct val="160000"/>
              </a:lnSpc>
              <a:buClr>
                <a:srgbClr val="C89D48"/>
              </a:buClr>
              <a:buFont typeface="Wingdings" panose="05000000000000000000" pitchFamily="2" charset="2"/>
              <a:buChar char="§"/>
            </a:pPr>
            <a:r>
              <a:rPr lang="he-IL" u="sng" dirty="0"/>
              <a:t>2 סוגי קרנות:</a:t>
            </a:r>
          </a:p>
          <a:p>
            <a:pPr algn="just">
              <a:lnSpc>
                <a:spcPct val="160000"/>
              </a:lnSpc>
              <a:buClr>
                <a:srgbClr val="C89D48"/>
              </a:buClr>
            </a:pPr>
            <a:r>
              <a:rPr lang="he-IL" dirty="0"/>
              <a:t>מקיפה (מסובסדת) – קיימת השקעה באג"ח מיועדות מבטיחות תשואה</a:t>
            </a:r>
            <a:br>
              <a:rPr lang="en-US" dirty="0"/>
            </a:br>
            <a:r>
              <a:rPr lang="he-IL" dirty="0"/>
              <a:t>קיימת תקרת הפקדה חודשית למקיפה בסך של 4,326 ₪ לחודש (2021)</a:t>
            </a:r>
          </a:p>
          <a:p>
            <a:pPr algn="just">
              <a:lnSpc>
                <a:spcPct val="160000"/>
              </a:lnSpc>
              <a:buClr>
                <a:srgbClr val="C89D48"/>
              </a:buClr>
            </a:pPr>
            <a:r>
              <a:rPr lang="he-IL" dirty="0"/>
              <a:t>כללית / משלימה (לא מסובסדת) – משקיעה את הכספים בשוק ההון</a:t>
            </a:r>
          </a:p>
          <a:p>
            <a:pPr marL="0" indent="0">
              <a:buNone/>
            </a:pPr>
            <a:endParaRPr lang="he-IL" dirty="0"/>
          </a:p>
        </p:txBody>
      </p:sp>
    </p:spTree>
    <p:extLst>
      <p:ext uri="{BB962C8B-B14F-4D97-AF65-F5344CB8AC3E}">
        <p14:creationId xmlns:p14="http://schemas.microsoft.com/office/powerpoint/2010/main" val="1115134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F19D58-D116-494A-A3F8-CC380ADD155A}"/>
              </a:ext>
            </a:extLst>
          </p:cNvPr>
          <p:cNvSpPr>
            <a:spLocks noGrp="1"/>
          </p:cNvSpPr>
          <p:nvPr>
            <p:ph type="title"/>
          </p:nvPr>
        </p:nvSpPr>
        <p:spPr/>
        <p:txBody>
          <a:bodyPr/>
          <a:lstStyle/>
          <a:p>
            <a:r>
              <a:rPr lang="he-IL" dirty="0"/>
              <a:t>תשואה מובטחת בקרן הפנסיה</a:t>
            </a:r>
          </a:p>
        </p:txBody>
      </p:sp>
      <p:sp>
        <p:nvSpPr>
          <p:cNvPr id="3" name="מציין מיקום תוכן 2">
            <a:extLst>
              <a:ext uri="{FF2B5EF4-FFF2-40B4-BE49-F238E27FC236}">
                <a16:creationId xmlns:a16="http://schemas.microsoft.com/office/drawing/2014/main" id="{41BBB5B3-84D7-455B-9B25-6FB998D4D464}"/>
              </a:ext>
            </a:extLst>
          </p:cNvPr>
          <p:cNvSpPr>
            <a:spLocks noGrp="1"/>
          </p:cNvSpPr>
          <p:nvPr>
            <p:ph idx="1"/>
          </p:nvPr>
        </p:nvSpPr>
        <p:spPr/>
        <p:txBody>
          <a:bodyPr>
            <a:normAutofit fontScale="92500"/>
          </a:bodyPr>
          <a:lstStyle/>
          <a:p>
            <a:pPr marL="342900" indent="-342900" algn="just">
              <a:lnSpc>
                <a:spcPct val="160000"/>
              </a:lnSpc>
              <a:buClr>
                <a:srgbClr val="C89D48"/>
              </a:buClr>
              <a:buFont typeface="Wingdings" panose="05000000000000000000" pitchFamily="2" charset="2"/>
              <a:buChar char="§"/>
            </a:pPr>
            <a:r>
              <a:rPr lang="he-IL" dirty="0"/>
              <a:t>במקיפה הקצאה של 30% אג"ח מיועדות לקרן בריבית מובטחת של 4.86%.</a:t>
            </a:r>
          </a:p>
          <a:p>
            <a:pPr marL="342900" indent="-342900" algn="just">
              <a:lnSpc>
                <a:spcPct val="160000"/>
              </a:lnSpc>
              <a:buClr>
                <a:srgbClr val="C89D48"/>
              </a:buClr>
              <a:buFont typeface="Wingdings" panose="05000000000000000000" pitchFamily="2" charset="2"/>
              <a:buChar char="§"/>
            </a:pPr>
            <a:r>
              <a:rPr lang="he-IL" dirty="0"/>
              <a:t>החל מיולי 2017 הקצאת </a:t>
            </a:r>
            <a:r>
              <a:rPr lang="he-IL" dirty="0" err="1"/>
              <a:t>האג"ח</a:t>
            </a:r>
            <a:r>
              <a:rPr lang="he-IL" dirty="0"/>
              <a:t> הפנימית שונתה:</a:t>
            </a:r>
          </a:p>
          <a:p>
            <a:pPr lvl="0" algn="just">
              <a:lnSpc>
                <a:spcPct val="160000"/>
              </a:lnSpc>
              <a:buClr>
                <a:srgbClr val="C89D48"/>
              </a:buClr>
            </a:pPr>
            <a:r>
              <a:rPr lang="he-IL" dirty="0"/>
              <a:t>	- 60% לפנסיונרים</a:t>
            </a:r>
          </a:p>
          <a:p>
            <a:pPr lvl="0" algn="just">
              <a:lnSpc>
                <a:spcPct val="160000"/>
              </a:lnSpc>
              <a:buClr>
                <a:srgbClr val="C89D48"/>
              </a:buClr>
            </a:pPr>
            <a:r>
              <a:rPr lang="he-IL" dirty="0"/>
              <a:t>	- 27% ליתר העמיתים</a:t>
            </a:r>
          </a:p>
          <a:p>
            <a:pPr marL="342900" indent="-342900" algn="just">
              <a:lnSpc>
                <a:spcPct val="160000"/>
              </a:lnSpc>
              <a:buClr>
                <a:srgbClr val="C89D48"/>
              </a:buClr>
              <a:buFont typeface="Wingdings" panose="05000000000000000000" pitchFamily="2" charset="2"/>
              <a:buChar char="§"/>
            </a:pPr>
            <a:r>
              <a:rPr lang="he-IL" dirty="0"/>
              <a:t>70% מהכספים – השקעה בשוק ההון במגוון מסלולי השקעה</a:t>
            </a:r>
          </a:p>
          <a:p>
            <a:endParaRPr lang="he-IL" dirty="0"/>
          </a:p>
        </p:txBody>
      </p:sp>
    </p:spTree>
    <p:extLst>
      <p:ext uri="{BB962C8B-B14F-4D97-AF65-F5344CB8AC3E}">
        <p14:creationId xmlns:p14="http://schemas.microsoft.com/office/powerpoint/2010/main" val="155127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עקרונות החיסכון הפנסיוני</a:t>
            </a:r>
          </a:p>
        </p:txBody>
      </p:sp>
      <p:sp>
        <p:nvSpPr>
          <p:cNvPr id="4" name="מלבן 3">
            <a:extLst>
              <a:ext uri="{FF2B5EF4-FFF2-40B4-BE49-F238E27FC236}">
                <a16:creationId xmlns:a16="http://schemas.microsoft.com/office/drawing/2014/main" id="{FAF2BD45-03C6-4B7A-92FB-C448EF487C4C}"/>
              </a:ext>
            </a:extLst>
          </p:cNvPr>
          <p:cNvSpPr/>
          <p:nvPr/>
        </p:nvSpPr>
        <p:spPr>
          <a:xfrm>
            <a:off x="530185" y="1665531"/>
            <a:ext cx="11131630" cy="940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latin typeface="Segoe UI Light" panose="020B0502040204020203" pitchFamily="34" charset="0"/>
                <a:cs typeface="Segoe UI Light" panose="020B0502040204020203" pitchFamily="34" charset="0"/>
              </a:rPr>
              <a:t>מכשיר חיסכון המיועד לשלם לחוסכים בו פנסיה חודשית אשר תחליף את הכנסת העבודה שלהם</a:t>
            </a:r>
          </a:p>
        </p:txBody>
      </p:sp>
      <p:sp>
        <p:nvSpPr>
          <p:cNvPr id="5" name="מלבן 4">
            <a:extLst>
              <a:ext uri="{FF2B5EF4-FFF2-40B4-BE49-F238E27FC236}">
                <a16:creationId xmlns:a16="http://schemas.microsoft.com/office/drawing/2014/main" id="{35552789-0E80-49AD-A080-73636696DDE8}"/>
              </a:ext>
            </a:extLst>
          </p:cNvPr>
          <p:cNvSpPr/>
          <p:nvPr/>
        </p:nvSpPr>
        <p:spPr>
          <a:xfrm>
            <a:off x="8112034" y="3142732"/>
            <a:ext cx="3549781" cy="94052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atin typeface="Segoe UI Light" panose="020B0502040204020203" pitchFamily="34" charset="0"/>
                <a:cs typeface="Segoe UI Light" panose="020B0502040204020203" pitchFamily="34" charset="0"/>
              </a:rPr>
              <a:t>מבוססת על עיקרון של ביטוח הדדי</a:t>
            </a:r>
          </a:p>
        </p:txBody>
      </p:sp>
      <p:sp>
        <p:nvSpPr>
          <p:cNvPr id="6" name="מלבן 5">
            <a:extLst>
              <a:ext uri="{FF2B5EF4-FFF2-40B4-BE49-F238E27FC236}">
                <a16:creationId xmlns:a16="http://schemas.microsoft.com/office/drawing/2014/main" id="{BC4FD182-7695-467F-8753-F98A7F67943D}"/>
              </a:ext>
            </a:extLst>
          </p:cNvPr>
          <p:cNvSpPr/>
          <p:nvPr/>
        </p:nvSpPr>
        <p:spPr>
          <a:xfrm>
            <a:off x="530185" y="3142732"/>
            <a:ext cx="3549780" cy="94052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atin typeface="Segoe UI Light" panose="020B0502040204020203" pitchFamily="34" charset="0"/>
                <a:cs typeface="Segoe UI Light" panose="020B0502040204020203" pitchFamily="34" charset="0"/>
              </a:rPr>
              <a:t>מנוהלת על-ידי תקנון</a:t>
            </a:r>
          </a:p>
        </p:txBody>
      </p:sp>
    </p:spTree>
    <p:extLst>
      <p:ext uri="{BB962C8B-B14F-4D97-AF65-F5344CB8AC3E}">
        <p14:creationId xmlns:p14="http://schemas.microsoft.com/office/powerpoint/2010/main" val="44903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החיסכון הפנסיוני בקרן הפנסיה</a:t>
            </a:r>
          </a:p>
        </p:txBody>
      </p:sp>
      <p:sp>
        <p:nvSpPr>
          <p:cNvPr id="4" name="אליפסה 3"/>
          <p:cNvSpPr/>
          <p:nvPr/>
        </p:nvSpPr>
        <p:spPr>
          <a:xfrm>
            <a:off x="2320119" y="2306472"/>
            <a:ext cx="1624084" cy="22928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חברה מנהלת</a:t>
            </a:r>
          </a:p>
        </p:txBody>
      </p:sp>
      <p:sp>
        <p:nvSpPr>
          <p:cNvPr id="5" name="אליפסה 4"/>
          <p:cNvSpPr/>
          <p:nvPr/>
        </p:nvSpPr>
        <p:spPr>
          <a:xfrm>
            <a:off x="7807654" y="2306471"/>
            <a:ext cx="1624084" cy="22928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קרן הפנסיה</a:t>
            </a:r>
          </a:p>
        </p:txBody>
      </p:sp>
      <p:cxnSp>
        <p:nvCxnSpPr>
          <p:cNvPr id="7" name="מחבר חץ ישר 6"/>
          <p:cNvCxnSpPr/>
          <p:nvPr/>
        </p:nvCxnSpPr>
        <p:spPr>
          <a:xfrm flipV="1">
            <a:off x="4421875" y="3998794"/>
            <a:ext cx="2674961" cy="1"/>
          </a:xfrm>
          <a:prstGeom prst="straightConnector1">
            <a:avLst/>
          </a:prstGeom>
          <a:ln w="349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H="1">
            <a:off x="4421875" y="3125339"/>
            <a:ext cx="2538483" cy="0"/>
          </a:xfrm>
          <a:prstGeom prst="straightConnector1">
            <a:avLst/>
          </a:prstGeom>
          <a:ln w="349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אליפסה 11"/>
          <p:cNvSpPr/>
          <p:nvPr/>
        </p:nvSpPr>
        <p:spPr>
          <a:xfrm>
            <a:off x="7440302" y="2114265"/>
            <a:ext cx="2358789" cy="26772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p:cNvSpPr/>
          <p:nvPr/>
        </p:nvSpPr>
        <p:spPr>
          <a:xfrm>
            <a:off x="7096836" y="1842449"/>
            <a:ext cx="3057098" cy="314239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8176143" y="1412543"/>
            <a:ext cx="887105" cy="2866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תשואה</a:t>
            </a:r>
          </a:p>
        </p:txBody>
      </p:sp>
      <p:sp>
        <p:nvSpPr>
          <p:cNvPr id="16" name="מלבן 15"/>
          <p:cNvSpPr/>
          <p:nvPr/>
        </p:nvSpPr>
        <p:spPr>
          <a:xfrm>
            <a:off x="7944700" y="1970962"/>
            <a:ext cx="1349992" cy="33550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כיסוי ביטוחי</a:t>
            </a:r>
          </a:p>
        </p:txBody>
      </p:sp>
      <p:sp>
        <p:nvSpPr>
          <p:cNvPr id="17" name="TextBox 16"/>
          <p:cNvSpPr txBox="1"/>
          <p:nvPr/>
        </p:nvSpPr>
        <p:spPr>
          <a:xfrm>
            <a:off x="4940490" y="2674961"/>
            <a:ext cx="1487606" cy="369332"/>
          </a:xfrm>
          <a:prstGeom prst="rect">
            <a:avLst/>
          </a:prstGeom>
          <a:noFill/>
        </p:spPr>
        <p:txBody>
          <a:bodyPr wrap="square" rtlCol="1">
            <a:spAutoFit/>
          </a:bodyPr>
          <a:lstStyle/>
          <a:p>
            <a:r>
              <a:rPr lang="he-IL" dirty="0"/>
              <a:t>דמי ניהול</a:t>
            </a:r>
          </a:p>
        </p:txBody>
      </p:sp>
      <p:sp>
        <p:nvSpPr>
          <p:cNvPr id="18" name="TextBox 17"/>
          <p:cNvSpPr txBox="1"/>
          <p:nvPr/>
        </p:nvSpPr>
        <p:spPr>
          <a:xfrm>
            <a:off x="4299045" y="3386725"/>
            <a:ext cx="2306471" cy="584775"/>
          </a:xfrm>
          <a:prstGeom prst="rect">
            <a:avLst/>
          </a:prstGeom>
          <a:noFill/>
        </p:spPr>
        <p:txBody>
          <a:bodyPr wrap="square" rtlCol="1">
            <a:spAutoFit/>
          </a:bodyPr>
          <a:lstStyle/>
          <a:p>
            <a:r>
              <a:rPr lang="he-IL" sz="1600" dirty="0"/>
              <a:t>שירות, ניהול השקעות, דוחות שנתיים</a:t>
            </a:r>
          </a:p>
        </p:txBody>
      </p:sp>
    </p:spTree>
    <p:extLst>
      <p:ext uri="{BB962C8B-B14F-4D97-AF65-F5344CB8AC3E}">
        <p14:creationId xmlns:p14="http://schemas.microsoft.com/office/powerpoint/2010/main" val="802642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הערבות ההדדית בקרן הפנסיה</a:t>
            </a:r>
          </a:p>
        </p:txBody>
      </p:sp>
      <p:sp>
        <p:nvSpPr>
          <p:cNvPr id="3" name="מציין מיקום תוכן 2"/>
          <p:cNvSpPr>
            <a:spLocks noGrp="1"/>
          </p:cNvSpPr>
          <p:nvPr>
            <p:ph idx="1"/>
          </p:nvPr>
        </p:nvSpPr>
        <p:spPr/>
        <p:txBody>
          <a:bodyPr/>
          <a:lstStyle/>
          <a:p>
            <a:pPr marL="0" lvl="1">
              <a:spcBef>
                <a:spcPts val="1000"/>
              </a:spcBef>
            </a:pPr>
            <a:r>
              <a:rPr lang="he-IL" b="1" dirty="0">
                <a:latin typeface="Arial" panose="020B0604020202020204" pitchFamily="34" charset="0"/>
              </a:rPr>
              <a:t>קרנות הפנסיה החדשות פועלות כביטוח הדדי, כלומר </a:t>
            </a:r>
            <a:r>
              <a:rPr lang="he-IL" dirty="0">
                <a:latin typeface="Arial" panose="020B0604020202020204" pitchFamily="34" charset="0"/>
              </a:rPr>
              <a:t>עמיתי הקרן נושאים בעלויות הכיסוי </a:t>
            </a:r>
            <a:r>
              <a:rPr lang="he-IL" dirty="0" err="1">
                <a:latin typeface="Arial" panose="020B0604020202020204" pitchFamily="34" charset="0"/>
              </a:rPr>
              <a:t>הביטוחי</a:t>
            </a:r>
            <a:r>
              <a:rPr lang="he-IL" dirty="0">
                <a:latin typeface="Arial" panose="020B0604020202020204" pitchFamily="34" charset="0"/>
              </a:rPr>
              <a:t> בקרן הפנסיה.</a:t>
            </a:r>
          </a:p>
          <a:p>
            <a:pPr marL="0" lvl="1">
              <a:spcBef>
                <a:spcPts val="1000"/>
              </a:spcBef>
            </a:pPr>
            <a:endParaRPr lang="he-IL" dirty="0">
              <a:latin typeface="Arial" panose="020B0604020202020204" pitchFamily="34" charset="0"/>
            </a:endParaRPr>
          </a:p>
          <a:p>
            <a:endParaRPr lang="he-IL" dirty="0"/>
          </a:p>
        </p:txBody>
      </p:sp>
      <p:sp>
        <p:nvSpPr>
          <p:cNvPr id="4" name="מלבן 3"/>
          <p:cNvSpPr/>
          <p:nvPr/>
        </p:nvSpPr>
        <p:spPr>
          <a:xfrm>
            <a:off x="8226623" y="3037867"/>
            <a:ext cx="2743200" cy="1992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lvl="2" indent="-285750" algn="ctr">
              <a:buClr>
                <a:schemeClr val="tx2"/>
              </a:buClr>
              <a:buFont typeface="Arial" panose="020B0604020202020204" pitchFamily="34" charset="0"/>
              <a:buChar char="•"/>
            </a:pPr>
            <a:r>
              <a:rPr lang="he-IL" dirty="0">
                <a:solidFill>
                  <a:schemeClr val="tx1"/>
                </a:solidFill>
                <a:latin typeface="Arial" panose="020B0604020202020204" pitchFamily="34" charset="0"/>
              </a:rPr>
              <a:t>עלויות כיסוי ביטוחי זולות יותר</a:t>
            </a:r>
          </a:p>
          <a:p>
            <a:pPr marL="285750" lvl="2" indent="-285750" algn="ctr">
              <a:buClr>
                <a:schemeClr val="tx2"/>
              </a:buClr>
              <a:buFont typeface="Arial" panose="020B0604020202020204" pitchFamily="34" charset="0"/>
              <a:buChar char="•"/>
            </a:pPr>
            <a:r>
              <a:rPr lang="he-IL" dirty="0">
                <a:solidFill>
                  <a:schemeClr val="tx1"/>
                </a:solidFill>
                <a:latin typeface="Arial" panose="020B0604020202020204" pitchFamily="34" charset="0"/>
              </a:rPr>
              <a:t>במקרה של עודף אקטוארי, העודף מוחזר לעמיתים</a:t>
            </a:r>
          </a:p>
        </p:txBody>
      </p:sp>
      <p:sp>
        <p:nvSpPr>
          <p:cNvPr id="5" name="מלבן 4"/>
          <p:cNvSpPr/>
          <p:nvPr/>
        </p:nvSpPr>
        <p:spPr>
          <a:xfrm>
            <a:off x="9181966" y="2751264"/>
            <a:ext cx="1241946" cy="46402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היתרון</a:t>
            </a:r>
          </a:p>
        </p:txBody>
      </p:sp>
      <p:sp>
        <p:nvSpPr>
          <p:cNvPr id="6" name="מלבן 5"/>
          <p:cNvSpPr/>
          <p:nvPr/>
        </p:nvSpPr>
        <p:spPr>
          <a:xfrm>
            <a:off x="2876701" y="3829437"/>
            <a:ext cx="2743200" cy="1992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2" algn="ctr"/>
            <a:r>
              <a:rPr lang="he-IL" dirty="0">
                <a:solidFill>
                  <a:schemeClr val="tx1"/>
                </a:solidFill>
                <a:latin typeface="Arial" panose="020B0604020202020204" pitchFamily="34" charset="0"/>
              </a:rPr>
              <a:t>במקרה של חוסר, </a:t>
            </a:r>
            <a:endParaRPr lang="en-US" dirty="0">
              <a:solidFill>
                <a:schemeClr val="tx1"/>
              </a:solidFill>
              <a:latin typeface="Arial" panose="020B0604020202020204" pitchFamily="34" charset="0"/>
            </a:endParaRPr>
          </a:p>
          <a:p>
            <a:pPr marL="0" lvl="2" algn="ctr"/>
            <a:r>
              <a:rPr lang="he-IL" dirty="0">
                <a:solidFill>
                  <a:schemeClr val="tx1"/>
                </a:solidFill>
                <a:latin typeface="Arial" panose="020B0604020202020204" pitchFamily="34" charset="0"/>
              </a:rPr>
              <a:t>עמיתי הקרן </a:t>
            </a:r>
            <a:br>
              <a:rPr lang="en-US" dirty="0">
                <a:solidFill>
                  <a:schemeClr val="tx1"/>
                </a:solidFill>
                <a:latin typeface="Arial" panose="020B0604020202020204" pitchFamily="34" charset="0"/>
              </a:rPr>
            </a:br>
            <a:r>
              <a:rPr lang="he-IL" dirty="0">
                <a:solidFill>
                  <a:schemeClr val="tx1"/>
                </a:solidFill>
                <a:latin typeface="Arial" panose="020B0604020202020204" pitchFamily="34" charset="0"/>
              </a:rPr>
              <a:t>משלמים את החוסר </a:t>
            </a:r>
            <a:br>
              <a:rPr lang="en-US" dirty="0">
                <a:solidFill>
                  <a:schemeClr val="tx1"/>
                </a:solidFill>
                <a:latin typeface="Arial" panose="020B0604020202020204" pitchFamily="34" charset="0"/>
              </a:rPr>
            </a:br>
            <a:r>
              <a:rPr lang="he-IL" dirty="0">
                <a:solidFill>
                  <a:schemeClr val="tx1"/>
                </a:solidFill>
                <a:latin typeface="Arial" panose="020B0604020202020204" pitchFamily="34" charset="0"/>
              </a:rPr>
              <a:t>(גרעון אקטוארי)</a:t>
            </a:r>
            <a:endParaRPr lang="en-US" dirty="0">
              <a:solidFill>
                <a:schemeClr val="tx1"/>
              </a:solidFill>
              <a:latin typeface="Arial" panose="020B0604020202020204" pitchFamily="34" charset="0"/>
            </a:endParaRPr>
          </a:p>
        </p:txBody>
      </p:sp>
      <p:sp>
        <p:nvSpPr>
          <p:cNvPr id="7" name="מלבן 6"/>
          <p:cNvSpPr/>
          <p:nvPr/>
        </p:nvSpPr>
        <p:spPr>
          <a:xfrm>
            <a:off x="3211071" y="3597425"/>
            <a:ext cx="1241946" cy="46402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החיסרון</a:t>
            </a:r>
          </a:p>
        </p:txBody>
      </p:sp>
    </p:spTree>
    <p:extLst>
      <p:ext uri="{BB962C8B-B14F-4D97-AF65-F5344CB8AC3E}">
        <p14:creationId xmlns:p14="http://schemas.microsoft.com/office/powerpoint/2010/main" val="2672825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 זה מנגנון איזון אקטוארי?</a:t>
            </a:r>
          </a:p>
        </p:txBody>
      </p:sp>
      <p:sp>
        <p:nvSpPr>
          <p:cNvPr id="3" name="מציין מיקום תוכן 2"/>
          <p:cNvSpPr>
            <a:spLocks noGrp="1"/>
          </p:cNvSpPr>
          <p:nvPr>
            <p:ph idx="1"/>
          </p:nvPr>
        </p:nvSpPr>
        <p:spPr/>
        <p:txBody>
          <a:bodyPr/>
          <a:lstStyle/>
          <a:p>
            <a:pPr>
              <a:lnSpc>
                <a:spcPct val="150000"/>
              </a:lnSpc>
              <a:buClr>
                <a:schemeClr val="accent2"/>
              </a:buClr>
              <a:defRPr/>
            </a:pPr>
            <a:r>
              <a:rPr lang="he-IL" dirty="0"/>
              <a:t>מנגנון האיזון הוא המנגנון המחזיר את העודפים או הגירעונות שנצברו בקרן בחזרה למבוטחים. </a:t>
            </a:r>
          </a:p>
          <a:p>
            <a:pPr>
              <a:lnSpc>
                <a:spcPct val="150000"/>
              </a:lnSpc>
              <a:spcBef>
                <a:spcPts val="1200"/>
              </a:spcBef>
              <a:buClr>
                <a:schemeClr val="accent2"/>
              </a:buClr>
              <a:defRPr/>
            </a:pPr>
            <a:r>
              <a:rPr lang="he-IL" dirty="0"/>
              <a:t>המנגנון נועד להבטיח כי עודפים או גירעונות שנוצרו בקרן, עקב סטייה ממספר מקרי הביטוח שנצפו, לא ייצברו לאורך זמן.</a:t>
            </a:r>
          </a:p>
          <a:p>
            <a:endParaRPr lang="he-IL" dirty="0"/>
          </a:p>
        </p:txBody>
      </p:sp>
    </p:spTree>
    <p:extLst>
      <p:ext uri="{BB962C8B-B14F-4D97-AF65-F5344CB8AC3E}">
        <p14:creationId xmlns:p14="http://schemas.microsoft.com/office/powerpoint/2010/main" val="249677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42963" y="157941"/>
            <a:ext cx="7521575"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pPr>
            <a:r>
              <a:rPr lang="he-IL" sz="3600" dirty="0"/>
              <a:t>  </a:t>
            </a:r>
            <a:r>
              <a:rPr lang="he-IL" sz="4000" b="1" dirty="0">
                <a:latin typeface="Arial Unicode MS" panose="020B0604020202020204" pitchFamily="34" charset="-128"/>
                <a:ea typeface="Arial Unicode MS" panose="020B0604020202020204" pitchFamily="34" charset="-128"/>
                <a:cs typeface="Arial Unicode MS" panose="020B0604020202020204" pitchFamily="34" charset="-128"/>
              </a:rPr>
              <a:t>הרבדים בחיסכון לגיל הפרישה</a:t>
            </a:r>
            <a:endParaRPr lang="en-US" sz="40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 Box 3"/>
          <p:cNvSpPr txBox="1">
            <a:spLocks noChangeArrowheads="1"/>
          </p:cNvSpPr>
          <p:nvPr/>
        </p:nvSpPr>
        <p:spPr bwMode="auto">
          <a:xfrm>
            <a:off x="1272336" y="3844134"/>
            <a:ext cx="43924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buClr>
                <a:srgbClr val="ECA516"/>
              </a:buClr>
              <a:buSzPct val="110000"/>
            </a:pPr>
            <a:r>
              <a:rPr lang="he-IL" sz="2600" dirty="0">
                <a:latin typeface="Gisha" panose="020B0502040204020203" pitchFamily="34" charset="-79"/>
                <a:cs typeface="+mn-cs"/>
              </a:rPr>
              <a:t>קצבת זקנה של ביטוח לאומי</a:t>
            </a:r>
          </a:p>
        </p:txBody>
      </p:sp>
      <p:pic>
        <p:nvPicPr>
          <p:cNvPr id="5" name="Picture 2" descr="IMG01050160516A"/>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backgroundRemoval t="22446" b="96650" l="19539" r="79854">
                        <a14:foregroundMark x1="53155" y1="35678" x2="53155" y2="35678"/>
                        <a14:foregroundMark x1="54490" y1="29146" x2="54490" y2="29146"/>
                        <a14:foregroundMark x1="46359" y1="30988" x2="46359" y2="30988"/>
                        <a14:foregroundMark x1="43325" y1="28978" x2="43325" y2="28978"/>
                        <a14:foregroundMark x1="40655" y1="32663" x2="40655" y2="32663"/>
                        <a14:foregroundMark x1="59587" y1="28811" x2="53155" y2="26131"/>
                        <a14:foregroundMark x1="52549" y1="26298" x2="46117" y2="26633"/>
                        <a14:foregroundMark x1="46117" y1="26633" x2="40291" y2="28476"/>
                        <a14:foregroundMark x1="40049" y1="28476" x2="37015" y2="31658"/>
                        <a14:foregroundMark x1="37136" y1="31826" x2="37743" y2="40034"/>
                        <a14:foregroundMark x1="37864" y1="41039" x2="43811" y2="44054"/>
                        <a14:foregroundMark x1="46481" y1="44054" x2="58859" y2="43216"/>
                        <a14:foregroundMark x1="59102" y1="42714" x2="63714" y2="37521"/>
                        <a14:foregroundMark x1="64078" y1="37186" x2="63592" y2="30821"/>
                        <a14:foregroundMark x1="63107" y1="31491" x2="59223" y2="28643"/>
                        <a14:foregroundMark x1="50607" y1="27136" x2="54490" y2="42044"/>
                      </a14:backgroundRemoval>
                    </a14:imgEffect>
                  </a14:imgLayer>
                </a14:imgProps>
              </a:ext>
              <a:ext uri="{28A0092B-C50C-407E-A947-70E740481C1C}">
                <a14:useLocalDpi xmlns:a14="http://schemas.microsoft.com/office/drawing/2010/main" val="0"/>
              </a:ext>
            </a:extLst>
          </a:blip>
          <a:srcRect l="26681" t="24956" r="25421" b="8468"/>
          <a:stretch/>
        </p:blipFill>
        <p:spPr bwMode="auto">
          <a:xfrm>
            <a:off x="5996462" y="1501412"/>
            <a:ext cx="4357035" cy="3514165"/>
          </a:xfrm>
          <a:noFill/>
          <a:ln>
            <a:miter lim="800000"/>
            <a:headEnd/>
            <a:tailEnd/>
          </a:ln>
        </p:spPr>
      </p:pic>
      <p:sp>
        <p:nvSpPr>
          <p:cNvPr id="6" name="Text Box 3"/>
          <p:cNvSpPr txBox="1">
            <a:spLocks noChangeArrowheads="1"/>
          </p:cNvSpPr>
          <p:nvPr/>
        </p:nvSpPr>
        <p:spPr bwMode="auto">
          <a:xfrm>
            <a:off x="2762532" y="1787640"/>
            <a:ext cx="38164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ECA516"/>
              </a:buClr>
              <a:buSzPct val="110000"/>
            </a:pPr>
            <a:r>
              <a:rPr lang="he-IL" sz="2600" dirty="0">
                <a:latin typeface="Gisha" panose="020B0502040204020203" pitchFamily="34" charset="-79"/>
                <a:cs typeface="+mn-cs"/>
              </a:rPr>
              <a:t>חסכון וולונטרי </a:t>
            </a:r>
          </a:p>
        </p:txBody>
      </p:sp>
      <p:sp>
        <p:nvSpPr>
          <p:cNvPr id="7" name="Text Box 3"/>
          <p:cNvSpPr txBox="1">
            <a:spLocks noChangeArrowheads="1"/>
          </p:cNvSpPr>
          <p:nvPr/>
        </p:nvSpPr>
        <p:spPr bwMode="auto">
          <a:xfrm>
            <a:off x="2360259" y="2815887"/>
            <a:ext cx="35272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buClr>
                <a:srgbClr val="ECA516"/>
              </a:buClr>
              <a:buSzPct val="110000"/>
            </a:pPr>
            <a:r>
              <a:rPr lang="he-IL" sz="2600" dirty="0">
                <a:latin typeface="Gisha" panose="020B0502040204020203" pitchFamily="34" charset="-79"/>
                <a:cs typeface="+mn-cs"/>
              </a:rPr>
              <a:t>פנסיה תעסוקתית</a:t>
            </a:r>
          </a:p>
        </p:txBody>
      </p:sp>
    </p:spTree>
    <p:extLst>
      <p:ext uri="{BB962C8B-B14F-4D97-AF65-F5344CB8AC3E}">
        <p14:creationId xmlns:p14="http://schemas.microsoft.com/office/powerpoint/2010/main" val="344194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מהו תקנון הקרן?</a:t>
            </a:r>
          </a:p>
        </p:txBody>
      </p:sp>
      <p:sp>
        <p:nvSpPr>
          <p:cNvPr id="3" name="מציין מיקום תוכן 2"/>
          <p:cNvSpPr>
            <a:spLocks noGrp="1"/>
          </p:cNvSpPr>
          <p:nvPr>
            <p:ph idx="1"/>
          </p:nvPr>
        </p:nvSpPr>
        <p:spPr/>
        <p:txBody>
          <a:bodyPr/>
          <a:lstStyle/>
          <a:p>
            <a:pPr>
              <a:lnSpc>
                <a:spcPct val="150000"/>
              </a:lnSpc>
            </a:pPr>
            <a:r>
              <a:rPr lang="he-IL" dirty="0">
                <a:latin typeface="Arial" panose="020B0604020202020204" pitchFamily="34" charset="0"/>
              </a:rPr>
              <a:t>הזכויות של העמיתים נקבעות על סמך "תקנון הקרן" התקנון קובע בין היתר באילו מקרים תשולם פנסיית נכות, מהן הזכויות של המבוטח, מה שיעור הצבירה של הקרן, אילו תנאים נלווים הוא מקבל ועוד. </a:t>
            </a:r>
            <a:br>
              <a:rPr lang="he-IL" dirty="0">
                <a:latin typeface="Arial" panose="020B0604020202020204" pitchFamily="34" charset="0"/>
              </a:rPr>
            </a:br>
            <a:r>
              <a:rPr lang="he-IL" dirty="0">
                <a:latin typeface="Arial" panose="020B0604020202020204" pitchFamily="34" charset="0"/>
              </a:rPr>
              <a:t> </a:t>
            </a:r>
          </a:p>
          <a:p>
            <a:pPr>
              <a:lnSpc>
                <a:spcPct val="150000"/>
              </a:lnSpc>
            </a:pPr>
            <a:r>
              <a:rPr lang="he-IL" dirty="0">
                <a:latin typeface="Arial" panose="020B0604020202020204" pitchFamily="34" charset="0"/>
              </a:rPr>
              <a:t>תקנון הקרן צריך לעבור </a:t>
            </a:r>
            <a:r>
              <a:rPr lang="he-IL" b="1" dirty="0">
                <a:latin typeface="Arial" panose="020B0604020202020204" pitchFamily="34" charset="0"/>
              </a:rPr>
              <a:t>אישור</a:t>
            </a:r>
            <a:r>
              <a:rPr lang="he-IL" dirty="0">
                <a:latin typeface="Arial" panose="020B0604020202020204" pitchFamily="34" charset="0"/>
              </a:rPr>
              <a:t> ע"י האוצר.</a:t>
            </a:r>
          </a:p>
          <a:p>
            <a:pPr>
              <a:lnSpc>
                <a:spcPct val="150000"/>
              </a:lnSpc>
            </a:pPr>
            <a:r>
              <a:rPr lang="he-IL" dirty="0">
                <a:latin typeface="Arial" panose="020B0604020202020204" pitchFamily="34" charset="0"/>
              </a:rPr>
              <a:t>החל מיוני 2018 קיים תקנון תקני בכל קרנות הפנסיה</a:t>
            </a:r>
          </a:p>
          <a:p>
            <a:endParaRPr lang="he-IL" dirty="0"/>
          </a:p>
          <a:p>
            <a:endParaRPr lang="he-IL" dirty="0"/>
          </a:p>
        </p:txBody>
      </p:sp>
    </p:spTree>
    <p:extLst>
      <p:ext uri="{BB962C8B-B14F-4D97-AF65-F5344CB8AC3E}">
        <p14:creationId xmlns:p14="http://schemas.microsoft.com/office/powerpoint/2010/main" val="1322961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מסלולי הביטוח בתקנון הקרן</a:t>
            </a:r>
          </a:p>
        </p:txBody>
      </p:sp>
      <p:sp>
        <p:nvSpPr>
          <p:cNvPr id="4" name="מציין מיקום תוכן 2"/>
          <p:cNvSpPr txBox="1">
            <a:spLocks noGrp="1"/>
          </p:cNvSpPr>
          <p:nvPr>
            <p:ph idx="1"/>
          </p:nvPr>
        </p:nvSpPr>
        <p:spPr>
          <a:prstGeom prst="rect">
            <a:avLst/>
          </a:prstGeom>
        </p:spPr>
        <p:txBody>
          <a:bodyPr>
            <a:normAutofit fontScale="92500" lnSpcReduction="20000"/>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15000"/>
              </a:lnSpc>
              <a:spcAft>
                <a:spcPts val="750"/>
              </a:spcAft>
            </a:pPr>
            <a:r>
              <a:rPr sz="2400" b="1" dirty="0">
                <a:cs typeface="Arial Unicode MS" panose="020B0604020202020204" pitchFamily="34" charset="-128"/>
              </a:rPr>
              <a:t>מסלולי ביטוח חדשים</a:t>
            </a:r>
            <a:endParaRPr lang="en-US" sz="2400" b="1" dirty="0">
              <a:cs typeface="Arial Unicode MS" panose="020B0604020202020204" pitchFamily="34" charset="-128"/>
            </a:endParaRPr>
          </a:p>
          <a:p>
            <a:pPr marL="257175" indent="-257175">
              <a:lnSpc>
                <a:spcPct val="115000"/>
              </a:lnSpc>
              <a:buClr>
                <a:schemeClr val="tx2"/>
              </a:buClr>
              <a:buFont typeface="Symbol" panose="05050102010706020507" pitchFamily="18" charset="2"/>
              <a:buChar char=""/>
            </a:pPr>
            <a:r>
              <a:rPr sz="2400" b="1" dirty="0">
                <a:cs typeface="Arial Unicode MS" panose="020B0604020202020204" pitchFamily="34" charset="-128"/>
              </a:rPr>
              <a:t>מסלול ברירת המחדל </a:t>
            </a:r>
            <a:r>
              <a:rPr sz="2400" dirty="0">
                <a:cs typeface="Arial Unicode MS" panose="020B0604020202020204" pitchFamily="34" charset="-128"/>
              </a:rPr>
              <a:t>: נכות 75% שארים 100% (למעט גבר המצטרף מגיל 41)</a:t>
            </a:r>
            <a:endParaRPr lang="en-US" sz="2400" dirty="0">
              <a:cs typeface="Arial Unicode MS" panose="020B0604020202020204" pitchFamily="34" charset="-128"/>
            </a:endParaRPr>
          </a:p>
          <a:p>
            <a:pPr marL="257175" indent="-257175">
              <a:lnSpc>
                <a:spcPct val="115000"/>
              </a:lnSpc>
              <a:buClr>
                <a:schemeClr val="tx2"/>
              </a:buClr>
              <a:buFont typeface="Symbol" panose="05050102010706020507" pitchFamily="18" charset="2"/>
              <a:buChar char=""/>
            </a:pPr>
            <a:r>
              <a:rPr sz="2400" dirty="0">
                <a:cs typeface="Arial Unicode MS" panose="020B0604020202020204" pitchFamily="34" charset="-128"/>
              </a:rPr>
              <a:t>נכות 75% (למעט גבר המצטרף מגיל 41) שארים 100% (למעט גבר המצטרף מגיל 47)</a:t>
            </a:r>
            <a:endParaRPr lang="en-US" sz="2400" dirty="0">
              <a:cs typeface="Arial Unicode MS" panose="020B0604020202020204" pitchFamily="34" charset="-128"/>
            </a:endParaRPr>
          </a:p>
          <a:p>
            <a:pPr marL="257175" indent="-257175">
              <a:lnSpc>
                <a:spcPct val="115000"/>
              </a:lnSpc>
              <a:buClr>
                <a:schemeClr val="tx2"/>
              </a:buClr>
              <a:buFont typeface="Symbol" panose="05050102010706020507" pitchFamily="18" charset="2"/>
              <a:buChar char=""/>
            </a:pPr>
            <a:r>
              <a:rPr sz="2400" dirty="0">
                <a:cs typeface="Arial Unicode MS" panose="020B0604020202020204" pitchFamily="34" charset="-128"/>
              </a:rPr>
              <a:t>נכות 75% (למעט גבר המצטרף מגיל 41) שארים 100% (למעט גבר המצטרף מגיל 41)</a:t>
            </a:r>
            <a:endParaRPr lang="en-US" sz="2400" dirty="0">
              <a:cs typeface="Arial Unicode MS" panose="020B0604020202020204" pitchFamily="34" charset="-128"/>
            </a:endParaRPr>
          </a:p>
          <a:p>
            <a:pPr marL="257175" indent="-257175">
              <a:lnSpc>
                <a:spcPct val="115000"/>
              </a:lnSpc>
              <a:buClr>
                <a:schemeClr val="tx2"/>
              </a:buClr>
              <a:buFont typeface="Symbol" panose="05050102010706020507" pitchFamily="18" charset="2"/>
              <a:buChar char=""/>
            </a:pPr>
            <a:r>
              <a:rPr sz="2400" dirty="0">
                <a:cs typeface="Arial Unicode MS" panose="020B0604020202020204" pitchFamily="34" charset="-128"/>
              </a:rPr>
              <a:t>נכות 75% שארים 40%</a:t>
            </a:r>
            <a:endParaRPr lang="en-US" sz="2400" dirty="0">
              <a:cs typeface="Arial Unicode MS" panose="020B0604020202020204" pitchFamily="34" charset="-128"/>
            </a:endParaRPr>
          </a:p>
          <a:p>
            <a:pPr marL="257175" indent="-257175">
              <a:lnSpc>
                <a:spcPct val="115000"/>
              </a:lnSpc>
              <a:buClr>
                <a:schemeClr val="tx2"/>
              </a:buClr>
              <a:buFont typeface="Symbol" panose="05050102010706020507" pitchFamily="18" charset="2"/>
              <a:buChar char=""/>
            </a:pPr>
            <a:r>
              <a:rPr sz="2400" dirty="0">
                <a:cs typeface="Arial Unicode MS" panose="020B0604020202020204" pitchFamily="34" charset="-128"/>
              </a:rPr>
              <a:t>נכות 37.5% שארים 100% (למעט גבר המצטרף מגיל 45)</a:t>
            </a:r>
            <a:endParaRPr lang="en-US" sz="2400" dirty="0">
              <a:cs typeface="Arial Unicode MS" panose="020B0604020202020204" pitchFamily="34" charset="-128"/>
            </a:endParaRPr>
          </a:p>
          <a:p>
            <a:pPr marL="257175" indent="-257175">
              <a:lnSpc>
                <a:spcPct val="115000"/>
              </a:lnSpc>
              <a:buClr>
                <a:schemeClr val="tx2"/>
              </a:buClr>
              <a:buFont typeface="Symbol" panose="05050102010706020507" pitchFamily="18" charset="2"/>
              <a:buChar char=""/>
            </a:pPr>
            <a:r>
              <a:rPr sz="2400" dirty="0">
                <a:cs typeface="Arial Unicode MS" panose="020B0604020202020204" pitchFamily="34" charset="-128"/>
              </a:rPr>
              <a:t>נכות 37.5% שארים 40%</a:t>
            </a:r>
            <a:endParaRPr lang="en-US" sz="2400" dirty="0">
              <a:cs typeface="Arial Unicode MS" panose="020B0604020202020204" pitchFamily="34" charset="-128"/>
            </a:endParaRPr>
          </a:p>
          <a:p>
            <a:pPr marL="257175" indent="-257175">
              <a:lnSpc>
                <a:spcPct val="115000"/>
              </a:lnSpc>
              <a:spcAft>
                <a:spcPts val="750"/>
              </a:spcAft>
              <a:buClr>
                <a:schemeClr val="tx2"/>
              </a:buClr>
              <a:buFont typeface="Symbol" panose="05050102010706020507" pitchFamily="18" charset="2"/>
              <a:buChar char=""/>
            </a:pPr>
            <a:r>
              <a:rPr sz="2400" dirty="0">
                <a:cs typeface="Arial Unicode MS" panose="020B0604020202020204" pitchFamily="34" charset="-128"/>
              </a:rPr>
              <a:t>נכות 75% שארים 100% לפורשים עד גיל 60 (למעט גבר המצטרף מגיל 49)</a:t>
            </a:r>
            <a:endParaRPr lang="en-US" sz="2400" dirty="0">
              <a:cs typeface="Arial Unicode MS" panose="020B0604020202020204" pitchFamily="34" charset="-128"/>
            </a:endParaRPr>
          </a:p>
          <a:p>
            <a:pPr>
              <a:lnSpc>
                <a:spcPct val="115000"/>
              </a:lnSpc>
              <a:spcAft>
                <a:spcPts val="750"/>
              </a:spcAft>
            </a:pPr>
            <a:r>
              <a:rPr sz="2400" b="1" dirty="0">
                <a:cs typeface="Arial Unicode MS" panose="020B0604020202020204" pitchFamily="34" charset="-128"/>
              </a:rPr>
              <a:t>שים לב! אם לא תבחר מסלול ביטוח, תבוטח במסלול ברירת המחדל.</a:t>
            </a:r>
          </a:p>
          <a:p>
            <a:endParaRPr dirty="0">
              <a:cs typeface="Arial" panose="020B0604020202020204" pitchFamily="34" charset="0"/>
            </a:endParaRPr>
          </a:p>
        </p:txBody>
      </p:sp>
    </p:spTree>
    <p:extLst>
      <p:ext uri="{BB962C8B-B14F-4D97-AF65-F5344CB8AC3E}">
        <p14:creationId xmlns:p14="http://schemas.microsoft.com/office/powerpoint/2010/main" val="2278596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הכיסויים הביטוחים בקרן הפנסיה</a:t>
            </a:r>
          </a:p>
        </p:txBody>
      </p:sp>
      <p:sp>
        <p:nvSpPr>
          <p:cNvPr id="4" name="TextBox 3">
            <a:extLst>
              <a:ext uri="{FF2B5EF4-FFF2-40B4-BE49-F238E27FC236}">
                <a16:creationId xmlns:a16="http://schemas.microsoft.com/office/drawing/2014/main" id="{46BCE383-A40D-4F14-9BA1-A03A2318E8AC}"/>
              </a:ext>
            </a:extLst>
          </p:cNvPr>
          <p:cNvSpPr txBox="1"/>
          <p:nvPr/>
        </p:nvSpPr>
        <p:spPr>
          <a:xfrm>
            <a:off x="8516007" y="1413182"/>
            <a:ext cx="2877760" cy="461665"/>
          </a:xfrm>
          <a:prstGeom prst="rect">
            <a:avLst/>
          </a:prstGeom>
          <a:noFill/>
        </p:spPr>
        <p:txBody>
          <a:bodyPr wrap="square" rtlCol="1">
            <a:spAutoFit/>
          </a:bodyPr>
          <a:lstStyle/>
          <a:p>
            <a:pPr algn="ctr"/>
            <a:r>
              <a:rPr lang="he-IL" sz="2400" b="1" dirty="0">
                <a:solidFill>
                  <a:schemeClr val="accent2">
                    <a:lumMod val="75000"/>
                  </a:schemeClr>
                </a:solidFill>
                <a:latin typeface="Segoe UI Light" panose="020B0502040204020203" pitchFamily="34" charset="0"/>
                <a:cs typeface="Segoe UI Light" panose="020B0502040204020203" pitchFamily="34" charset="0"/>
              </a:rPr>
              <a:t>מחלה או נכות</a:t>
            </a:r>
          </a:p>
        </p:txBody>
      </p:sp>
      <p:pic>
        <p:nvPicPr>
          <p:cNvPr id="5" name="תמונה 4">
            <a:extLst>
              <a:ext uri="{FF2B5EF4-FFF2-40B4-BE49-F238E27FC236}">
                <a16:creationId xmlns:a16="http://schemas.microsoft.com/office/drawing/2014/main" id="{E6566E15-F7FA-4DCA-8524-D60E3EEE49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226"/>
          <a:stretch/>
        </p:blipFill>
        <p:spPr>
          <a:xfrm>
            <a:off x="8516007" y="1878696"/>
            <a:ext cx="2877760" cy="1961804"/>
          </a:xfrm>
          <a:prstGeom prst="rect">
            <a:avLst/>
          </a:prstGeom>
        </p:spPr>
      </p:pic>
      <p:sp>
        <p:nvSpPr>
          <p:cNvPr id="6" name="TextBox 5">
            <a:extLst>
              <a:ext uri="{FF2B5EF4-FFF2-40B4-BE49-F238E27FC236}">
                <a16:creationId xmlns:a16="http://schemas.microsoft.com/office/drawing/2014/main" id="{79C72007-6527-4CDF-9CC2-602BEFBE2FE6}"/>
              </a:ext>
            </a:extLst>
          </p:cNvPr>
          <p:cNvSpPr txBox="1"/>
          <p:nvPr/>
        </p:nvSpPr>
        <p:spPr>
          <a:xfrm>
            <a:off x="4685735" y="1413182"/>
            <a:ext cx="2877760" cy="461665"/>
          </a:xfrm>
          <a:prstGeom prst="rect">
            <a:avLst/>
          </a:prstGeom>
          <a:noFill/>
        </p:spPr>
        <p:txBody>
          <a:bodyPr wrap="square" rtlCol="1">
            <a:spAutoFit/>
          </a:bodyPr>
          <a:lstStyle/>
          <a:p>
            <a:pPr algn="ctr"/>
            <a:r>
              <a:rPr lang="he-IL" sz="2400" b="1" dirty="0">
                <a:solidFill>
                  <a:schemeClr val="bg2">
                    <a:lumMod val="50000"/>
                  </a:schemeClr>
                </a:solidFill>
                <a:latin typeface="Segoe UI Light" panose="020B0502040204020203" pitchFamily="34" charset="0"/>
                <a:cs typeface="Segoe UI Light" panose="020B0502040204020203" pitchFamily="34" charset="0"/>
              </a:rPr>
              <a:t>פטירה</a:t>
            </a:r>
          </a:p>
        </p:txBody>
      </p:sp>
      <p:sp>
        <p:nvSpPr>
          <p:cNvPr id="7" name="TextBox 6">
            <a:extLst>
              <a:ext uri="{FF2B5EF4-FFF2-40B4-BE49-F238E27FC236}">
                <a16:creationId xmlns:a16="http://schemas.microsoft.com/office/drawing/2014/main" id="{06A647AC-75BC-4108-8523-0829CF34E6C5}"/>
              </a:ext>
            </a:extLst>
          </p:cNvPr>
          <p:cNvSpPr txBox="1"/>
          <p:nvPr/>
        </p:nvSpPr>
        <p:spPr>
          <a:xfrm>
            <a:off x="798233" y="1413181"/>
            <a:ext cx="2877760" cy="461665"/>
          </a:xfrm>
          <a:prstGeom prst="rect">
            <a:avLst/>
          </a:prstGeom>
          <a:noFill/>
        </p:spPr>
        <p:txBody>
          <a:bodyPr wrap="square" rtlCol="1">
            <a:spAutoFit/>
          </a:bodyPr>
          <a:lstStyle/>
          <a:p>
            <a:pPr algn="ctr"/>
            <a:r>
              <a:rPr lang="he-IL" sz="2400" b="1" dirty="0">
                <a:solidFill>
                  <a:schemeClr val="tx1">
                    <a:lumMod val="75000"/>
                  </a:schemeClr>
                </a:solidFill>
                <a:latin typeface="Segoe UI Light" panose="020B0502040204020203" pitchFamily="34" charset="0"/>
                <a:cs typeface="Segoe UI Light" panose="020B0502040204020203" pitchFamily="34" charset="0"/>
              </a:rPr>
              <a:t>פרישה לגמלאות</a:t>
            </a:r>
          </a:p>
        </p:txBody>
      </p:sp>
      <p:pic>
        <p:nvPicPr>
          <p:cNvPr id="8" name="תמונה 7">
            <a:extLst>
              <a:ext uri="{FF2B5EF4-FFF2-40B4-BE49-F238E27FC236}">
                <a16:creationId xmlns:a16="http://schemas.microsoft.com/office/drawing/2014/main" id="{1D88D47A-ED9B-423E-AC7B-379298BC88F4}"/>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3591"/>
                    </a14:imgEffect>
                  </a14:imgLayer>
                </a14:imgProps>
              </a:ext>
              <a:ext uri="{28A0092B-C50C-407E-A947-70E740481C1C}">
                <a14:useLocalDpi xmlns:a14="http://schemas.microsoft.com/office/drawing/2010/main"/>
              </a:ext>
            </a:extLst>
          </a:blip>
          <a:stretch>
            <a:fillRect/>
          </a:stretch>
        </p:blipFill>
        <p:spPr>
          <a:xfrm>
            <a:off x="798233" y="1878696"/>
            <a:ext cx="2936832" cy="1961804"/>
          </a:xfrm>
          <a:prstGeom prst="rect">
            <a:avLst/>
          </a:prstGeom>
        </p:spPr>
      </p:pic>
      <p:pic>
        <p:nvPicPr>
          <p:cNvPr id="9" name="תמונה 8">
            <a:extLst>
              <a:ext uri="{FF2B5EF4-FFF2-40B4-BE49-F238E27FC236}">
                <a16:creationId xmlns:a16="http://schemas.microsoft.com/office/drawing/2014/main" id="{0FF1E775-25E7-4700-86D6-5B35CB6F027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5869"/>
          <a:stretch/>
        </p:blipFill>
        <p:spPr>
          <a:xfrm>
            <a:off x="4657120" y="1878696"/>
            <a:ext cx="2936832" cy="1961804"/>
          </a:xfrm>
          <a:prstGeom prst="rect">
            <a:avLst/>
          </a:prstGeom>
        </p:spPr>
      </p:pic>
      <p:sp>
        <p:nvSpPr>
          <p:cNvPr id="10" name="חץ: ימינה מקווקו 23">
            <a:extLst>
              <a:ext uri="{FF2B5EF4-FFF2-40B4-BE49-F238E27FC236}">
                <a16:creationId xmlns:a16="http://schemas.microsoft.com/office/drawing/2014/main" id="{2234A6E2-D033-4E6D-A59C-9C66306B3A28}"/>
              </a:ext>
            </a:extLst>
          </p:cNvPr>
          <p:cNvSpPr/>
          <p:nvPr/>
        </p:nvSpPr>
        <p:spPr>
          <a:xfrm rot="5400000">
            <a:off x="9680573" y="3898681"/>
            <a:ext cx="548625" cy="465513"/>
          </a:xfrm>
          <a:prstGeom prst="stripedRightArrow">
            <a:avLst>
              <a:gd name="adj1" fmla="val 3888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חץ: ימינה מקווקו 24">
            <a:extLst>
              <a:ext uri="{FF2B5EF4-FFF2-40B4-BE49-F238E27FC236}">
                <a16:creationId xmlns:a16="http://schemas.microsoft.com/office/drawing/2014/main" id="{AB1F3114-CCE1-466B-854F-8DBA7CBE0A8B}"/>
              </a:ext>
            </a:extLst>
          </p:cNvPr>
          <p:cNvSpPr/>
          <p:nvPr/>
        </p:nvSpPr>
        <p:spPr>
          <a:xfrm rot="5400000">
            <a:off x="5850302" y="3898680"/>
            <a:ext cx="548625" cy="465513"/>
          </a:xfrm>
          <a:prstGeom prst="stripedRightArrow">
            <a:avLst>
              <a:gd name="adj1" fmla="val 3888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ימינה מקווקו 25">
            <a:extLst>
              <a:ext uri="{FF2B5EF4-FFF2-40B4-BE49-F238E27FC236}">
                <a16:creationId xmlns:a16="http://schemas.microsoft.com/office/drawing/2014/main" id="{E486EE52-14D0-4ABC-A944-9D93EC93F1BC}"/>
              </a:ext>
            </a:extLst>
          </p:cNvPr>
          <p:cNvSpPr/>
          <p:nvPr/>
        </p:nvSpPr>
        <p:spPr>
          <a:xfrm rot="5400000">
            <a:off x="1992336" y="3899765"/>
            <a:ext cx="548625" cy="465513"/>
          </a:xfrm>
          <a:prstGeom prst="stripedRightArrow">
            <a:avLst>
              <a:gd name="adj1" fmla="val 3888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פינות מעוגלות 26">
            <a:extLst>
              <a:ext uri="{FF2B5EF4-FFF2-40B4-BE49-F238E27FC236}">
                <a16:creationId xmlns:a16="http://schemas.microsoft.com/office/drawing/2014/main" id="{894F6BDB-CFA0-4686-B4CE-441702FFA365}"/>
              </a:ext>
            </a:extLst>
          </p:cNvPr>
          <p:cNvSpPr/>
          <p:nvPr/>
        </p:nvSpPr>
        <p:spPr>
          <a:xfrm>
            <a:off x="8674725" y="4422375"/>
            <a:ext cx="2560320" cy="38238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latin typeface="Segoe UI Light" panose="020B0502040204020203" pitchFamily="34" charset="0"/>
                <a:cs typeface="Segoe UI Light" panose="020B0502040204020203" pitchFamily="34" charset="0"/>
              </a:rPr>
              <a:t>קצבת נכות</a:t>
            </a:r>
          </a:p>
        </p:txBody>
      </p:sp>
      <p:sp>
        <p:nvSpPr>
          <p:cNvPr id="14" name="מלבן: פינות מעוגלות 27">
            <a:extLst>
              <a:ext uri="{FF2B5EF4-FFF2-40B4-BE49-F238E27FC236}">
                <a16:creationId xmlns:a16="http://schemas.microsoft.com/office/drawing/2014/main" id="{1EF8C9B1-5854-477C-B082-36D2849125EA}"/>
              </a:ext>
            </a:extLst>
          </p:cNvPr>
          <p:cNvSpPr/>
          <p:nvPr/>
        </p:nvSpPr>
        <p:spPr>
          <a:xfrm>
            <a:off x="4844454" y="4422375"/>
            <a:ext cx="2560320" cy="38238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latin typeface="Segoe UI Light" panose="020B0502040204020203" pitchFamily="34" charset="0"/>
                <a:cs typeface="Segoe UI Light" panose="020B0502040204020203" pitchFamily="34" charset="0"/>
              </a:rPr>
              <a:t>פנסיית שארים</a:t>
            </a:r>
          </a:p>
        </p:txBody>
      </p:sp>
      <p:sp>
        <p:nvSpPr>
          <p:cNvPr id="15" name="מלבן: פינות מעוגלות 28">
            <a:extLst>
              <a:ext uri="{FF2B5EF4-FFF2-40B4-BE49-F238E27FC236}">
                <a16:creationId xmlns:a16="http://schemas.microsoft.com/office/drawing/2014/main" id="{7DBFB815-7F00-4666-AB0B-E61A3CD6F581}"/>
              </a:ext>
            </a:extLst>
          </p:cNvPr>
          <p:cNvSpPr/>
          <p:nvPr/>
        </p:nvSpPr>
        <p:spPr>
          <a:xfrm>
            <a:off x="956953" y="4422374"/>
            <a:ext cx="2560320" cy="38238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latin typeface="Segoe UI Light" panose="020B0502040204020203" pitchFamily="34" charset="0"/>
                <a:cs typeface="Segoe UI Light" panose="020B0502040204020203" pitchFamily="34" charset="0"/>
              </a:rPr>
              <a:t>חיסכון לגיל פרישה</a:t>
            </a:r>
          </a:p>
        </p:txBody>
      </p:sp>
      <p:sp>
        <p:nvSpPr>
          <p:cNvPr id="16" name="TextBox 15">
            <a:extLst>
              <a:ext uri="{FF2B5EF4-FFF2-40B4-BE49-F238E27FC236}">
                <a16:creationId xmlns:a16="http://schemas.microsoft.com/office/drawing/2014/main" id="{28A4D9D1-61DF-40AE-B6B6-CE2AAFDAF1EE}"/>
              </a:ext>
            </a:extLst>
          </p:cNvPr>
          <p:cNvSpPr txBox="1"/>
          <p:nvPr/>
        </p:nvSpPr>
        <p:spPr>
          <a:xfrm>
            <a:off x="7926195" y="5011912"/>
            <a:ext cx="4057380" cy="1477328"/>
          </a:xfrm>
          <a:prstGeom prst="rect">
            <a:avLst/>
          </a:prstGeom>
          <a:noFill/>
        </p:spPr>
        <p:txBody>
          <a:bodyPr wrap="square" rtlCol="1">
            <a:spAutoFit/>
          </a:bodyPr>
          <a:lstStyle/>
          <a:p>
            <a:pPr marL="285750" indent="-285750" algn="just">
              <a:buClr>
                <a:schemeClr val="tx2">
                  <a:lumMod val="40000"/>
                  <a:lumOff val="60000"/>
                </a:schemeClr>
              </a:buClr>
              <a:buFont typeface="Wingdings" panose="05000000000000000000" pitchFamily="2" charset="2"/>
              <a:buChar char="§"/>
            </a:pPr>
            <a:r>
              <a:rPr lang="he-IL" dirty="0">
                <a:latin typeface="Segoe UI Light" panose="020B0502040204020203" pitchFamily="34" charset="0"/>
                <a:cs typeface="Segoe UI Light" panose="020B0502040204020203" pitchFamily="34" charset="0"/>
              </a:rPr>
              <a:t>נכות מלאה: קצבה בגובה של עד 75% מהשכר המבוטח</a:t>
            </a:r>
          </a:p>
          <a:p>
            <a:pPr marL="285750" indent="-285750" algn="just">
              <a:buClr>
                <a:schemeClr val="tx2">
                  <a:lumMod val="40000"/>
                  <a:lumOff val="60000"/>
                </a:schemeClr>
              </a:buClr>
              <a:buFont typeface="Wingdings" panose="05000000000000000000" pitchFamily="2" charset="2"/>
              <a:buChar char="§"/>
            </a:pPr>
            <a:r>
              <a:rPr lang="he-IL" dirty="0">
                <a:latin typeface="Segoe UI Light" panose="020B0502040204020203" pitchFamily="34" charset="0"/>
                <a:cs typeface="Segoe UI Light" panose="020B0502040204020203" pitchFamily="34" charset="0"/>
              </a:rPr>
              <a:t>נכות חלקית: בגובה הנכות ועד 74%</a:t>
            </a:r>
          </a:p>
          <a:p>
            <a:pPr marL="285750" indent="-285750" algn="just">
              <a:buClr>
                <a:schemeClr val="tx2">
                  <a:lumMod val="40000"/>
                  <a:lumOff val="60000"/>
                </a:schemeClr>
              </a:buClr>
              <a:buFont typeface="Wingdings" panose="05000000000000000000" pitchFamily="2" charset="2"/>
              <a:buChar char="§"/>
            </a:pPr>
            <a:r>
              <a:rPr lang="he-IL" dirty="0">
                <a:latin typeface="Segoe UI Light" panose="020B0502040204020203" pitchFamily="34" charset="0"/>
                <a:cs typeface="Segoe UI Light" panose="020B0502040204020203" pitchFamily="34" charset="0"/>
              </a:rPr>
              <a:t>שחרור מהמשך תשלומים לתכנית הפנסיה</a:t>
            </a:r>
          </a:p>
        </p:txBody>
      </p:sp>
      <p:sp>
        <p:nvSpPr>
          <p:cNvPr id="17" name="TextBox 16">
            <a:extLst>
              <a:ext uri="{FF2B5EF4-FFF2-40B4-BE49-F238E27FC236}">
                <a16:creationId xmlns:a16="http://schemas.microsoft.com/office/drawing/2014/main" id="{F9A4C975-BBC6-4820-BEFB-6C176D8936D5}"/>
              </a:ext>
            </a:extLst>
          </p:cNvPr>
          <p:cNvSpPr txBox="1"/>
          <p:nvPr/>
        </p:nvSpPr>
        <p:spPr>
          <a:xfrm>
            <a:off x="4626663" y="5011912"/>
            <a:ext cx="2936832" cy="923330"/>
          </a:xfrm>
          <a:prstGeom prst="rect">
            <a:avLst/>
          </a:prstGeom>
          <a:noFill/>
        </p:spPr>
        <p:txBody>
          <a:bodyPr wrap="square" rtlCol="1">
            <a:spAutoFit/>
          </a:bodyPr>
          <a:lstStyle/>
          <a:p>
            <a:pPr>
              <a:buClr>
                <a:schemeClr val="tx2">
                  <a:lumMod val="60000"/>
                  <a:lumOff val="40000"/>
                </a:schemeClr>
              </a:buClr>
            </a:pPr>
            <a:r>
              <a:rPr lang="he-IL" dirty="0">
                <a:latin typeface="Segoe UI Light" panose="020B0502040204020203" pitchFamily="34" charset="0"/>
                <a:cs typeface="Segoe UI Light" panose="020B0502040204020203" pitchFamily="34" charset="0"/>
              </a:rPr>
              <a:t>קצבה חודשית לשארים: </a:t>
            </a:r>
          </a:p>
          <a:p>
            <a:pPr marL="285750" indent="-285750">
              <a:buClr>
                <a:schemeClr val="tx2">
                  <a:lumMod val="60000"/>
                  <a:lumOff val="40000"/>
                </a:schemeClr>
              </a:buClr>
              <a:buFont typeface="Wingdings" panose="05000000000000000000" pitchFamily="2" charset="2"/>
              <a:buChar char="§"/>
            </a:pPr>
            <a:r>
              <a:rPr lang="he-IL" dirty="0">
                <a:latin typeface="Segoe UI Light" panose="020B0502040204020203" pitchFamily="34" charset="0"/>
                <a:cs typeface="Segoe UI Light" panose="020B0502040204020203" pitchFamily="34" charset="0"/>
              </a:rPr>
              <a:t>בן/בת זוג: לכל החיים</a:t>
            </a:r>
          </a:p>
          <a:p>
            <a:pPr marL="285750" indent="-285750">
              <a:buClr>
                <a:schemeClr val="tx2">
                  <a:lumMod val="60000"/>
                  <a:lumOff val="40000"/>
                </a:schemeClr>
              </a:buClr>
              <a:buFont typeface="Wingdings" panose="05000000000000000000" pitchFamily="2" charset="2"/>
              <a:buChar char="§"/>
            </a:pPr>
            <a:r>
              <a:rPr lang="he-IL" dirty="0">
                <a:latin typeface="Segoe UI Light" panose="020B0502040204020203" pitchFamily="34" charset="0"/>
                <a:cs typeface="Segoe UI Light" panose="020B0502040204020203" pitchFamily="34" charset="0"/>
              </a:rPr>
              <a:t>ילדים: עד לגיל 21</a:t>
            </a:r>
          </a:p>
        </p:txBody>
      </p:sp>
      <p:sp>
        <p:nvSpPr>
          <p:cNvPr id="18" name="TextBox 17">
            <a:extLst>
              <a:ext uri="{FF2B5EF4-FFF2-40B4-BE49-F238E27FC236}">
                <a16:creationId xmlns:a16="http://schemas.microsoft.com/office/drawing/2014/main" id="{AA0906F2-B1F9-4D9E-AD3A-AD52F1043446}"/>
              </a:ext>
            </a:extLst>
          </p:cNvPr>
          <p:cNvSpPr txBox="1"/>
          <p:nvPr/>
        </p:nvSpPr>
        <p:spPr>
          <a:xfrm>
            <a:off x="208425" y="5011912"/>
            <a:ext cx="3731636" cy="923330"/>
          </a:xfrm>
          <a:prstGeom prst="rect">
            <a:avLst/>
          </a:prstGeom>
          <a:noFill/>
        </p:spPr>
        <p:txBody>
          <a:bodyPr wrap="square" rtlCol="1">
            <a:spAutoFit/>
          </a:bodyPr>
          <a:lstStyle/>
          <a:p>
            <a:pPr marL="285750" indent="-285750">
              <a:buClr>
                <a:schemeClr val="tx2">
                  <a:lumMod val="75000"/>
                </a:schemeClr>
              </a:buClr>
              <a:buFont typeface="Wingdings" panose="05000000000000000000" pitchFamily="2" charset="2"/>
              <a:buChar char="§"/>
            </a:pPr>
            <a:r>
              <a:rPr lang="he-IL" dirty="0">
                <a:latin typeface="Segoe UI Light" panose="020B0502040204020203" pitchFamily="34" charset="0"/>
                <a:cs typeface="Segoe UI Light" panose="020B0502040204020203" pitchFamily="34" charset="0"/>
              </a:rPr>
              <a:t>קצבה חודשית החל מגיל 60 לפורש/ת ולבן/בת הזוג</a:t>
            </a:r>
          </a:p>
          <a:p>
            <a:endParaRPr lang="he-IL"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884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איזה דמי ניהול יש?</a:t>
            </a:r>
          </a:p>
        </p:txBody>
      </p:sp>
      <p:sp>
        <p:nvSpPr>
          <p:cNvPr id="4" name="חץ למטה 3"/>
          <p:cNvSpPr/>
          <p:nvPr/>
        </p:nvSpPr>
        <p:spPr>
          <a:xfrm rot="2927233">
            <a:off x="2838736" y="2179712"/>
            <a:ext cx="3725839" cy="223823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6%</a:t>
            </a:r>
          </a:p>
        </p:txBody>
      </p:sp>
      <p:sp>
        <p:nvSpPr>
          <p:cNvPr id="5" name="חץ למטה 4"/>
          <p:cNvSpPr/>
          <p:nvPr/>
        </p:nvSpPr>
        <p:spPr>
          <a:xfrm rot="19333882">
            <a:off x="6359857" y="2483893"/>
            <a:ext cx="3725839" cy="223823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0.5%</a:t>
            </a:r>
          </a:p>
        </p:txBody>
      </p:sp>
      <p:sp>
        <p:nvSpPr>
          <p:cNvPr id="6" name="TextBox 5"/>
          <p:cNvSpPr txBox="1"/>
          <p:nvPr/>
        </p:nvSpPr>
        <p:spPr>
          <a:xfrm>
            <a:off x="1671850" y="4940489"/>
            <a:ext cx="2361063" cy="584775"/>
          </a:xfrm>
          <a:prstGeom prst="rect">
            <a:avLst/>
          </a:prstGeom>
          <a:noFill/>
        </p:spPr>
        <p:txBody>
          <a:bodyPr wrap="square" rtlCol="1">
            <a:spAutoFit/>
          </a:bodyPr>
          <a:lstStyle/>
          <a:p>
            <a:r>
              <a:rPr lang="he-IL" sz="3200" dirty="0">
                <a:solidFill>
                  <a:schemeClr val="tx2"/>
                </a:solidFill>
              </a:rPr>
              <a:t>הפקדה</a:t>
            </a:r>
          </a:p>
        </p:txBody>
      </p:sp>
      <p:sp>
        <p:nvSpPr>
          <p:cNvPr id="7" name="TextBox 6"/>
          <p:cNvSpPr txBox="1"/>
          <p:nvPr/>
        </p:nvSpPr>
        <p:spPr>
          <a:xfrm>
            <a:off x="8318310" y="4852805"/>
            <a:ext cx="2361063" cy="584775"/>
          </a:xfrm>
          <a:prstGeom prst="rect">
            <a:avLst/>
          </a:prstGeom>
          <a:noFill/>
        </p:spPr>
        <p:txBody>
          <a:bodyPr wrap="square" rtlCol="1">
            <a:spAutoFit/>
          </a:bodyPr>
          <a:lstStyle/>
          <a:p>
            <a:r>
              <a:rPr lang="he-IL" sz="3200" dirty="0">
                <a:solidFill>
                  <a:schemeClr val="tx2"/>
                </a:solidFill>
              </a:rPr>
              <a:t>צבירה</a:t>
            </a:r>
          </a:p>
        </p:txBody>
      </p:sp>
    </p:spTree>
    <p:extLst>
      <p:ext uri="{BB962C8B-B14F-4D97-AF65-F5344CB8AC3E}">
        <p14:creationId xmlns:p14="http://schemas.microsoft.com/office/powerpoint/2010/main" val="1593243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דוגמה</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588819608"/>
              </p:ext>
            </p:extLst>
          </p:nvPr>
        </p:nvGraphicFramePr>
        <p:xfrm>
          <a:off x="1358900" y="2137324"/>
          <a:ext cx="10515600" cy="2392680"/>
        </p:xfrm>
        <a:graphic>
          <a:graphicData uri="http://schemas.openxmlformats.org/drawingml/2006/table">
            <a:tbl>
              <a:tblPr rtl="1"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370840">
                <a:tc>
                  <a:txBody>
                    <a:bodyPr/>
                    <a:lstStyle/>
                    <a:p>
                      <a:pPr rtl="1"/>
                      <a:r>
                        <a:rPr lang="he-IL" dirty="0"/>
                        <a:t>חודש</a:t>
                      </a:r>
                    </a:p>
                  </a:txBody>
                  <a:tcPr/>
                </a:tc>
                <a:tc>
                  <a:txBody>
                    <a:bodyPr/>
                    <a:lstStyle/>
                    <a:p>
                      <a:pPr rtl="1"/>
                      <a:r>
                        <a:rPr lang="he-IL" dirty="0"/>
                        <a:t>ינואר</a:t>
                      </a:r>
                    </a:p>
                  </a:txBody>
                  <a:tcPr/>
                </a:tc>
                <a:tc>
                  <a:txBody>
                    <a:bodyPr/>
                    <a:lstStyle/>
                    <a:p>
                      <a:pPr rtl="1"/>
                      <a:r>
                        <a:rPr lang="he-IL" dirty="0"/>
                        <a:t>פברואר</a:t>
                      </a:r>
                    </a:p>
                  </a:txBody>
                  <a:tcPr/>
                </a:tc>
                <a:tc>
                  <a:txBody>
                    <a:bodyPr/>
                    <a:lstStyle/>
                    <a:p>
                      <a:pPr rtl="1"/>
                      <a:r>
                        <a:rPr lang="he-IL" dirty="0"/>
                        <a:t>מרץ</a:t>
                      </a:r>
                    </a:p>
                  </a:txBody>
                  <a:tcPr/>
                </a:tc>
                <a:tc>
                  <a:txBody>
                    <a:bodyPr/>
                    <a:lstStyle/>
                    <a:p>
                      <a:pPr rtl="1"/>
                      <a:r>
                        <a:rPr lang="he-IL" dirty="0"/>
                        <a:t>אפריל</a:t>
                      </a:r>
                    </a:p>
                  </a:txBody>
                  <a:tcPr/>
                </a:tc>
                <a:tc>
                  <a:txBody>
                    <a:bodyPr/>
                    <a:lstStyle/>
                    <a:p>
                      <a:pPr rtl="1"/>
                      <a:r>
                        <a:rPr lang="he-IL" dirty="0"/>
                        <a:t>בסוף</a:t>
                      </a:r>
                    </a:p>
                  </a:txBody>
                  <a:tcPr/>
                </a:tc>
                <a:extLst>
                  <a:ext uri="{0D108BD9-81ED-4DB2-BD59-A6C34878D82A}">
                    <a16:rowId xmlns:a16="http://schemas.microsoft.com/office/drawing/2014/main" val="10000"/>
                  </a:ext>
                </a:extLst>
              </a:tr>
              <a:tr h="370840">
                <a:tc>
                  <a:txBody>
                    <a:bodyPr/>
                    <a:lstStyle/>
                    <a:p>
                      <a:pPr rtl="1"/>
                      <a:r>
                        <a:rPr lang="he-IL" dirty="0"/>
                        <a:t>הפקדה</a:t>
                      </a:r>
                    </a:p>
                  </a:txBody>
                  <a:tcPr/>
                </a:tc>
                <a:tc>
                  <a:txBody>
                    <a:bodyPr/>
                    <a:lstStyle/>
                    <a:p>
                      <a:pPr rtl="1"/>
                      <a:r>
                        <a:rPr lang="he-IL" dirty="0"/>
                        <a:t>100 ₪ </a:t>
                      </a:r>
                    </a:p>
                  </a:txBody>
                  <a:tcPr/>
                </a:tc>
                <a:tc>
                  <a:txBody>
                    <a:bodyPr/>
                    <a:lstStyle/>
                    <a:p>
                      <a:pPr rtl="1"/>
                      <a:r>
                        <a:rPr lang="he-IL" dirty="0"/>
                        <a:t>100 ₪ </a:t>
                      </a:r>
                    </a:p>
                  </a:txBody>
                  <a:tcPr/>
                </a:tc>
                <a:tc>
                  <a:txBody>
                    <a:bodyPr/>
                    <a:lstStyle/>
                    <a:p>
                      <a:pPr rtl="1"/>
                      <a:r>
                        <a:rPr lang="he-IL" dirty="0"/>
                        <a:t>100 ₪ </a:t>
                      </a:r>
                    </a:p>
                  </a:txBody>
                  <a:tcPr/>
                </a:tc>
                <a:tc>
                  <a:txBody>
                    <a:bodyPr/>
                    <a:lstStyle/>
                    <a:p>
                      <a:pPr rtl="1"/>
                      <a:r>
                        <a:rPr lang="he-IL" dirty="0"/>
                        <a:t>0</a:t>
                      </a:r>
                    </a:p>
                  </a:txBody>
                  <a:tcPr/>
                </a:tc>
                <a:tc>
                  <a:txBody>
                    <a:bodyPr/>
                    <a:lstStyle/>
                    <a:p>
                      <a:pPr rtl="1"/>
                      <a:r>
                        <a:rPr lang="he-IL" dirty="0"/>
                        <a:t>100</a:t>
                      </a:r>
                    </a:p>
                  </a:txBody>
                  <a:tcPr/>
                </a:tc>
                <a:extLst>
                  <a:ext uri="{0D108BD9-81ED-4DB2-BD59-A6C34878D82A}">
                    <a16:rowId xmlns:a16="http://schemas.microsoft.com/office/drawing/2014/main" val="10001"/>
                  </a:ext>
                </a:extLst>
              </a:tr>
              <a:tr h="370840">
                <a:tc>
                  <a:txBody>
                    <a:bodyPr/>
                    <a:lstStyle/>
                    <a:p>
                      <a:pPr rtl="1"/>
                      <a:r>
                        <a:rPr lang="he-IL" dirty="0"/>
                        <a:t>דמי ניהול מהפקדה</a:t>
                      </a:r>
                    </a:p>
                  </a:txBody>
                  <a:tcPr/>
                </a:tc>
                <a:tc>
                  <a:txBody>
                    <a:bodyPr/>
                    <a:lstStyle/>
                    <a:p>
                      <a:pPr rtl="1"/>
                      <a:r>
                        <a:rPr lang="he-IL" dirty="0"/>
                        <a:t>6 ₪</a:t>
                      </a:r>
                    </a:p>
                  </a:txBody>
                  <a:tcPr/>
                </a:tc>
                <a:tc>
                  <a:txBody>
                    <a:bodyPr/>
                    <a:lstStyle/>
                    <a:p>
                      <a:pPr rtl="1"/>
                      <a:r>
                        <a:rPr lang="he-IL" dirty="0"/>
                        <a:t>6 ₪</a:t>
                      </a:r>
                    </a:p>
                  </a:txBody>
                  <a:tcPr/>
                </a:tc>
                <a:tc>
                  <a:txBody>
                    <a:bodyPr/>
                    <a:lstStyle/>
                    <a:p>
                      <a:pPr rtl="1"/>
                      <a:r>
                        <a:rPr lang="he-IL" dirty="0"/>
                        <a:t>6</a:t>
                      </a:r>
                      <a:r>
                        <a:rPr lang="he-IL" baseline="0" dirty="0"/>
                        <a:t> ₪</a:t>
                      </a:r>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0002"/>
                  </a:ext>
                </a:extLst>
              </a:tr>
              <a:tr h="370840">
                <a:tc>
                  <a:txBody>
                    <a:bodyPr/>
                    <a:lstStyle/>
                    <a:p>
                      <a:pPr rtl="1"/>
                      <a:r>
                        <a:rPr lang="he-IL" dirty="0"/>
                        <a:t>חיסכון</a:t>
                      </a:r>
                    </a:p>
                  </a:txBody>
                  <a:tcPr/>
                </a:tc>
                <a:tc>
                  <a:txBody>
                    <a:bodyPr/>
                    <a:lstStyle/>
                    <a:p>
                      <a:pPr rtl="1"/>
                      <a:r>
                        <a:rPr lang="he-IL" dirty="0"/>
                        <a:t>94 ₪</a:t>
                      </a:r>
                    </a:p>
                  </a:txBody>
                  <a:tcPr/>
                </a:tc>
                <a:tc>
                  <a:txBody>
                    <a:bodyPr/>
                    <a:lstStyle/>
                    <a:p>
                      <a:pPr rtl="1"/>
                      <a:r>
                        <a:rPr lang="he-IL" dirty="0"/>
                        <a:t>188 ₪ </a:t>
                      </a:r>
                    </a:p>
                  </a:txBody>
                  <a:tcPr/>
                </a:tc>
                <a:tc>
                  <a:txBody>
                    <a:bodyPr/>
                    <a:lstStyle/>
                    <a:p>
                      <a:pPr rtl="1"/>
                      <a:r>
                        <a:rPr lang="he-IL" dirty="0"/>
                        <a:t>282 ₪ </a:t>
                      </a:r>
                    </a:p>
                  </a:txBody>
                  <a:tcPr/>
                </a:tc>
                <a:tc>
                  <a:txBody>
                    <a:bodyPr/>
                    <a:lstStyle/>
                    <a:p>
                      <a:pPr rtl="1"/>
                      <a:endParaRPr lang="he-IL" dirty="0"/>
                    </a:p>
                  </a:txBody>
                  <a:tcPr/>
                </a:tc>
                <a:tc>
                  <a:txBody>
                    <a:bodyPr/>
                    <a:lstStyle/>
                    <a:p>
                      <a:pPr rtl="1"/>
                      <a:r>
                        <a:rPr lang="he-IL" dirty="0" err="1"/>
                        <a:t>מליון</a:t>
                      </a:r>
                      <a:endParaRPr lang="he-IL" dirty="0"/>
                    </a:p>
                  </a:txBody>
                  <a:tcPr/>
                </a:tc>
                <a:extLst>
                  <a:ext uri="{0D108BD9-81ED-4DB2-BD59-A6C34878D82A}">
                    <a16:rowId xmlns:a16="http://schemas.microsoft.com/office/drawing/2014/main" val="10003"/>
                  </a:ext>
                </a:extLst>
              </a:tr>
              <a:tr h="370840">
                <a:tc>
                  <a:txBody>
                    <a:bodyPr/>
                    <a:lstStyle/>
                    <a:p>
                      <a:pPr rtl="1"/>
                      <a:r>
                        <a:rPr lang="he-IL" dirty="0"/>
                        <a:t>דמי ניהול</a:t>
                      </a:r>
                      <a:r>
                        <a:rPr lang="he-IL" baseline="0" dirty="0"/>
                        <a:t> מהחיסכון</a:t>
                      </a:r>
                      <a:endParaRPr lang="he-IL" dirty="0"/>
                    </a:p>
                  </a:txBody>
                  <a:tcPr/>
                </a:tc>
                <a:tc>
                  <a:txBody>
                    <a:bodyPr/>
                    <a:lstStyle/>
                    <a:p>
                      <a:pPr rtl="1"/>
                      <a:r>
                        <a:rPr lang="he-IL" dirty="0"/>
                        <a:t>0.5/12</a:t>
                      </a:r>
                    </a:p>
                  </a:txBody>
                  <a:tcPr/>
                </a:tc>
                <a:tc>
                  <a:txBody>
                    <a:bodyPr/>
                    <a:lstStyle/>
                    <a:p>
                      <a:pPr rtl="1"/>
                      <a:r>
                        <a:rPr lang="he-IL" dirty="0"/>
                        <a:t>0.5/12</a:t>
                      </a:r>
                    </a:p>
                  </a:txBody>
                  <a:tcPr/>
                </a:tc>
                <a:tc>
                  <a:txBody>
                    <a:bodyPr/>
                    <a:lstStyle/>
                    <a:p>
                      <a:pPr rtl="1"/>
                      <a:r>
                        <a:rPr lang="he-IL" dirty="0"/>
                        <a:t>0.5/12</a:t>
                      </a:r>
                    </a:p>
                  </a:txBody>
                  <a:tcPr/>
                </a:tc>
                <a:tc>
                  <a:txBody>
                    <a:bodyPr/>
                    <a:lstStyle/>
                    <a:p>
                      <a:pPr rtl="1"/>
                      <a:r>
                        <a:rPr lang="he-IL" dirty="0"/>
                        <a:t>0.5/12</a:t>
                      </a:r>
                    </a:p>
                  </a:txBody>
                  <a:tcPr/>
                </a:tc>
                <a:tc>
                  <a:txBody>
                    <a:bodyPr/>
                    <a:lstStyle/>
                    <a:p>
                      <a:pPr rtl="1"/>
                      <a:r>
                        <a:rPr lang="he-IL" dirty="0"/>
                        <a:t>0.5/12</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1528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הכיסויים הביטוחים בקרן הפנסיה</a:t>
            </a:r>
          </a:p>
        </p:txBody>
      </p:sp>
      <p:grpSp>
        <p:nvGrpSpPr>
          <p:cNvPr id="13" name="קבוצה 12"/>
          <p:cNvGrpSpPr/>
          <p:nvPr/>
        </p:nvGrpSpPr>
        <p:grpSpPr>
          <a:xfrm>
            <a:off x="4876800" y="1447800"/>
            <a:ext cx="2438400" cy="2438400"/>
            <a:chOff x="1828799" y="50799"/>
            <a:chExt cx="2438400" cy="2438400"/>
          </a:xfrm>
          <a:solidFill>
            <a:schemeClr val="tx2">
              <a:lumMod val="40000"/>
              <a:lumOff val="60000"/>
            </a:schemeClr>
          </a:solidFill>
        </p:grpSpPr>
        <p:sp>
          <p:nvSpPr>
            <p:cNvPr id="20" name="אליפסה 19"/>
            <p:cNvSpPr/>
            <p:nvPr/>
          </p:nvSpPr>
          <p:spPr>
            <a:xfrm>
              <a:off x="1828799" y="50799"/>
              <a:ext cx="2438400" cy="2438400"/>
            </a:xfrm>
            <a:prstGeom prst="ellipse">
              <a:avLst/>
            </a:prstGeom>
            <a:grpFill/>
            <a:ln w="25400" cap="flat" cmpd="sng" algn="ctr">
              <a:solidFill>
                <a:sysClr val="window" lastClr="FFFFFF">
                  <a:hueOff val="0"/>
                  <a:satOff val="0"/>
                  <a:lumOff val="0"/>
                  <a:alphaOff val="0"/>
                </a:sysClr>
              </a:solidFill>
              <a:prstDash val="solid"/>
            </a:ln>
            <a:effectLst/>
          </p:spPr>
        </p:sp>
        <p:sp>
          <p:nvSpPr>
            <p:cNvPr id="21" name="אליפסה 4"/>
            <p:cNvSpPr/>
            <p:nvPr/>
          </p:nvSpPr>
          <p:spPr>
            <a:xfrm>
              <a:off x="2153920" y="477519"/>
              <a:ext cx="1788160" cy="1097280"/>
            </a:xfrm>
            <a:prstGeom prst="rect">
              <a:avLst/>
            </a:prstGeom>
            <a:grpFill/>
            <a:ln>
              <a:noFill/>
            </a:ln>
            <a:effectLst/>
          </p:spPr>
          <p:txBody>
            <a:bodyPr spcFirstLastPara="0" vert="horz" wrap="square" lIns="0" tIns="0" rIns="0" bIns="0" numCol="1" spcCol="1270" anchor="ctr" anchorCtr="0">
              <a:no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1155700" rtl="1" eaLnBrk="1" fontAlgn="auto" latinLnBrk="0" hangingPunct="1">
                <a:lnSpc>
                  <a:spcPct val="90000"/>
                </a:lnSpc>
                <a:spcBef>
                  <a:spcPct val="0"/>
                </a:spcBef>
                <a:spcAft>
                  <a:spcPct val="35000"/>
                </a:spcAft>
                <a:buClrTx/>
                <a:buSzTx/>
                <a:buFontTx/>
                <a:buNone/>
                <a:tabLst/>
                <a:defRPr/>
              </a:pPr>
              <a:r>
                <a:rPr kumimoji="0" lang="he-IL" sz="2600" b="0" i="0" u="none" strike="noStrike" kern="1200" cap="none" spc="0" normalizeH="0" baseline="0" noProof="0" dirty="0">
                  <a:ln>
                    <a:noFill/>
                  </a:ln>
                  <a:solidFill>
                    <a:sysClr val="windowText" lastClr="000000"/>
                  </a:solidFill>
                  <a:effectLst/>
                  <a:uLnTx/>
                  <a:uFillTx/>
                  <a:latin typeface="Calibri"/>
                  <a:ea typeface="+mn-ea"/>
                  <a:cs typeface="Arial"/>
                </a:rPr>
                <a:t>פנסיית זקנה</a:t>
              </a:r>
            </a:p>
          </p:txBody>
        </p:sp>
      </p:grpSp>
      <p:grpSp>
        <p:nvGrpSpPr>
          <p:cNvPr id="14" name="קבוצה 13"/>
          <p:cNvGrpSpPr/>
          <p:nvPr/>
        </p:nvGrpSpPr>
        <p:grpSpPr>
          <a:xfrm>
            <a:off x="5756657" y="2971801"/>
            <a:ext cx="2438400" cy="2438400"/>
            <a:chOff x="2708656" y="1574800"/>
            <a:chExt cx="2438400" cy="2438400"/>
          </a:xfrm>
          <a:solidFill>
            <a:schemeClr val="tx2">
              <a:lumMod val="60000"/>
              <a:lumOff val="40000"/>
            </a:schemeClr>
          </a:solidFill>
        </p:grpSpPr>
        <p:sp>
          <p:nvSpPr>
            <p:cNvPr id="18" name="אליפסה 17"/>
            <p:cNvSpPr/>
            <p:nvPr/>
          </p:nvSpPr>
          <p:spPr>
            <a:xfrm>
              <a:off x="2708656" y="1574800"/>
              <a:ext cx="2438400" cy="2438400"/>
            </a:xfrm>
            <a:prstGeom prst="ellipse">
              <a:avLst/>
            </a:prstGeom>
            <a:grpFill/>
            <a:ln w="25400" cap="flat" cmpd="sng" algn="ctr">
              <a:solidFill>
                <a:sysClr val="window" lastClr="FFFFFF">
                  <a:hueOff val="0"/>
                  <a:satOff val="0"/>
                  <a:lumOff val="0"/>
                  <a:alphaOff val="0"/>
                </a:sysClr>
              </a:solidFill>
              <a:prstDash val="solid"/>
            </a:ln>
            <a:effectLst/>
          </p:spPr>
        </p:sp>
        <p:sp>
          <p:nvSpPr>
            <p:cNvPr id="19" name="אליפסה 6"/>
            <p:cNvSpPr/>
            <p:nvPr/>
          </p:nvSpPr>
          <p:spPr>
            <a:xfrm>
              <a:off x="3387343" y="2123440"/>
              <a:ext cx="1463040" cy="1341120"/>
            </a:xfrm>
            <a:prstGeom prst="rect">
              <a:avLst/>
            </a:prstGeom>
            <a:grpFill/>
            <a:ln>
              <a:noFill/>
            </a:ln>
            <a:effectLst/>
          </p:spPr>
          <p:txBody>
            <a:bodyPr spcFirstLastPara="0" vert="horz" wrap="square" lIns="0" tIns="0" rIns="0" bIns="0" numCol="1" spcCol="1270" anchor="ctr" anchorCtr="0">
              <a:no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1155700" rtl="1" eaLnBrk="1" fontAlgn="auto" latinLnBrk="0" hangingPunct="1">
                <a:lnSpc>
                  <a:spcPct val="90000"/>
                </a:lnSpc>
                <a:spcBef>
                  <a:spcPct val="0"/>
                </a:spcBef>
                <a:spcAft>
                  <a:spcPct val="35000"/>
                </a:spcAft>
                <a:buClrTx/>
                <a:buSzTx/>
                <a:buFontTx/>
                <a:buNone/>
                <a:tabLst/>
                <a:defRPr/>
              </a:pPr>
              <a:r>
                <a:rPr kumimoji="0" lang="he-IL" sz="2600" b="0" i="0" u="none" strike="noStrike" kern="1200" cap="none" spc="0" normalizeH="0" baseline="0" noProof="0" dirty="0">
                  <a:ln>
                    <a:noFill/>
                  </a:ln>
                  <a:solidFill>
                    <a:sysClr val="windowText" lastClr="000000"/>
                  </a:solidFill>
                  <a:effectLst/>
                  <a:uLnTx/>
                  <a:uFillTx/>
                  <a:latin typeface="Calibri"/>
                  <a:ea typeface="+mn-ea"/>
                  <a:cs typeface="Arial"/>
                </a:rPr>
                <a:t>ביטוח חיים</a:t>
              </a:r>
              <a:br>
                <a:rPr kumimoji="0" lang="en-US" sz="2600" b="0" i="0" u="none" strike="noStrike" kern="1200" cap="none" spc="0" normalizeH="0" baseline="0" noProof="0" dirty="0">
                  <a:ln>
                    <a:noFill/>
                  </a:ln>
                  <a:solidFill>
                    <a:sysClr val="windowText" lastClr="000000"/>
                  </a:solidFill>
                  <a:effectLst/>
                  <a:uLnTx/>
                  <a:uFillTx/>
                  <a:latin typeface="Calibri"/>
                  <a:ea typeface="+mn-ea"/>
                  <a:cs typeface="Arial"/>
                </a:rPr>
              </a:br>
              <a:r>
                <a:rPr lang="he-IL" noProof="0" dirty="0">
                  <a:solidFill>
                    <a:sysClr val="windowText" lastClr="000000"/>
                  </a:solidFill>
                  <a:latin typeface="Calibri"/>
                  <a:cs typeface="Arial"/>
                </a:rPr>
                <a:t>(ביטוח שארים)</a:t>
              </a:r>
              <a:endParaRPr kumimoji="0" lang="he-IL" b="0" i="0" u="none" strike="noStrike" kern="1200" cap="none" spc="0" normalizeH="0" baseline="0" noProof="0" dirty="0">
                <a:ln>
                  <a:noFill/>
                </a:ln>
                <a:solidFill>
                  <a:sysClr val="windowText" lastClr="000000"/>
                </a:solidFill>
                <a:effectLst/>
                <a:uLnTx/>
                <a:uFillTx/>
                <a:latin typeface="Calibri"/>
                <a:cs typeface="Arial"/>
              </a:endParaRPr>
            </a:p>
          </p:txBody>
        </p:sp>
      </p:grpSp>
      <p:grpSp>
        <p:nvGrpSpPr>
          <p:cNvPr id="15" name="קבוצה 14"/>
          <p:cNvGrpSpPr/>
          <p:nvPr/>
        </p:nvGrpSpPr>
        <p:grpSpPr>
          <a:xfrm>
            <a:off x="3996944" y="2971801"/>
            <a:ext cx="2438400" cy="2438400"/>
            <a:chOff x="948943" y="1574800"/>
            <a:chExt cx="2438400" cy="2438400"/>
          </a:xfrm>
          <a:solidFill>
            <a:schemeClr val="tx2">
              <a:lumMod val="75000"/>
            </a:schemeClr>
          </a:solidFill>
        </p:grpSpPr>
        <p:sp>
          <p:nvSpPr>
            <p:cNvPr id="16" name="אליפסה 15"/>
            <p:cNvSpPr/>
            <p:nvPr/>
          </p:nvSpPr>
          <p:spPr>
            <a:xfrm>
              <a:off x="948943" y="1574800"/>
              <a:ext cx="2438400" cy="2438400"/>
            </a:xfrm>
            <a:prstGeom prst="ellipse">
              <a:avLst/>
            </a:prstGeom>
            <a:grpFill/>
            <a:ln w="25400" cap="flat" cmpd="sng" algn="ctr">
              <a:solidFill>
                <a:sysClr val="window" lastClr="FFFFFF">
                  <a:hueOff val="0"/>
                  <a:satOff val="0"/>
                  <a:lumOff val="0"/>
                  <a:alphaOff val="0"/>
                </a:sysClr>
              </a:solidFill>
              <a:prstDash val="solid"/>
            </a:ln>
            <a:effectLst/>
          </p:spPr>
        </p:sp>
        <p:sp>
          <p:nvSpPr>
            <p:cNvPr id="17" name="אליפסה 8"/>
            <p:cNvSpPr/>
            <p:nvPr/>
          </p:nvSpPr>
          <p:spPr>
            <a:xfrm>
              <a:off x="1436623" y="2204720"/>
              <a:ext cx="1463040" cy="1341120"/>
            </a:xfrm>
            <a:prstGeom prst="rect">
              <a:avLst/>
            </a:prstGeom>
            <a:grpFill/>
            <a:ln>
              <a:noFill/>
            </a:ln>
            <a:effectLst/>
          </p:spPr>
          <p:txBody>
            <a:bodyPr spcFirstLastPara="0" vert="horz" wrap="square" lIns="0" tIns="0" rIns="0" bIns="0" numCol="1" spcCol="1270" anchor="ctr" anchorCtr="0">
              <a:no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1155700" rtl="1" eaLnBrk="1" fontAlgn="auto" latinLnBrk="0" hangingPunct="1">
                <a:lnSpc>
                  <a:spcPct val="90000"/>
                </a:lnSpc>
                <a:spcBef>
                  <a:spcPct val="0"/>
                </a:spcBef>
                <a:spcAft>
                  <a:spcPct val="35000"/>
                </a:spcAft>
                <a:buClrTx/>
                <a:buSzTx/>
                <a:buFontTx/>
                <a:buNone/>
                <a:tabLst/>
                <a:defRPr/>
              </a:pPr>
              <a:r>
                <a:rPr kumimoji="0" lang="he-IL" sz="2600" b="0" i="0" u="none" strike="noStrike" kern="1200" cap="none" spc="0" normalizeH="0" baseline="0" noProof="0" dirty="0">
                  <a:ln>
                    <a:noFill/>
                  </a:ln>
                  <a:solidFill>
                    <a:sysClr val="windowText" lastClr="000000"/>
                  </a:solidFill>
                  <a:effectLst/>
                  <a:uLnTx/>
                  <a:uFillTx/>
                  <a:latin typeface="Calibri"/>
                  <a:ea typeface="+mn-ea"/>
                  <a:cs typeface="Arial"/>
                </a:rPr>
                <a:t>ביטוח אובדן כושר עבודה</a:t>
              </a:r>
            </a:p>
          </p:txBody>
        </p:sp>
      </p:grpSp>
    </p:spTree>
    <p:extLst>
      <p:ext uri="{BB962C8B-B14F-4D97-AF65-F5344CB8AC3E}">
        <p14:creationId xmlns:p14="http://schemas.microsoft.com/office/powerpoint/2010/main" val="2106394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לפני זה נלמד כמה מונחים חשובים</a:t>
            </a:r>
          </a:p>
        </p:txBody>
      </p:sp>
      <p:grpSp>
        <p:nvGrpSpPr>
          <p:cNvPr id="4" name="קבוצה 3">
            <a:extLst>
              <a:ext uri="{FF2B5EF4-FFF2-40B4-BE49-F238E27FC236}">
                <a16:creationId xmlns:a16="http://schemas.microsoft.com/office/drawing/2014/main" id="{B13E8A1C-DF0A-4335-8DE2-B8051EB4C0B8}"/>
              </a:ext>
            </a:extLst>
          </p:cNvPr>
          <p:cNvGrpSpPr/>
          <p:nvPr/>
        </p:nvGrpSpPr>
        <p:grpSpPr>
          <a:xfrm>
            <a:off x="8969431" y="1754182"/>
            <a:ext cx="2443019" cy="653143"/>
            <a:chOff x="2063664" y="2080754"/>
            <a:chExt cx="2443019" cy="653143"/>
          </a:xfrm>
        </p:grpSpPr>
        <p:sp>
          <p:nvSpPr>
            <p:cNvPr id="5" name="מלבן 4">
              <a:extLst>
                <a:ext uri="{FF2B5EF4-FFF2-40B4-BE49-F238E27FC236}">
                  <a16:creationId xmlns:a16="http://schemas.microsoft.com/office/drawing/2014/main" id="{2BB2FE84-F4C9-492D-9AE6-BB8E602CA87B}"/>
                </a:ext>
              </a:extLst>
            </p:cNvPr>
            <p:cNvSpPr/>
            <p:nvPr/>
          </p:nvSpPr>
          <p:spPr>
            <a:xfrm>
              <a:off x="2063664" y="2080754"/>
              <a:ext cx="2100429" cy="653143"/>
            </a:xfrm>
            <a:prstGeom prst="rect">
              <a:avLst/>
            </a:prstGeom>
            <a:solidFill>
              <a:schemeClr val="tx2">
                <a:lumMod val="60000"/>
                <a:lumOff val="40000"/>
              </a:schemeClr>
            </a:solidFill>
            <a:ln w="28575">
              <a:solidFill>
                <a:srgbClr val="FE485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latin typeface="Segoe UI Light" panose="020B0502040204020203" pitchFamily="34" charset="0"/>
                  <a:cs typeface="Segoe UI Light" panose="020B0502040204020203" pitchFamily="34" charset="0"/>
                </a:rPr>
                <a:t>חיתום</a:t>
              </a:r>
              <a:endParaRPr lang="he-IL" b="1" dirty="0">
                <a:latin typeface="Segoe UI Light" panose="020B0502040204020203" pitchFamily="34" charset="0"/>
                <a:cs typeface="Segoe UI Light" panose="020B0502040204020203" pitchFamily="34" charset="0"/>
              </a:endParaRPr>
            </a:p>
          </p:txBody>
        </p:sp>
        <p:sp>
          <p:nvSpPr>
            <p:cNvPr id="6" name="תרשים זרימה: מחבר 5">
              <a:extLst>
                <a:ext uri="{FF2B5EF4-FFF2-40B4-BE49-F238E27FC236}">
                  <a16:creationId xmlns:a16="http://schemas.microsoft.com/office/drawing/2014/main" id="{CDF20D6E-C05A-450A-8DBF-6E1F9A23B6F7}"/>
                </a:ext>
              </a:extLst>
            </p:cNvPr>
            <p:cNvSpPr/>
            <p:nvPr/>
          </p:nvSpPr>
          <p:spPr>
            <a:xfrm>
              <a:off x="4295365" y="2299063"/>
              <a:ext cx="211318" cy="209006"/>
            </a:xfrm>
            <a:prstGeom prst="flowChartConnector">
              <a:avLst/>
            </a:prstGeom>
            <a:solidFill>
              <a:srgbClr val="ED0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7" name="קבוצה 6">
            <a:extLst>
              <a:ext uri="{FF2B5EF4-FFF2-40B4-BE49-F238E27FC236}">
                <a16:creationId xmlns:a16="http://schemas.microsoft.com/office/drawing/2014/main" id="{DC161E06-8137-40C0-939F-8F3204446A0F}"/>
              </a:ext>
            </a:extLst>
          </p:cNvPr>
          <p:cNvGrpSpPr/>
          <p:nvPr/>
        </p:nvGrpSpPr>
        <p:grpSpPr>
          <a:xfrm>
            <a:off x="8989460" y="3141647"/>
            <a:ext cx="2422990" cy="653143"/>
            <a:chOff x="2083693" y="3468219"/>
            <a:chExt cx="2422990" cy="653143"/>
          </a:xfrm>
        </p:grpSpPr>
        <p:sp>
          <p:nvSpPr>
            <p:cNvPr id="8" name="מלבן 7">
              <a:extLst>
                <a:ext uri="{FF2B5EF4-FFF2-40B4-BE49-F238E27FC236}">
                  <a16:creationId xmlns:a16="http://schemas.microsoft.com/office/drawing/2014/main" id="{2B449C55-A778-4F29-BB3A-E14F031B8432}"/>
                </a:ext>
              </a:extLst>
            </p:cNvPr>
            <p:cNvSpPr/>
            <p:nvPr/>
          </p:nvSpPr>
          <p:spPr>
            <a:xfrm>
              <a:off x="2083693" y="3468219"/>
              <a:ext cx="2100429" cy="653143"/>
            </a:xfrm>
            <a:prstGeom prst="rect">
              <a:avLst/>
            </a:prstGeom>
            <a:solidFill>
              <a:schemeClr val="tx2">
                <a:lumMod val="60000"/>
                <a:lumOff val="40000"/>
              </a:schemeClr>
            </a:solidFill>
            <a:ln w="28575">
              <a:solidFill>
                <a:srgbClr val="FE485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latin typeface="Segoe UI Light" panose="020B0502040204020203" pitchFamily="34" charset="0"/>
                  <a:cs typeface="Segoe UI Light" panose="020B0502040204020203" pitchFamily="34" charset="0"/>
                </a:rPr>
                <a:t>תקופת אכשרה</a:t>
              </a:r>
              <a:endParaRPr lang="he-IL" sz="1600" b="1" dirty="0">
                <a:latin typeface="Segoe UI Light" panose="020B0502040204020203" pitchFamily="34" charset="0"/>
                <a:cs typeface="Segoe UI Light" panose="020B0502040204020203" pitchFamily="34" charset="0"/>
              </a:endParaRPr>
            </a:p>
          </p:txBody>
        </p:sp>
        <p:sp>
          <p:nvSpPr>
            <p:cNvPr id="9" name="תרשים זרימה: מחבר 8">
              <a:extLst>
                <a:ext uri="{FF2B5EF4-FFF2-40B4-BE49-F238E27FC236}">
                  <a16:creationId xmlns:a16="http://schemas.microsoft.com/office/drawing/2014/main" id="{7DAB6863-2B55-49E5-B033-39DBD73FA7E9}"/>
                </a:ext>
              </a:extLst>
            </p:cNvPr>
            <p:cNvSpPr/>
            <p:nvPr/>
          </p:nvSpPr>
          <p:spPr>
            <a:xfrm>
              <a:off x="4295365" y="3677224"/>
              <a:ext cx="211318" cy="209006"/>
            </a:xfrm>
            <a:prstGeom prst="flowChartConnector">
              <a:avLst/>
            </a:prstGeom>
            <a:solidFill>
              <a:srgbClr val="ED0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0" name="קבוצה 9">
            <a:extLst>
              <a:ext uri="{FF2B5EF4-FFF2-40B4-BE49-F238E27FC236}">
                <a16:creationId xmlns:a16="http://schemas.microsoft.com/office/drawing/2014/main" id="{E4A9B1EA-7C07-4086-B482-C6A3454AEACE}"/>
              </a:ext>
            </a:extLst>
          </p:cNvPr>
          <p:cNvGrpSpPr/>
          <p:nvPr/>
        </p:nvGrpSpPr>
        <p:grpSpPr>
          <a:xfrm>
            <a:off x="8969430" y="4529112"/>
            <a:ext cx="2446215" cy="653143"/>
            <a:chOff x="2063663" y="4855684"/>
            <a:chExt cx="2446215" cy="653143"/>
          </a:xfrm>
        </p:grpSpPr>
        <p:sp>
          <p:nvSpPr>
            <p:cNvPr id="11" name="מלבן 10">
              <a:extLst>
                <a:ext uri="{FF2B5EF4-FFF2-40B4-BE49-F238E27FC236}">
                  <a16:creationId xmlns:a16="http://schemas.microsoft.com/office/drawing/2014/main" id="{188F6E70-ACC3-4AA2-99F0-5FB9B84E5235}"/>
                </a:ext>
              </a:extLst>
            </p:cNvPr>
            <p:cNvSpPr/>
            <p:nvPr/>
          </p:nvSpPr>
          <p:spPr>
            <a:xfrm>
              <a:off x="2063663" y="4855684"/>
              <a:ext cx="2100429" cy="653143"/>
            </a:xfrm>
            <a:prstGeom prst="rect">
              <a:avLst/>
            </a:prstGeom>
            <a:solidFill>
              <a:schemeClr val="tx2">
                <a:lumMod val="60000"/>
                <a:lumOff val="40000"/>
              </a:schemeClr>
            </a:solidFill>
            <a:ln w="28575">
              <a:solidFill>
                <a:srgbClr val="FE485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latin typeface="Segoe UI Light" panose="020B0502040204020203" pitchFamily="34" charset="0"/>
                  <a:cs typeface="Segoe UI Light" panose="020B0502040204020203" pitchFamily="34" charset="0"/>
                </a:rPr>
                <a:t>אורכת ביטוח</a:t>
              </a:r>
              <a:endParaRPr lang="he-IL" b="1" dirty="0">
                <a:latin typeface="Segoe UI Light" panose="020B0502040204020203" pitchFamily="34" charset="0"/>
                <a:cs typeface="Segoe UI Light" panose="020B0502040204020203" pitchFamily="34" charset="0"/>
              </a:endParaRPr>
            </a:p>
          </p:txBody>
        </p:sp>
        <p:sp>
          <p:nvSpPr>
            <p:cNvPr id="12" name="תרשים זרימה: מחבר 11">
              <a:extLst>
                <a:ext uri="{FF2B5EF4-FFF2-40B4-BE49-F238E27FC236}">
                  <a16:creationId xmlns:a16="http://schemas.microsoft.com/office/drawing/2014/main" id="{9D73ED5A-22B5-403E-9E06-693890E62387}"/>
                </a:ext>
              </a:extLst>
            </p:cNvPr>
            <p:cNvSpPr/>
            <p:nvPr/>
          </p:nvSpPr>
          <p:spPr>
            <a:xfrm>
              <a:off x="4298560" y="5055385"/>
              <a:ext cx="211318" cy="209006"/>
            </a:xfrm>
            <a:prstGeom prst="flowChartConnector">
              <a:avLst/>
            </a:prstGeom>
            <a:solidFill>
              <a:srgbClr val="ED0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11719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מי צריך ביטוח חיים?</a:t>
            </a:r>
          </a:p>
        </p:txBody>
      </p:sp>
      <p:grpSp>
        <p:nvGrpSpPr>
          <p:cNvPr id="4" name="קבוצה 3"/>
          <p:cNvGrpSpPr/>
          <p:nvPr/>
        </p:nvGrpSpPr>
        <p:grpSpPr>
          <a:xfrm>
            <a:off x="4300190" y="4075918"/>
            <a:ext cx="7471063" cy="1222374"/>
            <a:chOff x="8184231" y="4220312"/>
            <a:chExt cx="7471063" cy="1222374"/>
          </a:xfrm>
        </p:grpSpPr>
        <p:sp>
          <p:nvSpPr>
            <p:cNvPr id="11" name="TextBox 33"/>
            <p:cNvSpPr txBox="1"/>
            <p:nvPr/>
          </p:nvSpPr>
          <p:spPr>
            <a:xfrm>
              <a:off x="8184231" y="4700171"/>
              <a:ext cx="3569957" cy="41293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lnSpc>
                  <a:spcPts val="2500"/>
                </a:lnSpc>
                <a:spcBef>
                  <a:spcPts val="600"/>
                </a:spcBef>
              </a:pPr>
              <a:r>
                <a:rPr lang="he-IL" sz="2200" dirty="0">
                  <a:cs typeface="Arial Unicode MS" panose="020B0604020202020204" pitchFamily="34" charset="-128"/>
                </a:rPr>
                <a:t>אין בן זוג, אבל יש ילדים</a:t>
              </a:r>
            </a:p>
          </p:txBody>
        </p:sp>
        <p:sp>
          <p:nvSpPr>
            <p:cNvPr id="12" name="מלבן מעוגל 11"/>
            <p:cNvSpPr/>
            <p:nvPr/>
          </p:nvSpPr>
          <p:spPr>
            <a:xfrm>
              <a:off x="8184231" y="4220312"/>
              <a:ext cx="3569957" cy="476416"/>
            </a:xfrm>
            <a:prstGeom prst="roundRect">
              <a:avLst>
                <a:gd name="adj" fmla="val 76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he-IL" sz="2200" b="1" dirty="0">
                  <a:solidFill>
                    <a:schemeClr val="accent6"/>
                  </a:solidFill>
                </a:rPr>
                <a:t>גרוש או אלמן ?</a:t>
              </a:r>
            </a:p>
          </p:txBody>
        </p:sp>
        <p:sp>
          <p:nvSpPr>
            <p:cNvPr id="13" name="TextBox 18"/>
            <p:cNvSpPr txBox="1"/>
            <p:nvPr/>
          </p:nvSpPr>
          <p:spPr>
            <a:xfrm>
              <a:off x="12085337" y="4709152"/>
              <a:ext cx="3569957" cy="73353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lnSpc>
                  <a:spcPts val="2500"/>
                </a:lnSpc>
                <a:spcBef>
                  <a:spcPts val="600"/>
                </a:spcBef>
              </a:pPr>
              <a:r>
                <a:rPr lang="he-IL" sz="2200" dirty="0">
                  <a:cs typeface="Arial Unicode MS" panose="020B0604020202020204" pitchFamily="34" charset="-128"/>
                </a:rPr>
                <a:t>צריכים לדאוג לשמירה על ההכנסה של משק הבית</a:t>
              </a:r>
            </a:p>
          </p:txBody>
        </p:sp>
      </p:grpSp>
      <p:grpSp>
        <p:nvGrpSpPr>
          <p:cNvPr id="5" name="קבוצה 4"/>
          <p:cNvGrpSpPr/>
          <p:nvPr/>
        </p:nvGrpSpPr>
        <p:grpSpPr>
          <a:xfrm>
            <a:off x="420747" y="4075918"/>
            <a:ext cx="3569957" cy="892793"/>
            <a:chOff x="8184231" y="4220312"/>
            <a:chExt cx="3569957" cy="892793"/>
          </a:xfrm>
        </p:grpSpPr>
        <p:sp>
          <p:nvSpPr>
            <p:cNvPr id="9" name="TextBox 37"/>
            <p:cNvSpPr txBox="1"/>
            <p:nvPr/>
          </p:nvSpPr>
          <p:spPr>
            <a:xfrm>
              <a:off x="8184231" y="4700171"/>
              <a:ext cx="3569957" cy="41293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lnSpc>
                  <a:spcPts val="2500"/>
                </a:lnSpc>
                <a:spcBef>
                  <a:spcPts val="600"/>
                </a:spcBef>
              </a:pPr>
              <a:r>
                <a:rPr lang="he-IL" sz="2200" dirty="0">
                  <a:cs typeface="Arial Unicode MS" panose="020B0604020202020204" pitchFamily="34" charset="-128"/>
                </a:rPr>
                <a:t>האם יש אנשים התלויים בו?</a:t>
              </a:r>
            </a:p>
          </p:txBody>
        </p:sp>
        <p:sp>
          <p:nvSpPr>
            <p:cNvPr id="10" name="מלבן מעוגל 9"/>
            <p:cNvSpPr/>
            <p:nvPr/>
          </p:nvSpPr>
          <p:spPr>
            <a:xfrm>
              <a:off x="8184231" y="4220312"/>
              <a:ext cx="3569957" cy="476416"/>
            </a:xfrm>
            <a:prstGeom prst="roundRect">
              <a:avLst>
                <a:gd name="adj" fmla="val 76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he-IL" sz="2200" b="1" dirty="0">
                  <a:solidFill>
                    <a:schemeClr val="accent6"/>
                  </a:solidFill>
                </a:rPr>
                <a:t>רווק ?</a:t>
              </a:r>
            </a:p>
          </p:txBody>
        </p:sp>
      </p:grpSp>
      <p:pic>
        <p:nvPicPr>
          <p:cNvPr id="6" name="Picture 2" descr="\\filer01\General\media\pictures\Images\Image Bank\copy right photos\בית_משפחה_חברים_פנאי\family_tent_camping_73671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6918" y="1600934"/>
            <a:ext cx="3472672" cy="23169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3" descr="\\filer01\General\media\pictures\Images\Image Bank\copy right photos\ילדים\shutterstock_2335226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0190" y="1600934"/>
            <a:ext cx="3471768" cy="23169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22850" y="1559707"/>
            <a:ext cx="1835579" cy="24333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מלבן מעוגל 14"/>
          <p:cNvSpPr/>
          <p:nvPr/>
        </p:nvSpPr>
        <p:spPr>
          <a:xfrm>
            <a:off x="8276918" y="4088342"/>
            <a:ext cx="3569957" cy="476416"/>
          </a:xfrm>
          <a:prstGeom prst="roundRect">
            <a:avLst>
              <a:gd name="adj" fmla="val 76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he-IL" sz="2200" b="1" dirty="0">
                <a:solidFill>
                  <a:schemeClr val="accent6"/>
                </a:solidFill>
              </a:rPr>
              <a:t>בעלי משפחה ?</a:t>
            </a:r>
          </a:p>
        </p:txBody>
      </p:sp>
    </p:spTree>
    <p:extLst>
      <p:ext uri="{BB962C8B-B14F-4D97-AF65-F5344CB8AC3E}">
        <p14:creationId xmlns:p14="http://schemas.microsoft.com/office/powerpoint/2010/main" val="133614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רווקים : ויתור על שארים</a:t>
            </a:r>
          </a:p>
        </p:txBody>
      </p:sp>
      <p:grpSp>
        <p:nvGrpSpPr>
          <p:cNvPr id="4" name="קבוצה 3">
            <a:extLst>
              <a:ext uri="{FF2B5EF4-FFF2-40B4-BE49-F238E27FC236}">
                <a16:creationId xmlns:a16="http://schemas.microsoft.com/office/drawing/2014/main" id="{6A56959D-6F80-410D-A546-7175951145AA}"/>
              </a:ext>
            </a:extLst>
          </p:cNvPr>
          <p:cNvGrpSpPr/>
          <p:nvPr/>
        </p:nvGrpSpPr>
        <p:grpSpPr>
          <a:xfrm>
            <a:off x="2638568" y="2138027"/>
            <a:ext cx="4817168" cy="2467349"/>
            <a:chOff x="6746023" y="2305877"/>
            <a:chExt cx="4817168" cy="2467349"/>
          </a:xfrm>
        </p:grpSpPr>
        <p:sp>
          <p:nvSpPr>
            <p:cNvPr id="5" name="מלבן: פינות מעוגלות 10">
              <a:extLst>
                <a:ext uri="{FF2B5EF4-FFF2-40B4-BE49-F238E27FC236}">
                  <a16:creationId xmlns:a16="http://schemas.microsoft.com/office/drawing/2014/main" id="{10AF2B4D-3AB6-42F8-9FDC-4C37B5E52336}"/>
                </a:ext>
              </a:extLst>
            </p:cNvPr>
            <p:cNvSpPr/>
            <p:nvPr/>
          </p:nvSpPr>
          <p:spPr>
            <a:xfrm>
              <a:off x="6746023" y="2305877"/>
              <a:ext cx="4817167" cy="2246243"/>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a:extLst>
                <a:ext uri="{FF2B5EF4-FFF2-40B4-BE49-F238E27FC236}">
                  <a16:creationId xmlns:a16="http://schemas.microsoft.com/office/drawing/2014/main" id="{FCA0E019-1B31-4860-914D-E7CDDB83DEB2}"/>
                </a:ext>
              </a:extLst>
            </p:cNvPr>
            <p:cNvSpPr txBox="1"/>
            <p:nvPr/>
          </p:nvSpPr>
          <p:spPr>
            <a:xfrm>
              <a:off x="6746024" y="2464902"/>
              <a:ext cx="4817167" cy="2308324"/>
            </a:xfrm>
            <a:prstGeom prst="rect">
              <a:avLst/>
            </a:prstGeom>
            <a:noFill/>
          </p:spPr>
          <p:txBody>
            <a:bodyPr wrap="square" rtlCol="1">
              <a:spAutoFit/>
            </a:bodyPr>
            <a:lstStyle/>
            <a:p>
              <a:pPr algn="ctr"/>
              <a:r>
                <a:rPr lang="he-IL" sz="2400" b="1" dirty="0">
                  <a:latin typeface="Segoe UI Light" panose="020B0502040204020203" pitchFamily="34" charset="0"/>
                  <a:cs typeface="Segoe UI Light" panose="020B0502040204020203" pitchFamily="34" charset="0"/>
                </a:rPr>
                <a:t>שלום, יש לי שאלה, </a:t>
              </a:r>
            </a:p>
            <a:p>
              <a:pPr algn="ctr"/>
              <a:r>
                <a:rPr lang="he-IL" sz="2400" b="1" kern="0" dirty="0">
                  <a:latin typeface="Segoe UI Light" panose="020B0502040204020203" pitchFamily="34" charset="0"/>
                  <a:cs typeface="Segoe UI Light" panose="020B0502040204020203" pitchFamily="34" charset="0"/>
                </a:rPr>
                <a:t>הצטרפתי לקרן הפנסיה</a:t>
              </a:r>
            </a:p>
            <a:p>
              <a:pPr algn="ctr"/>
              <a:r>
                <a:rPr lang="he-IL" sz="2400" b="1" kern="0" dirty="0">
                  <a:latin typeface="Segoe UI Light" panose="020B0502040204020203" pitchFamily="34" charset="0"/>
                  <a:cs typeface="Segoe UI Light" panose="020B0502040204020203" pitchFamily="34" charset="0"/>
                </a:rPr>
                <a:t>אך אני עדיין לא נשואה.</a:t>
              </a:r>
            </a:p>
            <a:p>
              <a:pPr algn="ctr"/>
              <a:r>
                <a:rPr lang="he-IL" sz="2400" b="1" kern="0" dirty="0">
                  <a:latin typeface="Segoe UI Light" panose="020B0502040204020203" pitchFamily="34" charset="0"/>
                  <a:cs typeface="Segoe UI Light" panose="020B0502040204020203" pitchFamily="34" charset="0"/>
                </a:rPr>
                <a:t>למה אני צריכה לשלם</a:t>
              </a:r>
            </a:p>
            <a:p>
              <a:pPr algn="ctr"/>
              <a:r>
                <a:rPr lang="he-IL" sz="2400" b="1" kern="0" dirty="0">
                  <a:latin typeface="Segoe UI Light" panose="020B0502040204020203" pitchFamily="34" charset="0"/>
                  <a:cs typeface="Segoe UI Light" panose="020B0502040204020203" pitchFamily="34" charset="0"/>
                </a:rPr>
                <a:t>על ביטוח לשארים?</a:t>
              </a:r>
            </a:p>
            <a:p>
              <a:pPr algn="ctr"/>
              <a:endParaRPr lang="he-IL" sz="2400" b="1" dirty="0">
                <a:latin typeface="Segoe UI Light" panose="020B0502040204020203" pitchFamily="34" charset="0"/>
                <a:cs typeface="Segoe UI Light" panose="020B0502040204020203" pitchFamily="34" charset="0"/>
              </a:endParaRPr>
            </a:p>
          </p:txBody>
        </p:sp>
      </p:grpSp>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75805" y="1241063"/>
            <a:ext cx="3716194" cy="4920405"/>
          </a:xfrm>
          <a:prstGeom prst="rect">
            <a:avLst/>
          </a:prstGeom>
        </p:spPr>
      </p:pic>
    </p:spTree>
    <p:extLst>
      <p:ext uri="{BB962C8B-B14F-4D97-AF65-F5344CB8AC3E}">
        <p14:creationId xmlns:p14="http://schemas.microsoft.com/office/powerpoint/2010/main" val="2972239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הכירו את יוסי...</a:t>
            </a:r>
          </a:p>
        </p:txBody>
      </p:sp>
      <p:sp>
        <p:nvSpPr>
          <p:cNvPr id="7" name="מלבן: פינות מעוגלות 10">
            <a:extLst>
              <a:ext uri="{FF2B5EF4-FFF2-40B4-BE49-F238E27FC236}">
                <a16:creationId xmlns:a16="http://schemas.microsoft.com/office/drawing/2014/main" id="{7DE55C25-1E01-4C39-A0C2-91522E35E908}"/>
              </a:ext>
            </a:extLst>
          </p:cNvPr>
          <p:cNvSpPr/>
          <p:nvPr/>
        </p:nvSpPr>
        <p:spPr>
          <a:xfrm>
            <a:off x="4600135" y="1491175"/>
            <a:ext cx="6865034" cy="5761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atin typeface="Segoe UI Light" panose="020B0502040204020203" pitchFamily="34" charset="0"/>
                <a:cs typeface="Segoe UI Light" panose="020B0502040204020203" pitchFamily="34" charset="0"/>
              </a:rPr>
              <a:t>רווק בן 28, אשר מרוויח 6,000 שקלים</a:t>
            </a:r>
          </a:p>
          <a:p>
            <a:pPr algn="ctr"/>
            <a:r>
              <a:rPr lang="he-IL" b="1" dirty="0">
                <a:latin typeface="Segoe UI Light" panose="020B0502040204020203" pitchFamily="34" charset="0"/>
                <a:cs typeface="Segoe UI Light" panose="020B0502040204020203" pitchFamily="34" charset="0"/>
              </a:rPr>
              <a:t>יכול לחסוך בכל חודש 27 ₪, אם רק יעדכן את קרן הפנסיה שלו</a:t>
            </a:r>
          </a:p>
        </p:txBody>
      </p:sp>
      <p:graphicFrame>
        <p:nvGraphicFramePr>
          <p:cNvPr id="8" name="תרשים 7">
            <a:extLst>
              <a:ext uri="{FF2B5EF4-FFF2-40B4-BE49-F238E27FC236}">
                <a16:creationId xmlns:a16="http://schemas.microsoft.com/office/drawing/2014/main" id="{FC492B24-709E-4CA9-85DE-228CEDC773D7}"/>
              </a:ext>
            </a:extLst>
          </p:cNvPr>
          <p:cNvGraphicFramePr>
            <a:graphicFrameLocks/>
          </p:cNvGraphicFramePr>
          <p:nvPr/>
        </p:nvGraphicFramePr>
        <p:xfrm>
          <a:off x="5183516" y="2678373"/>
          <a:ext cx="5349825" cy="3283097"/>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559707"/>
            <a:ext cx="3240080" cy="42951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1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קצבת אזרח ותיק מביטוח לאומי</a:t>
            </a:r>
          </a:p>
        </p:txBody>
      </p:sp>
      <p:sp>
        <p:nvSpPr>
          <p:cNvPr id="5" name="מציין מיקום תוכן 2"/>
          <p:cNvSpPr>
            <a:spLocks noGrp="1"/>
          </p:cNvSpPr>
          <p:nvPr>
            <p:ph idx="1"/>
          </p:nvPr>
        </p:nvSpPr>
        <p:spPr>
          <a:xfrm>
            <a:off x="833134" y="1463682"/>
            <a:ext cx="11083506" cy="4351338"/>
          </a:xfrm>
        </p:spPr>
        <p:txBody>
          <a:bodyPr>
            <a:normAutofit/>
          </a:bodyPr>
          <a:lstStyle/>
          <a:p>
            <a:r>
              <a:rPr lang="he-IL" dirty="0"/>
              <a:t>גיל פרישה (כיום):</a:t>
            </a:r>
          </a:p>
          <a:p>
            <a:r>
              <a:rPr lang="he-IL" dirty="0"/>
              <a:t>נשים – 62.4</a:t>
            </a:r>
          </a:p>
          <a:p>
            <a:r>
              <a:rPr lang="he-IL" dirty="0"/>
              <a:t>גברים – 67</a:t>
            </a:r>
          </a:p>
          <a:p>
            <a:r>
              <a:rPr lang="he-IL" dirty="0"/>
              <a:t>בכפוף למבחן הכנסות:</a:t>
            </a:r>
          </a:p>
          <a:p>
            <a:endParaRPr lang="he-IL" dirty="0"/>
          </a:p>
          <a:p>
            <a:endParaRPr lang="he-IL" dirty="0"/>
          </a:p>
        </p:txBody>
      </p:sp>
      <p:graphicFrame>
        <p:nvGraphicFramePr>
          <p:cNvPr id="3" name="טבלה 2"/>
          <p:cNvGraphicFramePr>
            <a:graphicFrameLocks noGrp="1"/>
          </p:cNvGraphicFramePr>
          <p:nvPr/>
        </p:nvGraphicFramePr>
        <p:xfrm>
          <a:off x="2227943" y="3650645"/>
          <a:ext cx="8128000" cy="74168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rtl="1"/>
                      <a:r>
                        <a:rPr lang="he-IL" dirty="0"/>
                        <a:t>למי שאין בן זוג</a:t>
                      </a:r>
                    </a:p>
                  </a:txBody>
                  <a:tcPr>
                    <a:solidFill>
                      <a:schemeClr val="tx2">
                        <a:lumMod val="40000"/>
                        <a:lumOff val="60000"/>
                      </a:schemeClr>
                    </a:solidFill>
                  </a:tcPr>
                </a:tc>
                <a:tc>
                  <a:txBody>
                    <a:bodyPr/>
                    <a:lstStyle/>
                    <a:p>
                      <a:pPr rtl="1"/>
                      <a:r>
                        <a:rPr lang="he-IL" dirty="0"/>
                        <a:t>למי שיש בן זוג</a:t>
                      </a:r>
                    </a:p>
                  </a:txBody>
                  <a:tcPr>
                    <a:solidFill>
                      <a:schemeClr val="tx2">
                        <a:lumMod val="40000"/>
                        <a:lumOff val="60000"/>
                      </a:schemeClr>
                    </a:solidFill>
                  </a:tcPr>
                </a:tc>
                <a:extLst>
                  <a:ext uri="{0D108BD9-81ED-4DB2-BD59-A6C34878D82A}">
                    <a16:rowId xmlns:a16="http://schemas.microsoft.com/office/drawing/2014/main" val="10000"/>
                  </a:ext>
                </a:extLst>
              </a:tr>
              <a:tr h="370840">
                <a:tc>
                  <a:txBody>
                    <a:bodyPr/>
                    <a:lstStyle/>
                    <a:p>
                      <a:pPr rtl="1"/>
                      <a:r>
                        <a:rPr lang="he-IL" dirty="0"/>
                        <a:t>6,014 ₪</a:t>
                      </a:r>
                    </a:p>
                  </a:txBody>
                  <a:tcPr/>
                </a:tc>
                <a:tc>
                  <a:txBody>
                    <a:bodyPr/>
                    <a:lstStyle/>
                    <a:p>
                      <a:pPr rtl="1"/>
                      <a:r>
                        <a:rPr lang="he-IL" dirty="0"/>
                        <a:t>8,019 ₪</a:t>
                      </a:r>
                    </a:p>
                  </a:txBody>
                  <a:tcPr/>
                </a:tc>
                <a:extLst>
                  <a:ext uri="{0D108BD9-81ED-4DB2-BD59-A6C34878D82A}">
                    <a16:rowId xmlns:a16="http://schemas.microsoft.com/office/drawing/2014/main" val="10001"/>
                  </a:ext>
                </a:extLst>
              </a:tr>
            </a:tbl>
          </a:graphicData>
        </a:graphic>
      </p:graphicFrame>
      <p:sp>
        <p:nvSpPr>
          <p:cNvPr id="4" name="מלבן 3"/>
          <p:cNvSpPr/>
          <p:nvPr/>
        </p:nvSpPr>
        <p:spPr>
          <a:xfrm>
            <a:off x="1714500" y="4996543"/>
            <a:ext cx="9348107" cy="79193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במבחן הזכאות לא נלקחת בחשבון הכנסת בן הזוג</a:t>
            </a:r>
          </a:p>
        </p:txBody>
      </p:sp>
    </p:spTree>
    <p:extLst>
      <p:ext uri="{BB962C8B-B14F-4D97-AF65-F5344CB8AC3E}">
        <p14:creationId xmlns:p14="http://schemas.microsoft.com/office/powerpoint/2010/main" val="5941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איך מחשבים את פנסיית השארים?</a:t>
            </a:r>
          </a:p>
        </p:txBody>
      </p:sp>
      <p:sp>
        <p:nvSpPr>
          <p:cNvPr id="3" name="מציין מיקום תוכן 2"/>
          <p:cNvSpPr>
            <a:spLocks noGrp="1"/>
          </p:cNvSpPr>
          <p:nvPr>
            <p:ph idx="1"/>
          </p:nvPr>
        </p:nvSpPr>
        <p:spPr/>
        <p:txBody>
          <a:bodyPr/>
          <a:lstStyle/>
          <a:p>
            <a:pPr marL="342900" indent="-342900">
              <a:buClr>
                <a:schemeClr val="tx2"/>
              </a:buClr>
              <a:buFont typeface="Arial" panose="020B0604020202020204" pitchFamily="34" charset="0"/>
              <a:buChar char="•"/>
            </a:pPr>
            <a:r>
              <a:rPr lang="he-IL" dirty="0">
                <a:latin typeface="Arial" panose="020B0604020202020204" pitchFamily="34" charset="0"/>
              </a:rPr>
              <a:t>אלמנה – 60%</a:t>
            </a:r>
          </a:p>
          <a:p>
            <a:pPr marL="342900" indent="-342900">
              <a:buClr>
                <a:schemeClr val="tx2"/>
              </a:buClr>
              <a:buFont typeface="Arial" panose="020B0604020202020204" pitchFamily="34" charset="0"/>
              <a:buChar char="•"/>
            </a:pPr>
            <a:r>
              <a:rPr lang="he-IL" dirty="0">
                <a:latin typeface="Arial" panose="020B0604020202020204" pitchFamily="34" charset="0"/>
              </a:rPr>
              <a:t>יתום – 40%</a:t>
            </a:r>
          </a:p>
          <a:p>
            <a:pPr marL="342900" indent="-342900">
              <a:buClr>
                <a:schemeClr val="tx2"/>
              </a:buClr>
              <a:buFont typeface="Arial" panose="020B0604020202020204" pitchFamily="34" charset="0"/>
              <a:buChar char="•"/>
            </a:pPr>
            <a:r>
              <a:rPr lang="he-IL" dirty="0">
                <a:latin typeface="Arial" panose="020B0604020202020204" pitchFamily="34" charset="0"/>
              </a:rPr>
              <a:t>הורה נתמך – 20%</a:t>
            </a:r>
          </a:p>
          <a:p>
            <a:pPr marL="342900" indent="-342900">
              <a:buClr>
                <a:schemeClr val="tx2"/>
              </a:buClr>
              <a:buFont typeface="Arial" panose="020B0604020202020204" pitchFamily="34" charset="0"/>
              <a:buChar char="•"/>
            </a:pPr>
            <a:r>
              <a:rPr lang="he-IL" dirty="0">
                <a:latin typeface="Arial" panose="020B0604020202020204" pitchFamily="34" charset="0"/>
              </a:rPr>
              <a:t>סך הקצבאות לא יעלה על השכר הקובע</a:t>
            </a:r>
          </a:p>
          <a:p>
            <a:pPr marL="171450" indent="-171450">
              <a:spcBef>
                <a:spcPts val="1200"/>
              </a:spcBef>
              <a:buClr>
                <a:schemeClr val="tx2"/>
              </a:buClr>
              <a:buFont typeface="Arial" panose="020B0604020202020204" pitchFamily="34" charset="0"/>
              <a:buChar char="•"/>
            </a:pPr>
            <a:endParaRPr lang="he-IL" dirty="0">
              <a:latin typeface="Arial" panose="020B0604020202020204" pitchFamily="34" charset="0"/>
            </a:endParaRPr>
          </a:p>
          <a:p>
            <a:pPr marL="342900" indent="-342900">
              <a:spcBef>
                <a:spcPts val="1200"/>
              </a:spcBef>
              <a:buClr>
                <a:schemeClr val="tx2"/>
              </a:buClr>
              <a:buFont typeface="Arial" panose="020B0604020202020204" pitchFamily="34" charset="0"/>
              <a:buChar char="•"/>
            </a:pPr>
            <a:r>
              <a:rPr lang="he-IL" dirty="0">
                <a:latin typeface="Arial" panose="020B0604020202020204" pitchFamily="34" charset="0"/>
              </a:rPr>
              <a:t>מה קורה כשיש שלושה ילדים?</a:t>
            </a:r>
          </a:p>
          <a:p>
            <a:pPr marL="342900" indent="-342900">
              <a:buClr>
                <a:schemeClr val="tx2"/>
              </a:buClr>
              <a:buFont typeface="Arial" panose="020B0604020202020204" pitchFamily="34" charset="0"/>
              <a:buChar char="•"/>
            </a:pPr>
            <a:r>
              <a:rPr lang="he-IL" dirty="0">
                <a:latin typeface="Arial" panose="020B0604020202020204" pitchFamily="34" charset="0"/>
              </a:rPr>
              <a:t>מה קורה כשיש שתי נשים?</a:t>
            </a:r>
          </a:p>
          <a:p>
            <a:pPr marL="342900" indent="-342900">
              <a:buClr>
                <a:schemeClr val="tx2"/>
              </a:buClr>
              <a:buFont typeface="Arial" panose="020B0604020202020204" pitchFamily="34" charset="0"/>
              <a:buChar char="•"/>
            </a:pPr>
            <a:r>
              <a:rPr lang="he-IL" dirty="0">
                <a:latin typeface="Arial" panose="020B0604020202020204" pitchFamily="34" charset="0"/>
              </a:rPr>
              <a:t>מה קורה במשפחות חד הוריות?</a:t>
            </a:r>
          </a:p>
          <a:p>
            <a:pPr marL="74250" lvl="1">
              <a:spcBef>
                <a:spcPts val="600"/>
              </a:spcBef>
              <a:buClr>
                <a:schemeClr val="tx2"/>
              </a:buClr>
            </a:pPr>
            <a:endParaRPr lang="he-IL" b="1" dirty="0"/>
          </a:p>
          <a:p>
            <a:pPr>
              <a:buClr>
                <a:schemeClr val="tx2"/>
              </a:buClr>
            </a:pPr>
            <a:endParaRPr lang="he-IL" dirty="0"/>
          </a:p>
        </p:txBody>
      </p:sp>
    </p:spTree>
    <p:extLst>
      <p:ext uri="{BB962C8B-B14F-4D97-AF65-F5344CB8AC3E}">
        <p14:creationId xmlns:p14="http://schemas.microsoft.com/office/powerpoint/2010/main" val="1928771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סליחה, יש לי שאלה</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75805" y="1241064"/>
            <a:ext cx="3716194" cy="4920405"/>
          </a:xfrm>
          <a:prstGeom prst="rect">
            <a:avLst/>
          </a:prstGeom>
        </p:spPr>
      </p:pic>
      <p:sp>
        <p:nvSpPr>
          <p:cNvPr id="5" name="מלבן 4"/>
          <p:cNvSpPr/>
          <p:nvPr/>
        </p:nvSpPr>
        <p:spPr>
          <a:xfrm flipH="1">
            <a:off x="7582160" y="1383753"/>
            <a:ext cx="1940431" cy="1200329"/>
          </a:xfrm>
          <a:prstGeom prst="rect">
            <a:avLst/>
          </a:prstGeom>
          <a:ln>
            <a:solidFill>
              <a:schemeClr val="tx2"/>
            </a:solidFill>
          </a:ln>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סליחה, התחתנתי ושכחתי לעדכן את הקרן. האם אני מבוטחת?</a:t>
            </a:r>
          </a:p>
        </p:txBody>
      </p:sp>
    </p:spTree>
    <p:extLst>
      <p:ext uri="{BB962C8B-B14F-4D97-AF65-F5344CB8AC3E}">
        <p14:creationId xmlns:p14="http://schemas.microsoft.com/office/powerpoint/2010/main" val="4238175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גרושים?</a:t>
            </a:r>
          </a:p>
        </p:txBody>
      </p:sp>
      <p:sp>
        <p:nvSpPr>
          <p:cNvPr id="4" name="TextBox 3">
            <a:extLst>
              <a:ext uri="{FF2B5EF4-FFF2-40B4-BE49-F238E27FC236}">
                <a16:creationId xmlns:a16="http://schemas.microsoft.com/office/drawing/2014/main" id="{D7855859-FFB0-4929-B236-5C68F914BBC7}"/>
              </a:ext>
            </a:extLst>
          </p:cNvPr>
          <p:cNvSpPr txBox="1"/>
          <p:nvPr/>
        </p:nvSpPr>
        <p:spPr>
          <a:xfrm>
            <a:off x="1415974" y="3027429"/>
            <a:ext cx="9551120" cy="707886"/>
          </a:xfrm>
          <a:prstGeom prst="rect">
            <a:avLst/>
          </a:prstGeom>
          <a:noFill/>
        </p:spPr>
        <p:txBody>
          <a:bodyPr wrap="square" rtlCol="1">
            <a:spAutoFit/>
          </a:bodyPr>
          <a:lstStyle/>
          <a:p>
            <a:pPr algn="ctr"/>
            <a:r>
              <a:rPr lang="he-IL" sz="4000" b="1" dirty="0">
                <a:latin typeface="Segoe UI Light" panose="020B0502040204020203" pitchFamily="34" charset="0"/>
                <a:cs typeface="Segoe UI Light" panose="020B0502040204020203" pitchFamily="34" charset="0"/>
              </a:rPr>
              <a:t>אין צורך לשלם עבור כיסוי ביטוחי לבת הזוג</a:t>
            </a:r>
          </a:p>
        </p:txBody>
      </p:sp>
    </p:spTree>
    <p:extLst>
      <p:ext uri="{BB962C8B-B14F-4D97-AF65-F5344CB8AC3E}">
        <p14:creationId xmlns:p14="http://schemas.microsoft.com/office/powerpoint/2010/main" val="38399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דוגמה</a:t>
            </a:r>
          </a:p>
        </p:txBody>
      </p:sp>
      <p:sp>
        <p:nvSpPr>
          <p:cNvPr id="3" name="מציין מיקום תוכן 2"/>
          <p:cNvSpPr>
            <a:spLocks noGrp="1"/>
          </p:cNvSpPr>
          <p:nvPr>
            <p:ph idx="1"/>
          </p:nvPr>
        </p:nvSpPr>
        <p:spPr/>
        <p:txBody>
          <a:bodyPr/>
          <a:lstStyle/>
          <a:p>
            <a:r>
              <a:rPr lang="he-IL" dirty="0"/>
              <a:t>שלמה, גבר נשוי בן 40 עם 3 ילדים, התחיל לפני כחודש </a:t>
            </a:r>
            <a:br>
              <a:rPr lang="he-IL" dirty="0"/>
            </a:br>
            <a:r>
              <a:rPr lang="he-IL" dirty="0"/>
              <a:t>לעבוד בעבודה חדשה. היום קיבל את תלוש המשכורת </a:t>
            </a:r>
            <a:br>
              <a:rPr lang="he-IL" dirty="0"/>
            </a:br>
            <a:r>
              <a:rPr lang="he-IL" dirty="0"/>
              <a:t>הראשון שלו. בעודו צועד הביתה היה מעורב בתאונת </a:t>
            </a:r>
            <a:br>
              <a:rPr lang="he-IL" dirty="0"/>
            </a:br>
            <a:r>
              <a:rPr lang="he-IL" dirty="0"/>
              <a:t>דרכים קטלנית, אוטובוס פגע בו והוא נפטר במקום!</a:t>
            </a:r>
          </a:p>
          <a:p>
            <a:endParaRPr lang="he-IL" dirty="0"/>
          </a:p>
          <a:p>
            <a:r>
              <a:rPr lang="he-IL" b="1" dirty="0"/>
              <a:t>האם מגיעה למשפחתו פנסיית שארים?   </a:t>
            </a:r>
          </a:p>
          <a:p>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596" y="282963"/>
            <a:ext cx="3403566" cy="5773458"/>
          </a:xfrm>
          <a:prstGeom prst="rect">
            <a:avLst/>
          </a:prstGeom>
        </p:spPr>
      </p:pic>
    </p:spTree>
    <p:extLst>
      <p:ext uri="{BB962C8B-B14F-4D97-AF65-F5344CB8AC3E}">
        <p14:creationId xmlns:p14="http://schemas.microsoft.com/office/powerpoint/2010/main" val="3574014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הכיסויים הביטוחים בקרן הפנסיה</a:t>
            </a:r>
          </a:p>
        </p:txBody>
      </p:sp>
      <p:sp>
        <p:nvSpPr>
          <p:cNvPr id="3" name="מציין מיקום תוכן 2"/>
          <p:cNvSpPr>
            <a:spLocks noGrp="1"/>
          </p:cNvSpPr>
          <p:nvPr>
            <p:ph idx="1"/>
          </p:nvPr>
        </p:nvSpPr>
        <p:spPr/>
        <p:txBody>
          <a:bodyPr/>
          <a:lstStyle/>
          <a:p>
            <a:endParaRPr lang="he-IL" dirty="0"/>
          </a:p>
        </p:txBody>
      </p:sp>
      <p:grpSp>
        <p:nvGrpSpPr>
          <p:cNvPr id="13" name="קבוצה 12"/>
          <p:cNvGrpSpPr/>
          <p:nvPr/>
        </p:nvGrpSpPr>
        <p:grpSpPr>
          <a:xfrm>
            <a:off x="4876800" y="1447800"/>
            <a:ext cx="2438400" cy="2438400"/>
            <a:chOff x="1828799" y="50799"/>
            <a:chExt cx="2438400" cy="2438400"/>
          </a:xfrm>
          <a:solidFill>
            <a:schemeClr val="tx2">
              <a:lumMod val="40000"/>
              <a:lumOff val="60000"/>
            </a:schemeClr>
          </a:solidFill>
        </p:grpSpPr>
        <p:sp>
          <p:nvSpPr>
            <p:cNvPr id="20" name="אליפסה 19"/>
            <p:cNvSpPr/>
            <p:nvPr/>
          </p:nvSpPr>
          <p:spPr>
            <a:xfrm>
              <a:off x="1828799" y="50799"/>
              <a:ext cx="2438400" cy="2438400"/>
            </a:xfrm>
            <a:prstGeom prst="ellipse">
              <a:avLst/>
            </a:prstGeom>
            <a:grpFill/>
            <a:ln w="25400" cap="flat" cmpd="sng" algn="ctr">
              <a:solidFill>
                <a:sysClr val="window" lastClr="FFFFFF">
                  <a:hueOff val="0"/>
                  <a:satOff val="0"/>
                  <a:lumOff val="0"/>
                  <a:alphaOff val="0"/>
                </a:sysClr>
              </a:solidFill>
              <a:prstDash val="solid"/>
            </a:ln>
            <a:effectLst/>
          </p:spPr>
        </p:sp>
        <p:sp>
          <p:nvSpPr>
            <p:cNvPr id="21" name="אליפסה 4"/>
            <p:cNvSpPr/>
            <p:nvPr/>
          </p:nvSpPr>
          <p:spPr>
            <a:xfrm>
              <a:off x="2153920" y="477519"/>
              <a:ext cx="1788160" cy="1097280"/>
            </a:xfrm>
            <a:prstGeom prst="rect">
              <a:avLst/>
            </a:prstGeom>
            <a:grpFill/>
            <a:ln>
              <a:noFill/>
            </a:ln>
            <a:effectLst/>
          </p:spPr>
          <p:txBody>
            <a:bodyPr spcFirstLastPara="0" vert="horz" wrap="square" lIns="0" tIns="0" rIns="0" bIns="0" numCol="1" spcCol="1270" anchor="ctr" anchorCtr="0">
              <a:no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1155700" rtl="1" eaLnBrk="1" fontAlgn="auto" latinLnBrk="0" hangingPunct="1">
                <a:lnSpc>
                  <a:spcPct val="90000"/>
                </a:lnSpc>
                <a:spcBef>
                  <a:spcPct val="0"/>
                </a:spcBef>
                <a:spcAft>
                  <a:spcPct val="35000"/>
                </a:spcAft>
                <a:buClrTx/>
                <a:buSzTx/>
                <a:buFontTx/>
                <a:buNone/>
                <a:tabLst/>
                <a:defRPr/>
              </a:pPr>
              <a:r>
                <a:rPr kumimoji="0" lang="he-IL" sz="2600" b="0" i="0" u="none" strike="noStrike" kern="1200" cap="none" spc="0" normalizeH="0" baseline="0" noProof="0" dirty="0">
                  <a:ln>
                    <a:noFill/>
                  </a:ln>
                  <a:solidFill>
                    <a:sysClr val="windowText" lastClr="000000"/>
                  </a:solidFill>
                  <a:effectLst/>
                  <a:uLnTx/>
                  <a:uFillTx/>
                  <a:latin typeface="Calibri"/>
                  <a:ea typeface="+mn-ea"/>
                  <a:cs typeface="Arial"/>
                </a:rPr>
                <a:t>פנסיית זקנה</a:t>
              </a:r>
            </a:p>
          </p:txBody>
        </p:sp>
      </p:grpSp>
      <p:grpSp>
        <p:nvGrpSpPr>
          <p:cNvPr id="14" name="קבוצה 13"/>
          <p:cNvGrpSpPr/>
          <p:nvPr/>
        </p:nvGrpSpPr>
        <p:grpSpPr>
          <a:xfrm>
            <a:off x="5756657" y="2971801"/>
            <a:ext cx="2438400" cy="2438400"/>
            <a:chOff x="2708656" y="1574800"/>
            <a:chExt cx="2438400" cy="2438400"/>
          </a:xfrm>
          <a:solidFill>
            <a:schemeClr val="tx2">
              <a:lumMod val="60000"/>
              <a:lumOff val="40000"/>
            </a:schemeClr>
          </a:solidFill>
        </p:grpSpPr>
        <p:sp>
          <p:nvSpPr>
            <p:cNvPr id="18" name="אליפסה 17"/>
            <p:cNvSpPr/>
            <p:nvPr/>
          </p:nvSpPr>
          <p:spPr>
            <a:xfrm>
              <a:off x="2708656" y="1574800"/>
              <a:ext cx="2438400" cy="2438400"/>
            </a:xfrm>
            <a:prstGeom prst="ellipse">
              <a:avLst/>
            </a:prstGeom>
            <a:grpFill/>
            <a:ln w="25400" cap="flat" cmpd="sng" algn="ctr">
              <a:solidFill>
                <a:sysClr val="window" lastClr="FFFFFF">
                  <a:hueOff val="0"/>
                  <a:satOff val="0"/>
                  <a:lumOff val="0"/>
                  <a:alphaOff val="0"/>
                </a:sysClr>
              </a:solidFill>
              <a:prstDash val="solid"/>
            </a:ln>
            <a:effectLst/>
          </p:spPr>
        </p:sp>
        <p:sp>
          <p:nvSpPr>
            <p:cNvPr id="19" name="אליפסה 6"/>
            <p:cNvSpPr/>
            <p:nvPr/>
          </p:nvSpPr>
          <p:spPr>
            <a:xfrm>
              <a:off x="3387343" y="2123440"/>
              <a:ext cx="1463040" cy="1341120"/>
            </a:xfrm>
            <a:prstGeom prst="rect">
              <a:avLst/>
            </a:prstGeom>
            <a:grpFill/>
            <a:ln>
              <a:noFill/>
            </a:ln>
            <a:effectLst/>
          </p:spPr>
          <p:txBody>
            <a:bodyPr spcFirstLastPara="0" vert="horz" wrap="square" lIns="0" tIns="0" rIns="0" bIns="0" numCol="1" spcCol="1270" anchor="ctr" anchorCtr="0">
              <a:no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1155700" rtl="1" eaLnBrk="1" fontAlgn="auto" latinLnBrk="0" hangingPunct="1">
                <a:lnSpc>
                  <a:spcPct val="90000"/>
                </a:lnSpc>
                <a:spcBef>
                  <a:spcPct val="0"/>
                </a:spcBef>
                <a:spcAft>
                  <a:spcPct val="35000"/>
                </a:spcAft>
                <a:buClrTx/>
                <a:buSzTx/>
                <a:buFontTx/>
                <a:buNone/>
                <a:tabLst/>
                <a:defRPr/>
              </a:pPr>
              <a:r>
                <a:rPr kumimoji="0" lang="he-IL" sz="2600" b="0" i="0" u="none" strike="noStrike" kern="1200" cap="none" spc="0" normalizeH="0" baseline="0" noProof="0" dirty="0">
                  <a:ln>
                    <a:noFill/>
                  </a:ln>
                  <a:solidFill>
                    <a:sysClr val="windowText" lastClr="000000"/>
                  </a:solidFill>
                  <a:effectLst/>
                  <a:uLnTx/>
                  <a:uFillTx/>
                  <a:latin typeface="Calibri"/>
                  <a:ea typeface="+mn-ea"/>
                  <a:cs typeface="Arial"/>
                </a:rPr>
                <a:t>ביטוח חיים</a:t>
              </a:r>
              <a:br>
                <a:rPr kumimoji="0" lang="en-US" sz="2600" b="0" i="0" u="none" strike="noStrike" kern="1200" cap="none" spc="0" normalizeH="0" baseline="0" noProof="0" dirty="0">
                  <a:ln>
                    <a:noFill/>
                  </a:ln>
                  <a:solidFill>
                    <a:sysClr val="windowText" lastClr="000000"/>
                  </a:solidFill>
                  <a:effectLst/>
                  <a:uLnTx/>
                  <a:uFillTx/>
                  <a:latin typeface="Calibri"/>
                  <a:ea typeface="+mn-ea"/>
                  <a:cs typeface="Arial"/>
                </a:rPr>
              </a:br>
              <a:r>
                <a:rPr lang="he-IL" noProof="0" dirty="0">
                  <a:solidFill>
                    <a:sysClr val="windowText" lastClr="000000"/>
                  </a:solidFill>
                  <a:latin typeface="Calibri"/>
                  <a:cs typeface="Arial"/>
                </a:rPr>
                <a:t>(ביטוח שארים)</a:t>
              </a:r>
              <a:endParaRPr kumimoji="0" lang="he-IL" b="0" i="0" u="none" strike="noStrike" kern="1200" cap="none" spc="0" normalizeH="0" baseline="0" noProof="0" dirty="0">
                <a:ln>
                  <a:noFill/>
                </a:ln>
                <a:solidFill>
                  <a:sysClr val="windowText" lastClr="000000"/>
                </a:solidFill>
                <a:effectLst/>
                <a:uLnTx/>
                <a:uFillTx/>
                <a:latin typeface="Calibri"/>
                <a:cs typeface="Arial"/>
              </a:endParaRPr>
            </a:p>
          </p:txBody>
        </p:sp>
      </p:grpSp>
      <p:grpSp>
        <p:nvGrpSpPr>
          <p:cNvPr id="15" name="קבוצה 14"/>
          <p:cNvGrpSpPr/>
          <p:nvPr/>
        </p:nvGrpSpPr>
        <p:grpSpPr>
          <a:xfrm>
            <a:off x="3996944" y="2971801"/>
            <a:ext cx="2438400" cy="2438400"/>
            <a:chOff x="948943" y="1574800"/>
            <a:chExt cx="2438400" cy="2438400"/>
          </a:xfrm>
          <a:solidFill>
            <a:schemeClr val="tx2">
              <a:lumMod val="75000"/>
            </a:schemeClr>
          </a:solidFill>
        </p:grpSpPr>
        <p:sp>
          <p:nvSpPr>
            <p:cNvPr id="16" name="אליפסה 15"/>
            <p:cNvSpPr/>
            <p:nvPr/>
          </p:nvSpPr>
          <p:spPr>
            <a:xfrm>
              <a:off x="948943" y="1574800"/>
              <a:ext cx="2438400" cy="2438400"/>
            </a:xfrm>
            <a:prstGeom prst="ellipse">
              <a:avLst/>
            </a:prstGeom>
            <a:grpFill/>
            <a:ln w="25400" cap="flat" cmpd="sng" algn="ctr">
              <a:solidFill>
                <a:sysClr val="window" lastClr="FFFFFF">
                  <a:hueOff val="0"/>
                  <a:satOff val="0"/>
                  <a:lumOff val="0"/>
                  <a:alphaOff val="0"/>
                </a:sysClr>
              </a:solidFill>
              <a:prstDash val="solid"/>
            </a:ln>
            <a:effectLst/>
          </p:spPr>
        </p:sp>
        <p:sp>
          <p:nvSpPr>
            <p:cNvPr id="17" name="אליפסה 8"/>
            <p:cNvSpPr/>
            <p:nvPr/>
          </p:nvSpPr>
          <p:spPr>
            <a:xfrm>
              <a:off x="1436623" y="2204720"/>
              <a:ext cx="1463040" cy="1341120"/>
            </a:xfrm>
            <a:prstGeom prst="rect">
              <a:avLst/>
            </a:prstGeom>
            <a:grpFill/>
            <a:ln>
              <a:noFill/>
            </a:ln>
            <a:effectLst/>
          </p:spPr>
          <p:txBody>
            <a:bodyPr spcFirstLastPara="0" vert="horz" wrap="square" lIns="0" tIns="0" rIns="0" bIns="0" numCol="1" spcCol="1270" anchor="ctr" anchorCtr="0">
              <a:no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1155700" rtl="1" eaLnBrk="1" fontAlgn="auto" latinLnBrk="0" hangingPunct="1">
                <a:lnSpc>
                  <a:spcPct val="90000"/>
                </a:lnSpc>
                <a:spcBef>
                  <a:spcPct val="0"/>
                </a:spcBef>
                <a:spcAft>
                  <a:spcPct val="35000"/>
                </a:spcAft>
                <a:buClrTx/>
                <a:buSzTx/>
                <a:buFontTx/>
                <a:buNone/>
                <a:tabLst/>
                <a:defRPr/>
              </a:pPr>
              <a:r>
                <a:rPr kumimoji="0" lang="he-IL" sz="2600" b="0" i="0" u="none" strike="noStrike" kern="1200" cap="none" spc="0" normalizeH="0" baseline="0" noProof="0" dirty="0">
                  <a:ln>
                    <a:noFill/>
                  </a:ln>
                  <a:solidFill>
                    <a:sysClr val="windowText" lastClr="000000"/>
                  </a:solidFill>
                  <a:effectLst/>
                  <a:uLnTx/>
                  <a:uFillTx/>
                  <a:latin typeface="Calibri"/>
                  <a:ea typeface="+mn-ea"/>
                  <a:cs typeface="Arial"/>
                </a:rPr>
                <a:t>ביטוח אובדן כושר עבודה</a:t>
              </a:r>
            </a:p>
          </p:txBody>
        </p:sp>
      </p:grpSp>
    </p:spTree>
    <p:extLst>
      <p:ext uri="{BB962C8B-B14F-4D97-AF65-F5344CB8AC3E}">
        <p14:creationId xmlns:p14="http://schemas.microsoft.com/office/powerpoint/2010/main" val="448981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מי יחשב כנכה?</a:t>
            </a:r>
          </a:p>
        </p:txBody>
      </p:sp>
      <p:sp>
        <p:nvSpPr>
          <p:cNvPr id="4" name="כותרת 1">
            <a:extLst>
              <a:ext uri="{FF2B5EF4-FFF2-40B4-BE49-F238E27FC236}">
                <a16:creationId xmlns:a16="http://schemas.microsoft.com/office/drawing/2014/main" id="{820AC44F-8CB0-4A2E-98F4-41203C72450E}"/>
              </a:ext>
            </a:extLst>
          </p:cNvPr>
          <p:cNvSpPr txBox="1">
            <a:spLocks/>
          </p:cNvSpPr>
          <p:nvPr/>
        </p:nvSpPr>
        <p:spPr>
          <a:xfrm>
            <a:off x="3301904" y="2006905"/>
            <a:ext cx="8367554" cy="2097071"/>
          </a:xfrm>
          <a:prstGeom prst="rect">
            <a:avLst/>
          </a:prstGeom>
          <a:solidFill>
            <a:schemeClr val="tx2"/>
          </a:solidFill>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2800" b="1" kern="1200">
                <a:solidFill>
                  <a:schemeClr val="tx1"/>
                </a:solidFill>
                <a:latin typeface="+mj-lt"/>
                <a:ea typeface="+mj-ea"/>
                <a:cs typeface="Segoe UI Light" panose="020B0502040204020203" pitchFamily="34" charset="0"/>
              </a:defRPr>
            </a:lvl1pPr>
          </a:lstStyle>
          <a:p>
            <a:pPr marL="342900" indent="-342900">
              <a:lnSpc>
                <a:spcPct val="150000"/>
              </a:lnSpc>
              <a:buClr>
                <a:schemeClr val="tx2">
                  <a:lumMod val="50000"/>
                </a:schemeClr>
              </a:buClr>
              <a:buFont typeface="Wingdings" panose="05000000000000000000" pitchFamily="2" charset="2"/>
              <a:buChar char="§"/>
            </a:pPr>
            <a:r>
              <a:rPr lang="he-IL" sz="2000" dirty="0">
                <a:solidFill>
                  <a:schemeClr val="bg1"/>
                </a:solidFill>
              </a:rPr>
              <a:t>עמית שלפחות 25% מכושרו לעבוד נפגע מחמת מצב בריאותו</a:t>
            </a:r>
          </a:p>
          <a:p>
            <a:pPr marL="342900" indent="-342900">
              <a:lnSpc>
                <a:spcPct val="150000"/>
              </a:lnSpc>
              <a:buClr>
                <a:schemeClr val="tx2">
                  <a:lumMod val="50000"/>
                </a:schemeClr>
              </a:buClr>
              <a:buFont typeface="Wingdings" panose="05000000000000000000" pitchFamily="2" charset="2"/>
              <a:buChar char="§"/>
            </a:pPr>
            <a:r>
              <a:rPr lang="he-IL" sz="2000" dirty="0">
                <a:solidFill>
                  <a:schemeClr val="bg1"/>
                </a:solidFill>
              </a:rPr>
              <a:t>וכתוצאה מכך הוא אינו מסוגל לעבוד בעבודתו או בכל עבודה אחרת המתאימה לו</a:t>
            </a:r>
          </a:p>
          <a:p>
            <a:pPr marL="342900" indent="-342900">
              <a:lnSpc>
                <a:spcPct val="150000"/>
              </a:lnSpc>
              <a:buClr>
                <a:schemeClr val="tx2">
                  <a:lumMod val="50000"/>
                </a:schemeClr>
              </a:buClr>
              <a:buFont typeface="Wingdings" panose="05000000000000000000" pitchFamily="2" charset="2"/>
              <a:buChar char="§"/>
            </a:pPr>
            <a:r>
              <a:rPr lang="he-IL" sz="2000" dirty="0">
                <a:solidFill>
                  <a:schemeClr val="bg1"/>
                </a:solidFill>
              </a:rPr>
              <a:t>לפי השכלתו, הכשרתו או ניסיונו</a:t>
            </a:r>
          </a:p>
          <a:p>
            <a:pPr marL="342900" indent="-342900">
              <a:lnSpc>
                <a:spcPct val="150000"/>
              </a:lnSpc>
              <a:buClr>
                <a:schemeClr val="tx2">
                  <a:lumMod val="50000"/>
                </a:schemeClr>
              </a:buClr>
              <a:buFont typeface="Wingdings" panose="05000000000000000000" pitchFamily="2" charset="2"/>
              <a:buChar char="§"/>
            </a:pPr>
            <a:r>
              <a:rPr lang="he-IL" sz="2000" dirty="0">
                <a:solidFill>
                  <a:schemeClr val="bg1"/>
                </a:solidFill>
              </a:rPr>
              <a:t>במשך תקופה של למעלה מ- 90 ימים רצופים</a:t>
            </a:r>
          </a:p>
          <a:p>
            <a:pPr marL="342900" indent="-342900">
              <a:lnSpc>
                <a:spcPct val="150000"/>
              </a:lnSpc>
              <a:buClr>
                <a:schemeClr val="tx2">
                  <a:lumMod val="50000"/>
                </a:schemeClr>
              </a:buClr>
              <a:buFont typeface="Wingdings" panose="05000000000000000000" pitchFamily="2" charset="2"/>
              <a:buChar char="§"/>
            </a:pPr>
            <a:r>
              <a:rPr lang="he-IL" sz="2000" dirty="0">
                <a:solidFill>
                  <a:schemeClr val="bg1"/>
                </a:solidFill>
              </a:rPr>
              <a:t>והכל כפי שייקבע על ידי הועדה הרפואית</a:t>
            </a:r>
          </a:p>
        </p:txBody>
      </p:sp>
      <p:sp>
        <p:nvSpPr>
          <p:cNvPr id="5" name="מלבן: פינות מעוגלות 12">
            <a:extLst>
              <a:ext uri="{FF2B5EF4-FFF2-40B4-BE49-F238E27FC236}">
                <a16:creationId xmlns:a16="http://schemas.microsoft.com/office/drawing/2014/main" id="{E854F654-506F-4453-A2C3-9CC5E538CC63}"/>
              </a:ext>
            </a:extLst>
          </p:cNvPr>
          <p:cNvSpPr/>
          <p:nvPr/>
        </p:nvSpPr>
        <p:spPr>
          <a:xfrm>
            <a:off x="3301904" y="4491866"/>
            <a:ext cx="7563173" cy="63543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Segoe UI Light" panose="020B0502040204020203" pitchFamily="34" charset="0"/>
                <a:cs typeface="Segoe UI Light" panose="020B0502040204020203" pitchFamily="34" charset="0"/>
              </a:rPr>
              <a:t>קצבת נכות משולמת לאחר 3 חודשי המתנה וכוללת שחרור </a:t>
            </a:r>
            <a:r>
              <a:rPr lang="he-IL" sz="2000" b="1" dirty="0" err="1">
                <a:solidFill>
                  <a:schemeClr val="tx1"/>
                </a:solidFill>
                <a:latin typeface="Segoe UI Light" panose="020B0502040204020203" pitchFamily="34" charset="0"/>
                <a:cs typeface="Segoe UI Light" panose="020B0502040204020203" pitchFamily="34" charset="0"/>
              </a:rPr>
              <a:t>ופרנצי'זה</a:t>
            </a:r>
            <a:endParaRPr lang="he-IL" sz="2000" b="1" dirty="0">
              <a:solidFill>
                <a:schemeClr val="tx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2829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האם מסי נמצא באבדן כושר עבודה?</a:t>
            </a:r>
          </a:p>
        </p:txBody>
      </p:sp>
      <p:sp>
        <p:nvSpPr>
          <p:cNvPr id="3" name="מציין מיקום תוכן 2"/>
          <p:cNvSpPr>
            <a:spLocks noGrp="1"/>
          </p:cNvSpPr>
          <p:nvPr>
            <p:ph idx="1"/>
          </p:nvPr>
        </p:nvSpPr>
        <p:spPr>
          <a:xfrm>
            <a:off x="4607206" y="2713817"/>
            <a:ext cx="7390700" cy="1353216"/>
          </a:xfrm>
        </p:spPr>
        <p:txBody>
          <a:bodyPr/>
          <a:lstStyle/>
          <a:p>
            <a:r>
              <a:rPr lang="he-IL" dirty="0">
                <a:latin typeface="Arial" pitchFamily="34" charset="0"/>
                <a:cs typeface="Arial" pitchFamily="34" charset="0"/>
              </a:rPr>
              <a:t>האם כדורגלן ששבר את רגלו נמצא באבדן כושר עבודה?</a:t>
            </a:r>
          </a:p>
          <a:p>
            <a:endParaRPr lang="he-IL" dirty="0"/>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40162"/>
          <a:stretch/>
        </p:blipFill>
        <p:spPr>
          <a:xfrm>
            <a:off x="157942" y="1470607"/>
            <a:ext cx="4484376" cy="4996125"/>
          </a:xfrm>
          <a:prstGeom prst="rect">
            <a:avLst/>
          </a:prstGeom>
        </p:spPr>
      </p:pic>
    </p:spTree>
    <p:extLst>
      <p:ext uri="{BB962C8B-B14F-4D97-AF65-F5344CB8AC3E}">
        <p14:creationId xmlns:p14="http://schemas.microsoft.com/office/powerpoint/2010/main" val="3179535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האם רונית זכאית לקצבה מהקרן?</a:t>
            </a:r>
          </a:p>
        </p:txBody>
      </p:sp>
      <p:sp>
        <p:nvSpPr>
          <p:cNvPr id="3" name="מציין מיקום תוכן 2"/>
          <p:cNvSpPr>
            <a:spLocks noGrp="1"/>
          </p:cNvSpPr>
          <p:nvPr>
            <p:ph idx="1"/>
          </p:nvPr>
        </p:nvSpPr>
        <p:spPr>
          <a:xfrm>
            <a:off x="2470243" y="1478531"/>
            <a:ext cx="5651697" cy="4351338"/>
          </a:xfrm>
        </p:spPr>
        <p:txBody>
          <a:bodyPr/>
          <a:lstStyle/>
          <a:p>
            <a:r>
              <a:rPr lang="he-IL" dirty="0"/>
              <a:t>רונית </a:t>
            </a:r>
            <a:r>
              <a:rPr lang="he-IL" dirty="0" err="1"/>
              <a:t>רואת</a:t>
            </a:r>
            <a:r>
              <a:rPr lang="he-IL" dirty="0"/>
              <a:t> חשבון מצליחה נכנסה לאבדן </a:t>
            </a:r>
            <a:br>
              <a:rPr lang="en-US" dirty="0"/>
            </a:br>
            <a:r>
              <a:rPr lang="he-IL" dirty="0"/>
              <a:t>כושר עבודה. </a:t>
            </a:r>
          </a:p>
          <a:p>
            <a:endParaRPr lang="he-IL" dirty="0"/>
          </a:p>
          <a:p>
            <a:r>
              <a:rPr lang="he-IL" dirty="0"/>
              <a:t>האם קרן הפנסיה יכולה לדחות את התביעה בטענה </a:t>
            </a:r>
            <a:br>
              <a:rPr lang="en-US" dirty="0"/>
            </a:br>
            <a:r>
              <a:rPr lang="he-IL" dirty="0"/>
              <a:t>שהיא יכולה להיות קופאית בסופר?</a:t>
            </a:r>
          </a:p>
          <a:p>
            <a:endParaRPr lang="he-IL" dirty="0"/>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9451" r="49211"/>
          <a:stretch/>
        </p:blipFill>
        <p:spPr>
          <a:xfrm>
            <a:off x="8939285" y="1114317"/>
            <a:ext cx="3252716" cy="5079767"/>
          </a:xfrm>
          <a:prstGeom prst="rect">
            <a:avLst/>
          </a:prstGeom>
        </p:spPr>
      </p:pic>
    </p:spTree>
    <p:extLst>
      <p:ext uri="{BB962C8B-B14F-4D97-AF65-F5344CB8AC3E}">
        <p14:creationId xmlns:p14="http://schemas.microsoft.com/office/powerpoint/2010/main" val="3853360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a:t>מה כולל הכיסוי לאבדן כושר עבודה בקרן הפנסיה?</a:t>
            </a:r>
          </a:p>
        </p:txBody>
      </p:sp>
      <p:pic>
        <p:nvPicPr>
          <p:cNvPr id="5" name="תמונה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25" y="1111027"/>
            <a:ext cx="12189525" cy="2088232"/>
          </a:xfrm>
          <a:prstGeom prst="rect">
            <a:avLst/>
          </a:prstGeom>
        </p:spPr>
      </p:pic>
      <p:grpSp>
        <p:nvGrpSpPr>
          <p:cNvPr id="6" name="קבוצה 5"/>
          <p:cNvGrpSpPr/>
          <p:nvPr/>
        </p:nvGrpSpPr>
        <p:grpSpPr>
          <a:xfrm>
            <a:off x="6414562" y="3093029"/>
            <a:ext cx="5748862" cy="1849488"/>
            <a:chOff x="6414562" y="3093029"/>
            <a:chExt cx="5748862" cy="1849488"/>
          </a:xfrm>
        </p:grpSpPr>
        <p:sp>
          <p:nvSpPr>
            <p:cNvPr id="7" name="מלבן מעוגל 6"/>
            <p:cNvSpPr/>
            <p:nvPr/>
          </p:nvSpPr>
          <p:spPr>
            <a:xfrm>
              <a:off x="9195371" y="3252500"/>
              <a:ext cx="2968053" cy="476416"/>
            </a:xfrm>
            <a:prstGeom prst="roundRect">
              <a:avLst>
                <a:gd name="adj" fmla="val 76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200" b="1" dirty="0">
                <a:solidFill>
                  <a:srgbClr val="550000"/>
                </a:solidFill>
              </a:endParaRPr>
            </a:p>
          </p:txBody>
        </p:sp>
        <p:pic>
          <p:nvPicPr>
            <p:cNvPr id="8" name="תמונה 7"/>
            <p:cNvPicPr>
              <a:picLocks noChangeAspect="1"/>
            </p:cNvPicPr>
            <p:nvPr/>
          </p:nvPicPr>
          <p:blipFill>
            <a:blip r:embed="rId3" cstate="screen">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0540562" y="3093029"/>
              <a:ext cx="634682" cy="634682"/>
            </a:xfrm>
            <a:prstGeom prst="rect">
              <a:avLst/>
            </a:prstGeom>
            <a:effectLst>
              <a:outerShdw blurRad="50800" dist="38100" dir="5400000" algn="t" rotWithShape="0">
                <a:prstClr val="black">
                  <a:alpha val="40000"/>
                </a:prstClr>
              </a:outerShdw>
            </a:effectLst>
          </p:spPr>
        </p:pic>
        <p:grpSp>
          <p:nvGrpSpPr>
            <p:cNvPr id="9" name="קבוצה 8"/>
            <p:cNvGrpSpPr/>
            <p:nvPr/>
          </p:nvGrpSpPr>
          <p:grpSpPr>
            <a:xfrm>
              <a:off x="6414562" y="3734494"/>
              <a:ext cx="5442256" cy="1208023"/>
              <a:chOff x="3704770" y="3734494"/>
              <a:chExt cx="8458653" cy="1208023"/>
            </a:xfrm>
          </p:grpSpPr>
          <p:sp>
            <p:nvSpPr>
              <p:cNvPr id="10" name="TextBox 9"/>
              <p:cNvSpPr txBox="1"/>
              <p:nvPr/>
            </p:nvSpPr>
            <p:spPr>
              <a:xfrm>
                <a:off x="8026856" y="3734494"/>
                <a:ext cx="4136567" cy="1208023"/>
              </a:xfrm>
              <a:prstGeom prst="rect">
                <a:avLst/>
              </a:prstGeom>
              <a:noFill/>
            </p:spPr>
            <p:txBody>
              <a:bodyPr wrap="square" rtlCol="1">
                <a:spAutoFit/>
              </a:bodyPr>
              <a:lstStyle/>
              <a:p>
                <a:pPr>
                  <a:lnSpc>
                    <a:spcPts val="2500"/>
                  </a:lnSpc>
                  <a:spcBef>
                    <a:spcPts val="600"/>
                  </a:spcBef>
                </a:pPr>
                <a:r>
                  <a:rPr lang="he-IL" dirty="0">
                    <a:solidFill>
                      <a:srgbClr val="550000"/>
                    </a:solidFill>
                  </a:rPr>
                  <a:t>נכות מלאה – עולה על 75%</a:t>
                </a:r>
              </a:p>
              <a:p>
                <a:pPr>
                  <a:lnSpc>
                    <a:spcPts val="2500"/>
                  </a:lnSpc>
                  <a:spcBef>
                    <a:spcPts val="600"/>
                  </a:spcBef>
                </a:pPr>
                <a:endParaRPr lang="he-IL" dirty="0">
                  <a:solidFill>
                    <a:srgbClr val="550000"/>
                  </a:solidFill>
                </a:endParaRPr>
              </a:p>
              <a:p>
                <a:pPr>
                  <a:lnSpc>
                    <a:spcPts val="2500"/>
                  </a:lnSpc>
                  <a:spcBef>
                    <a:spcPts val="600"/>
                  </a:spcBef>
                </a:pPr>
                <a:r>
                  <a:rPr lang="he-IL" dirty="0">
                    <a:solidFill>
                      <a:srgbClr val="550000"/>
                    </a:solidFill>
                  </a:rPr>
                  <a:t>נכות חלקית – 25% - 74%</a:t>
                </a:r>
              </a:p>
            </p:txBody>
          </p:sp>
          <p:cxnSp>
            <p:nvCxnSpPr>
              <p:cNvPr id="11" name="מחבר ישר 10"/>
              <p:cNvCxnSpPr/>
              <p:nvPr/>
            </p:nvCxnSpPr>
            <p:spPr>
              <a:xfrm>
                <a:off x="8070052" y="3781425"/>
                <a:ext cx="0" cy="10080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04770" y="3819979"/>
                <a:ext cx="4136567" cy="1054135"/>
              </a:xfrm>
              <a:prstGeom prst="rect">
                <a:avLst/>
              </a:prstGeom>
              <a:noFill/>
            </p:spPr>
            <p:txBody>
              <a:bodyPr wrap="square" rtlCol="1">
                <a:spAutoFit/>
              </a:bodyPr>
              <a:lstStyle/>
              <a:p>
                <a:pPr>
                  <a:lnSpc>
                    <a:spcPts val="2500"/>
                  </a:lnSpc>
                  <a:spcBef>
                    <a:spcPts val="600"/>
                  </a:spcBef>
                </a:pPr>
                <a:r>
                  <a:rPr lang="he-IL" dirty="0">
                    <a:solidFill>
                      <a:srgbClr val="550000"/>
                    </a:solidFill>
                  </a:rPr>
                  <a:t>תשלום מתבצע החל מהיום </a:t>
                </a:r>
                <a:br>
                  <a:rPr lang="en-US" dirty="0">
                    <a:solidFill>
                      <a:srgbClr val="550000"/>
                    </a:solidFill>
                  </a:rPr>
                </a:br>
                <a:r>
                  <a:rPr lang="he-IL" dirty="0">
                    <a:solidFill>
                      <a:srgbClr val="550000"/>
                    </a:solidFill>
                  </a:rPr>
                  <a:t>ה-91 שלאחר תאריך אירוע </a:t>
                </a:r>
                <a:br>
                  <a:rPr lang="en-US" dirty="0">
                    <a:solidFill>
                      <a:srgbClr val="550000"/>
                    </a:solidFill>
                  </a:rPr>
                </a:br>
                <a:r>
                  <a:rPr lang="he-IL" dirty="0">
                    <a:solidFill>
                      <a:srgbClr val="550000"/>
                    </a:solidFill>
                  </a:rPr>
                  <a:t>שנקבע ע"י הועדה הרפואית.</a:t>
                </a:r>
              </a:p>
            </p:txBody>
          </p:sp>
        </p:grpSp>
      </p:grpSp>
      <p:grpSp>
        <p:nvGrpSpPr>
          <p:cNvPr id="13" name="קבוצה 12"/>
          <p:cNvGrpSpPr/>
          <p:nvPr/>
        </p:nvGrpSpPr>
        <p:grpSpPr>
          <a:xfrm>
            <a:off x="6135750" y="3093029"/>
            <a:ext cx="2968053" cy="3496395"/>
            <a:chOff x="9195371" y="3093029"/>
            <a:chExt cx="2968053" cy="3496395"/>
          </a:xfrm>
        </p:grpSpPr>
        <p:sp>
          <p:nvSpPr>
            <p:cNvPr id="14" name="מלבן מעוגל 13"/>
            <p:cNvSpPr/>
            <p:nvPr/>
          </p:nvSpPr>
          <p:spPr>
            <a:xfrm>
              <a:off x="9195371" y="3252500"/>
              <a:ext cx="2968053" cy="476416"/>
            </a:xfrm>
            <a:prstGeom prst="roundRect">
              <a:avLst>
                <a:gd name="adj" fmla="val 76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200" b="1" dirty="0">
                <a:solidFill>
                  <a:srgbClr val="550000"/>
                </a:solidFill>
              </a:endParaRPr>
            </a:p>
          </p:txBody>
        </p:sp>
        <p:pic>
          <p:nvPicPr>
            <p:cNvPr id="15" name="תמונה 14"/>
            <p:cNvPicPr>
              <a:picLocks noChangeAspect="1"/>
            </p:cNvPicPr>
            <p:nvPr/>
          </p:nvPicPr>
          <p:blipFill>
            <a:blip r:embed="rId3" cstate="screen">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0540562" y="3093029"/>
              <a:ext cx="634682" cy="634682"/>
            </a:xfrm>
            <a:prstGeom prst="rect">
              <a:avLst/>
            </a:prstGeom>
            <a:effectLst>
              <a:outerShdw blurRad="50800" dist="38100" dir="5400000" algn="t" rotWithShape="0">
                <a:prstClr val="black">
                  <a:alpha val="40000"/>
                </a:prstClr>
              </a:outerShdw>
            </a:effectLst>
          </p:spPr>
        </p:pic>
        <p:grpSp>
          <p:nvGrpSpPr>
            <p:cNvPr id="16" name="קבוצה 15"/>
            <p:cNvGrpSpPr/>
            <p:nvPr/>
          </p:nvGrpSpPr>
          <p:grpSpPr>
            <a:xfrm>
              <a:off x="9209267" y="3781424"/>
              <a:ext cx="2940259" cy="2808000"/>
              <a:chOff x="8048454" y="3781424"/>
              <a:chExt cx="4569912" cy="2808000"/>
            </a:xfrm>
          </p:grpSpPr>
          <p:sp>
            <p:nvSpPr>
              <p:cNvPr id="17" name="TextBox 16"/>
              <p:cNvSpPr txBox="1"/>
              <p:nvPr/>
            </p:nvSpPr>
            <p:spPr>
              <a:xfrm>
                <a:off x="8048454" y="4941168"/>
                <a:ext cx="4569912" cy="1026563"/>
              </a:xfrm>
              <a:prstGeom prst="rect">
                <a:avLst/>
              </a:prstGeom>
              <a:noFill/>
            </p:spPr>
            <p:txBody>
              <a:bodyPr wrap="square" rtlCol="1">
                <a:spAutoFit/>
              </a:bodyPr>
              <a:lstStyle/>
              <a:p>
                <a:pPr>
                  <a:lnSpc>
                    <a:spcPts val="2500"/>
                  </a:lnSpc>
                  <a:spcBef>
                    <a:spcPts val="600"/>
                  </a:spcBef>
                </a:pPr>
                <a:r>
                  <a:rPr lang="he-IL" dirty="0" err="1">
                    <a:solidFill>
                      <a:srgbClr val="550000"/>
                    </a:solidFill>
                  </a:rPr>
                  <a:t>פרנצ'יזה</a:t>
                </a:r>
                <a:r>
                  <a:rPr lang="he-IL" dirty="0">
                    <a:solidFill>
                      <a:srgbClr val="550000"/>
                    </a:solidFill>
                  </a:rPr>
                  <a:t> - כפל תשלום בחודשיים שלאחר תקופת ההמתנה</a:t>
                </a:r>
              </a:p>
            </p:txBody>
          </p:sp>
          <p:cxnSp>
            <p:nvCxnSpPr>
              <p:cNvPr id="18" name="מחבר ישר 17"/>
              <p:cNvCxnSpPr/>
              <p:nvPr/>
            </p:nvCxnSpPr>
            <p:spPr>
              <a:xfrm>
                <a:off x="8070052" y="3781424"/>
                <a:ext cx="0" cy="2808000"/>
              </a:xfrm>
              <a:prstGeom prst="line">
                <a:avLst/>
              </a:prstGeom>
              <a:ln w="6350"/>
            </p:spPr>
            <p:style>
              <a:lnRef idx="1">
                <a:schemeClr val="accent1"/>
              </a:lnRef>
              <a:fillRef idx="0">
                <a:schemeClr val="accent1"/>
              </a:fillRef>
              <a:effectRef idx="0">
                <a:schemeClr val="accent1"/>
              </a:effectRef>
              <a:fontRef idx="minor">
                <a:schemeClr val="tx1"/>
              </a:fontRef>
            </p:style>
          </p:cxnSp>
        </p:grpSp>
      </p:grpSp>
      <p:grpSp>
        <p:nvGrpSpPr>
          <p:cNvPr id="19" name="קבוצה 18"/>
          <p:cNvGrpSpPr/>
          <p:nvPr/>
        </p:nvGrpSpPr>
        <p:grpSpPr>
          <a:xfrm>
            <a:off x="3012351" y="3093029"/>
            <a:ext cx="3031830" cy="3496395"/>
            <a:chOff x="9131594" y="3093029"/>
            <a:chExt cx="3031830" cy="3496395"/>
          </a:xfrm>
        </p:grpSpPr>
        <p:sp>
          <p:nvSpPr>
            <p:cNvPr id="20" name="מלבן מעוגל 19"/>
            <p:cNvSpPr/>
            <p:nvPr/>
          </p:nvSpPr>
          <p:spPr>
            <a:xfrm>
              <a:off x="9195371" y="3252500"/>
              <a:ext cx="2968053" cy="476416"/>
            </a:xfrm>
            <a:prstGeom prst="roundRect">
              <a:avLst>
                <a:gd name="adj" fmla="val 76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200" b="1" dirty="0">
                <a:solidFill>
                  <a:srgbClr val="550000"/>
                </a:solidFill>
              </a:endParaRPr>
            </a:p>
          </p:txBody>
        </p:sp>
        <p:pic>
          <p:nvPicPr>
            <p:cNvPr id="21" name="תמונה 20"/>
            <p:cNvPicPr>
              <a:picLocks noChangeAspect="1"/>
            </p:cNvPicPr>
            <p:nvPr/>
          </p:nvPicPr>
          <p:blipFill>
            <a:blip r:embed="rId3" cstate="screen">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0540562" y="3093029"/>
              <a:ext cx="634682" cy="634682"/>
            </a:xfrm>
            <a:prstGeom prst="rect">
              <a:avLst/>
            </a:prstGeom>
            <a:effectLst>
              <a:outerShdw blurRad="50800" dist="38100" dir="5400000" algn="t" rotWithShape="0">
                <a:prstClr val="black">
                  <a:alpha val="40000"/>
                </a:prstClr>
              </a:outerShdw>
            </a:effectLst>
          </p:spPr>
        </p:pic>
        <p:grpSp>
          <p:nvGrpSpPr>
            <p:cNvPr id="22" name="קבוצה 21"/>
            <p:cNvGrpSpPr/>
            <p:nvPr/>
          </p:nvGrpSpPr>
          <p:grpSpPr>
            <a:xfrm>
              <a:off x="9131594" y="3734494"/>
              <a:ext cx="3004038" cy="2854930"/>
              <a:chOff x="7927729" y="3734494"/>
              <a:chExt cx="4669040" cy="2854930"/>
            </a:xfrm>
          </p:grpSpPr>
          <p:sp>
            <p:nvSpPr>
              <p:cNvPr id="23" name="TextBox 22"/>
              <p:cNvSpPr txBox="1"/>
              <p:nvPr/>
            </p:nvSpPr>
            <p:spPr>
              <a:xfrm>
                <a:off x="7927729" y="3734494"/>
                <a:ext cx="4669040" cy="1695336"/>
              </a:xfrm>
              <a:prstGeom prst="rect">
                <a:avLst/>
              </a:prstGeom>
              <a:noFill/>
            </p:spPr>
            <p:txBody>
              <a:bodyPr wrap="square" rtlCol="1">
                <a:spAutoFit/>
              </a:bodyPr>
              <a:lstStyle/>
              <a:p>
                <a:pPr>
                  <a:lnSpc>
                    <a:spcPts val="2500"/>
                  </a:lnSpc>
                  <a:spcBef>
                    <a:spcPts val="600"/>
                  </a:spcBef>
                </a:pPr>
                <a:r>
                  <a:rPr lang="he-IL" dirty="0">
                    <a:solidFill>
                      <a:srgbClr val="550000"/>
                    </a:solidFill>
                  </a:rPr>
                  <a:t>"שחרור" - המשך הפקדת </a:t>
                </a:r>
                <a:br>
                  <a:rPr lang="en-US" dirty="0">
                    <a:solidFill>
                      <a:srgbClr val="550000"/>
                    </a:solidFill>
                  </a:rPr>
                </a:br>
                <a:r>
                  <a:rPr lang="he-IL" dirty="0">
                    <a:solidFill>
                      <a:srgbClr val="550000"/>
                    </a:solidFill>
                  </a:rPr>
                  <a:t>התשלום השוטף ע"י קרן </a:t>
                </a:r>
                <a:br>
                  <a:rPr lang="en-US" dirty="0">
                    <a:solidFill>
                      <a:srgbClr val="550000"/>
                    </a:solidFill>
                  </a:rPr>
                </a:br>
                <a:r>
                  <a:rPr lang="he-IL" dirty="0">
                    <a:solidFill>
                      <a:srgbClr val="550000"/>
                    </a:solidFill>
                  </a:rPr>
                  <a:t>הפנסיה בשיעור אותו הפקיד </a:t>
                </a:r>
                <a:br>
                  <a:rPr lang="en-US" dirty="0">
                    <a:solidFill>
                      <a:srgbClr val="550000"/>
                    </a:solidFill>
                  </a:rPr>
                </a:br>
                <a:r>
                  <a:rPr lang="he-IL" dirty="0">
                    <a:solidFill>
                      <a:srgbClr val="550000"/>
                    </a:solidFill>
                  </a:rPr>
                  <a:t>המעסיק והוא משמר את זכויות </a:t>
                </a:r>
                <a:br>
                  <a:rPr lang="en-US" dirty="0">
                    <a:solidFill>
                      <a:srgbClr val="550000"/>
                    </a:solidFill>
                  </a:rPr>
                </a:br>
                <a:r>
                  <a:rPr lang="he-IL" dirty="0">
                    <a:solidFill>
                      <a:srgbClr val="550000"/>
                    </a:solidFill>
                  </a:rPr>
                  <a:t>העמית בקרן. </a:t>
                </a:r>
              </a:p>
            </p:txBody>
          </p:sp>
          <p:cxnSp>
            <p:nvCxnSpPr>
              <p:cNvPr id="24" name="מחבר ישר 23"/>
              <p:cNvCxnSpPr/>
              <p:nvPr/>
            </p:nvCxnSpPr>
            <p:spPr>
              <a:xfrm>
                <a:off x="8070052" y="3781424"/>
                <a:ext cx="0" cy="2808000"/>
              </a:xfrm>
              <a:prstGeom prst="line">
                <a:avLst/>
              </a:prstGeom>
              <a:ln w="6350"/>
            </p:spPr>
            <p:style>
              <a:lnRef idx="1">
                <a:schemeClr val="accent1"/>
              </a:lnRef>
              <a:fillRef idx="0">
                <a:schemeClr val="accent1"/>
              </a:fillRef>
              <a:effectRef idx="0">
                <a:schemeClr val="accent1"/>
              </a:effectRef>
              <a:fontRef idx="minor">
                <a:schemeClr val="tx1"/>
              </a:fontRef>
            </p:style>
          </p:cxnSp>
        </p:grpSp>
      </p:grpSp>
      <p:grpSp>
        <p:nvGrpSpPr>
          <p:cNvPr id="25" name="קבוצה 24"/>
          <p:cNvGrpSpPr/>
          <p:nvPr/>
        </p:nvGrpSpPr>
        <p:grpSpPr>
          <a:xfrm>
            <a:off x="16506" y="3093029"/>
            <a:ext cx="2968053" cy="1695600"/>
            <a:chOff x="9195371" y="3093029"/>
            <a:chExt cx="2968053" cy="1695600"/>
          </a:xfrm>
        </p:grpSpPr>
        <p:sp>
          <p:nvSpPr>
            <p:cNvPr id="26" name="מלבן מעוגל 25"/>
            <p:cNvSpPr/>
            <p:nvPr/>
          </p:nvSpPr>
          <p:spPr>
            <a:xfrm>
              <a:off x="9195371" y="3252500"/>
              <a:ext cx="2968053" cy="476416"/>
            </a:xfrm>
            <a:prstGeom prst="roundRect">
              <a:avLst>
                <a:gd name="adj" fmla="val 76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200" b="1" dirty="0">
                <a:solidFill>
                  <a:srgbClr val="550000"/>
                </a:solidFill>
              </a:endParaRPr>
            </a:p>
          </p:txBody>
        </p:sp>
        <p:pic>
          <p:nvPicPr>
            <p:cNvPr id="27" name="תמונה 26"/>
            <p:cNvPicPr>
              <a:picLocks noChangeAspect="1"/>
            </p:cNvPicPr>
            <p:nvPr/>
          </p:nvPicPr>
          <p:blipFill>
            <a:blip r:embed="rId3" cstate="screen">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0540562" y="3093029"/>
              <a:ext cx="634682" cy="634682"/>
            </a:xfrm>
            <a:prstGeom prst="rect">
              <a:avLst/>
            </a:prstGeom>
            <a:effectLst>
              <a:outerShdw blurRad="50800" dist="38100" dir="5400000" algn="t" rotWithShape="0">
                <a:prstClr val="black">
                  <a:alpha val="40000"/>
                </a:prstClr>
              </a:outerShdw>
            </a:effectLst>
          </p:spPr>
        </p:pic>
        <p:sp>
          <p:nvSpPr>
            <p:cNvPr id="28" name="TextBox 27"/>
            <p:cNvSpPr txBox="1"/>
            <p:nvPr/>
          </p:nvSpPr>
          <p:spPr>
            <a:xfrm>
              <a:off x="9195372" y="3734494"/>
              <a:ext cx="2940260" cy="1054135"/>
            </a:xfrm>
            <a:prstGeom prst="rect">
              <a:avLst/>
            </a:prstGeom>
            <a:noFill/>
          </p:spPr>
          <p:txBody>
            <a:bodyPr wrap="square" rtlCol="1">
              <a:spAutoFit/>
            </a:bodyPr>
            <a:lstStyle/>
            <a:p>
              <a:pPr>
                <a:lnSpc>
                  <a:spcPts val="2500"/>
                </a:lnSpc>
                <a:spcBef>
                  <a:spcPts val="600"/>
                </a:spcBef>
              </a:pPr>
              <a:r>
                <a:rPr lang="he-IL" dirty="0">
                  <a:solidFill>
                    <a:srgbClr val="550000"/>
                  </a:solidFill>
                </a:rPr>
                <a:t>הגדלת הקצבה במקרה של אירוע סיעודי עד ל- 100% מהשכר.</a:t>
              </a:r>
            </a:p>
          </p:txBody>
        </p:sp>
      </p:grpSp>
      <p:sp>
        <p:nvSpPr>
          <p:cNvPr id="29" name="מציין מיקום של מספר שקופית 2"/>
          <p:cNvSpPr txBox="1">
            <a:spLocks/>
          </p:cNvSpPr>
          <p:nvPr/>
        </p:nvSpPr>
        <p:spPr>
          <a:xfrm>
            <a:off x="0" y="6606000"/>
            <a:ext cx="396000" cy="252000"/>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A7F47990-9709-4361-B67B-4B3F36C517E0}" type="slidenum">
              <a:rPr lang="he-IL" smtClean="0"/>
              <a:pPr/>
              <a:t>58</a:t>
            </a:fld>
            <a:endParaRPr lang="he-IL" dirty="0"/>
          </a:p>
        </p:txBody>
      </p:sp>
      <p:cxnSp>
        <p:nvCxnSpPr>
          <p:cNvPr id="30" name="מחבר ישר 29"/>
          <p:cNvCxnSpPr/>
          <p:nvPr/>
        </p:nvCxnSpPr>
        <p:spPr>
          <a:xfrm>
            <a:off x="3076128" y="3299638"/>
            <a:ext cx="0" cy="280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6085237" y="3299638"/>
            <a:ext cx="0" cy="280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מחבר ישר 33"/>
          <p:cNvCxnSpPr/>
          <p:nvPr/>
        </p:nvCxnSpPr>
        <p:spPr>
          <a:xfrm>
            <a:off x="9076009" y="3349389"/>
            <a:ext cx="0" cy="280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106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מתי מתחיל הכיסוי </a:t>
            </a:r>
            <a:r>
              <a:rPr lang="he-IL" dirty="0" err="1"/>
              <a:t>הביטוחי</a:t>
            </a:r>
            <a:r>
              <a:rPr lang="he-IL" dirty="0"/>
              <a:t> בקרן הפנסיה?</a:t>
            </a:r>
          </a:p>
        </p:txBody>
      </p:sp>
      <p:sp>
        <p:nvSpPr>
          <p:cNvPr id="3" name="מציין מיקום תוכן 2"/>
          <p:cNvSpPr>
            <a:spLocks noGrp="1"/>
          </p:cNvSpPr>
          <p:nvPr>
            <p:ph idx="1"/>
          </p:nvPr>
        </p:nvSpPr>
        <p:spPr>
          <a:xfrm>
            <a:off x="1376102" y="1696439"/>
            <a:ext cx="7193866" cy="4351338"/>
          </a:xfrm>
        </p:spPr>
        <p:txBody>
          <a:bodyPr/>
          <a:lstStyle/>
          <a:p>
            <a:pPr>
              <a:defRPr/>
            </a:pPr>
            <a:r>
              <a:rPr lang="he-IL" dirty="0"/>
              <a:t>יחיאל הצטרף לקרן פנסיה לפני כשנה. </a:t>
            </a:r>
            <a:br>
              <a:rPr lang="en-US" dirty="0"/>
            </a:br>
            <a:r>
              <a:rPr lang="he-IL" dirty="0"/>
              <a:t>בחודש האחרון התגלה כי הוא חולה בסרטן.</a:t>
            </a:r>
          </a:p>
          <a:p>
            <a:pPr>
              <a:defRPr/>
            </a:pPr>
            <a:r>
              <a:rPr lang="he-IL" b="1" dirty="0"/>
              <a:t>האם יחיאל מכוסה?</a:t>
            </a:r>
          </a:p>
          <a:p>
            <a:endParaRPr lang="he-IL" dirty="0"/>
          </a:p>
        </p:txBody>
      </p:sp>
      <p:pic>
        <p:nvPicPr>
          <p:cNvPr id="4" name="תמונה 3"/>
          <p:cNvPicPr>
            <a:picLocks noChangeAspect="1"/>
          </p:cNvPicPr>
          <p:nvPr/>
        </p:nvPicPr>
        <p:blipFill>
          <a:blip r:embed="rId2">
            <a:clrChange>
              <a:clrFrom>
                <a:srgbClr val="A2A2A2">
                  <a:alpha val="63529"/>
                </a:srgbClr>
              </a:clrFrom>
              <a:clrTo>
                <a:srgbClr val="A2A2A2">
                  <a:alpha val="0"/>
                </a:srgbClr>
              </a:clrTo>
            </a:clrChange>
            <a:extLst>
              <a:ext uri="{28A0092B-C50C-407E-A947-70E740481C1C}">
                <a14:useLocalDpi xmlns:a14="http://schemas.microsoft.com/office/drawing/2010/main" val="0"/>
              </a:ext>
            </a:extLst>
          </a:blip>
          <a:stretch>
            <a:fillRect/>
          </a:stretch>
        </p:blipFill>
        <p:spPr>
          <a:xfrm>
            <a:off x="8553342" y="750627"/>
            <a:ext cx="4128749" cy="5438632"/>
          </a:xfrm>
          <a:prstGeom prst="rect">
            <a:avLst/>
          </a:prstGeom>
        </p:spPr>
      </p:pic>
    </p:spTree>
    <p:extLst>
      <p:ext uri="{BB962C8B-B14F-4D97-AF65-F5344CB8AC3E}">
        <p14:creationId xmlns:p14="http://schemas.microsoft.com/office/powerpoint/2010/main" val="399715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האם מקזזים את ההכנסה מפנסיה?</a:t>
            </a:r>
          </a:p>
        </p:txBody>
      </p:sp>
      <p:sp>
        <p:nvSpPr>
          <p:cNvPr id="3" name="מציין מיקום תוכן 2"/>
          <p:cNvSpPr>
            <a:spLocks noGrp="1"/>
          </p:cNvSpPr>
          <p:nvPr>
            <p:ph idx="1"/>
          </p:nvPr>
        </p:nvSpPr>
        <p:spPr/>
        <p:txBody>
          <a:bodyPr/>
          <a:lstStyle/>
          <a:p>
            <a:r>
              <a:rPr lang="he-IL" dirty="0"/>
              <a:t>(כיום) ההכנסה מפנסיה אינה נלקחת בחשבון</a:t>
            </a:r>
          </a:p>
        </p:txBody>
      </p:sp>
      <p:grpSp>
        <p:nvGrpSpPr>
          <p:cNvPr id="6" name="קבוצה 5"/>
          <p:cNvGrpSpPr/>
          <p:nvPr/>
        </p:nvGrpSpPr>
        <p:grpSpPr>
          <a:xfrm>
            <a:off x="2334689" y="2119712"/>
            <a:ext cx="7307344" cy="3950663"/>
            <a:chOff x="2367940" y="1837079"/>
            <a:chExt cx="7307344" cy="3950663"/>
          </a:xfrm>
        </p:grpSpPr>
        <p:pic>
          <p:nvPicPr>
            <p:cNvPr id="5" name="תמונה 4">
              <a:extLst>
                <a:ext uri="{FF2B5EF4-FFF2-40B4-BE49-F238E27FC236}">
                  <a16:creationId xmlns:a16="http://schemas.microsoft.com/office/drawing/2014/main" id="{F5CBB279-E20B-4E4A-BA9D-ED6ED08BDA88}"/>
                </a:ext>
              </a:extLst>
            </p:cNvPr>
            <p:cNvPicPr>
              <a:picLocks noChangeAspect="1"/>
            </p:cNvPicPr>
            <p:nvPr/>
          </p:nvPicPr>
          <p:blipFill>
            <a:blip r:embed="rId2">
              <a:duotone>
                <a:prstClr val="black"/>
                <a:schemeClr val="accent1">
                  <a:lumMod val="95000"/>
                  <a:tint val="45000"/>
                  <a:satMod val="400000"/>
                </a:schemeClr>
              </a:duotone>
              <a:extLst>
                <a:ext uri="{28A0092B-C50C-407E-A947-70E740481C1C}">
                  <a14:useLocalDpi xmlns:a14="http://schemas.microsoft.com/office/drawing/2010/main" val="0"/>
                </a:ext>
              </a:extLst>
            </a:blip>
            <a:stretch>
              <a:fillRect/>
            </a:stretch>
          </p:blipFill>
          <p:spPr>
            <a:xfrm rot="21413331" flipH="1">
              <a:off x="2367940" y="1837079"/>
              <a:ext cx="7307344" cy="3950663"/>
            </a:xfrm>
            <a:prstGeom prst="rect">
              <a:avLst/>
            </a:prstGeom>
            <a:ln>
              <a:noFill/>
            </a:ln>
            <a:effectLst>
              <a:outerShdw blurRad="292100" dist="139700" dir="2700000" algn="tl" rotWithShape="0">
                <a:srgbClr val="333333">
                  <a:alpha val="65000"/>
                </a:srgbClr>
              </a:outerShdw>
            </a:effectLst>
          </p:spPr>
        </p:pic>
        <p:pic>
          <p:nvPicPr>
            <p:cNvPr id="4" name="תמונה 3"/>
            <p:cNvPicPr>
              <a:picLocks noChangeAspect="1"/>
            </p:cNvPicPr>
            <p:nvPr/>
          </p:nvPicPr>
          <p:blipFill>
            <a:blip r:embed="rId3"/>
            <a:stretch>
              <a:fillRect/>
            </a:stretch>
          </p:blipFill>
          <p:spPr>
            <a:xfrm>
              <a:off x="2959324" y="2084172"/>
              <a:ext cx="6124575" cy="3253946"/>
            </a:xfrm>
            <a:prstGeom prst="rect">
              <a:avLst/>
            </a:prstGeom>
            <a:effectLst>
              <a:softEdge rad="31750"/>
            </a:effectLst>
          </p:spPr>
        </p:pic>
      </p:grpSp>
    </p:spTree>
    <p:extLst>
      <p:ext uri="{BB962C8B-B14F-4D97-AF65-F5344CB8AC3E}">
        <p14:creationId xmlns:p14="http://schemas.microsoft.com/office/powerpoint/2010/main" val="2990227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דוגמה</a:t>
            </a:r>
          </a:p>
        </p:txBody>
      </p:sp>
      <p:sp>
        <p:nvSpPr>
          <p:cNvPr id="3" name="מציין מיקום תוכן 2"/>
          <p:cNvSpPr>
            <a:spLocks noGrp="1"/>
          </p:cNvSpPr>
          <p:nvPr>
            <p:ph idx="1"/>
          </p:nvPr>
        </p:nvSpPr>
        <p:spPr>
          <a:xfrm>
            <a:off x="1442603" y="1555122"/>
            <a:ext cx="10515600" cy="711771"/>
          </a:xfrm>
        </p:spPr>
        <p:txBody>
          <a:bodyPr/>
          <a:lstStyle/>
          <a:p>
            <a:r>
              <a:rPr lang="he-IL" dirty="0"/>
              <a:t>אז מה תהייה קצבת הנכות שתשולם?</a:t>
            </a:r>
          </a:p>
          <a:p>
            <a:endParaRPr lang="he-IL" dirty="0"/>
          </a:p>
        </p:txBody>
      </p:sp>
      <p:grpSp>
        <p:nvGrpSpPr>
          <p:cNvPr id="4" name="קבוצה 3">
            <a:extLst>
              <a:ext uri="{FF2B5EF4-FFF2-40B4-BE49-F238E27FC236}">
                <a16:creationId xmlns:a16="http://schemas.microsoft.com/office/drawing/2014/main" id="{23595EF9-91FD-4B2F-BE0B-6622B17A135E}"/>
              </a:ext>
            </a:extLst>
          </p:cNvPr>
          <p:cNvGrpSpPr/>
          <p:nvPr/>
        </p:nvGrpSpPr>
        <p:grpSpPr>
          <a:xfrm>
            <a:off x="1435923" y="2756844"/>
            <a:ext cx="5331417" cy="2086555"/>
            <a:chOff x="1549830" y="2308247"/>
            <a:chExt cx="5331417" cy="2086555"/>
          </a:xfrm>
        </p:grpSpPr>
        <p:sp>
          <p:nvSpPr>
            <p:cNvPr id="5" name="TextBox 8">
              <a:extLst>
                <a:ext uri="{FF2B5EF4-FFF2-40B4-BE49-F238E27FC236}">
                  <a16:creationId xmlns:a16="http://schemas.microsoft.com/office/drawing/2014/main" id="{208236C4-B0FF-45F9-8302-BF635E01EEC9}"/>
                </a:ext>
              </a:extLst>
            </p:cNvPr>
            <p:cNvSpPr txBox="1">
              <a:spLocks noChangeArrowheads="1"/>
            </p:cNvSpPr>
            <p:nvPr/>
          </p:nvSpPr>
          <p:spPr bwMode="auto">
            <a:xfrm>
              <a:off x="1631194" y="2613392"/>
              <a:ext cx="51686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2000" b="1" dirty="0">
                  <a:solidFill>
                    <a:schemeClr val="bg2">
                      <a:lumMod val="50000"/>
                    </a:schemeClr>
                  </a:solidFill>
                  <a:latin typeface="Segoe UI Light" panose="020B0502040204020203" pitchFamily="34" charset="0"/>
                  <a:cs typeface="Segoe UI Light" panose="020B0502040204020203" pitchFamily="34" charset="0"/>
                </a:rPr>
                <a:t>עובד בן 40 עם הכנסה קובעת בסך 10,000 ₪ </a:t>
              </a:r>
            </a:p>
            <a:p>
              <a:pPr algn="ctr" eaLnBrk="1" hangingPunct="1"/>
              <a:r>
                <a:rPr lang="he-IL" sz="2000" b="1" dirty="0">
                  <a:solidFill>
                    <a:schemeClr val="bg2">
                      <a:lumMod val="50000"/>
                    </a:schemeClr>
                  </a:solidFill>
                  <a:latin typeface="Segoe UI Light" panose="020B0502040204020203" pitchFamily="34" charset="0"/>
                  <a:cs typeface="Segoe UI Light" panose="020B0502040204020203" pitchFamily="34" charset="0"/>
                </a:rPr>
                <a:t>שיעור הכיסוי </a:t>
              </a:r>
              <a:r>
                <a:rPr lang="he-IL" sz="2000" b="1" dirty="0" err="1">
                  <a:solidFill>
                    <a:schemeClr val="bg2">
                      <a:lumMod val="50000"/>
                    </a:schemeClr>
                  </a:solidFill>
                  <a:latin typeface="Segoe UI Light" panose="020B0502040204020203" pitchFamily="34" charset="0"/>
                  <a:cs typeface="Segoe UI Light" panose="020B0502040204020203" pitchFamily="34" charset="0"/>
                </a:rPr>
                <a:t>הביטוחי</a:t>
              </a:r>
              <a:r>
                <a:rPr lang="he-IL" sz="2000" b="1" dirty="0">
                  <a:solidFill>
                    <a:schemeClr val="bg2">
                      <a:lumMod val="50000"/>
                    </a:schemeClr>
                  </a:solidFill>
                  <a:latin typeface="Segoe UI Light" panose="020B0502040204020203" pitchFamily="34" charset="0"/>
                  <a:cs typeface="Segoe UI Light" panose="020B0502040204020203" pitchFamily="34" charset="0"/>
                </a:rPr>
                <a:t> לנכות: 75% </a:t>
              </a:r>
            </a:p>
            <a:p>
              <a:pPr algn="ctr" eaLnBrk="1" hangingPunct="1"/>
              <a:r>
                <a:rPr lang="he-IL" sz="2000" b="1" dirty="0">
                  <a:solidFill>
                    <a:schemeClr val="bg2">
                      <a:lumMod val="50000"/>
                    </a:schemeClr>
                  </a:solidFill>
                  <a:latin typeface="Segoe UI Light" panose="020B0502040204020203" pitchFamily="34" charset="0"/>
                  <a:cs typeface="Segoe UI Light" panose="020B0502040204020203" pitchFamily="34" charset="0"/>
                </a:rPr>
                <a:t>שיעור הנכות: 75% </a:t>
              </a:r>
            </a:p>
            <a:p>
              <a:pPr algn="ctr" eaLnBrk="1" hangingPunct="1"/>
              <a:r>
                <a:rPr lang="he-IL" sz="2000" b="1" dirty="0">
                  <a:solidFill>
                    <a:schemeClr val="bg2">
                      <a:lumMod val="50000"/>
                    </a:schemeClr>
                  </a:solidFill>
                  <a:latin typeface="Segoe UI Light" panose="020B0502040204020203" pitchFamily="34" charset="0"/>
                  <a:cs typeface="Segoe UI Light" panose="020B0502040204020203" pitchFamily="34" charset="0"/>
                </a:rPr>
                <a:t>פנסיית הנכות: 75%</a:t>
              </a:r>
              <a:r>
                <a:rPr lang="en-US" sz="2000" b="1" dirty="0">
                  <a:solidFill>
                    <a:schemeClr val="bg2">
                      <a:lumMod val="50000"/>
                    </a:schemeClr>
                  </a:solidFill>
                  <a:latin typeface="Segoe UI Light" panose="020B0502040204020203" pitchFamily="34" charset="0"/>
                  <a:cs typeface="Segoe UI Light" panose="020B0502040204020203" pitchFamily="34" charset="0"/>
                </a:rPr>
                <a:t>X</a:t>
              </a:r>
              <a:r>
                <a:rPr lang="he-IL" sz="2000" b="1" dirty="0">
                  <a:solidFill>
                    <a:schemeClr val="bg2">
                      <a:lumMod val="50000"/>
                    </a:schemeClr>
                  </a:solidFill>
                  <a:latin typeface="Segoe UI Light" panose="020B0502040204020203" pitchFamily="34" charset="0"/>
                  <a:cs typeface="Segoe UI Light" panose="020B0502040204020203" pitchFamily="34" charset="0"/>
                </a:rPr>
                <a:t>10,000 = 7,500₪.                           </a:t>
              </a:r>
            </a:p>
            <a:p>
              <a:pPr algn="ctr" eaLnBrk="1" hangingPunct="1"/>
              <a:endParaRPr lang="he-IL" sz="2000" b="1" dirty="0">
                <a:solidFill>
                  <a:schemeClr val="bg2">
                    <a:lumMod val="50000"/>
                  </a:schemeClr>
                </a:solidFill>
                <a:latin typeface="Segoe UI Light" panose="020B0502040204020203" pitchFamily="34" charset="0"/>
                <a:cs typeface="Segoe UI Light" panose="020B0502040204020203" pitchFamily="34" charset="0"/>
              </a:endParaRPr>
            </a:p>
          </p:txBody>
        </p:sp>
        <p:sp>
          <p:nvSpPr>
            <p:cNvPr id="6" name="מלבן: פינות מעוגלות 11">
              <a:extLst>
                <a:ext uri="{FF2B5EF4-FFF2-40B4-BE49-F238E27FC236}">
                  <a16:creationId xmlns:a16="http://schemas.microsoft.com/office/drawing/2014/main" id="{B20EF6B6-EDD9-4A3A-A273-8ECABEC26066}"/>
                </a:ext>
              </a:extLst>
            </p:cNvPr>
            <p:cNvSpPr/>
            <p:nvPr/>
          </p:nvSpPr>
          <p:spPr>
            <a:xfrm>
              <a:off x="1549830" y="2308247"/>
              <a:ext cx="5331417" cy="20865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17139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הכיסויים הביטוחים בקרן הפנסיה</a:t>
            </a:r>
          </a:p>
        </p:txBody>
      </p:sp>
      <p:sp>
        <p:nvSpPr>
          <p:cNvPr id="3" name="מציין מיקום תוכן 2"/>
          <p:cNvSpPr>
            <a:spLocks noGrp="1"/>
          </p:cNvSpPr>
          <p:nvPr>
            <p:ph idx="1"/>
          </p:nvPr>
        </p:nvSpPr>
        <p:spPr/>
        <p:txBody>
          <a:bodyPr/>
          <a:lstStyle/>
          <a:p>
            <a:endParaRPr lang="he-IL" dirty="0"/>
          </a:p>
        </p:txBody>
      </p:sp>
      <p:grpSp>
        <p:nvGrpSpPr>
          <p:cNvPr id="13" name="קבוצה 12"/>
          <p:cNvGrpSpPr/>
          <p:nvPr/>
        </p:nvGrpSpPr>
        <p:grpSpPr>
          <a:xfrm>
            <a:off x="4876800" y="1447800"/>
            <a:ext cx="2438400" cy="2438400"/>
            <a:chOff x="1828799" y="50799"/>
            <a:chExt cx="2438400" cy="2438400"/>
          </a:xfrm>
          <a:solidFill>
            <a:schemeClr val="tx2">
              <a:lumMod val="40000"/>
              <a:lumOff val="60000"/>
            </a:schemeClr>
          </a:solidFill>
        </p:grpSpPr>
        <p:sp>
          <p:nvSpPr>
            <p:cNvPr id="20" name="אליפסה 19"/>
            <p:cNvSpPr/>
            <p:nvPr/>
          </p:nvSpPr>
          <p:spPr>
            <a:xfrm>
              <a:off x="1828799" y="50799"/>
              <a:ext cx="2438400" cy="2438400"/>
            </a:xfrm>
            <a:prstGeom prst="ellipse">
              <a:avLst/>
            </a:prstGeom>
            <a:grpFill/>
            <a:ln w="25400" cap="flat" cmpd="sng" algn="ctr">
              <a:solidFill>
                <a:sysClr val="window" lastClr="FFFFFF">
                  <a:hueOff val="0"/>
                  <a:satOff val="0"/>
                  <a:lumOff val="0"/>
                  <a:alphaOff val="0"/>
                </a:sysClr>
              </a:solidFill>
              <a:prstDash val="solid"/>
            </a:ln>
            <a:effectLst/>
          </p:spPr>
        </p:sp>
        <p:sp>
          <p:nvSpPr>
            <p:cNvPr id="21" name="אליפסה 4"/>
            <p:cNvSpPr/>
            <p:nvPr/>
          </p:nvSpPr>
          <p:spPr>
            <a:xfrm>
              <a:off x="2153920" y="477519"/>
              <a:ext cx="1788160" cy="1097280"/>
            </a:xfrm>
            <a:prstGeom prst="rect">
              <a:avLst/>
            </a:prstGeom>
            <a:grpFill/>
            <a:ln>
              <a:noFill/>
            </a:ln>
            <a:effectLst/>
          </p:spPr>
          <p:txBody>
            <a:bodyPr spcFirstLastPara="0" vert="horz" wrap="square" lIns="0" tIns="0" rIns="0" bIns="0" numCol="1" spcCol="1270" anchor="ctr" anchorCtr="0">
              <a:no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1155700" rtl="1" eaLnBrk="1" fontAlgn="auto" latinLnBrk="0" hangingPunct="1">
                <a:lnSpc>
                  <a:spcPct val="90000"/>
                </a:lnSpc>
                <a:spcBef>
                  <a:spcPct val="0"/>
                </a:spcBef>
                <a:spcAft>
                  <a:spcPct val="35000"/>
                </a:spcAft>
                <a:buClrTx/>
                <a:buSzTx/>
                <a:buFontTx/>
                <a:buNone/>
                <a:tabLst/>
                <a:defRPr/>
              </a:pPr>
              <a:r>
                <a:rPr kumimoji="0" lang="he-IL" sz="2600" b="0" i="0" u="none" strike="noStrike" kern="1200" cap="none" spc="0" normalizeH="0" baseline="0" noProof="0" dirty="0">
                  <a:ln>
                    <a:noFill/>
                  </a:ln>
                  <a:solidFill>
                    <a:sysClr val="windowText" lastClr="000000"/>
                  </a:solidFill>
                  <a:effectLst/>
                  <a:uLnTx/>
                  <a:uFillTx/>
                  <a:latin typeface="Calibri"/>
                  <a:ea typeface="+mn-ea"/>
                  <a:cs typeface="Arial"/>
                </a:rPr>
                <a:t>פנסיית זקנה</a:t>
              </a:r>
            </a:p>
          </p:txBody>
        </p:sp>
      </p:grpSp>
      <p:grpSp>
        <p:nvGrpSpPr>
          <p:cNvPr id="14" name="קבוצה 13"/>
          <p:cNvGrpSpPr/>
          <p:nvPr/>
        </p:nvGrpSpPr>
        <p:grpSpPr>
          <a:xfrm>
            <a:off x="5756657" y="2971801"/>
            <a:ext cx="2438400" cy="2438400"/>
            <a:chOff x="2708656" y="1574800"/>
            <a:chExt cx="2438400" cy="2438400"/>
          </a:xfrm>
          <a:solidFill>
            <a:schemeClr val="tx2">
              <a:lumMod val="60000"/>
              <a:lumOff val="40000"/>
            </a:schemeClr>
          </a:solidFill>
        </p:grpSpPr>
        <p:sp>
          <p:nvSpPr>
            <p:cNvPr id="18" name="אליפסה 17"/>
            <p:cNvSpPr/>
            <p:nvPr/>
          </p:nvSpPr>
          <p:spPr>
            <a:xfrm>
              <a:off x="2708656" y="1574800"/>
              <a:ext cx="2438400" cy="2438400"/>
            </a:xfrm>
            <a:prstGeom prst="ellipse">
              <a:avLst/>
            </a:prstGeom>
            <a:grpFill/>
            <a:ln w="25400" cap="flat" cmpd="sng" algn="ctr">
              <a:solidFill>
                <a:sysClr val="window" lastClr="FFFFFF">
                  <a:hueOff val="0"/>
                  <a:satOff val="0"/>
                  <a:lumOff val="0"/>
                  <a:alphaOff val="0"/>
                </a:sysClr>
              </a:solidFill>
              <a:prstDash val="solid"/>
            </a:ln>
            <a:effectLst/>
          </p:spPr>
        </p:sp>
        <p:sp>
          <p:nvSpPr>
            <p:cNvPr id="19" name="אליפסה 6"/>
            <p:cNvSpPr/>
            <p:nvPr/>
          </p:nvSpPr>
          <p:spPr>
            <a:xfrm>
              <a:off x="3387343" y="2123440"/>
              <a:ext cx="1463040" cy="1341120"/>
            </a:xfrm>
            <a:prstGeom prst="rect">
              <a:avLst/>
            </a:prstGeom>
            <a:grpFill/>
            <a:ln>
              <a:noFill/>
            </a:ln>
            <a:effectLst/>
          </p:spPr>
          <p:txBody>
            <a:bodyPr spcFirstLastPara="0" vert="horz" wrap="square" lIns="0" tIns="0" rIns="0" bIns="0" numCol="1" spcCol="1270" anchor="ctr" anchorCtr="0">
              <a:no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1155700" rtl="1" eaLnBrk="1" fontAlgn="auto" latinLnBrk="0" hangingPunct="1">
                <a:lnSpc>
                  <a:spcPct val="90000"/>
                </a:lnSpc>
                <a:spcBef>
                  <a:spcPct val="0"/>
                </a:spcBef>
                <a:spcAft>
                  <a:spcPct val="35000"/>
                </a:spcAft>
                <a:buClrTx/>
                <a:buSzTx/>
                <a:buFontTx/>
                <a:buNone/>
                <a:tabLst/>
                <a:defRPr/>
              </a:pPr>
              <a:r>
                <a:rPr kumimoji="0" lang="he-IL" sz="2600" b="0" i="0" u="none" strike="noStrike" kern="1200" cap="none" spc="0" normalizeH="0" baseline="0" noProof="0" dirty="0">
                  <a:ln>
                    <a:noFill/>
                  </a:ln>
                  <a:solidFill>
                    <a:sysClr val="windowText" lastClr="000000"/>
                  </a:solidFill>
                  <a:effectLst/>
                  <a:uLnTx/>
                  <a:uFillTx/>
                  <a:latin typeface="Calibri"/>
                  <a:ea typeface="+mn-ea"/>
                  <a:cs typeface="Arial"/>
                </a:rPr>
                <a:t>ביטוח חיים</a:t>
              </a:r>
              <a:br>
                <a:rPr kumimoji="0" lang="en-US" sz="2600" b="0" i="0" u="none" strike="noStrike" kern="1200" cap="none" spc="0" normalizeH="0" baseline="0" noProof="0" dirty="0">
                  <a:ln>
                    <a:noFill/>
                  </a:ln>
                  <a:solidFill>
                    <a:sysClr val="windowText" lastClr="000000"/>
                  </a:solidFill>
                  <a:effectLst/>
                  <a:uLnTx/>
                  <a:uFillTx/>
                  <a:latin typeface="Calibri"/>
                  <a:ea typeface="+mn-ea"/>
                  <a:cs typeface="Arial"/>
                </a:rPr>
              </a:br>
              <a:r>
                <a:rPr lang="he-IL" noProof="0" dirty="0">
                  <a:solidFill>
                    <a:sysClr val="windowText" lastClr="000000"/>
                  </a:solidFill>
                  <a:latin typeface="Calibri"/>
                  <a:cs typeface="Arial"/>
                </a:rPr>
                <a:t>(ביטוח שארים)</a:t>
              </a:r>
              <a:endParaRPr kumimoji="0" lang="he-IL" b="0" i="0" u="none" strike="noStrike" kern="1200" cap="none" spc="0" normalizeH="0" baseline="0" noProof="0" dirty="0">
                <a:ln>
                  <a:noFill/>
                </a:ln>
                <a:solidFill>
                  <a:sysClr val="windowText" lastClr="000000"/>
                </a:solidFill>
                <a:effectLst/>
                <a:uLnTx/>
                <a:uFillTx/>
                <a:latin typeface="Calibri"/>
                <a:cs typeface="Arial"/>
              </a:endParaRPr>
            </a:p>
          </p:txBody>
        </p:sp>
      </p:grpSp>
      <p:grpSp>
        <p:nvGrpSpPr>
          <p:cNvPr id="15" name="קבוצה 14"/>
          <p:cNvGrpSpPr/>
          <p:nvPr/>
        </p:nvGrpSpPr>
        <p:grpSpPr>
          <a:xfrm>
            <a:off x="3996944" y="2971801"/>
            <a:ext cx="2438400" cy="2438400"/>
            <a:chOff x="948943" y="1574800"/>
            <a:chExt cx="2438400" cy="2438400"/>
          </a:xfrm>
          <a:solidFill>
            <a:schemeClr val="tx2">
              <a:lumMod val="75000"/>
            </a:schemeClr>
          </a:solidFill>
        </p:grpSpPr>
        <p:sp>
          <p:nvSpPr>
            <p:cNvPr id="16" name="אליפסה 15"/>
            <p:cNvSpPr/>
            <p:nvPr/>
          </p:nvSpPr>
          <p:spPr>
            <a:xfrm>
              <a:off x="948943" y="1574800"/>
              <a:ext cx="2438400" cy="2438400"/>
            </a:xfrm>
            <a:prstGeom prst="ellipse">
              <a:avLst/>
            </a:prstGeom>
            <a:grpFill/>
            <a:ln w="25400" cap="flat" cmpd="sng" algn="ctr">
              <a:solidFill>
                <a:sysClr val="window" lastClr="FFFFFF">
                  <a:hueOff val="0"/>
                  <a:satOff val="0"/>
                  <a:lumOff val="0"/>
                  <a:alphaOff val="0"/>
                </a:sysClr>
              </a:solidFill>
              <a:prstDash val="solid"/>
            </a:ln>
            <a:effectLst/>
          </p:spPr>
        </p:sp>
        <p:sp>
          <p:nvSpPr>
            <p:cNvPr id="17" name="אליפסה 8"/>
            <p:cNvSpPr/>
            <p:nvPr/>
          </p:nvSpPr>
          <p:spPr>
            <a:xfrm>
              <a:off x="1436623" y="2204720"/>
              <a:ext cx="1463040" cy="1341120"/>
            </a:xfrm>
            <a:prstGeom prst="rect">
              <a:avLst/>
            </a:prstGeom>
            <a:grpFill/>
            <a:ln>
              <a:noFill/>
            </a:ln>
            <a:effectLst/>
          </p:spPr>
          <p:txBody>
            <a:bodyPr spcFirstLastPara="0" vert="horz" wrap="square" lIns="0" tIns="0" rIns="0" bIns="0" numCol="1" spcCol="1270" anchor="ctr" anchorCtr="0">
              <a:no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1155700" rtl="1" eaLnBrk="1" fontAlgn="auto" latinLnBrk="0" hangingPunct="1">
                <a:lnSpc>
                  <a:spcPct val="90000"/>
                </a:lnSpc>
                <a:spcBef>
                  <a:spcPct val="0"/>
                </a:spcBef>
                <a:spcAft>
                  <a:spcPct val="35000"/>
                </a:spcAft>
                <a:buClrTx/>
                <a:buSzTx/>
                <a:buFontTx/>
                <a:buNone/>
                <a:tabLst/>
                <a:defRPr/>
              </a:pPr>
              <a:r>
                <a:rPr kumimoji="0" lang="he-IL" sz="2600" b="0" i="0" u="none" strike="noStrike" kern="1200" cap="none" spc="0" normalizeH="0" baseline="0" noProof="0" dirty="0">
                  <a:ln>
                    <a:noFill/>
                  </a:ln>
                  <a:solidFill>
                    <a:sysClr val="windowText" lastClr="000000"/>
                  </a:solidFill>
                  <a:effectLst/>
                  <a:uLnTx/>
                  <a:uFillTx/>
                  <a:latin typeface="Calibri"/>
                  <a:ea typeface="+mn-ea"/>
                  <a:cs typeface="Arial"/>
                </a:rPr>
                <a:t>ביטוח אובדן כושר עבודה</a:t>
              </a:r>
            </a:p>
          </p:txBody>
        </p:sp>
      </p:grpSp>
    </p:spTree>
    <p:extLst>
      <p:ext uri="{BB962C8B-B14F-4D97-AF65-F5344CB8AC3E}">
        <p14:creationId xmlns:p14="http://schemas.microsoft.com/office/powerpoint/2010/main" val="2064072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פנסיית זקנה</a:t>
            </a:r>
          </a:p>
        </p:txBody>
      </p:sp>
      <p:pic>
        <p:nvPicPr>
          <p:cNvPr id="4" name="תמונה 3"/>
          <p:cNvPicPr>
            <a:picLocks noChangeAspect="1"/>
          </p:cNvPicPr>
          <p:nvPr/>
        </p:nvPicPr>
        <p:blipFill>
          <a:blip r:embed="rId2" cstate="print">
            <a:extLst>
              <a:ext uri="{BEBA8EAE-BF5A-486C-A8C5-ECC9F3942E4B}">
                <a14:imgProps xmlns:a14="http://schemas.microsoft.com/office/drawing/2010/main">
                  <a14:imgLayer r:embed="rId3">
                    <a14:imgEffect>
                      <a14:backgroundRemoval t="7884" b="95452" l="9885" r="89994">
                        <a14:foregroundMark x1="56277" y1="56458" x2="86477" y2="74773"/>
                        <a14:foregroundMark x1="54154" y1="57671" x2="54518" y2="93875"/>
                        <a14:foregroundMark x1="86841" y1="76531" x2="70042" y2="93996"/>
                        <a14:foregroundMark x1="55064" y1="94724" x2="73924" y2="90115"/>
                        <a14:foregroundMark x1="77320" y1="77805" x2="56277" y2="93329"/>
                      </a14:backgroundRemoval>
                    </a14:imgEffect>
                  </a14:imgLayer>
                </a14:imgProps>
              </a:ext>
              <a:ext uri="{28A0092B-C50C-407E-A947-70E740481C1C}">
                <a14:useLocalDpi xmlns:a14="http://schemas.microsoft.com/office/drawing/2010/main" val="0"/>
              </a:ext>
            </a:extLst>
          </a:blip>
          <a:stretch>
            <a:fillRect/>
          </a:stretch>
        </p:blipFill>
        <p:spPr>
          <a:xfrm>
            <a:off x="-1445476" y="640963"/>
            <a:ext cx="6096000" cy="6096000"/>
          </a:xfrm>
          <a:prstGeom prst="rect">
            <a:avLst/>
          </a:prstGeom>
        </p:spPr>
      </p:pic>
      <p:sp>
        <p:nvSpPr>
          <p:cNvPr id="5" name="מלבן 4"/>
          <p:cNvSpPr/>
          <p:nvPr/>
        </p:nvSpPr>
        <p:spPr>
          <a:xfrm>
            <a:off x="4374299" y="1654105"/>
            <a:ext cx="7574508" cy="2308324"/>
          </a:xfrm>
          <a:prstGeom prst="rect">
            <a:avLst/>
          </a:prstGeom>
        </p:spPr>
        <p:txBody>
          <a:bodyPr wrap="square">
            <a:spAutoFit/>
          </a:bodyPr>
          <a:lstStyle/>
          <a:p>
            <a:pPr marL="285750" indent="-285750">
              <a:buFont typeface="Arial" panose="020B0604020202020204" pitchFamily="34" charset="0"/>
              <a:buChar char="•"/>
            </a:pPr>
            <a:r>
              <a:rPr lang="he-IL" sz="2400" dirty="0"/>
              <a:t>פנסיה חודשית צמודה למדד ולתשואה לכל החיים לפורש ובן הזוג</a:t>
            </a:r>
          </a:p>
          <a:p>
            <a:pPr marL="285750" indent="-285750">
              <a:buFont typeface="Arial" panose="020B0604020202020204" pitchFamily="34" charset="0"/>
              <a:buChar char="•"/>
            </a:pPr>
            <a:r>
              <a:rPr lang="he-IL" sz="2400" dirty="0"/>
              <a:t>ניתן לשלב בין פנסיה וסכום חד פעמי לפי הצורך (עפ"י כללי מס הכנסה)</a:t>
            </a:r>
          </a:p>
          <a:p>
            <a:pPr marL="285750" indent="-285750">
              <a:buFont typeface="Arial" panose="020B0604020202020204" pitchFamily="34" charset="0"/>
              <a:buChar char="•"/>
            </a:pPr>
            <a:r>
              <a:rPr lang="he-IL" sz="2400" dirty="0"/>
              <a:t>ניתן להבטיח תשלום מינימאלי של 60 חודשים, 120 חודשים או 180 חודשים ועד 240 חודשים !!!</a:t>
            </a:r>
          </a:p>
        </p:txBody>
      </p:sp>
    </p:spTree>
    <p:extLst>
      <p:ext uri="{BB962C8B-B14F-4D97-AF65-F5344CB8AC3E}">
        <p14:creationId xmlns:p14="http://schemas.microsoft.com/office/powerpoint/2010/main" val="2433042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דוגמה לפרישה של חוסך נשוי</a:t>
            </a:r>
          </a:p>
        </p:txBody>
      </p:sp>
      <p:graphicFrame>
        <p:nvGraphicFramePr>
          <p:cNvPr id="4" name="טבלה 3"/>
          <p:cNvGraphicFramePr>
            <a:graphicFrameLocks noGrp="1"/>
          </p:cNvGraphicFramePr>
          <p:nvPr/>
        </p:nvGraphicFramePr>
        <p:xfrm>
          <a:off x="3201198" y="2420888"/>
          <a:ext cx="6962420" cy="2853558"/>
        </p:xfrm>
        <a:graphic>
          <a:graphicData uri="http://schemas.openxmlformats.org/drawingml/2006/table">
            <a:tbl>
              <a:tblPr rtl="1" firstRow="1" firstCol="1" bandRow="1">
                <a:tableStyleId>{5C22544A-7EE6-4342-B048-85BDC9FD1C3A}</a:tableStyleId>
              </a:tblPr>
              <a:tblGrid>
                <a:gridCol w="1740196">
                  <a:extLst>
                    <a:ext uri="{9D8B030D-6E8A-4147-A177-3AD203B41FA5}">
                      <a16:colId xmlns:a16="http://schemas.microsoft.com/office/drawing/2014/main" val="20000"/>
                    </a:ext>
                  </a:extLst>
                </a:gridCol>
                <a:gridCol w="1651844">
                  <a:extLst>
                    <a:ext uri="{9D8B030D-6E8A-4147-A177-3AD203B41FA5}">
                      <a16:colId xmlns:a16="http://schemas.microsoft.com/office/drawing/2014/main" val="20001"/>
                    </a:ext>
                  </a:extLst>
                </a:gridCol>
                <a:gridCol w="1631302">
                  <a:extLst>
                    <a:ext uri="{9D8B030D-6E8A-4147-A177-3AD203B41FA5}">
                      <a16:colId xmlns:a16="http://schemas.microsoft.com/office/drawing/2014/main" val="20002"/>
                    </a:ext>
                  </a:extLst>
                </a:gridCol>
                <a:gridCol w="1939078">
                  <a:extLst>
                    <a:ext uri="{9D8B030D-6E8A-4147-A177-3AD203B41FA5}">
                      <a16:colId xmlns:a16="http://schemas.microsoft.com/office/drawing/2014/main" val="20003"/>
                    </a:ext>
                  </a:extLst>
                </a:gridCol>
              </a:tblGrid>
              <a:tr h="951186">
                <a:tc>
                  <a:txBody>
                    <a:bodyPr/>
                    <a:lstStyle/>
                    <a:p>
                      <a:pPr algn="ctr" rtl="1">
                        <a:lnSpc>
                          <a:spcPct val="115000"/>
                        </a:lnSpc>
                        <a:spcAft>
                          <a:spcPts val="0"/>
                        </a:spcAft>
                      </a:pPr>
                      <a:r>
                        <a:rPr lang="he-IL" sz="2000" dirty="0">
                          <a:effectLst/>
                        </a:rPr>
                        <a:t>שיעור הפנסיה לבת הזוג</a:t>
                      </a:r>
                      <a:endParaRPr lang="en-US" sz="2000" dirty="0">
                        <a:effectLst/>
                        <a:latin typeface="Calibri"/>
                        <a:ea typeface="Calibri"/>
                        <a:cs typeface="Arial"/>
                      </a:endParaRPr>
                    </a:p>
                  </a:txBody>
                  <a:tcPr marL="68580" marR="68580" marT="0" marB="0" anchor="ctr">
                    <a:solidFill>
                      <a:schemeClr val="tx2"/>
                    </a:solidFill>
                  </a:tcPr>
                </a:tc>
                <a:tc>
                  <a:txBody>
                    <a:bodyPr/>
                    <a:lstStyle/>
                    <a:p>
                      <a:pPr algn="ctr" rtl="1">
                        <a:lnSpc>
                          <a:spcPct val="115000"/>
                        </a:lnSpc>
                        <a:spcAft>
                          <a:spcPts val="0"/>
                        </a:spcAft>
                      </a:pPr>
                      <a:r>
                        <a:rPr lang="he-IL" sz="2000" dirty="0">
                          <a:effectLst/>
                        </a:rPr>
                        <a:t>30%</a:t>
                      </a:r>
                      <a:endParaRPr lang="en-US" sz="2000" dirty="0">
                        <a:effectLst/>
                        <a:latin typeface="Calibri"/>
                        <a:ea typeface="Calibri"/>
                        <a:cs typeface="Arial"/>
                      </a:endParaRPr>
                    </a:p>
                  </a:txBody>
                  <a:tcPr marL="68580" marR="68580" marT="0" marB="0" anchor="ctr">
                    <a:solidFill>
                      <a:schemeClr val="tx2"/>
                    </a:solidFill>
                  </a:tcPr>
                </a:tc>
                <a:tc>
                  <a:txBody>
                    <a:bodyPr/>
                    <a:lstStyle/>
                    <a:p>
                      <a:pPr algn="ctr" rtl="1">
                        <a:lnSpc>
                          <a:spcPct val="115000"/>
                        </a:lnSpc>
                        <a:spcAft>
                          <a:spcPts val="0"/>
                        </a:spcAft>
                      </a:pPr>
                      <a:r>
                        <a:rPr lang="he-IL" sz="2000" dirty="0">
                          <a:effectLst/>
                        </a:rPr>
                        <a:t>60%</a:t>
                      </a:r>
                      <a:endParaRPr lang="en-US" sz="2000" dirty="0">
                        <a:effectLst/>
                        <a:latin typeface="Calibri"/>
                        <a:ea typeface="Calibri"/>
                        <a:cs typeface="Arial"/>
                      </a:endParaRPr>
                    </a:p>
                  </a:txBody>
                  <a:tcPr marL="68580" marR="68580" marT="0" marB="0" anchor="ctr">
                    <a:solidFill>
                      <a:schemeClr val="tx2"/>
                    </a:solidFill>
                  </a:tcPr>
                </a:tc>
                <a:tc>
                  <a:txBody>
                    <a:bodyPr/>
                    <a:lstStyle/>
                    <a:p>
                      <a:pPr algn="ctr" rtl="1">
                        <a:lnSpc>
                          <a:spcPct val="115000"/>
                        </a:lnSpc>
                        <a:spcAft>
                          <a:spcPts val="0"/>
                        </a:spcAft>
                      </a:pPr>
                      <a:r>
                        <a:rPr lang="he-IL" sz="2000" dirty="0">
                          <a:effectLst/>
                        </a:rPr>
                        <a:t>100%</a:t>
                      </a:r>
                      <a:endParaRPr lang="en-US" sz="2000" dirty="0">
                        <a:effectLst/>
                        <a:latin typeface="Calibri"/>
                        <a:ea typeface="Calibri"/>
                        <a:cs typeface="Arial"/>
                      </a:endParaRPr>
                    </a:p>
                  </a:txBody>
                  <a:tcPr marL="68580" marR="68580" marT="0" marB="0" anchor="ctr">
                    <a:solidFill>
                      <a:schemeClr val="tx2"/>
                    </a:solidFill>
                  </a:tcPr>
                </a:tc>
                <a:extLst>
                  <a:ext uri="{0D108BD9-81ED-4DB2-BD59-A6C34878D82A}">
                    <a16:rowId xmlns:a16="http://schemas.microsoft.com/office/drawing/2014/main" val="10000"/>
                  </a:ext>
                </a:extLst>
              </a:tr>
              <a:tr h="951186">
                <a:tc>
                  <a:txBody>
                    <a:bodyPr/>
                    <a:lstStyle/>
                    <a:p>
                      <a:pPr algn="ctr" rtl="1">
                        <a:lnSpc>
                          <a:spcPct val="115000"/>
                        </a:lnSpc>
                        <a:spcAft>
                          <a:spcPts val="0"/>
                        </a:spcAft>
                      </a:pPr>
                      <a:r>
                        <a:rPr lang="he-IL" sz="2000" dirty="0">
                          <a:effectLst/>
                        </a:rPr>
                        <a:t>פנסיית זקנה לפנסיונר</a:t>
                      </a:r>
                      <a:endParaRPr lang="en-US" sz="20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000" dirty="0">
                          <a:effectLst/>
                        </a:rPr>
                        <a:t>5,738</a:t>
                      </a:r>
                      <a:endParaRPr lang="en-US" sz="2000" dirty="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1">
                        <a:lnSpc>
                          <a:spcPct val="115000"/>
                        </a:lnSpc>
                        <a:spcAft>
                          <a:spcPts val="0"/>
                        </a:spcAft>
                      </a:pPr>
                      <a:r>
                        <a:rPr lang="he-IL" sz="2000">
                          <a:effectLst/>
                        </a:rPr>
                        <a:t>5,326</a:t>
                      </a:r>
                      <a:endParaRPr lang="en-US" sz="200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1">
                        <a:lnSpc>
                          <a:spcPct val="115000"/>
                        </a:lnSpc>
                        <a:spcAft>
                          <a:spcPts val="0"/>
                        </a:spcAft>
                      </a:pPr>
                      <a:r>
                        <a:rPr lang="he-IL" sz="2000" dirty="0">
                          <a:effectLst/>
                        </a:rPr>
                        <a:t>4,860</a:t>
                      </a:r>
                      <a:endParaRPr lang="en-US" sz="2000" dirty="0">
                        <a:effectLst/>
                        <a:latin typeface="Calibri"/>
                        <a:ea typeface="Calibri"/>
                        <a:cs typeface="Arial"/>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1"/>
                  </a:ext>
                </a:extLst>
              </a:tr>
              <a:tr h="951186">
                <a:tc>
                  <a:txBody>
                    <a:bodyPr/>
                    <a:lstStyle/>
                    <a:p>
                      <a:pPr algn="ctr" rtl="1">
                        <a:lnSpc>
                          <a:spcPct val="115000"/>
                        </a:lnSpc>
                        <a:spcAft>
                          <a:spcPts val="0"/>
                        </a:spcAft>
                      </a:pPr>
                      <a:r>
                        <a:rPr lang="he-IL" sz="2000" dirty="0">
                          <a:effectLst/>
                        </a:rPr>
                        <a:t>פנסיית זקנה לבת הזוג</a:t>
                      </a:r>
                      <a:endParaRPr lang="en-US" sz="20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000">
                          <a:effectLst/>
                        </a:rPr>
                        <a:t>1,721</a:t>
                      </a:r>
                      <a:endParaRPr lang="en-US" sz="200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1">
                        <a:lnSpc>
                          <a:spcPct val="115000"/>
                        </a:lnSpc>
                        <a:spcAft>
                          <a:spcPts val="0"/>
                        </a:spcAft>
                      </a:pPr>
                      <a:r>
                        <a:rPr lang="he-IL" sz="2000">
                          <a:effectLst/>
                        </a:rPr>
                        <a:t>3,195</a:t>
                      </a:r>
                      <a:endParaRPr lang="en-US" sz="2000">
                        <a:effectLst/>
                        <a:latin typeface="Calibri"/>
                        <a:ea typeface="Calibri"/>
                        <a:cs typeface="Arial"/>
                      </a:endParaRPr>
                    </a:p>
                  </a:txBody>
                  <a:tcPr marL="68580" marR="68580" marT="0" marB="0" anchor="ctr">
                    <a:solidFill>
                      <a:schemeClr val="accent3">
                        <a:lumMod val="20000"/>
                        <a:lumOff val="80000"/>
                      </a:schemeClr>
                    </a:solidFill>
                  </a:tcPr>
                </a:tc>
                <a:tc>
                  <a:txBody>
                    <a:bodyPr/>
                    <a:lstStyle/>
                    <a:p>
                      <a:pPr algn="ctr" rtl="1">
                        <a:lnSpc>
                          <a:spcPct val="115000"/>
                        </a:lnSpc>
                        <a:spcAft>
                          <a:spcPts val="0"/>
                        </a:spcAft>
                      </a:pPr>
                      <a:r>
                        <a:rPr lang="he-IL" sz="2000" dirty="0">
                          <a:effectLst/>
                        </a:rPr>
                        <a:t>4,860</a:t>
                      </a:r>
                      <a:endParaRPr lang="en-US" sz="2000" dirty="0">
                        <a:effectLst/>
                        <a:latin typeface="Calibri"/>
                        <a:ea typeface="Calibri"/>
                        <a:cs typeface="Arial"/>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5" name="אליפסה 4"/>
          <p:cNvSpPr/>
          <p:nvPr/>
        </p:nvSpPr>
        <p:spPr>
          <a:xfrm>
            <a:off x="5155758" y="2060848"/>
            <a:ext cx="1584176" cy="352839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6524699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יתרונות קרן הפנסיה המקיפה</a:t>
            </a:r>
          </a:p>
        </p:txBody>
      </p:sp>
      <p:sp>
        <p:nvSpPr>
          <p:cNvPr id="3" name="מציין מיקום תוכן 2"/>
          <p:cNvSpPr>
            <a:spLocks noGrp="1"/>
          </p:cNvSpPr>
          <p:nvPr>
            <p:ph idx="1"/>
          </p:nvPr>
        </p:nvSpPr>
        <p:spPr/>
        <p:txBody>
          <a:bodyPr/>
          <a:lstStyle/>
          <a:p>
            <a:pPr marL="342900" indent="-342900">
              <a:buFont typeface="Arial" panose="020B0604020202020204" pitchFamily="34" charset="0"/>
              <a:buChar char="•"/>
            </a:pPr>
            <a:r>
              <a:rPr lang="he-IL" dirty="0"/>
              <a:t>רכיבים מובנים של אבדן כושר עבודה וביטוח שארים</a:t>
            </a:r>
          </a:p>
          <a:p>
            <a:pPr marL="342900" indent="-342900">
              <a:buFont typeface="Arial" panose="020B0604020202020204" pitchFamily="34" charset="0"/>
              <a:buChar char="•"/>
            </a:pPr>
            <a:r>
              <a:rPr lang="he-IL" dirty="0"/>
              <a:t>תשואה מובטחת על 27%</a:t>
            </a:r>
            <a:r>
              <a:rPr lang="en-US" dirty="0"/>
              <a:t> </a:t>
            </a:r>
            <a:r>
              <a:rPr lang="he-IL" dirty="0"/>
              <a:t>מהנכסים לחוסכים ו- 60% למקבלי הקצבאות</a:t>
            </a:r>
          </a:p>
          <a:p>
            <a:pPr marL="342900" indent="-342900">
              <a:buFont typeface="Arial" panose="020B0604020202020204" pitchFamily="34" charset="0"/>
              <a:buChar char="•"/>
            </a:pPr>
            <a:r>
              <a:rPr lang="he-IL" dirty="0"/>
              <a:t>דמי ניהול הזולים מיתר מוצרי החיסכון הפנסיוני</a:t>
            </a:r>
          </a:p>
          <a:p>
            <a:endParaRPr lang="he-IL" dirty="0"/>
          </a:p>
        </p:txBody>
      </p:sp>
    </p:spTree>
    <p:extLst>
      <p:ext uri="{BB962C8B-B14F-4D97-AF65-F5344CB8AC3E}">
        <p14:creationId xmlns:p14="http://schemas.microsoft.com/office/powerpoint/2010/main" val="3394030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מאפיינים כללים של פוליסות ביטוח המנהלים</a:t>
            </a:r>
          </a:p>
        </p:txBody>
      </p:sp>
      <p:sp>
        <p:nvSpPr>
          <p:cNvPr id="4" name="מלבן מעוגל 3"/>
          <p:cNvSpPr/>
          <p:nvPr/>
        </p:nvSpPr>
        <p:spPr>
          <a:xfrm>
            <a:off x="9311081" y="1493149"/>
            <a:ext cx="1851562" cy="625029"/>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1" anchor="ctr"/>
          <a:lstStyle/>
          <a:p>
            <a:pPr algn="ctr">
              <a:buSzPct val="120000"/>
            </a:pPr>
            <a:r>
              <a:rPr lang="he-IL" sz="1600" dirty="0">
                <a:solidFill>
                  <a:schemeClr val="accent1"/>
                </a:solidFill>
              </a:rPr>
              <a:t>חוזה בין חברת הביטוח למבוטח</a:t>
            </a:r>
          </a:p>
        </p:txBody>
      </p:sp>
      <p:sp>
        <p:nvSpPr>
          <p:cNvPr id="5" name="מלבן מעוגל 4"/>
          <p:cNvSpPr/>
          <p:nvPr/>
        </p:nvSpPr>
        <p:spPr>
          <a:xfrm>
            <a:off x="9326797" y="2406070"/>
            <a:ext cx="1844159" cy="688529"/>
          </a:xfrm>
          <a:prstGeom prst="roundRect">
            <a:avLst/>
          </a:prstGeom>
          <a:noFill/>
        </p:spPr>
        <p:style>
          <a:lnRef idx="1">
            <a:schemeClr val="accent4"/>
          </a:lnRef>
          <a:fillRef idx="2">
            <a:schemeClr val="accent4"/>
          </a:fillRef>
          <a:effectRef idx="1">
            <a:schemeClr val="accent4"/>
          </a:effectRef>
          <a:fontRef idx="minor">
            <a:schemeClr val="dk1"/>
          </a:fontRef>
        </p:style>
        <p:txBody>
          <a:bodyPr rtlCol="1" anchor="ctr"/>
          <a:lstStyle/>
          <a:p>
            <a:pPr algn="ctr">
              <a:buSzPct val="120000"/>
            </a:pPr>
            <a:r>
              <a:rPr lang="he-IL" sz="1600" dirty="0">
                <a:solidFill>
                  <a:schemeClr val="accent1"/>
                </a:solidFill>
              </a:rPr>
              <a:t>תנאי הכיסוי </a:t>
            </a:r>
          </a:p>
          <a:p>
            <a:pPr algn="ctr">
              <a:buSzPct val="120000"/>
            </a:pPr>
            <a:r>
              <a:rPr lang="he-IL" sz="1600" dirty="0">
                <a:solidFill>
                  <a:schemeClr val="accent1"/>
                </a:solidFill>
              </a:rPr>
              <a:t>הביטוחי אישיים</a:t>
            </a:r>
          </a:p>
        </p:txBody>
      </p:sp>
      <p:sp>
        <p:nvSpPr>
          <p:cNvPr id="6" name="מלבן מעוגל 4"/>
          <p:cNvSpPr/>
          <p:nvPr/>
        </p:nvSpPr>
        <p:spPr>
          <a:xfrm>
            <a:off x="9126341" y="3491913"/>
            <a:ext cx="2060183" cy="637729"/>
          </a:xfrm>
          <a:prstGeom prst="roundRect">
            <a:avLst/>
          </a:prstGeom>
          <a:noFill/>
        </p:spPr>
        <p:style>
          <a:lnRef idx="1">
            <a:schemeClr val="accent4"/>
          </a:lnRef>
          <a:fillRef idx="2">
            <a:schemeClr val="accent4"/>
          </a:fillRef>
          <a:effectRef idx="1">
            <a:schemeClr val="accent4"/>
          </a:effectRef>
          <a:fontRef idx="minor">
            <a:schemeClr val="dk1"/>
          </a:fontRef>
        </p:style>
        <p:txBody>
          <a:bodyPr rtlCol="1" anchor="ctr"/>
          <a:lstStyle/>
          <a:p>
            <a:pPr algn="ctr">
              <a:buSzPct val="120000"/>
            </a:pPr>
            <a:r>
              <a:rPr lang="he-IL" sz="1600" dirty="0">
                <a:solidFill>
                  <a:schemeClr val="accent1"/>
                </a:solidFill>
              </a:rPr>
              <a:t>תעריפי הכיסוי הביטוחי </a:t>
            </a:r>
          </a:p>
          <a:p>
            <a:pPr algn="ctr">
              <a:buSzPct val="120000"/>
            </a:pPr>
            <a:r>
              <a:rPr lang="he-IL" sz="1600" dirty="0">
                <a:solidFill>
                  <a:schemeClr val="accent1"/>
                </a:solidFill>
              </a:rPr>
              <a:t>ידועים במעמד הרכישה </a:t>
            </a:r>
          </a:p>
        </p:txBody>
      </p:sp>
      <p:sp>
        <p:nvSpPr>
          <p:cNvPr id="7" name="מלבן מעוגל 4"/>
          <p:cNvSpPr/>
          <p:nvPr/>
        </p:nvSpPr>
        <p:spPr>
          <a:xfrm>
            <a:off x="9136023" y="4681098"/>
            <a:ext cx="2060184" cy="638781"/>
          </a:xfrm>
          <a:prstGeom prst="roundRect">
            <a:avLst/>
          </a:prstGeom>
          <a:noFill/>
        </p:spPr>
        <p:style>
          <a:lnRef idx="1">
            <a:schemeClr val="accent4"/>
          </a:lnRef>
          <a:fillRef idx="2">
            <a:schemeClr val="accent4"/>
          </a:fillRef>
          <a:effectRef idx="1">
            <a:schemeClr val="accent4"/>
          </a:effectRef>
          <a:fontRef idx="minor">
            <a:schemeClr val="dk1"/>
          </a:fontRef>
        </p:style>
        <p:txBody>
          <a:bodyPr rtlCol="1" anchor="ctr"/>
          <a:lstStyle/>
          <a:p>
            <a:pPr algn="ctr">
              <a:lnSpc>
                <a:spcPct val="150000"/>
              </a:lnSpc>
              <a:buSzPct val="120000"/>
            </a:pPr>
            <a:r>
              <a:rPr lang="he-IL" sz="1600" dirty="0">
                <a:solidFill>
                  <a:schemeClr val="accent1"/>
                </a:solidFill>
              </a:rPr>
              <a:t>מקדם קצבה מובטח מגיל 60</a:t>
            </a:r>
          </a:p>
        </p:txBody>
      </p:sp>
      <p:sp>
        <p:nvSpPr>
          <p:cNvPr id="8" name="מלבן מעוגל 4"/>
          <p:cNvSpPr/>
          <p:nvPr/>
        </p:nvSpPr>
        <p:spPr>
          <a:xfrm>
            <a:off x="6697227" y="5494956"/>
            <a:ext cx="3075699" cy="896237"/>
          </a:xfrm>
          <a:prstGeom prst="roundRect">
            <a:avLst/>
          </a:prstGeom>
          <a:noFill/>
        </p:spPr>
        <p:style>
          <a:lnRef idx="1">
            <a:schemeClr val="accent4"/>
          </a:lnRef>
          <a:fillRef idx="2">
            <a:schemeClr val="accent4"/>
          </a:fillRef>
          <a:effectRef idx="1">
            <a:schemeClr val="accent4"/>
          </a:effectRef>
          <a:fontRef idx="minor">
            <a:schemeClr val="dk1"/>
          </a:fontRef>
        </p:style>
        <p:txBody>
          <a:bodyPr rtlCol="1" anchor="ctr"/>
          <a:lstStyle/>
          <a:p>
            <a:pPr algn="ctr">
              <a:buSzPct val="120000"/>
            </a:pPr>
            <a:r>
              <a:rPr lang="he-IL" sz="1600" dirty="0">
                <a:solidFill>
                  <a:schemeClr val="accent1"/>
                </a:solidFill>
              </a:rPr>
              <a:t>הסיכון הביטוחי על חברת הביטוח ולא ביטוח הדדי</a:t>
            </a:r>
          </a:p>
        </p:txBody>
      </p:sp>
      <p:sp>
        <p:nvSpPr>
          <p:cNvPr id="9" name="מלבן מעוגל 8"/>
          <p:cNvSpPr/>
          <p:nvPr/>
        </p:nvSpPr>
        <p:spPr>
          <a:xfrm>
            <a:off x="2312245" y="1448698"/>
            <a:ext cx="2376264" cy="713929"/>
          </a:xfrm>
          <a:prstGeom prst="roundRect">
            <a:avLst/>
          </a:prstGeom>
          <a:noFill/>
        </p:spPr>
        <p:style>
          <a:lnRef idx="1">
            <a:schemeClr val="accent4"/>
          </a:lnRef>
          <a:fillRef idx="2">
            <a:schemeClr val="accent4"/>
          </a:fillRef>
          <a:effectRef idx="1">
            <a:schemeClr val="accent4"/>
          </a:effectRef>
          <a:fontRef idx="minor">
            <a:schemeClr val="dk1"/>
          </a:fontRef>
        </p:style>
        <p:txBody>
          <a:bodyPr rtlCol="1" anchor="ctr"/>
          <a:lstStyle/>
          <a:p>
            <a:pPr algn="ctr">
              <a:buSzPct val="120000"/>
            </a:pPr>
            <a:r>
              <a:rPr lang="he-IL" sz="1600" dirty="0">
                <a:solidFill>
                  <a:schemeClr val="accent1"/>
                </a:solidFill>
              </a:rPr>
              <a:t>דמי הניהול מעוגנים בחוזה </a:t>
            </a:r>
          </a:p>
          <a:p>
            <a:pPr algn="ctr">
              <a:buSzPct val="120000"/>
            </a:pPr>
            <a:r>
              <a:rPr lang="he-IL" sz="1600" dirty="0">
                <a:solidFill>
                  <a:schemeClr val="accent1"/>
                </a:solidFill>
              </a:rPr>
              <a:t>ולא ניתנים לשינוי</a:t>
            </a:r>
          </a:p>
        </p:txBody>
      </p:sp>
      <p:sp>
        <p:nvSpPr>
          <p:cNvPr id="10" name="מלבן מעוגל 4"/>
          <p:cNvSpPr/>
          <p:nvPr/>
        </p:nvSpPr>
        <p:spPr>
          <a:xfrm>
            <a:off x="2301888" y="2291890"/>
            <a:ext cx="2376264" cy="767112"/>
          </a:xfrm>
          <a:prstGeom prst="roundRect">
            <a:avLst/>
          </a:prstGeom>
          <a:noFill/>
        </p:spPr>
        <p:style>
          <a:lnRef idx="1">
            <a:schemeClr val="accent4"/>
          </a:lnRef>
          <a:fillRef idx="2">
            <a:schemeClr val="accent4"/>
          </a:fillRef>
          <a:effectRef idx="1">
            <a:schemeClr val="accent4"/>
          </a:effectRef>
          <a:fontRef idx="minor">
            <a:schemeClr val="dk1"/>
          </a:fontRef>
        </p:style>
        <p:txBody>
          <a:bodyPr rtlCol="1" anchor="ctr"/>
          <a:lstStyle/>
          <a:p>
            <a:pPr algn="ctr">
              <a:buSzPct val="120000"/>
            </a:pPr>
            <a:r>
              <a:rPr lang="he-IL" sz="1600" dirty="0">
                <a:solidFill>
                  <a:schemeClr val="accent1"/>
                </a:solidFill>
              </a:rPr>
              <a:t>ביטוח מהיום הראשון (לאחר חיתום) - אין תקופת אכשרה</a:t>
            </a:r>
          </a:p>
        </p:txBody>
      </p:sp>
      <p:sp>
        <p:nvSpPr>
          <p:cNvPr id="11" name="מלבן מעוגל 4"/>
          <p:cNvSpPr/>
          <p:nvPr/>
        </p:nvSpPr>
        <p:spPr>
          <a:xfrm>
            <a:off x="3096827" y="5494956"/>
            <a:ext cx="3129599" cy="896237"/>
          </a:xfrm>
          <a:prstGeom prst="roundRect">
            <a:avLst/>
          </a:prstGeom>
          <a:noFill/>
        </p:spPr>
        <p:style>
          <a:lnRef idx="1">
            <a:schemeClr val="accent4"/>
          </a:lnRef>
          <a:fillRef idx="2">
            <a:schemeClr val="accent4"/>
          </a:fillRef>
          <a:effectRef idx="1">
            <a:schemeClr val="accent4"/>
          </a:effectRef>
          <a:fontRef idx="minor">
            <a:schemeClr val="dk1"/>
          </a:fontRef>
        </p:style>
        <p:txBody>
          <a:bodyPr rtlCol="1" anchor="ctr"/>
          <a:lstStyle/>
          <a:p>
            <a:pPr algn="ctr">
              <a:buSzPct val="120000"/>
            </a:pPr>
            <a:r>
              <a:rPr lang="he-IL" sz="1600" dirty="0">
                <a:solidFill>
                  <a:schemeClr val="accent1"/>
                </a:solidFill>
              </a:rPr>
              <a:t>כיסוי רחב (מקצועי) למקרה אובדן כושר עבודה (למקצועות מסוימים)</a:t>
            </a:r>
          </a:p>
        </p:txBody>
      </p:sp>
      <p:sp>
        <p:nvSpPr>
          <p:cNvPr id="12" name="מלבן מעוגל 4"/>
          <p:cNvSpPr/>
          <p:nvPr/>
        </p:nvSpPr>
        <p:spPr>
          <a:xfrm>
            <a:off x="2301888" y="3491913"/>
            <a:ext cx="2092595" cy="511781"/>
          </a:xfrm>
          <a:prstGeom prst="roundRect">
            <a:avLst/>
          </a:prstGeom>
          <a:noFill/>
        </p:spPr>
        <p:style>
          <a:lnRef idx="1">
            <a:schemeClr val="accent4"/>
          </a:lnRef>
          <a:fillRef idx="2">
            <a:schemeClr val="accent4"/>
          </a:fillRef>
          <a:effectRef idx="1">
            <a:schemeClr val="accent4"/>
          </a:effectRef>
          <a:fontRef idx="minor">
            <a:schemeClr val="dk1"/>
          </a:fontRef>
        </p:style>
        <p:txBody>
          <a:bodyPr rtlCol="1" anchor="ctr"/>
          <a:lstStyle/>
          <a:p>
            <a:pPr algn="ctr">
              <a:buSzPct val="120000"/>
            </a:pPr>
            <a:r>
              <a:rPr lang="he-IL" sz="1600" dirty="0">
                <a:solidFill>
                  <a:schemeClr val="accent1"/>
                </a:solidFill>
              </a:rPr>
              <a:t>ניתן למנות מוטבים </a:t>
            </a:r>
          </a:p>
          <a:p>
            <a:pPr algn="ctr">
              <a:buSzPct val="120000"/>
            </a:pPr>
            <a:r>
              <a:rPr lang="he-IL" sz="1600" dirty="0">
                <a:solidFill>
                  <a:schemeClr val="accent1"/>
                </a:solidFill>
              </a:rPr>
              <a:t>לבחירת המבוטח</a:t>
            </a:r>
          </a:p>
        </p:txBody>
      </p:sp>
      <p:sp>
        <p:nvSpPr>
          <p:cNvPr id="13" name="מלבן מעוגל 4"/>
          <p:cNvSpPr/>
          <p:nvPr/>
        </p:nvSpPr>
        <p:spPr>
          <a:xfrm>
            <a:off x="2280375" y="4436605"/>
            <a:ext cx="2456630" cy="511781"/>
          </a:xfrm>
          <a:prstGeom prst="roundRect">
            <a:avLst/>
          </a:prstGeom>
          <a:noFill/>
        </p:spPr>
        <p:style>
          <a:lnRef idx="1">
            <a:schemeClr val="accent4"/>
          </a:lnRef>
          <a:fillRef idx="2">
            <a:schemeClr val="accent4"/>
          </a:fillRef>
          <a:effectRef idx="1">
            <a:schemeClr val="accent4"/>
          </a:effectRef>
          <a:fontRef idx="minor">
            <a:schemeClr val="dk1"/>
          </a:fontRef>
        </p:style>
        <p:txBody>
          <a:bodyPr rtlCol="1" anchor="ctr"/>
          <a:lstStyle/>
          <a:p>
            <a:pPr algn="ctr">
              <a:buSzPct val="120000"/>
            </a:pPr>
            <a:r>
              <a:rPr lang="he-IL" sz="1600" dirty="0">
                <a:solidFill>
                  <a:schemeClr val="accent1"/>
                </a:solidFill>
              </a:rPr>
              <a:t>סכום ביטוח למקרה מוות </a:t>
            </a:r>
          </a:p>
          <a:p>
            <a:pPr algn="ctr">
              <a:buSzPct val="120000"/>
            </a:pPr>
            <a:r>
              <a:rPr lang="he-IL" sz="1600" dirty="0">
                <a:solidFill>
                  <a:schemeClr val="accent1"/>
                </a:solidFill>
              </a:rPr>
              <a:t>בסכום חד פעמי פטור ממס</a:t>
            </a:r>
          </a:p>
        </p:txBody>
      </p:sp>
      <p:pic>
        <p:nvPicPr>
          <p:cNvPr id="14" name="תמונה 13"/>
          <p:cNvPicPr>
            <a:picLocks noChangeAspect="1"/>
          </p:cNvPicPr>
          <p:nvPr/>
        </p:nvPicPr>
        <p:blipFill>
          <a:blip r:embed="rId2"/>
          <a:stretch>
            <a:fillRect/>
          </a:stretch>
        </p:blipFill>
        <p:spPr>
          <a:xfrm>
            <a:off x="4916173" y="1779525"/>
            <a:ext cx="4095750" cy="3095625"/>
          </a:xfrm>
          <a:prstGeom prst="rect">
            <a:avLst/>
          </a:prstGeom>
        </p:spPr>
      </p:pic>
    </p:spTree>
    <p:extLst>
      <p:ext uri="{BB962C8B-B14F-4D97-AF65-F5344CB8AC3E}">
        <p14:creationId xmlns:p14="http://schemas.microsoft.com/office/powerpoint/2010/main" val="40557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איך זה עובד?</a:t>
            </a:r>
          </a:p>
        </p:txBody>
      </p:sp>
      <p:sp>
        <p:nvSpPr>
          <p:cNvPr id="7" name="מלבן 6">
            <a:extLst>
              <a:ext uri="{FF2B5EF4-FFF2-40B4-BE49-F238E27FC236}">
                <a16:creationId xmlns:a16="http://schemas.microsoft.com/office/drawing/2014/main" id="{F02F7BB9-C173-4316-B086-B22DCFE94FAF}"/>
              </a:ext>
            </a:extLst>
          </p:cNvPr>
          <p:cNvSpPr/>
          <p:nvPr/>
        </p:nvSpPr>
        <p:spPr>
          <a:xfrm>
            <a:off x="8061659" y="1764043"/>
            <a:ext cx="2016224" cy="432048"/>
          </a:xfrm>
          <a:prstGeom prst="rect">
            <a:avLst/>
          </a:prstGeom>
          <a:ln>
            <a:solidFill>
              <a:schemeClr val="tx2"/>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he-IL" dirty="0">
                <a:solidFill>
                  <a:srgbClr val="550000"/>
                </a:solidFill>
              </a:rPr>
              <a:t>תגמולי עובד 6% </a:t>
            </a:r>
          </a:p>
        </p:txBody>
      </p:sp>
      <p:sp>
        <p:nvSpPr>
          <p:cNvPr id="8" name="מלבן 7">
            <a:extLst>
              <a:ext uri="{FF2B5EF4-FFF2-40B4-BE49-F238E27FC236}">
                <a16:creationId xmlns:a16="http://schemas.microsoft.com/office/drawing/2014/main" id="{6445A68F-0C2A-4EA2-9452-8FD500DCB8B7}"/>
              </a:ext>
            </a:extLst>
          </p:cNvPr>
          <p:cNvSpPr/>
          <p:nvPr/>
        </p:nvSpPr>
        <p:spPr>
          <a:xfrm>
            <a:off x="5826194" y="1764043"/>
            <a:ext cx="2016224" cy="432048"/>
          </a:xfrm>
          <a:prstGeom prst="rect">
            <a:avLst/>
          </a:prstGeom>
          <a:ln>
            <a:solidFill>
              <a:schemeClr val="tx2"/>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he-IL" dirty="0">
                <a:solidFill>
                  <a:srgbClr val="550000"/>
                </a:solidFill>
              </a:rPr>
              <a:t>תגמולי מעסיק 6.5%</a:t>
            </a:r>
          </a:p>
        </p:txBody>
      </p:sp>
      <p:sp>
        <p:nvSpPr>
          <p:cNvPr id="9" name="מלבן 8">
            <a:extLst>
              <a:ext uri="{FF2B5EF4-FFF2-40B4-BE49-F238E27FC236}">
                <a16:creationId xmlns:a16="http://schemas.microsoft.com/office/drawing/2014/main" id="{4F73B9E7-7C48-41E3-BFA7-C77B8FF37AFA}"/>
              </a:ext>
            </a:extLst>
          </p:cNvPr>
          <p:cNvSpPr/>
          <p:nvPr/>
        </p:nvSpPr>
        <p:spPr>
          <a:xfrm>
            <a:off x="3590729" y="1764043"/>
            <a:ext cx="2016224" cy="432048"/>
          </a:xfrm>
          <a:prstGeom prst="rect">
            <a:avLst/>
          </a:prstGeom>
          <a:ln>
            <a:solidFill>
              <a:schemeClr val="tx2"/>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he-IL" dirty="0">
                <a:solidFill>
                  <a:srgbClr val="550000"/>
                </a:solidFill>
              </a:rPr>
              <a:t>פיצויים 8.33%</a:t>
            </a:r>
          </a:p>
        </p:txBody>
      </p:sp>
      <p:sp>
        <p:nvSpPr>
          <p:cNvPr id="10" name="מלבן 9">
            <a:extLst>
              <a:ext uri="{FF2B5EF4-FFF2-40B4-BE49-F238E27FC236}">
                <a16:creationId xmlns:a16="http://schemas.microsoft.com/office/drawing/2014/main" id="{E20B370C-CF96-4205-8D16-6D31896FC894}"/>
              </a:ext>
            </a:extLst>
          </p:cNvPr>
          <p:cNvSpPr/>
          <p:nvPr/>
        </p:nvSpPr>
        <p:spPr>
          <a:xfrm>
            <a:off x="5826194" y="2461134"/>
            <a:ext cx="2016224" cy="432048"/>
          </a:xfrm>
          <a:prstGeom prst="rect">
            <a:avLst/>
          </a:prstGeom>
          <a:ln>
            <a:solidFill>
              <a:schemeClr val="tx2"/>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he-IL" dirty="0">
                <a:solidFill>
                  <a:srgbClr val="550000"/>
                </a:solidFill>
              </a:rPr>
              <a:t>פרמיה חודשית</a:t>
            </a:r>
          </a:p>
        </p:txBody>
      </p:sp>
      <p:sp>
        <p:nvSpPr>
          <p:cNvPr id="11" name="מלבן 10">
            <a:extLst>
              <a:ext uri="{FF2B5EF4-FFF2-40B4-BE49-F238E27FC236}">
                <a16:creationId xmlns:a16="http://schemas.microsoft.com/office/drawing/2014/main" id="{2FF5F8AA-5B68-40F0-96DF-33CE6DAC5EAF}"/>
              </a:ext>
            </a:extLst>
          </p:cNvPr>
          <p:cNvSpPr/>
          <p:nvPr/>
        </p:nvSpPr>
        <p:spPr>
          <a:xfrm>
            <a:off x="5436737" y="3126520"/>
            <a:ext cx="2805490" cy="432048"/>
          </a:xfrm>
          <a:prstGeom prst="rect">
            <a:avLst/>
          </a:prstGeom>
          <a:ln>
            <a:solidFill>
              <a:schemeClr val="tx2"/>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dirty="0">
                <a:solidFill>
                  <a:srgbClr val="550000"/>
                </a:solidFill>
              </a:rPr>
              <a:t>גביית דמי ניהול מפרמיה</a:t>
            </a:r>
          </a:p>
        </p:txBody>
      </p:sp>
      <p:sp>
        <p:nvSpPr>
          <p:cNvPr id="12" name="מלבן 11">
            <a:extLst>
              <a:ext uri="{FF2B5EF4-FFF2-40B4-BE49-F238E27FC236}">
                <a16:creationId xmlns:a16="http://schemas.microsoft.com/office/drawing/2014/main" id="{ED5178B0-2633-4B49-96EE-5DAE2222309C}"/>
              </a:ext>
            </a:extLst>
          </p:cNvPr>
          <p:cNvSpPr/>
          <p:nvPr/>
        </p:nvSpPr>
        <p:spPr>
          <a:xfrm>
            <a:off x="3983600" y="3795017"/>
            <a:ext cx="5701412" cy="432048"/>
          </a:xfrm>
          <a:prstGeom prst="rect">
            <a:avLst/>
          </a:prstGeom>
          <a:ln>
            <a:solidFill>
              <a:schemeClr val="tx2"/>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he-IL" dirty="0">
                <a:solidFill>
                  <a:srgbClr val="550000"/>
                </a:solidFill>
              </a:rPr>
              <a:t>רכישת כיסויים ביטוחיים – עד 35% מגובה התגמולים</a:t>
            </a:r>
          </a:p>
        </p:txBody>
      </p:sp>
      <p:sp>
        <p:nvSpPr>
          <p:cNvPr id="13" name="מלבן 12">
            <a:extLst>
              <a:ext uri="{FF2B5EF4-FFF2-40B4-BE49-F238E27FC236}">
                <a16:creationId xmlns:a16="http://schemas.microsoft.com/office/drawing/2014/main" id="{A4FE5965-5EF8-4E2A-BB36-438C9806C548}"/>
              </a:ext>
            </a:extLst>
          </p:cNvPr>
          <p:cNvSpPr/>
          <p:nvPr/>
        </p:nvSpPr>
        <p:spPr>
          <a:xfrm>
            <a:off x="7154524" y="4562618"/>
            <a:ext cx="2016224" cy="432048"/>
          </a:xfrm>
          <a:prstGeom prst="rect">
            <a:avLst/>
          </a:prstGeom>
          <a:ln>
            <a:solidFill>
              <a:schemeClr val="tx2"/>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he-IL" dirty="0">
                <a:solidFill>
                  <a:srgbClr val="550000"/>
                </a:solidFill>
              </a:rPr>
              <a:t>ריסק (ביטוח חיים)</a:t>
            </a:r>
          </a:p>
        </p:txBody>
      </p:sp>
      <p:sp>
        <p:nvSpPr>
          <p:cNvPr id="14" name="מלבן 13">
            <a:extLst>
              <a:ext uri="{FF2B5EF4-FFF2-40B4-BE49-F238E27FC236}">
                <a16:creationId xmlns:a16="http://schemas.microsoft.com/office/drawing/2014/main" id="{CD17B3E1-CB6D-4BFF-AFE3-083EDF04F19F}"/>
              </a:ext>
            </a:extLst>
          </p:cNvPr>
          <p:cNvSpPr/>
          <p:nvPr/>
        </p:nvSpPr>
        <p:spPr>
          <a:xfrm>
            <a:off x="4313534" y="4562618"/>
            <a:ext cx="2016224" cy="432048"/>
          </a:xfrm>
          <a:prstGeom prst="rect">
            <a:avLst/>
          </a:prstGeom>
          <a:ln>
            <a:solidFill>
              <a:schemeClr val="tx2"/>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he-IL" dirty="0">
                <a:solidFill>
                  <a:srgbClr val="550000"/>
                </a:solidFill>
              </a:rPr>
              <a:t>אובדן כושר עבודה</a:t>
            </a:r>
          </a:p>
        </p:txBody>
      </p:sp>
      <p:sp>
        <p:nvSpPr>
          <p:cNvPr id="15" name="מלבן 14">
            <a:extLst>
              <a:ext uri="{FF2B5EF4-FFF2-40B4-BE49-F238E27FC236}">
                <a16:creationId xmlns:a16="http://schemas.microsoft.com/office/drawing/2014/main" id="{311B452D-3171-43BC-B1D4-56890B4B7B3D}"/>
              </a:ext>
            </a:extLst>
          </p:cNvPr>
          <p:cNvSpPr/>
          <p:nvPr/>
        </p:nvSpPr>
        <p:spPr>
          <a:xfrm>
            <a:off x="5826194" y="5327610"/>
            <a:ext cx="2016224" cy="432048"/>
          </a:xfrm>
          <a:prstGeom prst="rect">
            <a:avLst/>
          </a:prstGeom>
          <a:ln>
            <a:solidFill>
              <a:schemeClr val="tx2"/>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he-IL" dirty="0">
                <a:solidFill>
                  <a:srgbClr val="550000"/>
                </a:solidFill>
              </a:rPr>
              <a:t>חיסכון</a:t>
            </a:r>
          </a:p>
        </p:txBody>
      </p:sp>
      <p:cxnSp>
        <p:nvCxnSpPr>
          <p:cNvPr id="16" name="מחבר חץ ישר 15">
            <a:extLst>
              <a:ext uri="{FF2B5EF4-FFF2-40B4-BE49-F238E27FC236}">
                <a16:creationId xmlns:a16="http://schemas.microsoft.com/office/drawing/2014/main" id="{EC80C631-1EA9-418A-B597-AC7B3F465097}"/>
              </a:ext>
            </a:extLst>
          </p:cNvPr>
          <p:cNvCxnSpPr>
            <a:stCxn id="7" idx="2"/>
            <a:endCxn id="10" idx="3"/>
          </p:cNvCxnSpPr>
          <p:nvPr/>
        </p:nvCxnSpPr>
        <p:spPr>
          <a:xfrm flipH="1">
            <a:off x="7842418" y="2196091"/>
            <a:ext cx="1227353" cy="48106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6">
            <a:extLst>
              <a:ext uri="{FF2B5EF4-FFF2-40B4-BE49-F238E27FC236}">
                <a16:creationId xmlns:a16="http://schemas.microsoft.com/office/drawing/2014/main" id="{0E891CE4-AA6B-4CE9-9201-276623FF7405}"/>
              </a:ext>
            </a:extLst>
          </p:cNvPr>
          <p:cNvCxnSpPr>
            <a:stCxn id="8" idx="2"/>
            <a:endCxn id="10" idx="0"/>
          </p:cNvCxnSpPr>
          <p:nvPr/>
        </p:nvCxnSpPr>
        <p:spPr>
          <a:xfrm>
            <a:off x="6834306" y="2196091"/>
            <a:ext cx="0" cy="26504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a:extLst>
              <a:ext uri="{FF2B5EF4-FFF2-40B4-BE49-F238E27FC236}">
                <a16:creationId xmlns:a16="http://schemas.microsoft.com/office/drawing/2014/main" id="{B617D781-C518-4E64-B71D-48F568C3E9FE}"/>
              </a:ext>
            </a:extLst>
          </p:cNvPr>
          <p:cNvCxnSpPr>
            <a:stCxn id="9" idx="2"/>
            <a:endCxn id="10" idx="1"/>
          </p:cNvCxnSpPr>
          <p:nvPr/>
        </p:nvCxnSpPr>
        <p:spPr>
          <a:xfrm>
            <a:off x="4598841" y="2196091"/>
            <a:ext cx="1227353" cy="48106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77A4C9DF-5C63-40F9-97E4-C76D17FFEC29}"/>
              </a:ext>
            </a:extLst>
          </p:cNvPr>
          <p:cNvCxnSpPr>
            <a:stCxn id="10" idx="2"/>
            <a:endCxn id="11" idx="0"/>
          </p:cNvCxnSpPr>
          <p:nvPr/>
        </p:nvCxnSpPr>
        <p:spPr>
          <a:xfrm>
            <a:off x="6834306" y="2893182"/>
            <a:ext cx="5176" cy="23333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a:extLst>
              <a:ext uri="{FF2B5EF4-FFF2-40B4-BE49-F238E27FC236}">
                <a16:creationId xmlns:a16="http://schemas.microsoft.com/office/drawing/2014/main" id="{625A5DD9-CFA4-4626-A7FF-0DCC4861429C}"/>
              </a:ext>
            </a:extLst>
          </p:cNvPr>
          <p:cNvCxnSpPr>
            <a:stCxn id="11" idx="2"/>
            <a:endCxn id="12" idx="0"/>
          </p:cNvCxnSpPr>
          <p:nvPr/>
        </p:nvCxnSpPr>
        <p:spPr>
          <a:xfrm flipH="1">
            <a:off x="6834306" y="3558568"/>
            <a:ext cx="5176" cy="23644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55DCAFA5-ABD8-4969-8B3F-ED90CE1ED998}"/>
              </a:ext>
            </a:extLst>
          </p:cNvPr>
          <p:cNvCxnSpPr>
            <a:endCxn id="14" idx="0"/>
          </p:cNvCxnSpPr>
          <p:nvPr/>
        </p:nvCxnSpPr>
        <p:spPr>
          <a:xfrm>
            <a:off x="5321646" y="4227065"/>
            <a:ext cx="0" cy="33555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מחבר חץ ישר 22">
            <a:extLst>
              <a:ext uri="{FF2B5EF4-FFF2-40B4-BE49-F238E27FC236}">
                <a16:creationId xmlns:a16="http://schemas.microsoft.com/office/drawing/2014/main" id="{44015D51-70E1-4510-866F-9454F49E75C4}"/>
              </a:ext>
            </a:extLst>
          </p:cNvPr>
          <p:cNvCxnSpPr>
            <a:stCxn id="13" idx="2"/>
            <a:endCxn id="15" idx="3"/>
          </p:cNvCxnSpPr>
          <p:nvPr/>
        </p:nvCxnSpPr>
        <p:spPr>
          <a:xfrm flipH="1">
            <a:off x="7842418" y="4994666"/>
            <a:ext cx="320218" cy="54896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מחבר חץ ישר 23">
            <a:extLst>
              <a:ext uri="{FF2B5EF4-FFF2-40B4-BE49-F238E27FC236}">
                <a16:creationId xmlns:a16="http://schemas.microsoft.com/office/drawing/2014/main" id="{C6D95F73-57BC-4E5E-A049-A06A21AB6150}"/>
              </a:ext>
            </a:extLst>
          </p:cNvPr>
          <p:cNvCxnSpPr>
            <a:stCxn id="14" idx="2"/>
            <a:endCxn id="15" idx="1"/>
          </p:cNvCxnSpPr>
          <p:nvPr/>
        </p:nvCxnSpPr>
        <p:spPr>
          <a:xfrm>
            <a:off x="5321646" y="4994666"/>
            <a:ext cx="504548" cy="54896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מחבר חץ ישר 24">
            <a:extLst>
              <a:ext uri="{FF2B5EF4-FFF2-40B4-BE49-F238E27FC236}">
                <a16:creationId xmlns:a16="http://schemas.microsoft.com/office/drawing/2014/main" id="{15B61AF2-4C57-4FAF-9E06-B403CF2E3342}"/>
              </a:ext>
            </a:extLst>
          </p:cNvPr>
          <p:cNvCxnSpPr/>
          <p:nvPr/>
        </p:nvCxnSpPr>
        <p:spPr>
          <a:xfrm>
            <a:off x="8162636" y="4252640"/>
            <a:ext cx="0" cy="33555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4265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07D478-2EA0-42E6-8219-5FB7DA0FC232}"/>
              </a:ext>
            </a:extLst>
          </p:cNvPr>
          <p:cNvSpPr>
            <a:spLocks noGrp="1"/>
          </p:cNvSpPr>
          <p:nvPr>
            <p:ph type="title"/>
          </p:nvPr>
        </p:nvSpPr>
        <p:spPr/>
        <p:txBody>
          <a:bodyPr/>
          <a:lstStyle/>
          <a:p>
            <a:r>
              <a:rPr lang="he-IL" dirty="0"/>
              <a:t>פוליסות ביטוח</a:t>
            </a:r>
          </a:p>
        </p:txBody>
      </p:sp>
      <p:graphicFrame>
        <p:nvGraphicFramePr>
          <p:cNvPr id="4" name="טבלה 3">
            <a:extLst>
              <a:ext uri="{FF2B5EF4-FFF2-40B4-BE49-F238E27FC236}">
                <a16:creationId xmlns:a16="http://schemas.microsoft.com/office/drawing/2014/main" id="{CAD5AB9A-0C09-487A-8002-A906D5B6FFE1}"/>
              </a:ext>
            </a:extLst>
          </p:cNvPr>
          <p:cNvGraphicFramePr>
            <a:graphicFrameLocks noGrp="1"/>
          </p:cNvGraphicFramePr>
          <p:nvPr>
            <p:extLst>
              <p:ext uri="{D42A27DB-BD31-4B8C-83A1-F6EECF244321}">
                <p14:modId xmlns:p14="http://schemas.microsoft.com/office/powerpoint/2010/main" val="62070841"/>
              </p:ext>
            </p:extLst>
          </p:nvPr>
        </p:nvGraphicFramePr>
        <p:xfrm>
          <a:off x="1049215" y="1682260"/>
          <a:ext cx="10093569" cy="3493480"/>
        </p:xfrm>
        <a:graphic>
          <a:graphicData uri="http://schemas.openxmlformats.org/drawingml/2006/table">
            <a:tbl>
              <a:tblPr firstRow="1" bandRow="1"/>
              <a:tblGrid>
                <a:gridCol w="5739478">
                  <a:extLst>
                    <a:ext uri="{9D8B030D-6E8A-4147-A177-3AD203B41FA5}">
                      <a16:colId xmlns:a16="http://schemas.microsoft.com/office/drawing/2014/main" val="2560720605"/>
                    </a:ext>
                  </a:extLst>
                </a:gridCol>
                <a:gridCol w="4354091">
                  <a:extLst>
                    <a:ext uri="{9D8B030D-6E8A-4147-A177-3AD203B41FA5}">
                      <a16:colId xmlns:a16="http://schemas.microsoft.com/office/drawing/2014/main" val="4013727400"/>
                    </a:ext>
                  </a:extLst>
                </a:gridCol>
              </a:tblGrid>
              <a:tr h="873370">
                <a:tc>
                  <a:txBody>
                    <a:bodyPr/>
                    <a:lstStyle>
                      <a:lvl1pPr marL="0" marR="0" indent="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1pPr>
                      <a:lvl2pPr marL="0" marR="0" indent="2286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2pPr>
                      <a:lvl3pPr marL="0" marR="0" indent="4572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3pPr>
                      <a:lvl4pPr marL="0" marR="0" indent="6858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4pPr>
                      <a:lvl5pPr marL="0" marR="0" indent="9144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5pPr>
                      <a:lvl6pPr marL="0" marR="0" indent="11430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6pPr>
                      <a:lvl7pPr marL="0" marR="0" indent="13716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7pPr>
                      <a:lvl8pPr marL="0" marR="0" indent="16002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8pPr>
                      <a:lvl9pPr marL="0" marR="0" indent="18288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9pPr>
                    </a:lstStyle>
                    <a:p>
                      <a:pPr algn="ctr"/>
                      <a:r>
                        <a:rPr lang="he-IL" sz="2400" dirty="0">
                          <a:solidFill>
                            <a:srgbClr val="797979"/>
                          </a:solidFill>
                        </a:rPr>
                        <a:t>תשואה</a:t>
                      </a:r>
                      <a:endParaRPr lang="en-US" sz="2400" dirty="0">
                        <a:solidFill>
                          <a:srgbClr val="797979"/>
                        </a:solidFill>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solidFill>
                        <a:sysClr val="windowText" lastClr="000000"/>
                      </a:solidFill>
                    </a:lnB>
                    <a:lnTlToBr w="12700" cmpd="sng">
                      <a:noFill/>
                      <a:prstDash val="solid"/>
                    </a:lnTlToBr>
                    <a:lnBlToTr w="12700" cmpd="sng">
                      <a:noFill/>
                      <a:prstDash val="solid"/>
                    </a:lnBlToTr>
                    <a:solidFill>
                      <a:srgbClr val="66C2CE"/>
                    </a:solidFill>
                  </a:tcPr>
                </a:tc>
                <a:tc>
                  <a:txBody>
                    <a:bodyPr/>
                    <a:lstStyle>
                      <a:lvl1pPr marL="0" marR="0" indent="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1pPr>
                      <a:lvl2pPr marL="0" marR="0" indent="2286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2pPr>
                      <a:lvl3pPr marL="0" marR="0" indent="4572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3pPr>
                      <a:lvl4pPr marL="0" marR="0" indent="6858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4pPr>
                      <a:lvl5pPr marL="0" marR="0" indent="9144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5pPr>
                      <a:lvl6pPr marL="0" marR="0" indent="11430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6pPr>
                      <a:lvl7pPr marL="0" marR="0" indent="13716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7pPr>
                      <a:lvl8pPr marL="0" marR="0" indent="16002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8pPr>
                      <a:lvl9pPr marL="0" marR="0" indent="1828800" algn="ctr" defTabSz="825500" rtl="0" latinLnBrk="0">
                        <a:lnSpc>
                          <a:spcPct val="100000"/>
                        </a:lnSpc>
                        <a:spcBef>
                          <a:spcPts val="0"/>
                        </a:spcBef>
                        <a:spcAft>
                          <a:spcPts val="0"/>
                        </a:spcAft>
                        <a:buClrTx/>
                        <a:buSzTx/>
                        <a:buFontTx/>
                        <a:buNone/>
                        <a:tabLst/>
                        <a:defRPr sz="2400" b="1" i="0" u="none" strike="noStrike" cap="none" spc="0" baseline="0">
                          <a:ln>
                            <a:noFill/>
                          </a:ln>
                          <a:solidFill>
                            <a:schemeClr val="lt1"/>
                          </a:solidFill>
                          <a:uFillTx/>
                          <a:latin typeface="Calibri" panose="020F0502020204030204"/>
                          <a:sym typeface="Helvetica Neue Light"/>
                        </a:defRPr>
                      </a:lvl9pPr>
                    </a:lstStyle>
                    <a:p>
                      <a:pPr algn="ctr"/>
                      <a:r>
                        <a:rPr lang="he-IL" sz="2400" dirty="0">
                          <a:solidFill>
                            <a:srgbClr val="797979"/>
                          </a:solidFill>
                        </a:rPr>
                        <a:t>תחילת ביטוח</a:t>
                      </a:r>
                      <a:endParaRPr lang="en-US" sz="2400" dirty="0">
                        <a:solidFill>
                          <a:srgbClr val="797979"/>
                        </a:solidFill>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solidFill>
                        <a:sysClr val="windowText" lastClr="000000"/>
                      </a:solidFill>
                    </a:lnB>
                    <a:lnTlToBr w="12700" cmpd="sng">
                      <a:noFill/>
                      <a:prstDash val="solid"/>
                    </a:lnTlToBr>
                    <a:lnBlToTr w="12700" cmpd="sng">
                      <a:noFill/>
                      <a:prstDash val="solid"/>
                    </a:lnBlToTr>
                    <a:solidFill>
                      <a:srgbClr val="66C2CE"/>
                    </a:solidFill>
                  </a:tcPr>
                </a:tc>
                <a:extLst>
                  <a:ext uri="{0D108BD9-81ED-4DB2-BD59-A6C34878D82A}">
                    <a16:rowId xmlns:a16="http://schemas.microsoft.com/office/drawing/2014/main" val="178008055"/>
                  </a:ext>
                </a:extLst>
              </a:tr>
              <a:tr h="873370">
                <a:tc>
                  <a:txBody>
                    <a:bodyPr/>
                    <a:lst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9pPr>
                    </a:lstStyle>
                    <a:p>
                      <a:pPr algn="ctr"/>
                      <a:r>
                        <a:rPr lang="he-IL" sz="2200" dirty="0">
                          <a:solidFill>
                            <a:srgbClr val="797979"/>
                          </a:solidFill>
                        </a:rPr>
                        <a:t>תשואה מובטחת (כולל הצמדה)</a:t>
                      </a:r>
                      <a:endParaRPr lang="en-US" sz="2200" dirty="0">
                        <a:solidFill>
                          <a:srgbClr val="797979"/>
                        </a:solidFill>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solidFill>
                        <a:sysClr val="windowText" lastClr="000000"/>
                      </a:solidFill>
                    </a:lnT>
                    <a:lnB>
                      <a:noFill/>
                    </a:lnB>
                    <a:lnTlToBr w="12700" cmpd="sng">
                      <a:noFill/>
                      <a:prstDash val="solid"/>
                    </a:lnTlToBr>
                    <a:lnBlToTr w="12700" cmpd="sng">
                      <a:noFill/>
                      <a:prstDash val="solid"/>
                    </a:lnBlToTr>
                    <a:noFill/>
                  </a:tcPr>
                </a:tc>
                <a:tc>
                  <a:txBody>
                    <a:bodyPr/>
                    <a:lst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9pPr>
                    </a:lstStyle>
                    <a:p>
                      <a:pPr algn="ctr"/>
                      <a:r>
                        <a:rPr lang="he-IL" sz="2200" dirty="0">
                          <a:solidFill>
                            <a:srgbClr val="797979"/>
                          </a:solidFill>
                        </a:rPr>
                        <a:t>עד 31.12.1990</a:t>
                      </a:r>
                      <a:endParaRPr lang="en-US" sz="2200" dirty="0">
                        <a:solidFill>
                          <a:srgbClr val="797979"/>
                        </a:solidFill>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solidFill>
                        <a:sysClr val="windowText" lastClr="000000"/>
                      </a:solid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59900335"/>
                  </a:ext>
                </a:extLst>
              </a:tr>
              <a:tr h="873370">
                <a:tc>
                  <a:txBody>
                    <a:bodyPr/>
                    <a:lst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9pPr>
                    </a:lstStyle>
                    <a:p>
                      <a:pPr algn="ctr"/>
                      <a:r>
                        <a:rPr lang="he-IL" sz="2200" dirty="0">
                          <a:solidFill>
                            <a:srgbClr val="797979"/>
                          </a:solidFill>
                        </a:rPr>
                        <a:t>40% תשואה מובטחת + 60% שוק ההון</a:t>
                      </a:r>
                      <a:endParaRPr lang="en-US" sz="2200" dirty="0">
                        <a:solidFill>
                          <a:srgbClr val="797979"/>
                        </a:solidFill>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9pPr>
                    </a:lstStyle>
                    <a:p>
                      <a:pPr algn="ctr"/>
                      <a:r>
                        <a:rPr lang="he-IL" sz="2200" dirty="0">
                          <a:solidFill>
                            <a:srgbClr val="797979"/>
                          </a:solidFill>
                        </a:rPr>
                        <a:t>שנת 1991</a:t>
                      </a:r>
                      <a:endParaRPr lang="en-US" sz="2200" dirty="0">
                        <a:solidFill>
                          <a:srgbClr val="797979"/>
                        </a:solidFill>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8321639"/>
                  </a:ext>
                </a:extLst>
              </a:tr>
              <a:tr h="873370">
                <a:tc>
                  <a:txBody>
                    <a:bodyPr/>
                    <a:lst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9pPr>
                    </a:lstStyle>
                    <a:p>
                      <a:pPr algn="ctr"/>
                      <a:r>
                        <a:rPr lang="he-IL" sz="2200" dirty="0">
                          <a:solidFill>
                            <a:srgbClr val="797979"/>
                          </a:solidFill>
                        </a:rPr>
                        <a:t>השקעה בשוק ההון</a:t>
                      </a:r>
                      <a:endParaRPr lang="en-US" sz="2200" dirty="0">
                        <a:solidFill>
                          <a:srgbClr val="797979"/>
                        </a:solidFill>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dk1"/>
                          </a:solidFill>
                          <a:uFillTx/>
                          <a:latin typeface="Calibri" panose="020F0502020204030204"/>
                          <a:sym typeface="Helvetica Neue Light"/>
                        </a:defRPr>
                      </a:lvl9pPr>
                    </a:lstStyle>
                    <a:p>
                      <a:pPr algn="ctr"/>
                      <a:r>
                        <a:rPr lang="he-IL" sz="2200" dirty="0">
                          <a:solidFill>
                            <a:srgbClr val="797979"/>
                          </a:solidFill>
                        </a:rPr>
                        <a:t>החל מינואר 1992</a:t>
                      </a:r>
                      <a:endParaRPr lang="en-US" sz="2200" dirty="0">
                        <a:solidFill>
                          <a:srgbClr val="797979"/>
                        </a:solidFill>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8188052"/>
                  </a:ext>
                </a:extLst>
              </a:tr>
            </a:tbl>
          </a:graphicData>
        </a:graphic>
      </p:graphicFrame>
    </p:spTree>
    <p:extLst>
      <p:ext uri="{BB962C8B-B14F-4D97-AF65-F5344CB8AC3E}">
        <p14:creationId xmlns:p14="http://schemas.microsoft.com/office/powerpoint/2010/main" val="2253139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חישוב הקצבה בגיל פרישה</a:t>
            </a:r>
          </a:p>
        </p:txBody>
      </p:sp>
      <p:sp>
        <p:nvSpPr>
          <p:cNvPr id="7" name="אליפסה 6">
            <a:extLst>
              <a:ext uri="{FF2B5EF4-FFF2-40B4-BE49-F238E27FC236}">
                <a16:creationId xmlns:a16="http://schemas.microsoft.com/office/drawing/2014/main" id="{EFEBF983-3439-4BDC-9F80-223BE71D51BA}"/>
              </a:ext>
            </a:extLst>
          </p:cNvPr>
          <p:cNvSpPr/>
          <p:nvPr/>
        </p:nvSpPr>
        <p:spPr>
          <a:xfrm>
            <a:off x="8558291" y="2942805"/>
            <a:ext cx="2291414" cy="20784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p>
        </p:txBody>
      </p:sp>
      <p:sp>
        <p:nvSpPr>
          <p:cNvPr id="8" name="אליפסה 7">
            <a:extLst>
              <a:ext uri="{FF2B5EF4-FFF2-40B4-BE49-F238E27FC236}">
                <a16:creationId xmlns:a16="http://schemas.microsoft.com/office/drawing/2014/main" id="{130B5AFD-2E9F-4AA5-A549-713B96C4DB38}"/>
              </a:ext>
            </a:extLst>
          </p:cNvPr>
          <p:cNvSpPr/>
          <p:nvPr/>
        </p:nvSpPr>
        <p:spPr>
          <a:xfrm>
            <a:off x="3699063" y="2022208"/>
            <a:ext cx="2276293" cy="227629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p>
        </p:txBody>
      </p:sp>
      <p:sp>
        <p:nvSpPr>
          <p:cNvPr id="9" name="מלבן 8">
            <a:extLst>
              <a:ext uri="{FF2B5EF4-FFF2-40B4-BE49-F238E27FC236}">
                <a16:creationId xmlns:a16="http://schemas.microsoft.com/office/drawing/2014/main" id="{375B1284-CDA7-4E0F-A16B-EFD571DACDA1}"/>
              </a:ext>
            </a:extLst>
          </p:cNvPr>
          <p:cNvSpPr/>
          <p:nvPr/>
        </p:nvSpPr>
        <p:spPr>
          <a:xfrm>
            <a:off x="3422255" y="5179213"/>
            <a:ext cx="2713855" cy="548134"/>
          </a:xfrm>
          <a:prstGeom prst="rect">
            <a:avLst/>
          </a:prstGeom>
          <a:solidFill>
            <a:schemeClr val="tx2"/>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550000"/>
                </a:solidFill>
              </a:rPr>
              <a:t>מקדם  ?</a:t>
            </a:r>
          </a:p>
        </p:txBody>
      </p:sp>
      <p:pic>
        <p:nvPicPr>
          <p:cNvPr id="10" name="תמונה 9">
            <a:extLst>
              <a:ext uri="{FF2B5EF4-FFF2-40B4-BE49-F238E27FC236}">
                <a16:creationId xmlns:a16="http://schemas.microsoft.com/office/drawing/2014/main" id="{0FFBA352-4D01-4C70-A9BF-C5AB7D5B9B98}"/>
              </a:ext>
            </a:extLst>
          </p:cNvPr>
          <p:cNvPicPr>
            <a:picLocks noChangeAspect="1"/>
          </p:cNvPicPr>
          <p:nvPr/>
        </p:nvPicPr>
        <p:blipFill>
          <a:blip r:embed="rId2"/>
          <a:stretch>
            <a:fillRect/>
          </a:stretch>
        </p:blipFill>
        <p:spPr>
          <a:xfrm>
            <a:off x="9138493" y="3064585"/>
            <a:ext cx="1034132" cy="825335"/>
          </a:xfrm>
          <a:prstGeom prst="rect">
            <a:avLst/>
          </a:prstGeom>
          <a:solidFill>
            <a:schemeClr val="tx2"/>
          </a:solidFill>
        </p:spPr>
      </p:pic>
      <p:sp>
        <p:nvSpPr>
          <p:cNvPr id="11" name="מלבן 10">
            <a:extLst>
              <a:ext uri="{FF2B5EF4-FFF2-40B4-BE49-F238E27FC236}">
                <a16:creationId xmlns:a16="http://schemas.microsoft.com/office/drawing/2014/main" id="{F71DCD2A-F700-411B-A84E-AC607C9F25BF}"/>
              </a:ext>
            </a:extLst>
          </p:cNvPr>
          <p:cNvSpPr/>
          <p:nvPr/>
        </p:nvSpPr>
        <p:spPr>
          <a:xfrm>
            <a:off x="8675307" y="3929169"/>
            <a:ext cx="1960503" cy="523220"/>
          </a:xfrm>
          <a:prstGeom prst="rect">
            <a:avLst/>
          </a:prstGeom>
          <a:solidFill>
            <a:schemeClr val="tx2"/>
          </a:solidFill>
        </p:spPr>
        <p:txBody>
          <a:bodyPr wrap="square">
            <a:spAutoFit/>
          </a:bodyPr>
          <a:lstStyle/>
          <a:p>
            <a:pPr algn="ctr"/>
            <a:r>
              <a:rPr lang="he-IL" sz="1400" dirty="0">
                <a:solidFill>
                  <a:schemeClr val="bg1"/>
                </a:solidFill>
              </a:rPr>
              <a:t>גובה הקצבה הצפויה</a:t>
            </a:r>
          </a:p>
          <a:p>
            <a:pPr algn="ctr"/>
            <a:r>
              <a:rPr lang="he-IL" sz="1400" dirty="0">
                <a:solidFill>
                  <a:schemeClr val="bg1"/>
                </a:solidFill>
              </a:rPr>
              <a:t>לגיל פרישה</a:t>
            </a:r>
          </a:p>
        </p:txBody>
      </p:sp>
      <p:sp>
        <p:nvSpPr>
          <p:cNvPr id="12" name="מלבן 11">
            <a:extLst>
              <a:ext uri="{FF2B5EF4-FFF2-40B4-BE49-F238E27FC236}">
                <a16:creationId xmlns:a16="http://schemas.microsoft.com/office/drawing/2014/main" id="{C51821E2-C542-4B53-9968-093401DC76E9}"/>
              </a:ext>
            </a:extLst>
          </p:cNvPr>
          <p:cNvSpPr/>
          <p:nvPr/>
        </p:nvSpPr>
        <p:spPr>
          <a:xfrm>
            <a:off x="3890854" y="3059668"/>
            <a:ext cx="1925960" cy="738664"/>
          </a:xfrm>
          <a:prstGeom prst="rect">
            <a:avLst/>
          </a:prstGeom>
          <a:solidFill>
            <a:schemeClr val="tx2"/>
          </a:solidFill>
        </p:spPr>
        <p:txBody>
          <a:bodyPr wrap="square">
            <a:spAutoFit/>
          </a:bodyPr>
          <a:lstStyle/>
          <a:p>
            <a:pPr algn="ctr"/>
            <a:r>
              <a:rPr lang="he-IL" sz="1400" dirty="0">
                <a:solidFill>
                  <a:schemeClr val="bg1"/>
                </a:solidFill>
              </a:rPr>
              <a:t>סכום חיסכון שהצטבר בפוליסה (כל חודש מופנה כסף לחיסכון)</a:t>
            </a:r>
          </a:p>
        </p:txBody>
      </p:sp>
      <p:pic>
        <p:nvPicPr>
          <p:cNvPr id="13" name="תמונה 12">
            <a:extLst>
              <a:ext uri="{FF2B5EF4-FFF2-40B4-BE49-F238E27FC236}">
                <a16:creationId xmlns:a16="http://schemas.microsoft.com/office/drawing/2014/main" id="{2D1DA3EB-AA85-48D6-84B6-2ED63B85EB17}"/>
              </a:ext>
            </a:extLst>
          </p:cNvPr>
          <p:cNvPicPr>
            <a:picLocks noChangeAspect="1"/>
          </p:cNvPicPr>
          <p:nvPr/>
        </p:nvPicPr>
        <p:blipFill>
          <a:blip r:embed="rId3"/>
          <a:stretch>
            <a:fillRect/>
          </a:stretch>
        </p:blipFill>
        <p:spPr>
          <a:xfrm>
            <a:off x="4560123" y="2190699"/>
            <a:ext cx="554172" cy="811440"/>
          </a:xfrm>
          <a:prstGeom prst="rect">
            <a:avLst/>
          </a:prstGeom>
          <a:solidFill>
            <a:schemeClr val="tx2"/>
          </a:solidFill>
        </p:spPr>
      </p:pic>
      <p:cxnSp>
        <p:nvCxnSpPr>
          <p:cNvPr id="14" name="מחבר ישר 13"/>
          <p:cNvCxnSpPr/>
          <p:nvPr/>
        </p:nvCxnSpPr>
        <p:spPr>
          <a:xfrm flipH="1">
            <a:off x="2906975" y="4589184"/>
            <a:ext cx="3744416" cy="0"/>
          </a:xfrm>
          <a:prstGeom prst="line">
            <a:avLst/>
          </a:prstGeom>
          <a:ln>
            <a:solidFill>
              <a:schemeClr val="tx2"/>
            </a:solidFill>
          </a:ln>
        </p:spPr>
        <p:style>
          <a:lnRef idx="3">
            <a:schemeClr val="accent6"/>
          </a:lnRef>
          <a:fillRef idx="0">
            <a:schemeClr val="accent6"/>
          </a:fillRef>
          <a:effectRef idx="2">
            <a:schemeClr val="accent6"/>
          </a:effectRef>
          <a:fontRef idx="minor">
            <a:schemeClr val="tx1"/>
          </a:fontRef>
        </p:style>
      </p:cxnSp>
      <p:sp>
        <p:nvSpPr>
          <p:cNvPr id="15" name="שווה 14"/>
          <p:cNvSpPr/>
          <p:nvPr/>
        </p:nvSpPr>
        <p:spPr>
          <a:xfrm>
            <a:off x="7195785" y="3758441"/>
            <a:ext cx="864096" cy="1080120"/>
          </a:xfrm>
          <a:prstGeom prst="mathEqua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1446802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25F9ED-DCF3-4132-824C-F7E3A3BB693D}"/>
              </a:ext>
            </a:extLst>
          </p:cNvPr>
          <p:cNvSpPr>
            <a:spLocks noGrp="1"/>
          </p:cNvSpPr>
          <p:nvPr>
            <p:ph type="title"/>
          </p:nvPr>
        </p:nvSpPr>
        <p:spPr/>
        <p:txBody>
          <a:bodyPr/>
          <a:lstStyle/>
          <a:p>
            <a:r>
              <a:rPr lang="he-IL" dirty="0"/>
              <a:t>פוליסות ביטוח : מקדמי המרה</a:t>
            </a:r>
          </a:p>
        </p:txBody>
      </p:sp>
      <p:graphicFrame>
        <p:nvGraphicFramePr>
          <p:cNvPr id="4" name="מציין מיקום תוכן 3">
            <a:extLst>
              <a:ext uri="{FF2B5EF4-FFF2-40B4-BE49-F238E27FC236}">
                <a16:creationId xmlns:a16="http://schemas.microsoft.com/office/drawing/2014/main" id="{F5152048-53B2-4A81-8DE1-085ED5E587F4}"/>
              </a:ext>
            </a:extLst>
          </p:cNvPr>
          <p:cNvGraphicFramePr>
            <a:graphicFrameLocks/>
          </p:cNvGraphicFramePr>
          <p:nvPr>
            <p:extLst>
              <p:ext uri="{D42A27DB-BD31-4B8C-83A1-F6EECF244321}">
                <p14:modId xmlns:p14="http://schemas.microsoft.com/office/powerpoint/2010/main" val="3104907703"/>
              </p:ext>
            </p:extLst>
          </p:nvPr>
        </p:nvGraphicFramePr>
        <p:xfrm>
          <a:off x="2362404" y="1458871"/>
          <a:ext cx="8082335" cy="3576199"/>
        </p:xfrm>
        <a:graphic>
          <a:graphicData uri="http://schemas.openxmlformats.org/drawingml/2006/table">
            <a:tbl>
              <a:tblPr rtl="1" firstRow="1" bandRow="1">
                <a:tableStyleId>{C083E6E3-FA7D-4D7B-A595-EF9225AFEA82}</a:tableStyleId>
              </a:tblPr>
              <a:tblGrid>
                <a:gridCol w="2571553">
                  <a:extLst>
                    <a:ext uri="{9D8B030D-6E8A-4147-A177-3AD203B41FA5}">
                      <a16:colId xmlns:a16="http://schemas.microsoft.com/office/drawing/2014/main" val="20000"/>
                    </a:ext>
                  </a:extLst>
                </a:gridCol>
                <a:gridCol w="1404560">
                  <a:extLst>
                    <a:ext uri="{9D8B030D-6E8A-4147-A177-3AD203B41FA5}">
                      <a16:colId xmlns:a16="http://schemas.microsoft.com/office/drawing/2014/main" val="20001"/>
                    </a:ext>
                  </a:extLst>
                </a:gridCol>
                <a:gridCol w="1939636">
                  <a:extLst>
                    <a:ext uri="{9D8B030D-6E8A-4147-A177-3AD203B41FA5}">
                      <a16:colId xmlns:a16="http://schemas.microsoft.com/office/drawing/2014/main" val="2905168493"/>
                    </a:ext>
                  </a:extLst>
                </a:gridCol>
                <a:gridCol w="2166586">
                  <a:extLst>
                    <a:ext uri="{9D8B030D-6E8A-4147-A177-3AD203B41FA5}">
                      <a16:colId xmlns:a16="http://schemas.microsoft.com/office/drawing/2014/main" val="20002"/>
                    </a:ext>
                  </a:extLst>
                </a:gridCol>
              </a:tblGrid>
              <a:tr h="721515">
                <a:tc>
                  <a:txBody>
                    <a:bodyPr/>
                    <a:lstStyle/>
                    <a:p>
                      <a:pPr algn="ctr" rtl="1"/>
                      <a:r>
                        <a:rPr lang="he-IL" sz="1800" dirty="0">
                          <a:solidFill>
                            <a:srgbClr val="797979"/>
                          </a:solidFill>
                          <a:latin typeface="Calibri" panose="020F0502020204030204" pitchFamily="34" charset="0"/>
                          <a:cs typeface="Calibri" panose="020F0502020204030204" pitchFamily="34" charset="0"/>
                        </a:rPr>
                        <a:t>תקופה</a:t>
                      </a:r>
                    </a:p>
                  </a:txBody>
                  <a:tcPr marL="34290" marR="34290" marT="17145" marB="1714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2CE"/>
                    </a:solid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ריבית</a:t>
                      </a:r>
                    </a:p>
                  </a:txBody>
                  <a:tcPr marL="34290" marR="34290" marT="17145" marB="1714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2CE"/>
                    </a:solid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מקדם המרה לקצבה</a:t>
                      </a:r>
                    </a:p>
                  </a:txBody>
                  <a:tcPr marL="34290" marR="34290" marT="17145" marB="1714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2CE"/>
                    </a:solid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תקופת הבטחה</a:t>
                      </a:r>
                    </a:p>
                  </a:txBody>
                  <a:tcPr marL="34290" marR="34290" marT="17145" marB="1714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2CE"/>
                    </a:solidFill>
                  </a:tcPr>
                </a:tc>
                <a:extLst>
                  <a:ext uri="{0D108BD9-81ED-4DB2-BD59-A6C34878D82A}">
                    <a16:rowId xmlns:a16="http://schemas.microsoft.com/office/drawing/2014/main" val="10000"/>
                  </a:ext>
                </a:extLst>
              </a:tr>
              <a:tr h="407812">
                <a:tc>
                  <a:txBody>
                    <a:bodyPr/>
                    <a:lstStyle/>
                    <a:p>
                      <a:pPr algn="ctr" rtl="1"/>
                      <a:r>
                        <a:rPr lang="he-IL" sz="1800" b="0" dirty="0">
                          <a:solidFill>
                            <a:srgbClr val="797979"/>
                          </a:solidFill>
                          <a:latin typeface="Calibri" panose="020F0502020204030204" pitchFamily="34" charset="0"/>
                          <a:cs typeface="Calibri" panose="020F0502020204030204" pitchFamily="34" charset="0"/>
                        </a:rPr>
                        <a:t>עד 31.12.1989</a:t>
                      </a:r>
                    </a:p>
                  </a:txBody>
                  <a:tcPr marL="34290" marR="34290" marT="17145" marB="17145"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4%</a:t>
                      </a:r>
                    </a:p>
                  </a:txBody>
                  <a:tcPr marL="34290" marR="34290" marT="17145" marB="17145"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144.2</a:t>
                      </a:r>
                    </a:p>
                  </a:txBody>
                  <a:tcPr marL="34290" marR="34290" marT="17145" marB="17145"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120 חודש</a:t>
                      </a:r>
                    </a:p>
                  </a:txBody>
                  <a:tcPr marL="34290" marR="34290" marT="17145" marB="17145"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7812">
                <a:tc>
                  <a:txBody>
                    <a:bodyPr/>
                    <a:lstStyle/>
                    <a:p>
                      <a:pPr algn="ctr" rtl="1"/>
                      <a:r>
                        <a:rPr lang="he-IL" sz="1800" b="0" dirty="0">
                          <a:solidFill>
                            <a:srgbClr val="797979"/>
                          </a:solidFill>
                          <a:latin typeface="Calibri" panose="020F0502020204030204" pitchFamily="34" charset="0"/>
                          <a:cs typeface="Calibri" panose="020F0502020204030204" pitchFamily="34" charset="0"/>
                        </a:rPr>
                        <a:t>שנת 1990</a:t>
                      </a:r>
                    </a:p>
                  </a:txBody>
                  <a:tcPr marL="34290" marR="34290" marT="17145" marB="17145"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3.25%</a:t>
                      </a:r>
                    </a:p>
                  </a:txBody>
                  <a:tcPr marL="34290" marR="34290" marT="17145" marB="17145" anchor="ctr">
                    <a:lnL>
                      <a:noFill/>
                    </a:lnL>
                    <a:lnR>
                      <a:noFill/>
                    </a:lnR>
                    <a:lnT>
                      <a:noFill/>
                    </a:lnT>
                    <a:lnB>
                      <a:noFill/>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153.02</a:t>
                      </a:r>
                    </a:p>
                  </a:txBody>
                  <a:tcPr marL="34290" marR="34290" marT="17145" marB="17145" anchor="ctr">
                    <a:lnL>
                      <a:noFill/>
                    </a:lnL>
                    <a:lnR>
                      <a:noFill/>
                    </a:lnR>
                    <a:lnT>
                      <a:noFill/>
                    </a:lnT>
                    <a:lnB>
                      <a:noFill/>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120 חודש</a:t>
                      </a:r>
                    </a:p>
                  </a:txBody>
                  <a:tcPr marL="34290" marR="34290" marT="17145" marB="17145"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7812">
                <a:tc>
                  <a:txBody>
                    <a:bodyPr/>
                    <a:lstStyle/>
                    <a:p>
                      <a:pPr algn="ctr" rtl="1"/>
                      <a:r>
                        <a:rPr lang="he-IL" sz="1800" b="0" dirty="0">
                          <a:solidFill>
                            <a:srgbClr val="797979"/>
                          </a:solidFill>
                          <a:latin typeface="Calibri" panose="020F0502020204030204" pitchFamily="34" charset="0"/>
                          <a:cs typeface="Calibri" panose="020F0502020204030204" pitchFamily="34" charset="0"/>
                        </a:rPr>
                        <a:t>ינואר 1991 עד יוני 2001</a:t>
                      </a:r>
                    </a:p>
                  </a:txBody>
                  <a:tcPr marL="34290" marR="34290" marT="17145" marB="17145"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2.5%</a:t>
                      </a:r>
                    </a:p>
                  </a:txBody>
                  <a:tcPr marL="34290" marR="34290" marT="17145" marB="17145" anchor="ctr">
                    <a:lnL>
                      <a:noFill/>
                    </a:lnL>
                    <a:lnR>
                      <a:noFill/>
                    </a:lnR>
                    <a:lnT>
                      <a:noFill/>
                    </a:lnT>
                    <a:lnB>
                      <a:noFill/>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166.64</a:t>
                      </a:r>
                    </a:p>
                  </a:txBody>
                  <a:tcPr marL="34290" marR="34290" marT="17145" marB="17145" anchor="ctr">
                    <a:lnL>
                      <a:noFill/>
                    </a:lnL>
                    <a:lnR>
                      <a:noFill/>
                    </a:lnR>
                    <a:lnT>
                      <a:noFill/>
                    </a:lnT>
                    <a:lnB>
                      <a:noFill/>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120 חודש</a:t>
                      </a:r>
                    </a:p>
                  </a:txBody>
                  <a:tcPr marL="34290" marR="34290" marT="17145" marB="17145"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7812">
                <a:tc>
                  <a:txBody>
                    <a:bodyPr/>
                    <a:lstStyle/>
                    <a:p>
                      <a:pPr algn="ctr" rtl="1"/>
                      <a:r>
                        <a:rPr lang="he-IL" sz="1800" b="0" dirty="0">
                          <a:solidFill>
                            <a:srgbClr val="797979"/>
                          </a:solidFill>
                          <a:latin typeface="Calibri" panose="020F0502020204030204" pitchFamily="34" charset="0"/>
                          <a:cs typeface="Calibri" panose="020F0502020204030204" pitchFamily="34" charset="0"/>
                        </a:rPr>
                        <a:t>יולי 2001 עד 31.12.2003</a:t>
                      </a:r>
                    </a:p>
                  </a:txBody>
                  <a:tcPr marL="34290" marR="34290" marT="17145" marB="17145"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3.5%</a:t>
                      </a:r>
                    </a:p>
                  </a:txBody>
                  <a:tcPr marL="34290" marR="34290" marT="17145" marB="17145"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199.72</a:t>
                      </a:r>
                    </a:p>
                  </a:txBody>
                  <a:tcPr marL="34290" marR="34290" marT="17145" marB="17145"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180 או 240 חודש</a:t>
                      </a:r>
                    </a:p>
                  </a:txBody>
                  <a:tcPr marL="34290" marR="34290" marT="17145" marB="17145"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7812">
                <a:tc>
                  <a:txBody>
                    <a:bodyPr/>
                    <a:lstStyle/>
                    <a:p>
                      <a:pPr algn="ctr" rtl="1"/>
                      <a:r>
                        <a:rPr lang="he-IL" sz="1800" b="0" dirty="0">
                          <a:solidFill>
                            <a:srgbClr val="797979"/>
                          </a:solidFill>
                          <a:latin typeface="Calibri" panose="020F0502020204030204" pitchFamily="34" charset="0"/>
                          <a:cs typeface="Calibri" panose="020F0502020204030204" pitchFamily="34" charset="0"/>
                        </a:rPr>
                        <a:t>2004 עד 2008</a:t>
                      </a:r>
                    </a:p>
                  </a:txBody>
                  <a:tcPr marL="34290" marR="34290" marT="17145" marB="17145"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3%</a:t>
                      </a:r>
                    </a:p>
                  </a:txBody>
                  <a:tcPr marL="34290" marR="34290" marT="17145" marB="17145" anchor="ctr">
                    <a:lnT w="12700" cap="flat" cmpd="sng" algn="ctr">
                      <a:noFill/>
                      <a:prstDash val="solid"/>
                      <a:round/>
                      <a:headEnd type="none" w="med" len="med"/>
                      <a:tailEnd type="none" w="med" len="med"/>
                    </a:lnT>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211.87</a:t>
                      </a:r>
                    </a:p>
                  </a:txBody>
                  <a:tcPr marL="34290" marR="34290" marT="17145" marB="17145" anchor="ctr">
                    <a:lnT w="12700" cap="flat" cmpd="sng" algn="ctr">
                      <a:noFill/>
                      <a:prstDash val="solid"/>
                      <a:round/>
                      <a:headEnd type="none" w="med" len="med"/>
                      <a:tailEnd type="none" w="med" len="med"/>
                    </a:lnT>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240 חודש</a:t>
                      </a:r>
                    </a:p>
                  </a:txBody>
                  <a:tcPr marL="34290" marR="34290" marT="17145" marB="17145"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10005"/>
                  </a:ext>
                </a:extLst>
              </a:tr>
              <a:tr h="407812">
                <a:tc>
                  <a:txBody>
                    <a:bodyPr/>
                    <a:lstStyle/>
                    <a:p>
                      <a:pPr algn="ctr" rtl="1"/>
                      <a:r>
                        <a:rPr lang="he-IL" sz="1800" b="0" dirty="0">
                          <a:solidFill>
                            <a:srgbClr val="797979"/>
                          </a:solidFill>
                          <a:latin typeface="Calibri" panose="020F0502020204030204" pitchFamily="34" charset="0"/>
                          <a:cs typeface="Calibri" panose="020F0502020204030204" pitchFamily="34" charset="0"/>
                        </a:rPr>
                        <a:t>2009 עד 31.12.2012</a:t>
                      </a:r>
                    </a:p>
                  </a:txBody>
                  <a:tcPr marL="34290" marR="34290" marT="17145" marB="17145" anchor="ctr">
                    <a:lnL w="12700" cap="flat" cmpd="sng" algn="ctr">
                      <a:solidFill>
                        <a:schemeClr val="tx1"/>
                      </a:solidFill>
                      <a:prstDash val="solid"/>
                      <a:round/>
                      <a:headEnd type="none" w="med" len="med"/>
                      <a:tailEnd type="none" w="med" len="med"/>
                    </a:lnL>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3.5%</a:t>
                      </a:r>
                    </a:p>
                  </a:txBody>
                  <a:tcPr marL="34290" marR="34290" marT="17145" marB="17145" anchor="c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199.72</a:t>
                      </a:r>
                    </a:p>
                  </a:txBody>
                  <a:tcPr marL="34290" marR="34290" marT="17145" marB="17145" anchor="ctr">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240 חודש</a:t>
                      </a:r>
                    </a:p>
                  </a:txBody>
                  <a:tcPr marL="34290" marR="34290" marT="17145" marB="17145"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6"/>
                  </a:ext>
                </a:extLst>
              </a:tr>
              <a:tr h="407812">
                <a:tc>
                  <a:txBody>
                    <a:bodyPr/>
                    <a:lstStyle/>
                    <a:p>
                      <a:pPr algn="ctr" rtl="1"/>
                      <a:r>
                        <a:rPr lang="he-IL" sz="1800" b="0" dirty="0">
                          <a:solidFill>
                            <a:srgbClr val="797979"/>
                          </a:solidFill>
                          <a:latin typeface="Calibri" panose="020F0502020204030204" pitchFamily="34" charset="0"/>
                          <a:cs typeface="Calibri" panose="020F0502020204030204" pitchFamily="34" charset="0"/>
                        </a:rPr>
                        <a:t>מינואר 2013</a:t>
                      </a:r>
                    </a:p>
                  </a:txBody>
                  <a:tcPr marL="34290" marR="34290" marT="17145" marB="17145"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3.4%</a:t>
                      </a:r>
                    </a:p>
                  </a:txBody>
                  <a:tcPr marL="34290" marR="34290" marT="17145" marB="17145" anchor="ctr">
                    <a:lnB w="12700" cap="flat" cmpd="sng" algn="ctr">
                      <a:solidFill>
                        <a:schemeClr val="tx1"/>
                      </a:solidFill>
                      <a:prstDash val="solid"/>
                      <a:round/>
                      <a:headEnd type="none" w="med" len="med"/>
                      <a:tailEnd type="none" w="med" len="med"/>
                    </a:lnB>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214.35</a:t>
                      </a:r>
                    </a:p>
                  </a:txBody>
                  <a:tcPr marL="34290" marR="34290" marT="17145" marB="17145" anchor="ctr">
                    <a:lnB w="12700" cap="flat" cmpd="sng" algn="ctr">
                      <a:solidFill>
                        <a:schemeClr val="tx1"/>
                      </a:solidFill>
                      <a:prstDash val="solid"/>
                      <a:round/>
                      <a:headEnd type="none" w="med" len="med"/>
                      <a:tailEnd type="none" w="med" len="med"/>
                    </a:lnB>
                    <a:noFill/>
                  </a:tcPr>
                </a:tc>
                <a:tc>
                  <a:txBody>
                    <a:bodyPr/>
                    <a:lstStyle/>
                    <a:p>
                      <a:pPr algn="ctr" rtl="1"/>
                      <a:r>
                        <a:rPr lang="he-IL" sz="1800" dirty="0">
                          <a:solidFill>
                            <a:srgbClr val="797979"/>
                          </a:solidFill>
                          <a:latin typeface="Calibri" panose="020F0502020204030204" pitchFamily="34" charset="0"/>
                          <a:cs typeface="Calibri" panose="020F0502020204030204" pitchFamily="34" charset="0"/>
                        </a:rPr>
                        <a:t>240 חודש</a:t>
                      </a:r>
                    </a:p>
                  </a:txBody>
                  <a:tcPr marL="34290" marR="34290" marT="17145" marB="1714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 name="TextBox 10">
            <a:extLst>
              <a:ext uri="{FF2B5EF4-FFF2-40B4-BE49-F238E27FC236}">
                <a16:creationId xmlns:a16="http://schemas.microsoft.com/office/drawing/2014/main" id="{09CEB815-3FF3-471B-A4A9-9E5A242EB06C}"/>
              </a:ext>
            </a:extLst>
          </p:cNvPr>
          <p:cNvSpPr txBox="1"/>
          <p:nvPr/>
        </p:nvSpPr>
        <p:spPr>
          <a:xfrm>
            <a:off x="2520080" y="5059196"/>
            <a:ext cx="7924658" cy="1600438"/>
          </a:xfrm>
          <a:prstGeom prst="rect">
            <a:avLst/>
          </a:prstGeom>
          <a:noFill/>
        </p:spPr>
        <p:txBody>
          <a:bodyPr wrap="square" rtlCol="0">
            <a:spAutoFit/>
          </a:bodyPr>
          <a:lstStyle/>
          <a:p>
            <a:pPr algn="r" rtl="1"/>
            <a:r>
              <a:rPr lang="he-IL" sz="1400" b="1" u="sng" dirty="0">
                <a:solidFill>
                  <a:srgbClr val="5E5E5E"/>
                </a:solidFill>
                <a:latin typeface="Calibri" panose="020F0502020204030204" pitchFamily="34" charset="0"/>
                <a:cs typeface="Calibri" panose="020F0502020204030204" pitchFamily="34" charset="0"/>
              </a:rPr>
              <a:t>הערות:</a:t>
            </a:r>
          </a:p>
          <a:p>
            <a:pPr marL="85725" indent="-85725">
              <a:buFont typeface="Arial" panose="020B0604020202020204" pitchFamily="34" charset="0"/>
              <a:buChar char="•"/>
            </a:pPr>
            <a:r>
              <a:rPr lang="he-IL" sz="1400" dirty="0">
                <a:solidFill>
                  <a:srgbClr val="5E5E5E"/>
                </a:solidFill>
                <a:latin typeface="Calibri" panose="020F0502020204030204" pitchFamily="34" charset="0"/>
                <a:cs typeface="Calibri" panose="020F0502020204030204" pitchFamily="34" charset="0"/>
              </a:rPr>
              <a:t>הדוגמאות לגבר בן 65</a:t>
            </a:r>
          </a:p>
          <a:p>
            <a:pPr marL="85725" indent="-85725">
              <a:buFont typeface="Arial" panose="020B0604020202020204" pitchFamily="34" charset="0"/>
              <a:buChar char="•"/>
            </a:pPr>
            <a:r>
              <a:rPr lang="he-IL" sz="1400" dirty="0">
                <a:solidFill>
                  <a:srgbClr val="5E5E5E"/>
                </a:solidFill>
                <a:latin typeface="Calibri" panose="020F0502020204030204" pitchFamily="34" charset="0"/>
                <a:cs typeface="Calibri" panose="020F0502020204030204" pitchFamily="34" charset="0"/>
              </a:rPr>
              <a:t>בין השנים 2001 ל- 2007 קיימת שונות גדולה במקדמים בין חברות הביטוח</a:t>
            </a:r>
          </a:p>
          <a:p>
            <a:pPr marL="85725" indent="-85725">
              <a:buFont typeface="Arial" panose="020B0604020202020204" pitchFamily="34" charset="0"/>
              <a:buChar char="•"/>
            </a:pPr>
            <a:r>
              <a:rPr lang="he-IL" sz="1400" dirty="0">
                <a:solidFill>
                  <a:srgbClr val="5E5E5E"/>
                </a:solidFill>
                <a:latin typeface="Calibri" panose="020F0502020204030204" pitchFamily="34" charset="0"/>
                <a:cs typeface="Calibri" panose="020F0502020204030204" pitchFamily="34" charset="0"/>
              </a:rPr>
              <a:t>החל מיוני 2001 שינוי מסלול ברירת המחדל הינו בכפוף לשינוי בהנחות האקטואריות המקוריות</a:t>
            </a:r>
            <a:endParaRPr lang="en-US" sz="1400" dirty="0">
              <a:solidFill>
                <a:srgbClr val="5E5E5E"/>
              </a:solidFill>
              <a:latin typeface="Calibri" panose="020F0502020204030204" pitchFamily="34" charset="0"/>
              <a:cs typeface="Calibri" panose="020F0502020204030204" pitchFamily="34" charset="0"/>
            </a:endParaRPr>
          </a:p>
          <a:p>
            <a:pPr marL="85725" indent="-85725">
              <a:buFont typeface="Arial" panose="020B0604020202020204" pitchFamily="34" charset="0"/>
              <a:buChar char="•"/>
            </a:pPr>
            <a:r>
              <a:rPr lang="he-IL" sz="1400" dirty="0">
                <a:solidFill>
                  <a:srgbClr val="5E5E5E"/>
                </a:solidFill>
                <a:latin typeface="Calibri" panose="020F0502020204030204" pitchFamily="34" charset="0"/>
                <a:cs typeface="Calibri" panose="020F0502020204030204" pitchFamily="34" charset="0"/>
              </a:rPr>
              <a:t>החל משנת 2001 קיים שיעור הגדלה / הפחתה, בפוליסות בהן קיים מקדם</a:t>
            </a:r>
          </a:p>
          <a:p>
            <a:pPr marL="85725" indent="-85725">
              <a:buFont typeface="Arial" panose="020B0604020202020204" pitchFamily="34" charset="0"/>
              <a:buChar char="•"/>
            </a:pPr>
            <a:r>
              <a:rPr lang="he-IL" sz="1400" dirty="0">
                <a:solidFill>
                  <a:srgbClr val="5E5E5E"/>
                </a:solidFill>
                <a:latin typeface="Calibri" panose="020F0502020204030204" pitchFamily="34" charset="0"/>
                <a:cs typeface="Calibri" panose="020F0502020204030204" pitchFamily="34" charset="0"/>
              </a:rPr>
              <a:t>החל מאפריל 2007  הריבית התחשיבית במקדם אינה מובטחת</a:t>
            </a:r>
            <a:endParaRPr lang="en-US" sz="1400" dirty="0">
              <a:solidFill>
                <a:srgbClr val="5E5E5E"/>
              </a:solidFill>
              <a:latin typeface="Calibri" panose="020F0502020204030204" pitchFamily="34" charset="0"/>
              <a:cs typeface="Calibri" panose="020F0502020204030204" pitchFamily="34" charset="0"/>
            </a:endParaRPr>
          </a:p>
          <a:p>
            <a:pPr marL="85725" indent="-85725">
              <a:buFont typeface="Arial" panose="020B0604020202020204" pitchFamily="34" charset="0"/>
              <a:buChar char="•"/>
            </a:pPr>
            <a:r>
              <a:rPr lang="he-IL" sz="1400" dirty="0">
                <a:solidFill>
                  <a:srgbClr val="5E5E5E"/>
                </a:solidFill>
                <a:latin typeface="Calibri" panose="020F0502020204030204" pitchFamily="34" charset="0"/>
                <a:cs typeface="Calibri" panose="020F0502020204030204" pitchFamily="34" charset="0"/>
              </a:rPr>
              <a:t>החל מ-2013 המקדם לא מובטח (רק בגיל 60)</a:t>
            </a:r>
          </a:p>
        </p:txBody>
      </p:sp>
    </p:spTree>
    <p:extLst>
      <p:ext uri="{BB962C8B-B14F-4D97-AF65-F5344CB8AC3E}">
        <p14:creationId xmlns:p14="http://schemas.microsoft.com/office/powerpoint/2010/main" val="190913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קצבת אזרח ותיק מביטוח לאומי</a:t>
            </a:r>
          </a:p>
        </p:txBody>
      </p:sp>
      <p:pic>
        <p:nvPicPr>
          <p:cNvPr id="4" name="תמונה 3">
            <a:extLst>
              <a:ext uri="{FF2B5EF4-FFF2-40B4-BE49-F238E27FC236}">
                <a16:creationId xmlns:a16="http://schemas.microsoft.com/office/drawing/2014/main" id="{754014A5-A6DC-4ED7-BC12-8EF4D532B6AD}"/>
              </a:ext>
            </a:extLst>
          </p:cNvPr>
          <p:cNvPicPr>
            <a:picLocks noChangeAspect="1"/>
          </p:cNvPicPr>
          <p:nvPr/>
        </p:nvPicPr>
        <p:blipFill>
          <a:blip r:embed="rId2"/>
          <a:stretch>
            <a:fillRect/>
          </a:stretch>
        </p:blipFill>
        <p:spPr>
          <a:xfrm>
            <a:off x="2276475" y="2033107"/>
            <a:ext cx="7639050" cy="3009900"/>
          </a:xfrm>
          <a:prstGeom prst="rect">
            <a:avLst/>
          </a:prstGeom>
        </p:spPr>
      </p:pic>
    </p:spTree>
    <p:extLst>
      <p:ext uri="{BB962C8B-B14F-4D97-AF65-F5344CB8AC3E}">
        <p14:creationId xmlns:p14="http://schemas.microsoft.com/office/powerpoint/2010/main" val="14561855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7BD0CE-90A3-4353-AA5B-606E1B092083}"/>
              </a:ext>
            </a:extLst>
          </p:cNvPr>
          <p:cNvSpPr>
            <a:spLocks noGrp="1"/>
          </p:cNvSpPr>
          <p:nvPr>
            <p:ph type="title"/>
          </p:nvPr>
        </p:nvSpPr>
        <p:spPr/>
        <p:txBody>
          <a:bodyPr/>
          <a:lstStyle/>
          <a:p>
            <a:r>
              <a:rPr lang="he-IL" dirty="0"/>
              <a:t>קופת גמל</a:t>
            </a:r>
          </a:p>
        </p:txBody>
      </p:sp>
      <p:sp>
        <p:nvSpPr>
          <p:cNvPr id="3" name="מציין מיקום תוכן 2">
            <a:extLst>
              <a:ext uri="{FF2B5EF4-FFF2-40B4-BE49-F238E27FC236}">
                <a16:creationId xmlns:a16="http://schemas.microsoft.com/office/drawing/2014/main" id="{E7D52D4B-9EE2-4B17-A69C-B625A7683DB1}"/>
              </a:ext>
            </a:extLst>
          </p:cNvPr>
          <p:cNvSpPr>
            <a:spLocks noGrp="1"/>
          </p:cNvSpPr>
          <p:nvPr>
            <p:ph idx="1"/>
          </p:nvPr>
        </p:nvSpPr>
        <p:spPr/>
        <p:txBody>
          <a:bodyPr/>
          <a:lstStyle/>
          <a:p>
            <a:pPr marL="342900" indent="-342900" algn="just">
              <a:lnSpc>
                <a:spcPct val="160000"/>
              </a:lnSpc>
              <a:buClr>
                <a:srgbClr val="C89D48"/>
              </a:buClr>
              <a:buFont typeface="Wingdings" panose="05000000000000000000" pitchFamily="2" charset="2"/>
              <a:buChar char="§"/>
            </a:pPr>
            <a:r>
              <a:rPr lang="he-IL" dirty="0"/>
              <a:t>מוצר חסכון, שעד ועדת בכר נוהל ע"י הבנקים</a:t>
            </a:r>
          </a:p>
          <a:p>
            <a:pPr marL="342900" indent="-342900" algn="just">
              <a:lnSpc>
                <a:spcPct val="160000"/>
              </a:lnSpc>
              <a:buClr>
                <a:srgbClr val="C89D48"/>
              </a:buClr>
              <a:buFont typeface="Wingdings" panose="05000000000000000000" pitchFamily="2" charset="2"/>
              <a:buChar char="§"/>
            </a:pPr>
            <a:r>
              <a:rPr lang="he-IL" dirty="0"/>
              <a:t>אין כיסויים </a:t>
            </a:r>
            <a:r>
              <a:rPr lang="he-IL" dirty="0" err="1"/>
              <a:t>ביטוחיים</a:t>
            </a:r>
            <a:endParaRPr lang="he-IL" dirty="0"/>
          </a:p>
          <a:p>
            <a:pPr marL="342900" indent="-342900" algn="just">
              <a:lnSpc>
                <a:spcPct val="160000"/>
              </a:lnSpc>
              <a:buClr>
                <a:srgbClr val="C89D48"/>
              </a:buClr>
              <a:buFont typeface="Wingdings" panose="05000000000000000000" pitchFamily="2" charset="2"/>
              <a:buChar char="§"/>
            </a:pPr>
            <a:r>
              <a:rPr lang="he-IL" dirty="0"/>
              <a:t>עד ינואר 2008 היה מוצר המאפשר משיכת כספים בסכום חד פעמי, החל מינואר 2008 משיכה כקצבה בלבד</a:t>
            </a:r>
          </a:p>
          <a:p>
            <a:pPr marL="342900" indent="-342900" algn="just">
              <a:lnSpc>
                <a:spcPct val="160000"/>
              </a:lnSpc>
              <a:buClr>
                <a:srgbClr val="C89D48"/>
              </a:buClr>
              <a:buFont typeface="Wingdings" panose="05000000000000000000" pitchFamily="2" charset="2"/>
              <a:buChar char="§"/>
            </a:pPr>
            <a:r>
              <a:rPr lang="he-IL" dirty="0"/>
              <a:t>קופת הגמל אינה משלמת קצבה ויש להעביר את הכספים למוצר אחר</a:t>
            </a:r>
          </a:p>
          <a:p>
            <a:endParaRPr lang="he-IL" dirty="0"/>
          </a:p>
        </p:txBody>
      </p:sp>
    </p:spTree>
    <p:extLst>
      <p:ext uri="{BB962C8B-B14F-4D97-AF65-F5344CB8AC3E}">
        <p14:creationId xmlns:p14="http://schemas.microsoft.com/office/powerpoint/2010/main" val="7963621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טבלת השוואה</a:t>
            </a:r>
          </a:p>
        </p:txBody>
      </p:sp>
      <p:graphicFrame>
        <p:nvGraphicFramePr>
          <p:cNvPr id="4" name="מציין מיקום תוכן 3"/>
          <p:cNvGraphicFramePr>
            <a:graphicFrameLocks noGrp="1"/>
          </p:cNvGraphicFramePr>
          <p:nvPr>
            <p:ph idx="1"/>
          </p:nvPr>
        </p:nvGraphicFramePr>
        <p:xfrm>
          <a:off x="1399844" y="2072683"/>
          <a:ext cx="10515600" cy="2494280"/>
        </p:xfrm>
        <a:graphic>
          <a:graphicData uri="http://schemas.openxmlformats.org/drawingml/2006/table">
            <a:tbl>
              <a:tblPr rtl="1"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pPr rtl="1"/>
                      <a:endParaRPr lang="he-IL" dirty="0"/>
                    </a:p>
                  </a:txBody>
                  <a:tcPr/>
                </a:tc>
                <a:tc>
                  <a:txBody>
                    <a:bodyPr/>
                    <a:lstStyle/>
                    <a:p>
                      <a:pPr algn="ctr" rtl="1"/>
                      <a:r>
                        <a:rPr lang="he-IL" dirty="0"/>
                        <a:t>קרן פנסיה</a:t>
                      </a:r>
                    </a:p>
                  </a:txBody>
                  <a:tcPr>
                    <a:solidFill>
                      <a:schemeClr val="tx2"/>
                    </a:solidFill>
                  </a:tcPr>
                </a:tc>
                <a:tc>
                  <a:txBody>
                    <a:bodyPr/>
                    <a:lstStyle/>
                    <a:p>
                      <a:pPr algn="ctr" rtl="1"/>
                      <a:r>
                        <a:rPr lang="he-IL" dirty="0"/>
                        <a:t>קופת גמל</a:t>
                      </a:r>
                    </a:p>
                  </a:txBody>
                  <a:tcPr>
                    <a:solidFill>
                      <a:schemeClr val="tx2"/>
                    </a:solidFill>
                  </a:tcPr>
                </a:tc>
                <a:extLst>
                  <a:ext uri="{0D108BD9-81ED-4DB2-BD59-A6C34878D82A}">
                    <a16:rowId xmlns:a16="http://schemas.microsoft.com/office/drawing/2014/main" val="10000"/>
                  </a:ext>
                </a:extLst>
              </a:tr>
              <a:tr h="370840">
                <a:tc>
                  <a:txBody>
                    <a:bodyPr/>
                    <a:lstStyle/>
                    <a:p>
                      <a:pPr rtl="1"/>
                      <a:r>
                        <a:rPr lang="he-IL" dirty="0"/>
                        <a:t>דמי</a:t>
                      </a:r>
                      <a:r>
                        <a:rPr lang="he-IL" baseline="0" dirty="0"/>
                        <a:t> ניהול מהפקדה</a:t>
                      </a:r>
                      <a:endParaRPr lang="he-IL" dirty="0"/>
                    </a:p>
                  </a:txBody>
                  <a:tcPr/>
                </a:tc>
                <a:tc>
                  <a:txBody>
                    <a:bodyPr/>
                    <a:lstStyle/>
                    <a:p>
                      <a:pPr rtl="1"/>
                      <a:r>
                        <a:rPr lang="he-IL" dirty="0"/>
                        <a:t>6%</a:t>
                      </a:r>
                    </a:p>
                  </a:txBody>
                  <a:tcPr/>
                </a:tc>
                <a:tc>
                  <a:txBody>
                    <a:bodyPr/>
                    <a:lstStyle/>
                    <a:p>
                      <a:pPr rtl="1"/>
                      <a:r>
                        <a:rPr lang="he-IL" dirty="0"/>
                        <a:t>4%</a:t>
                      </a:r>
                    </a:p>
                  </a:txBody>
                  <a:tcPr/>
                </a:tc>
                <a:extLst>
                  <a:ext uri="{0D108BD9-81ED-4DB2-BD59-A6C34878D82A}">
                    <a16:rowId xmlns:a16="http://schemas.microsoft.com/office/drawing/2014/main" val="10001"/>
                  </a:ext>
                </a:extLst>
              </a:tr>
              <a:tr h="370840">
                <a:tc>
                  <a:txBody>
                    <a:bodyPr/>
                    <a:lstStyle/>
                    <a:p>
                      <a:pPr rtl="1"/>
                      <a:r>
                        <a:rPr lang="he-IL" dirty="0"/>
                        <a:t>דמי ניהול מצבירה</a:t>
                      </a:r>
                    </a:p>
                  </a:txBody>
                  <a:tcPr/>
                </a:tc>
                <a:tc>
                  <a:txBody>
                    <a:bodyPr/>
                    <a:lstStyle/>
                    <a:p>
                      <a:pPr rtl="1"/>
                      <a:r>
                        <a:rPr lang="he-IL" dirty="0"/>
                        <a:t>0.5%</a:t>
                      </a:r>
                    </a:p>
                  </a:txBody>
                  <a:tcPr/>
                </a:tc>
                <a:tc>
                  <a:txBody>
                    <a:bodyPr/>
                    <a:lstStyle/>
                    <a:p>
                      <a:pPr rtl="1"/>
                      <a:r>
                        <a:rPr lang="he-IL" dirty="0"/>
                        <a:t>1.05%</a:t>
                      </a:r>
                    </a:p>
                  </a:txBody>
                  <a:tcPr/>
                </a:tc>
                <a:extLst>
                  <a:ext uri="{0D108BD9-81ED-4DB2-BD59-A6C34878D82A}">
                    <a16:rowId xmlns:a16="http://schemas.microsoft.com/office/drawing/2014/main" val="10002"/>
                  </a:ext>
                </a:extLst>
              </a:tr>
              <a:tr h="370840">
                <a:tc>
                  <a:txBody>
                    <a:bodyPr/>
                    <a:lstStyle/>
                    <a:p>
                      <a:pPr rtl="1"/>
                      <a:r>
                        <a:rPr lang="he-IL" dirty="0"/>
                        <a:t>כיסוי ביטוחי</a:t>
                      </a:r>
                    </a:p>
                  </a:txBody>
                  <a:tcPr/>
                </a:tc>
                <a:tc>
                  <a:txBody>
                    <a:bodyPr/>
                    <a:lstStyle/>
                    <a:p>
                      <a:pPr rtl="1"/>
                      <a:r>
                        <a:rPr lang="he-IL" dirty="0"/>
                        <a:t>קיים: אבדן כושר עבודה ושארים</a:t>
                      </a:r>
                    </a:p>
                  </a:txBody>
                  <a:tcPr/>
                </a:tc>
                <a:tc>
                  <a:txBody>
                    <a:bodyPr/>
                    <a:lstStyle/>
                    <a:p>
                      <a:pPr rtl="1"/>
                      <a:r>
                        <a:rPr lang="he-IL" dirty="0"/>
                        <a:t>יש לרכוש בנפרד</a:t>
                      </a:r>
                    </a:p>
                  </a:txBody>
                  <a:tcPr/>
                </a:tc>
                <a:extLst>
                  <a:ext uri="{0D108BD9-81ED-4DB2-BD59-A6C34878D82A}">
                    <a16:rowId xmlns:a16="http://schemas.microsoft.com/office/drawing/2014/main" val="10003"/>
                  </a:ext>
                </a:extLst>
              </a:tr>
              <a:tr h="370840">
                <a:tc>
                  <a:txBody>
                    <a:bodyPr/>
                    <a:lstStyle/>
                    <a:p>
                      <a:pPr rtl="1"/>
                      <a:r>
                        <a:rPr lang="he-IL" dirty="0"/>
                        <a:t>קצבת זקנה</a:t>
                      </a:r>
                    </a:p>
                  </a:txBody>
                  <a:tcPr/>
                </a:tc>
                <a:tc>
                  <a:txBody>
                    <a:bodyPr/>
                    <a:lstStyle/>
                    <a:p>
                      <a:pPr rtl="1"/>
                      <a:r>
                        <a:rPr lang="he-IL" dirty="0"/>
                        <a:t>קיים</a:t>
                      </a:r>
                    </a:p>
                  </a:txBody>
                  <a:tcPr/>
                </a:tc>
                <a:tc>
                  <a:txBody>
                    <a:bodyPr/>
                    <a:lstStyle/>
                    <a:p>
                      <a:pPr rtl="1"/>
                      <a:r>
                        <a:rPr lang="he-IL" dirty="0"/>
                        <a:t>לא קיים</a:t>
                      </a:r>
                    </a:p>
                  </a:txBody>
                  <a:tcPr/>
                </a:tc>
                <a:extLst>
                  <a:ext uri="{0D108BD9-81ED-4DB2-BD59-A6C34878D82A}">
                    <a16:rowId xmlns:a16="http://schemas.microsoft.com/office/drawing/2014/main" val="10004"/>
                  </a:ext>
                </a:extLst>
              </a:tr>
              <a:tr h="370840">
                <a:tc>
                  <a:txBody>
                    <a:bodyPr/>
                    <a:lstStyle/>
                    <a:p>
                      <a:pPr rtl="1"/>
                      <a:r>
                        <a:rPr lang="he-IL" dirty="0"/>
                        <a:t>השקעות</a:t>
                      </a:r>
                    </a:p>
                  </a:txBody>
                  <a:tcPr/>
                </a:tc>
                <a:tc>
                  <a:txBody>
                    <a:bodyPr/>
                    <a:lstStyle/>
                    <a:p>
                      <a:pPr rtl="1"/>
                      <a:r>
                        <a:rPr lang="he-IL" dirty="0"/>
                        <a:t>70% - שוק ההון</a:t>
                      </a:r>
                      <a:br>
                        <a:rPr lang="en-US" dirty="0"/>
                      </a:br>
                      <a:r>
                        <a:rPr lang="he-IL" dirty="0"/>
                        <a:t>30% - תשואה מובטחת</a:t>
                      </a:r>
                    </a:p>
                  </a:txBody>
                  <a:tcPr/>
                </a:tc>
                <a:tc>
                  <a:txBody>
                    <a:bodyPr/>
                    <a:lstStyle/>
                    <a:p>
                      <a:pPr rtl="1"/>
                      <a:r>
                        <a:rPr lang="he-IL" dirty="0"/>
                        <a:t>100% - שוק ההון</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21547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תאריכים משמעותיים בקופות הגמל</a:t>
            </a:r>
          </a:p>
        </p:txBody>
      </p:sp>
      <p:sp>
        <p:nvSpPr>
          <p:cNvPr id="3" name="מציין מיקום תוכן 2"/>
          <p:cNvSpPr>
            <a:spLocks noGrp="1"/>
          </p:cNvSpPr>
          <p:nvPr>
            <p:ph idx="1"/>
          </p:nvPr>
        </p:nvSpPr>
        <p:spPr/>
        <p:txBody>
          <a:bodyPr/>
          <a:lstStyle/>
          <a:p>
            <a:pPr marL="457200" indent="-457200">
              <a:buFont typeface="Arial" panose="020B0604020202020204" pitchFamily="34" charset="0"/>
              <a:buChar char="•"/>
            </a:pPr>
            <a:r>
              <a:rPr lang="he-IL" dirty="0"/>
              <a:t>2005 – הפקדות לפני שנת 2005 במעמד עצמאי ניתן למשוך כסכום חד פעמי בוותק של 15 שנה או לאחר גיל 60 בוותק של 5 שנים.</a:t>
            </a:r>
          </a:p>
          <a:p>
            <a:pPr marL="457200" indent="-457200">
              <a:buFont typeface="Arial" panose="020B0604020202020204" pitchFamily="34" charset="0"/>
              <a:buChar char="•"/>
            </a:pPr>
            <a:r>
              <a:rPr lang="he-IL" dirty="0"/>
              <a:t>2005 – 2008 – הפקדות עד לשנת 2008 אפשר למשוך החל מגיל 60 כסכום חד פעמי</a:t>
            </a:r>
          </a:p>
          <a:p>
            <a:pPr marL="457200" indent="-457200">
              <a:buFont typeface="Arial" panose="020B0604020202020204" pitchFamily="34" charset="0"/>
              <a:buChar char="•"/>
            </a:pPr>
            <a:r>
              <a:rPr lang="he-IL" dirty="0"/>
              <a:t>2008 (תיקון 3) – הפקדות משנת 2008 ניתן למשוך החל מגיל 60 כקצבה בלבד</a:t>
            </a:r>
          </a:p>
        </p:txBody>
      </p:sp>
    </p:spTree>
    <p:extLst>
      <p:ext uri="{BB962C8B-B14F-4D97-AF65-F5344CB8AC3E}">
        <p14:creationId xmlns:p14="http://schemas.microsoft.com/office/powerpoint/2010/main" val="3046322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קרן השתלמות</a:t>
            </a:r>
          </a:p>
        </p:txBody>
      </p:sp>
      <p:sp>
        <p:nvSpPr>
          <p:cNvPr id="3" name="מציין מיקום תוכן 2"/>
          <p:cNvSpPr>
            <a:spLocks noGrp="1"/>
          </p:cNvSpPr>
          <p:nvPr>
            <p:ph idx="1"/>
          </p:nvPr>
        </p:nvSpPr>
        <p:spPr/>
        <p:txBody>
          <a:bodyPr/>
          <a:lstStyle/>
          <a:p>
            <a:r>
              <a:rPr lang="he-IL" b="1" i="1" dirty="0"/>
              <a:t>קרן השתלמות היא מכשיר חיסכון פנסיוני לטווח קצר שנועד במקור לשמש למימון הכשרה מקצועית אך בפועל משמשת הקרן את העובדים כאפיק חיסכון פטור ממס רווחי הון.</a:t>
            </a:r>
          </a:p>
          <a:p>
            <a:endParaRPr lang="he-IL" b="1" i="1" dirty="0"/>
          </a:p>
          <a:p>
            <a:endParaRPr lang="he-IL" dirty="0"/>
          </a:p>
        </p:txBody>
      </p:sp>
      <p:graphicFrame>
        <p:nvGraphicFramePr>
          <p:cNvPr id="4" name="טבלה 3"/>
          <p:cNvGraphicFramePr>
            <a:graphicFrameLocks noGrp="1"/>
          </p:cNvGraphicFramePr>
          <p:nvPr/>
        </p:nvGraphicFramePr>
        <p:xfrm>
          <a:off x="2264012" y="3230854"/>
          <a:ext cx="8128000" cy="74168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rtl="1"/>
                      <a:r>
                        <a:rPr lang="he-IL" dirty="0"/>
                        <a:t>עצמאי</a:t>
                      </a:r>
                    </a:p>
                  </a:txBody>
                  <a:tcPr>
                    <a:solidFill>
                      <a:schemeClr val="tx2"/>
                    </a:solidFill>
                  </a:tcPr>
                </a:tc>
                <a:tc>
                  <a:txBody>
                    <a:bodyPr/>
                    <a:lstStyle/>
                    <a:p>
                      <a:pPr rtl="1"/>
                      <a:r>
                        <a:rPr lang="he-IL" dirty="0"/>
                        <a:t>שכיר</a:t>
                      </a:r>
                    </a:p>
                  </a:txBody>
                  <a:tcPr>
                    <a:solidFill>
                      <a:schemeClr val="tx2"/>
                    </a:solidFill>
                  </a:tcPr>
                </a:tc>
                <a:extLst>
                  <a:ext uri="{0D108BD9-81ED-4DB2-BD59-A6C34878D82A}">
                    <a16:rowId xmlns:a16="http://schemas.microsoft.com/office/drawing/2014/main" val="10000"/>
                  </a:ext>
                </a:extLst>
              </a:tr>
              <a:tr h="370840">
                <a:tc>
                  <a:txBody>
                    <a:bodyPr/>
                    <a:lstStyle/>
                    <a:p>
                      <a:pPr rtl="1"/>
                      <a:r>
                        <a:rPr lang="he-IL" dirty="0"/>
                        <a:t>הפקדה של 18,480 ₪ בשנה</a:t>
                      </a:r>
                    </a:p>
                  </a:txBody>
                  <a:tcPr/>
                </a:tc>
                <a:tc>
                  <a:txBody>
                    <a:bodyPr/>
                    <a:lstStyle/>
                    <a:p>
                      <a:pPr rtl="1"/>
                      <a:r>
                        <a:rPr lang="he-IL" dirty="0"/>
                        <a:t>הפקדה משכר של 15,712 ₪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73492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הפקדה</a:t>
            </a:r>
          </a:p>
        </p:txBody>
      </p:sp>
      <p:sp>
        <p:nvSpPr>
          <p:cNvPr id="3" name="מציין מיקום תוכן 2"/>
          <p:cNvSpPr>
            <a:spLocks noGrp="1"/>
          </p:cNvSpPr>
          <p:nvPr>
            <p:ph idx="1"/>
          </p:nvPr>
        </p:nvSpPr>
        <p:spPr/>
        <p:txBody>
          <a:bodyPr/>
          <a:lstStyle/>
          <a:p>
            <a:pPr marL="457200" indent="-457200">
              <a:buFont typeface="Arial" panose="020B0604020202020204" pitchFamily="34" charset="0"/>
              <a:buChar char="•"/>
            </a:pPr>
            <a:r>
              <a:rPr lang="he-IL" dirty="0"/>
              <a:t>הפקדות במעמד עצמאי מזכות את החוסך בהטבות מס</a:t>
            </a:r>
          </a:p>
          <a:p>
            <a:pPr marL="457200" indent="-457200">
              <a:buFont typeface="Arial" panose="020B0604020202020204" pitchFamily="34" charset="0"/>
              <a:buChar char="•"/>
            </a:pPr>
            <a:r>
              <a:rPr lang="he-IL" dirty="0"/>
              <a:t>הפקדות במעמד שכיר לא מזכות את העובד בהטבת מס בהפקדה אך הן יהיו פטורות ממס רווח הון במשיכה.</a:t>
            </a:r>
          </a:p>
          <a:p>
            <a:pPr marL="457200" indent="-457200">
              <a:buFont typeface="Arial" panose="020B0604020202020204" pitchFamily="34" charset="0"/>
              <a:buChar char="•"/>
            </a:pPr>
            <a:r>
              <a:rPr lang="he-IL" dirty="0"/>
              <a:t>הפקדת העובד חייבת להיות לפחות </a:t>
            </a:r>
            <a:r>
              <a:rPr lang="he-IL" u="sng" dirty="0"/>
              <a:t>שליש</a:t>
            </a:r>
            <a:r>
              <a:rPr lang="he-IL" dirty="0"/>
              <a:t> מהפקדת המעסיק</a:t>
            </a:r>
          </a:p>
          <a:p>
            <a:pPr marL="457200" indent="-457200">
              <a:buFont typeface="Arial" panose="020B0604020202020204" pitchFamily="34" charset="0"/>
              <a:buChar char="•"/>
            </a:pPr>
            <a:endParaRPr lang="he-IL" dirty="0"/>
          </a:p>
          <a:p>
            <a:endParaRPr lang="he-IL" dirty="0"/>
          </a:p>
        </p:txBody>
      </p:sp>
      <p:graphicFrame>
        <p:nvGraphicFramePr>
          <p:cNvPr id="4" name="טבלה 3"/>
          <p:cNvGraphicFramePr>
            <a:graphicFrameLocks noGrp="1"/>
          </p:cNvGraphicFramePr>
          <p:nvPr/>
        </p:nvGraphicFramePr>
        <p:xfrm>
          <a:off x="2496023" y="3788365"/>
          <a:ext cx="8128000" cy="7366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0">
                <a:tc>
                  <a:txBody>
                    <a:bodyPr/>
                    <a:lstStyle/>
                    <a:p>
                      <a:pPr rtl="1"/>
                      <a:r>
                        <a:rPr lang="he-IL" dirty="0"/>
                        <a:t>עובד</a:t>
                      </a:r>
                    </a:p>
                  </a:txBody>
                  <a:tcPr>
                    <a:solidFill>
                      <a:schemeClr val="tx2"/>
                    </a:solidFill>
                  </a:tcPr>
                </a:tc>
                <a:tc>
                  <a:txBody>
                    <a:bodyPr/>
                    <a:lstStyle/>
                    <a:p>
                      <a:pPr rtl="1"/>
                      <a:r>
                        <a:rPr lang="he-IL" dirty="0"/>
                        <a:t>מעסיק</a:t>
                      </a:r>
                    </a:p>
                  </a:txBody>
                  <a:tcPr>
                    <a:solidFill>
                      <a:schemeClr val="tx2"/>
                    </a:solidFill>
                  </a:tcPr>
                </a:tc>
                <a:extLst>
                  <a:ext uri="{0D108BD9-81ED-4DB2-BD59-A6C34878D82A}">
                    <a16:rowId xmlns:a16="http://schemas.microsoft.com/office/drawing/2014/main" val="10000"/>
                  </a:ext>
                </a:extLst>
              </a:tr>
              <a:tr h="370840">
                <a:tc>
                  <a:txBody>
                    <a:bodyPr/>
                    <a:lstStyle/>
                    <a:p>
                      <a:pPr rtl="1"/>
                      <a:r>
                        <a:rPr lang="he-IL" dirty="0"/>
                        <a:t>2.5%</a:t>
                      </a:r>
                    </a:p>
                  </a:txBody>
                  <a:tcPr/>
                </a:tc>
                <a:tc>
                  <a:txBody>
                    <a:bodyPr/>
                    <a:lstStyle/>
                    <a:p>
                      <a:pPr rtl="1"/>
                      <a:r>
                        <a:rPr lang="he-IL" dirty="0"/>
                        <a:t>7.5%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928351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מתי אפשר למשוך כספים מקרן השתלמות</a:t>
            </a:r>
          </a:p>
        </p:txBody>
      </p:sp>
      <p:sp>
        <p:nvSpPr>
          <p:cNvPr id="3" name="מציין מיקום תוכן 2"/>
          <p:cNvSpPr>
            <a:spLocks noGrp="1"/>
          </p:cNvSpPr>
          <p:nvPr>
            <p:ph idx="1"/>
          </p:nvPr>
        </p:nvSpPr>
        <p:spPr/>
        <p:txBody>
          <a:bodyPr/>
          <a:lstStyle/>
          <a:p>
            <a:pPr marL="457200" indent="-457200">
              <a:buFont typeface="Arial" panose="020B0604020202020204" pitchFamily="34" charset="0"/>
              <a:buChar char="•"/>
            </a:pPr>
            <a:r>
              <a:rPr lang="he-IL" dirty="0"/>
              <a:t>לאחר 6 שנים</a:t>
            </a:r>
          </a:p>
          <a:p>
            <a:pPr marL="457200" indent="-457200">
              <a:buFont typeface="Arial" panose="020B0604020202020204" pitchFamily="34" charset="0"/>
              <a:buChar char="•"/>
            </a:pPr>
            <a:r>
              <a:rPr lang="he-IL" dirty="0"/>
              <a:t>לאחר שלוש שנים לצורך השתלמות</a:t>
            </a:r>
          </a:p>
          <a:p>
            <a:pPr marL="457200" indent="-457200">
              <a:buFont typeface="Arial" panose="020B0604020202020204" pitchFamily="34" charset="0"/>
              <a:buChar char="•"/>
            </a:pPr>
            <a:r>
              <a:rPr lang="he-IL" dirty="0"/>
              <a:t>לאחר שלוש שנים והגעה לגיל פרישה</a:t>
            </a:r>
          </a:p>
          <a:p>
            <a:pPr marL="457200" indent="-457200">
              <a:buFont typeface="Arial" panose="020B0604020202020204" pitchFamily="34" charset="0"/>
              <a:buChar char="•"/>
            </a:pPr>
            <a:r>
              <a:rPr lang="he-IL" dirty="0"/>
              <a:t>השלכת וותק</a:t>
            </a:r>
          </a:p>
        </p:txBody>
      </p:sp>
    </p:spTree>
    <p:extLst>
      <p:ext uri="{BB962C8B-B14F-4D97-AF65-F5344CB8AC3E}">
        <p14:creationId xmlns:p14="http://schemas.microsoft.com/office/powerpoint/2010/main" val="36025727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קופות בניהול אישי</a:t>
            </a:r>
          </a:p>
        </p:txBody>
      </p:sp>
      <p:sp>
        <p:nvSpPr>
          <p:cNvPr id="3" name="מציין מיקום תוכן 2"/>
          <p:cNvSpPr>
            <a:spLocks noGrp="1"/>
          </p:cNvSpPr>
          <p:nvPr>
            <p:ph idx="1"/>
          </p:nvPr>
        </p:nvSpPr>
        <p:spPr/>
        <p:txBody>
          <a:bodyPr/>
          <a:lstStyle/>
          <a:p>
            <a:pPr marL="457200" indent="-457200">
              <a:buFont typeface="Arial" panose="020B0604020202020204" pitchFamily="34" charset="0"/>
              <a:buChar char="•"/>
            </a:pPr>
            <a:r>
              <a:rPr lang="he-IL" dirty="0"/>
              <a:t>פלטפורמה לניהול אישי של קופת גמל וקרן השתלמות (</a:t>
            </a:r>
            <a:r>
              <a:rPr lang="en-US" dirty="0"/>
              <a:t>IRA</a:t>
            </a:r>
            <a:r>
              <a:rPr lang="he-IL" dirty="0"/>
              <a:t>)</a:t>
            </a:r>
          </a:p>
          <a:p>
            <a:pPr marL="457200" indent="-457200">
              <a:buFont typeface="Arial" panose="020B0604020202020204" pitchFamily="34" charset="0"/>
              <a:buChar char="•"/>
            </a:pPr>
            <a:r>
              <a:rPr lang="he-IL" dirty="0"/>
              <a:t>החוסך </a:t>
            </a:r>
            <a:r>
              <a:rPr lang="he-IL" u="sng" dirty="0"/>
              <a:t>מנהל </a:t>
            </a:r>
            <a:r>
              <a:rPr lang="he-IL" dirty="0"/>
              <a:t>בעצמו את ההשקעות בקופה</a:t>
            </a:r>
          </a:p>
          <a:p>
            <a:r>
              <a:rPr lang="he-IL" dirty="0"/>
              <a:t>איזה כספים ניתן לנהל ב </a:t>
            </a:r>
            <a:r>
              <a:rPr lang="en-US" dirty="0"/>
              <a:t>IRA</a:t>
            </a:r>
            <a:r>
              <a:rPr lang="he-IL" dirty="0"/>
              <a:t>?</a:t>
            </a:r>
          </a:p>
          <a:p>
            <a:pPr marL="457200" indent="-457200">
              <a:buFont typeface="Arial" panose="020B0604020202020204" pitchFamily="34" charset="0"/>
              <a:buChar char="•"/>
            </a:pPr>
            <a:r>
              <a:rPr lang="he-IL" dirty="0"/>
              <a:t>קרן השתלמות עד לסכום של 5.360 מיליון</a:t>
            </a:r>
          </a:p>
          <a:p>
            <a:pPr marL="457200" indent="-457200">
              <a:buFont typeface="Arial" panose="020B0604020202020204" pitchFamily="34" charset="0"/>
              <a:buChar char="•"/>
            </a:pPr>
            <a:r>
              <a:rPr lang="he-IL" dirty="0"/>
              <a:t>כספים נזילים בקופת הגמל</a:t>
            </a:r>
          </a:p>
          <a:p>
            <a:pPr marL="457200" indent="-457200">
              <a:buFont typeface="Arial" panose="020B0604020202020204" pitchFamily="34" charset="0"/>
              <a:buChar char="•"/>
            </a:pPr>
            <a:r>
              <a:rPr lang="he-IL" dirty="0"/>
              <a:t>כספים חדשים בקופת גמל במידה ויש לחוסך קצבה מזערית (4,525 ₪) או חסכון בגובה כ- 1.300 מיליון (עד לסכום זה יש להשקיע במוצרים מחקי מדד)</a:t>
            </a:r>
          </a:p>
          <a:p>
            <a:pPr marL="457200" indent="-457200">
              <a:buFont typeface="Arial" panose="020B0604020202020204" pitchFamily="34" charset="0"/>
              <a:buChar char="•"/>
            </a:pPr>
            <a:r>
              <a:rPr lang="he-IL" dirty="0"/>
              <a:t>לא ניתן לנהל כספי קרן פנסיה ב - </a:t>
            </a:r>
            <a:r>
              <a:rPr lang="en-US" dirty="0"/>
              <a:t>IRA</a:t>
            </a:r>
            <a:endParaRPr lang="he-IL" dirty="0"/>
          </a:p>
          <a:p>
            <a:pPr marL="457200" indent="-457200">
              <a:buFont typeface="Arial" panose="020B0604020202020204" pitchFamily="34" charset="0"/>
              <a:buChar char="•"/>
            </a:pPr>
            <a:endParaRPr lang="he-IL" dirty="0"/>
          </a:p>
        </p:txBody>
      </p:sp>
    </p:spTree>
    <p:extLst>
      <p:ext uri="{BB962C8B-B14F-4D97-AF65-F5344CB8AC3E}">
        <p14:creationId xmlns:p14="http://schemas.microsoft.com/office/powerpoint/2010/main" val="2945031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תיקון 190</a:t>
            </a:r>
          </a:p>
        </p:txBody>
      </p:sp>
      <p:sp>
        <p:nvSpPr>
          <p:cNvPr id="3" name="מציין מיקום תוכן 2"/>
          <p:cNvSpPr>
            <a:spLocks noGrp="1"/>
          </p:cNvSpPr>
          <p:nvPr>
            <p:ph idx="1"/>
          </p:nvPr>
        </p:nvSpPr>
        <p:spPr/>
        <p:txBody>
          <a:bodyPr/>
          <a:lstStyle/>
          <a:p>
            <a:r>
              <a:rPr lang="he-IL" b="1" dirty="0"/>
              <a:t>תיקון 190 מאפשר הפקדת כספים לקופת גמל בדמי ניהול אטרקטיביים במיוחד. הכספים יהיו חייבים במס של 15% על הרווח הנומינלי במקום 25% על הרווח הריאלי כמו ביתר אפיקי החיסכון.</a:t>
            </a:r>
          </a:p>
          <a:p>
            <a:r>
              <a:rPr lang="he-IL" b="1" dirty="0"/>
              <a:t>יש להשאיר 34,843 ₪ כשכבה ראשונה עם מס מלא (קצבה מזכה)</a:t>
            </a:r>
          </a:p>
          <a:p>
            <a:endParaRPr lang="he-IL" b="1" dirty="0"/>
          </a:p>
          <a:p>
            <a:endParaRPr lang="he-IL" dirty="0"/>
          </a:p>
        </p:txBody>
      </p:sp>
    </p:spTree>
    <p:extLst>
      <p:ext uri="{BB962C8B-B14F-4D97-AF65-F5344CB8AC3E}">
        <p14:creationId xmlns:p14="http://schemas.microsoft.com/office/powerpoint/2010/main" val="7641464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יתרונות בהפקדה במסגרת תיקון 190</a:t>
            </a:r>
          </a:p>
        </p:txBody>
      </p:sp>
      <p:sp>
        <p:nvSpPr>
          <p:cNvPr id="3" name="מציין מיקום תוכן 2"/>
          <p:cNvSpPr>
            <a:spLocks noGrp="1"/>
          </p:cNvSpPr>
          <p:nvPr>
            <p:ph idx="1"/>
          </p:nvPr>
        </p:nvSpPr>
        <p:spPr/>
        <p:txBody>
          <a:bodyPr/>
          <a:lstStyle/>
          <a:p>
            <a:pPr marL="457200" indent="-457200">
              <a:buClr>
                <a:schemeClr val="tx2"/>
              </a:buClr>
              <a:buFont typeface="Arial" panose="020B0604020202020204" pitchFamily="34" charset="0"/>
              <a:buChar char="•"/>
            </a:pPr>
            <a:r>
              <a:rPr lang="he-IL" dirty="0"/>
              <a:t>חיסכון בעלויות ובדמי ניהול</a:t>
            </a:r>
          </a:p>
          <a:p>
            <a:pPr marL="457200" indent="-457200">
              <a:buClr>
                <a:schemeClr val="tx2"/>
              </a:buClr>
              <a:buFont typeface="Arial" panose="020B0604020202020204" pitchFamily="34" charset="0"/>
              <a:buChar char="•"/>
            </a:pPr>
            <a:r>
              <a:rPr lang="he-IL" dirty="0"/>
              <a:t>הטבות מס במשיכה</a:t>
            </a:r>
          </a:p>
          <a:p>
            <a:pPr marL="457200" indent="-457200">
              <a:buClr>
                <a:schemeClr val="tx2"/>
              </a:buClr>
              <a:buFont typeface="Arial" panose="020B0604020202020204" pitchFamily="34" charset="0"/>
              <a:buChar char="•"/>
            </a:pPr>
            <a:r>
              <a:rPr lang="he-IL" dirty="0"/>
              <a:t>אפשרות למעבר בין אפיקי השקעה ללא יצירת אירוע מס</a:t>
            </a:r>
          </a:p>
          <a:p>
            <a:pPr marL="457200" indent="-457200">
              <a:buClr>
                <a:schemeClr val="tx2"/>
              </a:buClr>
              <a:buFont typeface="Arial" panose="020B0604020202020204" pitchFamily="34" charset="0"/>
              <a:buChar char="•"/>
            </a:pPr>
            <a:r>
              <a:rPr lang="he-IL" dirty="0"/>
              <a:t>אפשרות לקבלת קצבה פטורה ממס</a:t>
            </a:r>
          </a:p>
          <a:p>
            <a:pPr marL="457200" indent="-457200">
              <a:buClr>
                <a:schemeClr val="tx2"/>
              </a:buClr>
              <a:buFont typeface="Arial" panose="020B0604020202020204" pitchFamily="34" charset="0"/>
              <a:buChar char="•"/>
            </a:pPr>
            <a:r>
              <a:rPr lang="he-IL" dirty="0"/>
              <a:t>קופת הגמל ככלי להורשת כספים</a:t>
            </a:r>
          </a:p>
          <a:p>
            <a:pPr>
              <a:buClr>
                <a:schemeClr val="tx2"/>
              </a:buClr>
            </a:pPr>
            <a:endParaRPr lang="he-IL" dirty="0"/>
          </a:p>
        </p:txBody>
      </p:sp>
    </p:spTree>
    <p:extLst>
      <p:ext uri="{BB962C8B-B14F-4D97-AF65-F5344CB8AC3E}">
        <p14:creationId xmlns:p14="http://schemas.microsoft.com/office/powerpoint/2010/main" val="30671287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דוגמה</a:t>
            </a:r>
          </a:p>
        </p:txBody>
      </p:sp>
      <p:sp>
        <p:nvSpPr>
          <p:cNvPr id="3" name="מציין מיקום תוכן 2"/>
          <p:cNvSpPr>
            <a:spLocks noGrp="1"/>
          </p:cNvSpPr>
          <p:nvPr>
            <p:ph idx="1"/>
          </p:nvPr>
        </p:nvSpPr>
        <p:spPr/>
        <p:txBody>
          <a:bodyPr/>
          <a:lstStyle/>
          <a:p>
            <a:pPr marL="457200" indent="-457200">
              <a:buFont typeface="Arial" panose="020B0604020202020204" pitchFamily="34" charset="0"/>
              <a:buChar char="•"/>
            </a:pPr>
            <a:r>
              <a:rPr lang="he-IL" dirty="0"/>
              <a:t>הפקדה של 400,000 ₪</a:t>
            </a:r>
            <a:br>
              <a:rPr lang="en-US" dirty="0"/>
            </a:br>
            <a:br>
              <a:rPr lang="en-US" dirty="0"/>
            </a:br>
            <a:br>
              <a:rPr lang="en-US" dirty="0"/>
            </a:br>
            <a:br>
              <a:rPr lang="en-US" dirty="0"/>
            </a:br>
            <a:br>
              <a:rPr lang="en-US" dirty="0"/>
            </a:br>
            <a:endParaRPr lang="en-US" dirty="0"/>
          </a:p>
          <a:p>
            <a:pPr marL="457200" indent="-457200">
              <a:buFont typeface="Arial" panose="020B0604020202020204" pitchFamily="34" charset="0"/>
              <a:buChar char="•"/>
            </a:pPr>
            <a:r>
              <a:rPr lang="he-IL" dirty="0"/>
              <a:t>קצבה מוכרת – משיכה חייבת במס רווח הון</a:t>
            </a:r>
          </a:p>
          <a:p>
            <a:pPr marL="457200" indent="-457200">
              <a:buFont typeface="Arial" panose="020B0604020202020204" pitchFamily="34" charset="0"/>
              <a:buChar char="•"/>
            </a:pPr>
            <a:r>
              <a:rPr lang="he-IL" dirty="0"/>
              <a:t>קצבה מזכה – משיכה כהיוון קצבה</a:t>
            </a:r>
          </a:p>
          <a:p>
            <a:endParaRPr lang="he-IL" dirty="0"/>
          </a:p>
        </p:txBody>
      </p:sp>
      <p:graphicFrame>
        <p:nvGraphicFramePr>
          <p:cNvPr id="4" name="טבלה 3"/>
          <p:cNvGraphicFramePr>
            <a:graphicFrameLocks noGrp="1"/>
          </p:cNvGraphicFramePr>
          <p:nvPr/>
        </p:nvGraphicFramePr>
        <p:xfrm>
          <a:off x="3000992" y="2139033"/>
          <a:ext cx="8128000" cy="74168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rtl="1"/>
                      <a:r>
                        <a:rPr lang="he-IL" dirty="0"/>
                        <a:t>קצבה מזכה</a:t>
                      </a:r>
                    </a:p>
                  </a:txBody>
                  <a:tcPr/>
                </a:tc>
                <a:tc>
                  <a:txBody>
                    <a:bodyPr/>
                    <a:lstStyle/>
                    <a:p>
                      <a:pPr rtl="1"/>
                      <a:r>
                        <a:rPr lang="he-IL" dirty="0"/>
                        <a:t>קצבה</a:t>
                      </a:r>
                      <a:r>
                        <a:rPr lang="he-IL" baseline="0" dirty="0"/>
                        <a:t> מוכרת</a:t>
                      </a:r>
                      <a:endParaRPr lang="he-IL" dirty="0"/>
                    </a:p>
                  </a:txBody>
                  <a:tcPr/>
                </a:tc>
                <a:extLst>
                  <a:ext uri="{0D108BD9-81ED-4DB2-BD59-A6C34878D82A}">
                    <a16:rowId xmlns:a16="http://schemas.microsoft.com/office/drawing/2014/main" val="10000"/>
                  </a:ext>
                </a:extLst>
              </a:tr>
              <a:tr h="370840">
                <a:tc>
                  <a:txBody>
                    <a:bodyPr/>
                    <a:lstStyle/>
                    <a:p>
                      <a:pPr rtl="1"/>
                      <a:r>
                        <a:rPr lang="he-IL" dirty="0"/>
                        <a:t>34,848 ₪ </a:t>
                      </a:r>
                    </a:p>
                  </a:txBody>
                  <a:tcPr/>
                </a:tc>
                <a:tc>
                  <a:txBody>
                    <a:bodyPr/>
                    <a:lstStyle/>
                    <a:p>
                      <a:pPr rtl="1"/>
                      <a:r>
                        <a:rPr lang="he-IL" dirty="0"/>
                        <a:t>365,152 ₪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3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קצבת זקנה לזוג...</a:t>
            </a:r>
          </a:p>
        </p:txBody>
      </p:sp>
      <p:sp>
        <p:nvSpPr>
          <p:cNvPr id="3" name="מציין מיקום תוכן 2"/>
          <p:cNvSpPr>
            <a:spLocks noGrp="1"/>
          </p:cNvSpPr>
          <p:nvPr>
            <p:ph idx="1"/>
          </p:nvPr>
        </p:nvSpPr>
        <p:spPr>
          <a:xfrm>
            <a:off x="1409352" y="1488620"/>
            <a:ext cx="10515600" cy="3136077"/>
          </a:xfrm>
        </p:spPr>
        <p:txBody>
          <a:bodyPr>
            <a:normAutofit/>
          </a:bodyPr>
          <a:lstStyle/>
          <a:p>
            <a:r>
              <a:rPr lang="he-IL" b="1" dirty="0"/>
              <a:t>בקרוב אגיע לגיל הפרישה. אשתי בת 55. האם אני זכאי לתוספת בעבורה בקצבת אזרח ותיק?</a:t>
            </a:r>
          </a:p>
          <a:p>
            <a:pPr marL="457200" indent="-457200">
              <a:buFont typeface="Arial" panose="020B0604020202020204" pitchFamily="34" charset="0"/>
              <a:buChar char="•"/>
            </a:pPr>
            <a:r>
              <a:rPr lang="he-IL" dirty="0"/>
              <a:t>נשוי לפחות שנה</a:t>
            </a:r>
          </a:p>
          <a:p>
            <a:pPr marL="457200" indent="-457200">
              <a:buFont typeface="Arial" panose="020B0604020202020204" pitchFamily="34" charset="0"/>
              <a:buChar char="•"/>
            </a:pPr>
            <a:r>
              <a:rPr lang="he-IL" dirty="0"/>
              <a:t>מבחן הכנסה אינו עולה על 6,014 ש"ח (החל ב- 01.01.2020)</a:t>
            </a:r>
          </a:p>
          <a:p>
            <a:pPr marL="457200" indent="-457200">
              <a:buFont typeface="Arial" panose="020B0604020202020204" pitchFamily="34" charset="0"/>
              <a:buChar char="•"/>
            </a:pPr>
            <a:r>
              <a:rPr lang="he-IL" dirty="0"/>
              <a:t>עד גיל פרישה</a:t>
            </a:r>
          </a:p>
          <a:p>
            <a:pPr marL="457200" indent="-457200">
              <a:buFont typeface="Arial" panose="020B0604020202020204" pitchFamily="34" charset="0"/>
              <a:buChar char="•"/>
            </a:pPr>
            <a:endParaRPr lang="he-IL" dirty="0"/>
          </a:p>
        </p:txBody>
      </p:sp>
      <p:graphicFrame>
        <p:nvGraphicFramePr>
          <p:cNvPr id="4" name="מציין מיקום תוכן 3"/>
          <p:cNvGraphicFramePr>
            <a:graphicFrameLocks/>
          </p:cNvGraphicFramePr>
          <p:nvPr>
            <p:extLst>
              <p:ext uri="{D42A27DB-BD31-4B8C-83A1-F6EECF244321}">
                <p14:modId xmlns:p14="http://schemas.microsoft.com/office/powerpoint/2010/main" val="721690282"/>
              </p:ext>
            </p:extLst>
          </p:nvPr>
        </p:nvGraphicFramePr>
        <p:xfrm>
          <a:off x="1576895" y="4159544"/>
          <a:ext cx="10074728" cy="1976436"/>
        </p:xfrm>
        <a:graphic>
          <a:graphicData uri="http://schemas.openxmlformats.org/drawingml/2006/table">
            <a:tbl>
              <a:tblPr rtl="1" firstRow="1" bandRow="1">
                <a:tableStyleId>{5C22544A-7EE6-4342-B048-85BDC9FD1C3A}</a:tableStyleId>
              </a:tblPr>
              <a:tblGrid>
                <a:gridCol w="5037364">
                  <a:extLst>
                    <a:ext uri="{9D8B030D-6E8A-4147-A177-3AD203B41FA5}">
                      <a16:colId xmlns:a16="http://schemas.microsoft.com/office/drawing/2014/main" val="20000"/>
                    </a:ext>
                  </a:extLst>
                </a:gridCol>
                <a:gridCol w="5037364">
                  <a:extLst>
                    <a:ext uri="{9D8B030D-6E8A-4147-A177-3AD203B41FA5}">
                      <a16:colId xmlns:a16="http://schemas.microsoft.com/office/drawing/2014/main" val="20001"/>
                    </a:ext>
                  </a:extLst>
                </a:gridCol>
              </a:tblGrid>
              <a:tr h="530440">
                <a:tc>
                  <a:txBody>
                    <a:bodyPr/>
                    <a:lstStyle/>
                    <a:p>
                      <a:pPr rtl="1"/>
                      <a:r>
                        <a:rPr lang="he-IL" dirty="0"/>
                        <a:t>בן זוג אחד פרש</a:t>
                      </a:r>
                    </a:p>
                  </a:txBody>
                  <a:tcPr/>
                </a:tc>
                <a:tc>
                  <a:txBody>
                    <a:bodyPr/>
                    <a:lstStyle/>
                    <a:p>
                      <a:pPr rtl="1"/>
                      <a:r>
                        <a:rPr lang="he-IL" dirty="0"/>
                        <a:t>שני בני הזוג פרשו</a:t>
                      </a:r>
                    </a:p>
                  </a:txBody>
                  <a:tcPr/>
                </a:tc>
                <a:extLst>
                  <a:ext uri="{0D108BD9-81ED-4DB2-BD59-A6C34878D82A}">
                    <a16:rowId xmlns:a16="http://schemas.microsoft.com/office/drawing/2014/main" val="10000"/>
                  </a:ext>
                </a:extLst>
              </a:tr>
              <a:tr h="915556">
                <a:tc>
                  <a:txBody>
                    <a:bodyPr/>
                    <a:lstStyle/>
                    <a:p>
                      <a:pPr rtl="1"/>
                      <a:r>
                        <a:rPr lang="he-IL" dirty="0"/>
                        <a:t>קצבת זקנה</a:t>
                      </a:r>
                    </a:p>
                  </a:txBody>
                  <a:tcPr/>
                </a:tc>
                <a:tc>
                  <a:txBody>
                    <a:bodyPr/>
                    <a:lstStyle/>
                    <a:p>
                      <a:pPr rtl="1"/>
                      <a:r>
                        <a:rPr lang="he-IL" dirty="0"/>
                        <a:t>עבור כל אחד מבני הזוג תחושב הקצבה בנפרד</a:t>
                      </a:r>
                    </a:p>
                  </a:txBody>
                  <a:tcPr/>
                </a:tc>
                <a:extLst>
                  <a:ext uri="{0D108BD9-81ED-4DB2-BD59-A6C34878D82A}">
                    <a16:rowId xmlns:a16="http://schemas.microsoft.com/office/drawing/2014/main" val="10001"/>
                  </a:ext>
                </a:extLst>
              </a:tr>
              <a:tr h="530440">
                <a:tc>
                  <a:txBody>
                    <a:bodyPr/>
                    <a:lstStyle/>
                    <a:p>
                      <a:pPr rtl="1"/>
                      <a:r>
                        <a:rPr lang="he-IL" dirty="0"/>
                        <a:t>תוספת עבור בן</a:t>
                      </a:r>
                      <a:r>
                        <a:rPr lang="he-IL" baseline="0" dirty="0"/>
                        <a:t> זוג (מבחן הכנסה)</a:t>
                      </a:r>
                      <a:endParaRPr lang="he-IL" dirty="0"/>
                    </a:p>
                  </a:txBody>
                  <a:tcPr/>
                </a:tc>
                <a:tc>
                  <a:txBody>
                    <a:bodyPr/>
                    <a:lstStyle/>
                    <a:p>
                      <a:pPr rtl="1"/>
                      <a:endParaRPr lang="he-IL"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41515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למי זה מתאים?</a:t>
            </a:r>
          </a:p>
        </p:txBody>
      </p:sp>
      <p:sp>
        <p:nvSpPr>
          <p:cNvPr id="3" name="מציין מיקום תוכן 2"/>
          <p:cNvSpPr>
            <a:spLocks noGrp="1"/>
          </p:cNvSpPr>
          <p:nvPr>
            <p:ph idx="1"/>
          </p:nvPr>
        </p:nvSpPr>
        <p:spPr/>
        <p:txBody>
          <a:bodyPr/>
          <a:lstStyle/>
          <a:p>
            <a:pPr marL="457200" indent="-457200">
              <a:buFont typeface="Arial" panose="020B0604020202020204" pitchFamily="34" charset="0"/>
              <a:buChar char="•"/>
            </a:pPr>
            <a:r>
              <a:rPr lang="he-IL" dirty="0"/>
              <a:t>עברת את גיל 60</a:t>
            </a:r>
          </a:p>
          <a:p>
            <a:pPr marL="457200" indent="-457200">
              <a:buFont typeface="Arial" panose="020B0604020202020204" pitchFamily="34" charset="0"/>
              <a:buChar char="•"/>
            </a:pPr>
            <a:r>
              <a:rPr lang="he-IL" dirty="0"/>
              <a:t>מקבל קצבה מזערית – 4,525 ₪ </a:t>
            </a:r>
          </a:p>
        </p:txBody>
      </p:sp>
      <p:sp>
        <p:nvSpPr>
          <p:cNvPr id="4" name="מלבן 3">
            <a:extLst>
              <a:ext uri="{FF2B5EF4-FFF2-40B4-BE49-F238E27FC236}">
                <a16:creationId xmlns:a16="http://schemas.microsoft.com/office/drawing/2014/main" id="{D36CA7A0-F091-48F7-B320-C8F9172428AC}"/>
              </a:ext>
            </a:extLst>
          </p:cNvPr>
          <p:cNvSpPr/>
          <p:nvPr/>
        </p:nvSpPr>
        <p:spPr>
          <a:xfrm>
            <a:off x="2635135" y="3196243"/>
            <a:ext cx="8819803" cy="1774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משיכה שלא בהתאם לתנאים תחשב כמשיכה שלא כדין ותהייה חייבת במס של 35%</a:t>
            </a:r>
          </a:p>
        </p:txBody>
      </p:sp>
    </p:spTree>
    <p:extLst>
      <p:ext uri="{BB962C8B-B14F-4D97-AF65-F5344CB8AC3E}">
        <p14:creationId xmlns:p14="http://schemas.microsoft.com/office/powerpoint/2010/main" val="13138648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קופת הגמל להשקעה</a:t>
            </a:r>
          </a:p>
        </p:txBody>
      </p:sp>
      <p:sp>
        <p:nvSpPr>
          <p:cNvPr id="3" name="מציין מיקום תוכן 2"/>
          <p:cNvSpPr>
            <a:spLocks noGrp="1"/>
          </p:cNvSpPr>
          <p:nvPr>
            <p:ph idx="1"/>
          </p:nvPr>
        </p:nvSpPr>
        <p:spPr/>
        <p:txBody>
          <a:bodyPr/>
          <a:lstStyle/>
          <a:p>
            <a:pPr marL="800100" lvl="1" indent="-342900">
              <a:buClr>
                <a:schemeClr val="tx2"/>
              </a:buClr>
              <a:buFont typeface="Arial" panose="020B0604020202020204" pitchFamily="34" charset="0"/>
              <a:buChar char="•"/>
            </a:pPr>
            <a:r>
              <a:rPr lang="he-IL" dirty="0"/>
              <a:t>עד 2005 חיסכון בקופת גמל היה חיסכון הוני (חיסכון למשיכה חד פעמית)</a:t>
            </a:r>
          </a:p>
          <a:p>
            <a:pPr marL="800100" lvl="1" indent="-342900">
              <a:buClr>
                <a:schemeClr val="tx2"/>
              </a:buClr>
              <a:buFont typeface="Arial" panose="020B0604020202020204" pitchFamily="34" charset="0"/>
              <a:buChar char="•"/>
            </a:pPr>
            <a:r>
              <a:rPr lang="he-IL" dirty="0"/>
              <a:t>הורים נהגו לפתוח לילדים קופות גמל בבנק ככלי לחיסכון</a:t>
            </a:r>
          </a:p>
          <a:p>
            <a:pPr marL="800100" lvl="1" indent="-342900">
              <a:buClr>
                <a:schemeClr val="tx2"/>
              </a:buClr>
              <a:buFont typeface="Arial" panose="020B0604020202020204" pitchFamily="34" charset="0"/>
              <a:buChar char="•"/>
            </a:pPr>
            <a:r>
              <a:rPr lang="he-IL" dirty="0"/>
              <a:t>משנת 2005 חיסכון בקופת גמל אפשר למשוך רק מגיל </a:t>
            </a:r>
            <a:r>
              <a:rPr lang="he-IL" u="sng" dirty="0"/>
              <a:t>60</a:t>
            </a:r>
          </a:p>
          <a:p>
            <a:pPr marL="800100" lvl="1" indent="-342900">
              <a:buClr>
                <a:schemeClr val="tx2"/>
              </a:buClr>
              <a:buFont typeface="Arial" panose="020B0604020202020204" pitchFamily="34" charset="0"/>
              <a:buChar char="•"/>
            </a:pPr>
            <a:r>
              <a:rPr lang="he-IL" dirty="0"/>
              <a:t>משנת 2008 חיסכון בקופת גמל אפשר למשוך כקצבה בלבד</a:t>
            </a:r>
          </a:p>
          <a:p>
            <a:pPr marL="800100" lvl="1" indent="-342900">
              <a:buClr>
                <a:schemeClr val="tx2"/>
              </a:buClr>
              <a:buFont typeface="Arial" panose="020B0604020202020204" pitchFamily="34" charset="0"/>
              <a:buChar char="•"/>
            </a:pPr>
            <a:r>
              <a:rPr lang="he-IL" dirty="0"/>
              <a:t>במטרה לעודד את הציבור לחסכון נוצרה בשנת 2016 </a:t>
            </a:r>
            <a:r>
              <a:rPr lang="he-IL" b="1" dirty="0"/>
              <a:t>קופת הגמל להשקעה</a:t>
            </a:r>
          </a:p>
          <a:p>
            <a:pPr marL="457200" indent="-457200">
              <a:buClr>
                <a:schemeClr val="tx2"/>
              </a:buClr>
              <a:buFont typeface="Arial" panose="020B0604020202020204" pitchFamily="34" charset="0"/>
              <a:buChar char="•"/>
            </a:pPr>
            <a:endParaRPr lang="he-IL" dirty="0"/>
          </a:p>
        </p:txBody>
      </p:sp>
    </p:spTree>
    <p:extLst>
      <p:ext uri="{BB962C8B-B14F-4D97-AF65-F5344CB8AC3E}">
        <p14:creationId xmlns:p14="http://schemas.microsoft.com/office/powerpoint/2010/main" val="22696772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קופות גמל להשקעה</a:t>
            </a:r>
          </a:p>
        </p:txBody>
      </p:sp>
      <p:sp>
        <p:nvSpPr>
          <p:cNvPr id="3" name="מציין מיקום תוכן 2"/>
          <p:cNvSpPr>
            <a:spLocks noGrp="1"/>
          </p:cNvSpPr>
          <p:nvPr>
            <p:ph idx="1"/>
          </p:nvPr>
        </p:nvSpPr>
        <p:spPr/>
        <p:txBody>
          <a:bodyPr>
            <a:normAutofit fontScale="77500" lnSpcReduction="20000"/>
          </a:bodyPr>
          <a:lstStyle/>
          <a:p>
            <a:r>
              <a:rPr lang="he-IL" dirty="0"/>
              <a:t>קופת הגמל להשקעה היא מכשיר חיסכון חדש שפתח פתח האוצר. קופת הגמל להשקעה מאפשרת את משיכת הכספים בכל שלב.</a:t>
            </a:r>
            <a:br>
              <a:rPr lang="en-US" dirty="0"/>
            </a:br>
            <a:endParaRPr lang="he-IL" dirty="0"/>
          </a:p>
          <a:p>
            <a:r>
              <a:rPr lang="he-IL" b="1" dirty="0"/>
              <a:t>יתרונות קופת הגמל להשקעה:</a:t>
            </a:r>
          </a:p>
          <a:p>
            <a:pPr marL="457200" indent="-457200">
              <a:buClr>
                <a:schemeClr val="tx2"/>
              </a:buClr>
              <a:buFont typeface="Arial" panose="020B0604020202020204" pitchFamily="34" charset="0"/>
              <a:buChar char="•"/>
            </a:pPr>
            <a:r>
              <a:rPr lang="he-IL" dirty="0"/>
              <a:t>ניתן להצטרף לקופה באופן דיגיטלי</a:t>
            </a:r>
          </a:p>
          <a:p>
            <a:pPr marL="457200" indent="-457200">
              <a:buClr>
                <a:schemeClr val="tx2"/>
              </a:buClr>
              <a:buFont typeface="Arial" panose="020B0604020202020204" pitchFamily="34" charset="0"/>
              <a:buChar char="•"/>
            </a:pPr>
            <a:r>
              <a:rPr lang="he-IL" dirty="0"/>
              <a:t>דחיית אירוע המס עד לפדיון הכספים</a:t>
            </a:r>
          </a:p>
          <a:p>
            <a:pPr marL="457200" indent="-457200">
              <a:buClr>
                <a:schemeClr val="tx2"/>
              </a:buClr>
              <a:buFont typeface="Arial" panose="020B0604020202020204" pitchFamily="34" charset="0"/>
              <a:buChar char="•"/>
            </a:pPr>
            <a:r>
              <a:rPr lang="he-IL" dirty="0"/>
              <a:t>אפשרות לקבלת הכספים בגיל פרישה כקצבה חודשית הפטורה ממס.</a:t>
            </a:r>
          </a:p>
          <a:p>
            <a:pPr marL="457200" indent="-457200">
              <a:buClr>
                <a:schemeClr val="tx2"/>
              </a:buClr>
              <a:buFont typeface="Arial" panose="020B0604020202020204" pitchFamily="34" charset="0"/>
              <a:buChar char="•"/>
            </a:pPr>
            <a:r>
              <a:rPr lang="he-IL" dirty="0"/>
              <a:t>דמי ניהול </a:t>
            </a:r>
            <a:r>
              <a:rPr lang="he-IL" dirty="0" err="1"/>
              <a:t>אטרקטיבים</a:t>
            </a:r>
            <a:r>
              <a:rPr lang="he-IL" dirty="0"/>
              <a:t> ביחס למוצרי חיסכון אחרים</a:t>
            </a:r>
          </a:p>
          <a:p>
            <a:pPr marL="457200" indent="-457200">
              <a:buClr>
                <a:schemeClr val="tx2"/>
              </a:buClr>
              <a:buFont typeface="Arial" panose="020B0604020202020204" pitchFamily="34" charset="0"/>
              <a:buChar char="•"/>
            </a:pPr>
            <a:r>
              <a:rPr lang="he-IL" dirty="0"/>
              <a:t>אפשרות לקבלת הלוואה על כספי הקופה</a:t>
            </a:r>
          </a:p>
          <a:p>
            <a:pPr marL="457200" indent="-457200">
              <a:buClr>
                <a:schemeClr val="tx2"/>
              </a:buClr>
              <a:buFont typeface="Arial" panose="020B0604020202020204" pitchFamily="34" charset="0"/>
              <a:buChar char="•"/>
            </a:pPr>
            <a:r>
              <a:rPr lang="he-IL" dirty="0"/>
              <a:t>מגוון רחב של מסלולי השקעה </a:t>
            </a:r>
          </a:p>
          <a:p>
            <a:pPr marL="457200" indent="-457200">
              <a:buClr>
                <a:schemeClr val="tx2"/>
              </a:buClr>
              <a:buFont typeface="Arial" panose="020B0604020202020204" pitchFamily="34" charset="0"/>
              <a:buChar char="•"/>
            </a:pPr>
            <a:r>
              <a:rPr lang="he-IL" dirty="0"/>
              <a:t>גמישות בהפקדה. ניתן לבצע הפקדה חד פעמית או הפקדה חודשית עד לסכום של 70,000 שקלים בשנה.</a:t>
            </a:r>
          </a:p>
          <a:p>
            <a:r>
              <a:rPr lang="he-IL" dirty="0"/>
              <a:t> </a:t>
            </a:r>
          </a:p>
        </p:txBody>
      </p:sp>
    </p:spTree>
    <p:extLst>
      <p:ext uri="{BB962C8B-B14F-4D97-AF65-F5344CB8AC3E}">
        <p14:creationId xmlns:p14="http://schemas.microsoft.com/office/powerpoint/2010/main" val="36133303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הפתרונות שמציעה קופת הגמל להשקעה</a:t>
            </a:r>
          </a:p>
        </p:txBody>
      </p:sp>
      <p:sp>
        <p:nvSpPr>
          <p:cNvPr id="3" name="מציין מיקום תוכן 2"/>
          <p:cNvSpPr>
            <a:spLocks noGrp="1"/>
          </p:cNvSpPr>
          <p:nvPr>
            <p:ph idx="1"/>
          </p:nvPr>
        </p:nvSpPr>
        <p:spPr/>
        <p:txBody>
          <a:bodyPr/>
          <a:lstStyle/>
          <a:p>
            <a:pPr marL="342900" indent="-342900">
              <a:buClr>
                <a:schemeClr val="tx2"/>
              </a:buClr>
              <a:buFont typeface="Arial" panose="020B0604020202020204" pitchFamily="34" charset="0"/>
              <a:buChar char="•"/>
            </a:pPr>
            <a:r>
              <a:rPr lang="he-IL" dirty="0"/>
              <a:t>הגדלת החיסכון השוטף</a:t>
            </a:r>
          </a:p>
          <a:p>
            <a:pPr marL="342900" indent="-342900">
              <a:buClr>
                <a:schemeClr val="tx2"/>
              </a:buClr>
              <a:buFont typeface="Arial" panose="020B0604020202020204" pitchFamily="34" charset="0"/>
              <a:buChar char="•"/>
            </a:pPr>
            <a:r>
              <a:rPr lang="he-IL" dirty="0"/>
              <a:t>הגדלת החיסכון לגיל פרישה (וקבלת קצבה חודשית פטורה ממס)</a:t>
            </a:r>
          </a:p>
          <a:p>
            <a:pPr marL="342900" indent="-342900">
              <a:buClr>
                <a:schemeClr val="tx2"/>
              </a:buClr>
              <a:buFont typeface="Arial" panose="020B0604020202020204" pitchFamily="34" charset="0"/>
              <a:buChar char="•"/>
            </a:pPr>
            <a:r>
              <a:rPr lang="he-IL" dirty="0"/>
              <a:t>מכשיר חיסכון לילדים</a:t>
            </a:r>
          </a:p>
          <a:p>
            <a:pPr marL="342900" indent="-342900">
              <a:buClr>
                <a:schemeClr val="tx2"/>
              </a:buClr>
              <a:buFont typeface="Arial" panose="020B0604020202020204" pitchFamily="34" charset="0"/>
              <a:buChar char="•"/>
            </a:pPr>
            <a:r>
              <a:rPr lang="he-IL" dirty="0"/>
              <a:t>חיסכון לכל מטרה</a:t>
            </a:r>
          </a:p>
          <a:p>
            <a:pPr marL="342900" indent="-342900">
              <a:buClr>
                <a:schemeClr val="tx2"/>
              </a:buClr>
              <a:buFont typeface="Arial" panose="020B0604020202020204" pitchFamily="34" charset="0"/>
              <a:buChar char="•"/>
            </a:pPr>
            <a:r>
              <a:rPr lang="he-IL" dirty="0"/>
              <a:t>חיסכון בשילוב עם הלוואה לצריכה שוטפת</a:t>
            </a:r>
          </a:p>
          <a:p>
            <a:endParaRPr lang="he-IL" dirty="0"/>
          </a:p>
        </p:txBody>
      </p:sp>
    </p:spTree>
    <p:extLst>
      <p:ext uri="{BB962C8B-B14F-4D97-AF65-F5344CB8AC3E}">
        <p14:creationId xmlns:p14="http://schemas.microsoft.com/office/powerpoint/2010/main" val="8131487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מוצרים תחליפים</a:t>
            </a:r>
          </a:p>
        </p:txBody>
      </p:sp>
      <p:graphicFrame>
        <p:nvGraphicFramePr>
          <p:cNvPr id="4" name="דיאגרמה 3"/>
          <p:cNvGraphicFramePr/>
          <p:nvPr/>
        </p:nvGraphicFramePr>
        <p:xfrm>
          <a:off x="3396349" y="1373203"/>
          <a:ext cx="66967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29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היתרון הגדול של קופת הגמל להשקעה : מעבר בין מסלולים</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128" y="1875376"/>
            <a:ext cx="5980293" cy="3687496"/>
          </a:xfrm>
          <a:prstGeom prst="rect">
            <a:avLst/>
          </a:prstGeom>
        </p:spPr>
      </p:pic>
      <p:sp>
        <p:nvSpPr>
          <p:cNvPr id="5" name="TextBox 4"/>
          <p:cNvSpPr txBox="1"/>
          <p:nvPr/>
        </p:nvSpPr>
        <p:spPr>
          <a:xfrm>
            <a:off x="20712" y="5720256"/>
            <a:ext cx="12192000" cy="369332"/>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he-IL" dirty="0">
                <a:solidFill>
                  <a:schemeClr val="tx2"/>
                </a:solidFill>
              </a:rPr>
              <a:t>ניתן להעביר כספים בין מסלולי השקעה מבלי שהדבר ייחשב אירוע מס</a:t>
            </a:r>
          </a:p>
        </p:txBody>
      </p:sp>
    </p:spTree>
    <p:extLst>
      <p:ext uri="{BB962C8B-B14F-4D97-AF65-F5344CB8AC3E}">
        <p14:creationId xmlns:p14="http://schemas.microsoft.com/office/powerpoint/2010/main" val="30422688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חיסכון לכל ילד</a:t>
            </a:r>
          </a:p>
        </p:txBody>
      </p:sp>
      <p:sp>
        <p:nvSpPr>
          <p:cNvPr id="3" name="מציין מיקום תוכן 2"/>
          <p:cNvSpPr>
            <a:spLocks noGrp="1"/>
          </p:cNvSpPr>
          <p:nvPr>
            <p:ph idx="1"/>
          </p:nvPr>
        </p:nvSpPr>
        <p:spPr/>
        <p:txBody>
          <a:bodyPr/>
          <a:lstStyle/>
          <a:p>
            <a:pPr marL="457200" indent="-457200">
              <a:buFont typeface="Arial" panose="020B0604020202020204" pitchFamily="34" charset="0"/>
              <a:buChar char="•"/>
            </a:pPr>
            <a:r>
              <a:rPr lang="he-IL" dirty="0"/>
              <a:t>סוג של קופת גמל להשקעה שתעמוד לרשות הילד בגיל 21</a:t>
            </a:r>
          </a:p>
          <a:p>
            <a:pPr marL="457200" indent="-457200">
              <a:buFont typeface="Arial" panose="020B0604020202020204" pitchFamily="34" charset="0"/>
              <a:buChar char="•"/>
            </a:pPr>
            <a:r>
              <a:rPr lang="he-IL" dirty="0"/>
              <a:t>עד לגיל 18 מפקיד ביטוח לאומי 51 ₪ בכל חודש.</a:t>
            </a:r>
          </a:p>
          <a:p>
            <a:pPr marL="457200" indent="-457200">
              <a:buFont typeface="Arial" panose="020B0604020202020204" pitchFamily="34" charset="0"/>
              <a:buChar char="•"/>
            </a:pPr>
            <a:r>
              <a:rPr lang="he-IL" dirty="0"/>
              <a:t>דמי הניהול בקופה משולמים על ידי ביטוח לאומי עד לגיל 21.</a:t>
            </a:r>
          </a:p>
        </p:txBody>
      </p:sp>
    </p:spTree>
    <p:extLst>
      <p:ext uri="{BB962C8B-B14F-4D97-AF65-F5344CB8AC3E}">
        <p14:creationId xmlns:p14="http://schemas.microsoft.com/office/powerpoint/2010/main" val="11921311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 ההורים צריכים לעשות?</a:t>
            </a:r>
          </a:p>
        </p:txBody>
      </p:sp>
      <p:sp>
        <p:nvSpPr>
          <p:cNvPr id="3" name="מציין מיקום תוכן 2"/>
          <p:cNvSpPr>
            <a:spLocks noGrp="1"/>
          </p:cNvSpPr>
          <p:nvPr>
            <p:ph idx="1"/>
          </p:nvPr>
        </p:nvSpPr>
        <p:spPr/>
        <p:txBody>
          <a:bodyPr/>
          <a:lstStyle/>
          <a:p>
            <a:pPr marL="457200" indent="-457200">
              <a:buFont typeface="Arial" panose="020B0604020202020204" pitchFamily="34" charset="0"/>
              <a:buChar char="•"/>
            </a:pPr>
            <a:r>
              <a:rPr lang="he-IL" dirty="0"/>
              <a:t>לבחור גוף מנהל של קופת גמל</a:t>
            </a:r>
          </a:p>
          <a:p>
            <a:pPr marL="457200" indent="-457200">
              <a:buFont typeface="Arial" panose="020B0604020202020204" pitchFamily="34" charset="0"/>
              <a:buChar char="•"/>
            </a:pPr>
            <a:r>
              <a:rPr lang="he-IL" dirty="0"/>
              <a:t>לבחור מסלול השקעה </a:t>
            </a:r>
            <a:br>
              <a:rPr lang="en-US" dirty="0"/>
            </a:br>
            <a:r>
              <a:rPr lang="he-IL" dirty="0"/>
              <a:t>במידה ולא יבחרו יופנו למסלול ברמת סיכון נמוכה</a:t>
            </a:r>
          </a:p>
          <a:p>
            <a:pPr marL="457200" indent="-457200">
              <a:buFont typeface="Arial" panose="020B0604020202020204" pitchFamily="34" charset="0"/>
              <a:buChar char="•"/>
            </a:pPr>
            <a:r>
              <a:rPr lang="he-IL" dirty="0"/>
              <a:t>באפשרות ההורים להגדיל את סכום ההפקדה ב- 51 ₪ נוספים שירדו מקצבת הילדים</a:t>
            </a:r>
          </a:p>
        </p:txBody>
      </p:sp>
    </p:spTree>
    <p:extLst>
      <p:ext uri="{BB962C8B-B14F-4D97-AF65-F5344CB8AC3E}">
        <p14:creationId xmlns:p14="http://schemas.microsoft.com/office/powerpoint/2010/main" val="23112342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מסלולי ההשקעה מקובלים בחיסכון לכל ילד</a:t>
            </a:r>
          </a:p>
        </p:txBody>
      </p:sp>
      <p:graphicFrame>
        <p:nvGraphicFramePr>
          <p:cNvPr id="4" name="טבלה 3"/>
          <p:cNvGraphicFramePr>
            <a:graphicFrameLocks noGrp="1"/>
          </p:cNvGraphicFramePr>
          <p:nvPr>
            <p:extLst>
              <p:ext uri="{D42A27DB-BD31-4B8C-83A1-F6EECF244321}">
                <p14:modId xmlns:p14="http://schemas.microsoft.com/office/powerpoint/2010/main" val="4146602140"/>
              </p:ext>
            </p:extLst>
          </p:nvPr>
        </p:nvGraphicFramePr>
        <p:xfrm>
          <a:off x="2285972" y="1742447"/>
          <a:ext cx="9363880" cy="2646757"/>
        </p:xfrm>
        <a:graphic>
          <a:graphicData uri="http://schemas.openxmlformats.org/drawingml/2006/table">
            <a:tbl>
              <a:tblPr rtl="1" firstRow="1" bandRow="1">
                <a:tableStyleId>{5C22544A-7EE6-4342-B048-85BDC9FD1C3A}</a:tableStyleId>
              </a:tblPr>
              <a:tblGrid>
                <a:gridCol w="4681940">
                  <a:extLst>
                    <a:ext uri="{9D8B030D-6E8A-4147-A177-3AD203B41FA5}">
                      <a16:colId xmlns:a16="http://schemas.microsoft.com/office/drawing/2014/main" val="20000"/>
                    </a:ext>
                  </a:extLst>
                </a:gridCol>
                <a:gridCol w="4681940">
                  <a:extLst>
                    <a:ext uri="{9D8B030D-6E8A-4147-A177-3AD203B41FA5}">
                      <a16:colId xmlns:a16="http://schemas.microsoft.com/office/drawing/2014/main" val="20001"/>
                    </a:ext>
                  </a:extLst>
                </a:gridCol>
              </a:tblGrid>
              <a:tr h="410219">
                <a:tc>
                  <a:txBody>
                    <a:bodyPr/>
                    <a:lstStyle/>
                    <a:p>
                      <a:pPr rtl="1"/>
                      <a:r>
                        <a:rPr lang="he-IL" dirty="0"/>
                        <a:t>מסלול</a:t>
                      </a:r>
                    </a:p>
                  </a:txBody>
                  <a:tcPr>
                    <a:solidFill>
                      <a:schemeClr val="tx2"/>
                    </a:solidFill>
                  </a:tcPr>
                </a:tc>
                <a:tc>
                  <a:txBody>
                    <a:bodyPr/>
                    <a:lstStyle/>
                    <a:p>
                      <a:pPr rtl="1"/>
                      <a:r>
                        <a:rPr lang="he-IL" dirty="0"/>
                        <a:t>אחוז מניות</a:t>
                      </a:r>
                    </a:p>
                  </a:txBody>
                  <a:tcPr>
                    <a:solidFill>
                      <a:schemeClr val="tx2"/>
                    </a:solidFill>
                  </a:tcPr>
                </a:tc>
                <a:extLst>
                  <a:ext uri="{0D108BD9-81ED-4DB2-BD59-A6C34878D82A}">
                    <a16:rowId xmlns:a16="http://schemas.microsoft.com/office/drawing/2014/main" val="10000"/>
                  </a:ext>
                </a:extLst>
              </a:tr>
              <a:tr h="7080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חוסכים המעדיפים סיכון מועט </a:t>
                      </a:r>
                      <a:br>
                        <a:rPr lang="en-US" dirty="0"/>
                      </a:br>
                      <a:r>
                        <a:rPr lang="he-IL" dirty="0"/>
                        <a:t>(מסלול בררת מחדל)</a:t>
                      </a:r>
                    </a:p>
                  </a:txBody>
                  <a:tcPr/>
                </a:tc>
                <a:tc>
                  <a:txBody>
                    <a:bodyPr/>
                    <a:lstStyle/>
                    <a:p>
                      <a:pPr rtl="1"/>
                      <a:r>
                        <a:rPr lang="he-IL" dirty="0"/>
                        <a:t>6%</a:t>
                      </a:r>
                    </a:p>
                  </a:txBody>
                  <a:tcPr/>
                </a:tc>
                <a:extLst>
                  <a:ext uri="{0D108BD9-81ED-4DB2-BD59-A6C34878D82A}">
                    <a16:rowId xmlns:a16="http://schemas.microsoft.com/office/drawing/2014/main" val="10001"/>
                  </a:ext>
                </a:extLst>
              </a:tr>
              <a:tr h="41021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חוסכים המעדיפים סיכון בינוני</a:t>
                      </a:r>
                    </a:p>
                  </a:txBody>
                  <a:tcPr/>
                </a:tc>
                <a:tc>
                  <a:txBody>
                    <a:bodyPr/>
                    <a:lstStyle/>
                    <a:p>
                      <a:pPr rtl="1"/>
                      <a:r>
                        <a:rPr lang="he-IL" dirty="0"/>
                        <a:t>17%</a:t>
                      </a:r>
                    </a:p>
                  </a:txBody>
                  <a:tcPr/>
                </a:tc>
                <a:extLst>
                  <a:ext uri="{0D108BD9-81ED-4DB2-BD59-A6C34878D82A}">
                    <a16:rowId xmlns:a16="http://schemas.microsoft.com/office/drawing/2014/main" val="10002"/>
                  </a:ext>
                </a:extLst>
              </a:tr>
              <a:tr h="41021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חוסכים המעדיפים סיכון מוגבר</a:t>
                      </a:r>
                    </a:p>
                  </a:txBody>
                  <a:tcPr/>
                </a:tc>
                <a:tc>
                  <a:txBody>
                    <a:bodyPr/>
                    <a:lstStyle/>
                    <a:p>
                      <a:pPr rtl="1"/>
                      <a:r>
                        <a:rPr lang="he-IL" dirty="0"/>
                        <a:t>100%</a:t>
                      </a:r>
                    </a:p>
                  </a:txBody>
                  <a:tcPr/>
                </a:tc>
                <a:extLst>
                  <a:ext uri="{0D108BD9-81ED-4DB2-BD59-A6C34878D82A}">
                    <a16:rowId xmlns:a16="http://schemas.microsoft.com/office/drawing/2014/main" val="10003"/>
                  </a:ext>
                </a:extLst>
              </a:tr>
              <a:tr h="7080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מסלול הלכה  </a:t>
                      </a:r>
                    </a:p>
                  </a:txBody>
                  <a:tcPr/>
                </a:tc>
                <a:tc>
                  <a:txBody>
                    <a:bodyPr/>
                    <a:lstStyle/>
                    <a:p>
                      <a:pPr rtl="1"/>
                      <a:r>
                        <a:rPr lang="he-IL" dirty="0"/>
                        <a:t>31%</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20273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פנסיה תעסוקתית על ציר הזמן</a:t>
            </a:r>
          </a:p>
        </p:txBody>
      </p:sp>
      <p:sp>
        <p:nvSpPr>
          <p:cNvPr id="3" name="מציין מיקום תוכן 2"/>
          <p:cNvSpPr>
            <a:spLocks noGrp="1"/>
          </p:cNvSpPr>
          <p:nvPr>
            <p:ph idx="1"/>
          </p:nvPr>
        </p:nvSpPr>
        <p:spPr/>
        <p:txBody>
          <a:bodyPr>
            <a:normAutofit lnSpcReduction="10000"/>
          </a:bodyPr>
          <a:lstStyle/>
          <a:p>
            <a:r>
              <a:rPr lang="he-IL" dirty="0">
                <a:solidFill>
                  <a:schemeClr val="bg1">
                    <a:lumMod val="65000"/>
                  </a:schemeClr>
                </a:solidFill>
              </a:rPr>
              <a:t>1995 הקמת קרנות הפנסיה החדשות</a:t>
            </a:r>
          </a:p>
          <a:p>
            <a:r>
              <a:rPr lang="he-IL" dirty="0">
                <a:solidFill>
                  <a:schemeClr val="bg1">
                    <a:lumMod val="65000"/>
                  </a:schemeClr>
                </a:solidFill>
              </a:rPr>
              <a:t>1999 סגירת הסדרי הפנסיה התקציבית</a:t>
            </a:r>
          </a:p>
          <a:p>
            <a:r>
              <a:rPr lang="he-IL" dirty="0">
                <a:solidFill>
                  <a:schemeClr val="bg1">
                    <a:lumMod val="65000"/>
                  </a:schemeClr>
                </a:solidFill>
              </a:rPr>
              <a:t>2003 הלאמת קרנות הפנסיה </a:t>
            </a:r>
            <a:r>
              <a:rPr lang="he-IL" dirty="0" err="1">
                <a:solidFill>
                  <a:schemeClr val="bg1">
                    <a:lumMod val="65000"/>
                  </a:schemeClr>
                </a:solidFill>
              </a:rPr>
              <a:t>הותיקות</a:t>
            </a:r>
            <a:endParaRPr lang="he-IL" dirty="0">
              <a:solidFill>
                <a:schemeClr val="bg1">
                  <a:lumMod val="65000"/>
                </a:schemeClr>
              </a:solidFill>
            </a:endParaRPr>
          </a:p>
          <a:p>
            <a:r>
              <a:rPr lang="he-IL" dirty="0">
                <a:solidFill>
                  <a:schemeClr val="bg1">
                    <a:lumMod val="65000"/>
                  </a:schemeClr>
                </a:solidFill>
              </a:rPr>
              <a:t>2004 העלאת גיל הפרישה (רלוונטי לפנסיה התקציבית והוותיקה)</a:t>
            </a:r>
          </a:p>
          <a:p>
            <a:r>
              <a:rPr lang="he-IL" dirty="0">
                <a:solidFill>
                  <a:schemeClr val="bg1">
                    <a:lumMod val="65000"/>
                  </a:schemeClr>
                </a:solidFill>
              </a:rPr>
              <a:t>2004 מכירת קרנות הפנסיה החדשות לחברות הביטוח</a:t>
            </a:r>
          </a:p>
          <a:p>
            <a:r>
              <a:rPr lang="he-IL" dirty="0">
                <a:solidFill>
                  <a:schemeClr val="bg1">
                    <a:lumMod val="65000"/>
                  </a:schemeClr>
                </a:solidFill>
              </a:rPr>
              <a:t>2005 רפורמת בכר ומכירת קופות הגמל מידי הבנקים</a:t>
            </a:r>
          </a:p>
          <a:p>
            <a:r>
              <a:rPr lang="he-IL" dirty="0"/>
              <a:t>2008 פנסיית חובה ותיקון 3</a:t>
            </a:r>
          </a:p>
          <a:p>
            <a:r>
              <a:rPr lang="he-IL" dirty="0"/>
              <a:t>2016 הגדלת הפקדות בחיסכון הפנסיוני</a:t>
            </a:r>
          </a:p>
          <a:p>
            <a:r>
              <a:rPr lang="he-IL" dirty="0"/>
              <a:t>2017 פנסיית חובה לעצמאים</a:t>
            </a:r>
          </a:p>
        </p:txBody>
      </p:sp>
    </p:spTree>
    <p:extLst>
      <p:ext uri="{BB962C8B-B14F-4D97-AF65-F5344CB8AC3E}">
        <p14:creationId xmlns:p14="http://schemas.microsoft.com/office/powerpoint/2010/main" val="40140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42963" y="157941"/>
            <a:ext cx="7521575"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pPr>
            <a:r>
              <a:rPr lang="he-IL" sz="3600" dirty="0"/>
              <a:t>  </a:t>
            </a:r>
            <a:r>
              <a:rPr lang="he-IL" sz="4000" b="1" dirty="0">
                <a:latin typeface="Arial Unicode MS" panose="020B0604020202020204" pitchFamily="34" charset="-128"/>
                <a:ea typeface="Arial Unicode MS" panose="020B0604020202020204" pitchFamily="34" charset="-128"/>
                <a:cs typeface="Arial Unicode MS" panose="020B0604020202020204" pitchFamily="34" charset="-128"/>
              </a:rPr>
              <a:t>הרבדים בחיסכון לגיל הפרישה</a:t>
            </a:r>
            <a:endParaRPr lang="en-US" sz="40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 Box 3"/>
          <p:cNvSpPr txBox="1">
            <a:spLocks noChangeArrowheads="1"/>
          </p:cNvSpPr>
          <p:nvPr/>
        </p:nvSpPr>
        <p:spPr bwMode="auto">
          <a:xfrm>
            <a:off x="1272336" y="3844134"/>
            <a:ext cx="43924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buClr>
                <a:srgbClr val="ECA516"/>
              </a:buClr>
              <a:buSzPct val="110000"/>
            </a:pPr>
            <a:r>
              <a:rPr lang="he-IL" sz="2600" dirty="0">
                <a:latin typeface="Gisha" panose="020B0502040204020203" pitchFamily="34" charset="-79"/>
                <a:cs typeface="+mn-cs"/>
              </a:rPr>
              <a:t>קצבת זקנה של ביטוח לאומי</a:t>
            </a:r>
          </a:p>
        </p:txBody>
      </p:sp>
      <p:pic>
        <p:nvPicPr>
          <p:cNvPr id="5" name="Picture 2" descr="IMG01050160516A"/>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backgroundRemoval t="22446" b="96650" l="19539" r="79854">
                        <a14:foregroundMark x1="53155" y1="35678" x2="53155" y2="35678"/>
                        <a14:foregroundMark x1="54490" y1="29146" x2="54490" y2="29146"/>
                        <a14:foregroundMark x1="46359" y1="30988" x2="46359" y2="30988"/>
                        <a14:foregroundMark x1="43325" y1="28978" x2="43325" y2="28978"/>
                        <a14:foregroundMark x1="40655" y1="32663" x2="40655" y2="32663"/>
                        <a14:foregroundMark x1="59587" y1="28811" x2="53155" y2="26131"/>
                        <a14:foregroundMark x1="52549" y1="26298" x2="46117" y2="26633"/>
                        <a14:foregroundMark x1="46117" y1="26633" x2="40291" y2="28476"/>
                        <a14:foregroundMark x1="40049" y1="28476" x2="37015" y2="31658"/>
                        <a14:foregroundMark x1="37136" y1="31826" x2="37743" y2="40034"/>
                        <a14:foregroundMark x1="37864" y1="41039" x2="43811" y2="44054"/>
                        <a14:foregroundMark x1="46481" y1="44054" x2="58859" y2="43216"/>
                        <a14:foregroundMark x1="59102" y1="42714" x2="63714" y2="37521"/>
                        <a14:foregroundMark x1="64078" y1="37186" x2="63592" y2="30821"/>
                        <a14:foregroundMark x1="63107" y1="31491" x2="59223" y2="28643"/>
                        <a14:foregroundMark x1="50607" y1="27136" x2="54490" y2="42044"/>
                      </a14:backgroundRemoval>
                    </a14:imgEffect>
                  </a14:imgLayer>
                </a14:imgProps>
              </a:ext>
              <a:ext uri="{28A0092B-C50C-407E-A947-70E740481C1C}">
                <a14:useLocalDpi xmlns:a14="http://schemas.microsoft.com/office/drawing/2010/main" val="0"/>
              </a:ext>
            </a:extLst>
          </a:blip>
          <a:srcRect l="26681" t="24956" r="25421" b="8468"/>
          <a:stretch/>
        </p:blipFill>
        <p:spPr bwMode="auto">
          <a:xfrm>
            <a:off x="5996462" y="1501412"/>
            <a:ext cx="4357035" cy="3514165"/>
          </a:xfrm>
          <a:noFill/>
          <a:ln>
            <a:miter lim="800000"/>
            <a:headEnd/>
            <a:tailEnd/>
          </a:ln>
        </p:spPr>
      </p:pic>
      <p:sp>
        <p:nvSpPr>
          <p:cNvPr id="6" name="Text Box 3"/>
          <p:cNvSpPr txBox="1">
            <a:spLocks noChangeArrowheads="1"/>
          </p:cNvSpPr>
          <p:nvPr/>
        </p:nvSpPr>
        <p:spPr bwMode="auto">
          <a:xfrm>
            <a:off x="2762532" y="1787640"/>
            <a:ext cx="38164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ECA516"/>
              </a:buClr>
              <a:buSzPct val="110000"/>
            </a:pPr>
            <a:r>
              <a:rPr lang="he-IL" sz="2600" dirty="0">
                <a:latin typeface="Gisha" panose="020B0502040204020203" pitchFamily="34" charset="-79"/>
                <a:cs typeface="+mn-cs"/>
              </a:rPr>
              <a:t>חסכון וולונטרי </a:t>
            </a:r>
          </a:p>
        </p:txBody>
      </p:sp>
      <p:sp>
        <p:nvSpPr>
          <p:cNvPr id="7" name="Text Box 3"/>
          <p:cNvSpPr txBox="1">
            <a:spLocks noChangeArrowheads="1"/>
          </p:cNvSpPr>
          <p:nvPr/>
        </p:nvSpPr>
        <p:spPr bwMode="auto">
          <a:xfrm>
            <a:off x="2360259" y="2815887"/>
            <a:ext cx="35272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buClr>
                <a:srgbClr val="ECA516"/>
              </a:buClr>
              <a:buSzPct val="110000"/>
            </a:pPr>
            <a:r>
              <a:rPr lang="he-IL" sz="2600" dirty="0">
                <a:latin typeface="Gisha" panose="020B0502040204020203" pitchFamily="34" charset="-79"/>
                <a:cs typeface="+mn-cs"/>
              </a:rPr>
              <a:t>פנסיה תעסוקתית</a:t>
            </a:r>
          </a:p>
        </p:txBody>
      </p:sp>
    </p:spTree>
    <p:extLst>
      <p:ext uri="{BB962C8B-B14F-4D97-AF65-F5344CB8AC3E}">
        <p14:creationId xmlns:p14="http://schemas.microsoft.com/office/powerpoint/2010/main" val="238739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על מי חל צו ההרחבה לפנסיית חובה?</a:t>
            </a:r>
          </a:p>
        </p:txBody>
      </p:sp>
      <p:sp>
        <p:nvSpPr>
          <p:cNvPr id="3" name="מציין מיקום תוכן 2"/>
          <p:cNvSpPr>
            <a:spLocks noGrp="1"/>
          </p:cNvSpPr>
          <p:nvPr>
            <p:ph idx="1"/>
          </p:nvPr>
        </p:nvSpPr>
        <p:spPr/>
        <p:txBody>
          <a:bodyPr/>
          <a:lstStyle/>
          <a:p>
            <a:r>
              <a:rPr lang="he-IL" dirty="0"/>
              <a:t>פנסיה חובה היא צו הרחבה שחל על כלל העובדים במשק. יש להפקיד לעובד בהתאם לגילאים הבאים:</a:t>
            </a:r>
          </a:p>
          <a:p>
            <a:pPr marL="457200" indent="-457200">
              <a:buFont typeface="Arial" panose="020B0604020202020204" pitchFamily="34" charset="0"/>
              <a:buChar char="•"/>
            </a:pPr>
            <a:r>
              <a:rPr lang="he-IL" dirty="0"/>
              <a:t>גברים החל מגיל 21</a:t>
            </a:r>
          </a:p>
          <a:p>
            <a:pPr marL="457200" indent="-457200">
              <a:buFont typeface="Arial" panose="020B0604020202020204" pitchFamily="34" charset="0"/>
              <a:buChar char="•"/>
            </a:pPr>
            <a:r>
              <a:rPr lang="he-IL" dirty="0"/>
              <a:t>נשים החל מגיל 20</a:t>
            </a:r>
          </a:p>
          <a:p>
            <a:endParaRPr lang="he-IL" dirty="0"/>
          </a:p>
        </p:txBody>
      </p:sp>
    </p:spTree>
    <p:extLst>
      <p:ext uri="{BB962C8B-B14F-4D97-AF65-F5344CB8AC3E}">
        <p14:creationId xmlns:p14="http://schemas.microsoft.com/office/powerpoint/2010/main" val="3054767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מתי צריך להתחיל את ההסדר הפנסיוני?</a:t>
            </a:r>
          </a:p>
        </p:txBody>
      </p:sp>
      <p:graphicFrame>
        <p:nvGraphicFramePr>
          <p:cNvPr id="4" name="טבלה 3"/>
          <p:cNvGraphicFramePr>
            <a:graphicFrameLocks noGrp="1"/>
          </p:cNvGraphicFramePr>
          <p:nvPr/>
        </p:nvGraphicFramePr>
        <p:xfrm>
          <a:off x="2105479" y="2099430"/>
          <a:ext cx="8128000" cy="74168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rtl="1"/>
                      <a:r>
                        <a:rPr lang="he-IL" dirty="0"/>
                        <a:t>עובד עם הסדר פנסיוני קיים</a:t>
                      </a:r>
                    </a:p>
                  </a:txBody>
                  <a:tcPr/>
                </a:tc>
                <a:tc>
                  <a:txBody>
                    <a:bodyPr/>
                    <a:lstStyle/>
                    <a:p>
                      <a:pPr rtl="1"/>
                      <a:r>
                        <a:rPr lang="he-IL" dirty="0"/>
                        <a:t>עובד ללא הסדר פנסיוני</a:t>
                      </a:r>
                    </a:p>
                  </a:txBody>
                  <a:tcPr/>
                </a:tc>
                <a:extLst>
                  <a:ext uri="{0D108BD9-81ED-4DB2-BD59-A6C34878D82A}">
                    <a16:rowId xmlns:a16="http://schemas.microsoft.com/office/drawing/2014/main" val="10000"/>
                  </a:ext>
                </a:extLst>
              </a:tr>
              <a:tr h="370840">
                <a:tc>
                  <a:txBody>
                    <a:bodyPr/>
                    <a:lstStyle/>
                    <a:p>
                      <a:pPr rtl="1"/>
                      <a:r>
                        <a:rPr lang="he-IL" dirty="0"/>
                        <a:t>עד 3 חודשים ותשלום </a:t>
                      </a:r>
                      <a:r>
                        <a:rPr lang="he-IL" dirty="0" err="1"/>
                        <a:t>רטרו</a:t>
                      </a:r>
                      <a:endParaRPr lang="he-IL" dirty="0"/>
                    </a:p>
                  </a:txBody>
                  <a:tcPr/>
                </a:tc>
                <a:tc>
                  <a:txBody>
                    <a:bodyPr/>
                    <a:lstStyle/>
                    <a:p>
                      <a:pPr rtl="1"/>
                      <a:r>
                        <a:rPr lang="he-IL" dirty="0"/>
                        <a:t>חצי שנה ממועד תחילת עבודתו</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344192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מתי נתחיל לבטח את רונית?</a:t>
            </a:r>
          </a:p>
        </p:txBody>
      </p:sp>
      <p:sp>
        <p:nvSpPr>
          <p:cNvPr id="3" name="מציין מיקום תוכן 2"/>
          <p:cNvSpPr>
            <a:spLocks noGrp="1"/>
          </p:cNvSpPr>
          <p:nvPr>
            <p:ph idx="1"/>
          </p:nvPr>
        </p:nvSpPr>
        <p:spPr/>
        <p:txBody>
          <a:bodyPr/>
          <a:lstStyle/>
          <a:p>
            <a:r>
              <a:rPr lang="he-IL" dirty="0"/>
              <a:t>רונית החלה לעבוד בגיל 19 בחנות בגדים. אין לה הסדר פנסיוני קודם. </a:t>
            </a:r>
            <a:br>
              <a:rPr lang="en-US" dirty="0"/>
            </a:br>
            <a:r>
              <a:rPr lang="he-IL" dirty="0"/>
              <a:t>מתי צריך המעסיק שלה להתחיל להפקיד לה לפנסיה?</a:t>
            </a:r>
          </a:p>
        </p:txBody>
      </p:sp>
      <p:sp>
        <p:nvSpPr>
          <p:cNvPr id="4" name="מלבן 3"/>
          <p:cNvSpPr/>
          <p:nvPr/>
        </p:nvSpPr>
        <p:spPr>
          <a:xfrm>
            <a:off x="3355521" y="4163786"/>
            <a:ext cx="7927522" cy="1559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מי שטרם מלאו לו – באישה 20 שנים ובגבר 21 שנים. למען הסר ספק מובהר בזה, כי בהגיע העובד/ת לגיל האמור, יחולו עליה/ו הוראות צו זה, תוך שתילקח בחשבון, לעניין חישוב תקופת ההמתנה כהגדרתה להלן, תקופת עבודתה/ו טרם הגיע/ה לגיל האמור.</a:t>
            </a:r>
            <a:br>
              <a:rPr lang="en-US" dirty="0"/>
            </a:br>
            <a:r>
              <a:rPr lang="he-IL" dirty="0"/>
              <a:t>(סעיף 4 (7))</a:t>
            </a:r>
          </a:p>
        </p:txBody>
      </p:sp>
      <p:pic>
        <p:nvPicPr>
          <p:cNvPr id="5" name="Picture 2" descr="תוצאת תמונה עבור ‪wome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0875" y="1164609"/>
            <a:ext cx="3980589" cy="628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37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עד איזה גיל יש לבטח את העובדים?</a:t>
            </a: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426074984"/>
              </p:ext>
            </p:extLst>
          </p:nvPr>
        </p:nvGraphicFramePr>
        <p:xfrm>
          <a:off x="1425402" y="1680124"/>
          <a:ext cx="10515600" cy="1651000"/>
        </p:xfrm>
        <a:graphic>
          <a:graphicData uri="http://schemas.openxmlformats.org/drawingml/2006/table">
            <a:tbl>
              <a:tblPr rtl="1"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pPr rtl="1"/>
                      <a:r>
                        <a:rPr lang="he-IL" dirty="0"/>
                        <a:t>נדרש להפקיד לעובדים</a:t>
                      </a:r>
                    </a:p>
                  </a:txBody>
                  <a:tcPr/>
                </a:tc>
                <a:tc>
                  <a:txBody>
                    <a:bodyPr/>
                    <a:lstStyle/>
                    <a:p>
                      <a:pPr rtl="1"/>
                      <a:r>
                        <a:rPr lang="he-IL" dirty="0"/>
                        <a:t>לא נדרש להפקיד</a:t>
                      </a:r>
                    </a:p>
                  </a:txBody>
                  <a:tcPr/>
                </a:tc>
                <a:extLst>
                  <a:ext uri="{0D108BD9-81ED-4DB2-BD59-A6C34878D82A}">
                    <a16:rowId xmlns:a16="http://schemas.microsoft.com/office/drawing/2014/main" val="10000"/>
                  </a:ext>
                </a:extLst>
              </a:tr>
              <a:tr h="370840">
                <a:tc>
                  <a:txBody>
                    <a:bodyPr/>
                    <a:lstStyle/>
                    <a:p>
                      <a:pPr rtl="1"/>
                      <a:r>
                        <a:rPr lang="he-IL" dirty="0"/>
                        <a:t>עובד קיים שהחל לקבל קצבה</a:t>
                      </a:r>
                    </a:p>
                  </a:txBody>
                  <a:tcPr/>
                </a:tc>
                <a:tc>
                  <a:txBody>
                    <a:bodyPr/>
                    <a:lstStyle/>
                    <a:p>
                      <a:pPr rtl="1"/>
                      <a:r>
                        <a:rPr lang="he-IL" sz="1800" b="0" i="0" kern="1200" dirty="0">
                          <a:solidFill>
                            <a:schemeClr val="dk1"/>
                          </a:solidFill>
                          <a:effectLst/>
                          <a:latin typeface="+mn-lt"/>
                          <a:ea typeface="+mn-ea"/>
                          <a:cs typeface="+mn-cs"/>
                        </a:rPr>
                        <a:t>עובד חדש שעבר גיל פרישת חובה ומקבל קצבה מגורם אחר שאינו ביטוח לאומי</a:t>
                      </a:r>
                      <a:endParaRPr lang="he-IL" dirty="0"/>
                    </a:p>
                  </a:txBody>
                  <a:tcPr/>
                </a:tc>
                <a:extLst>
                  <a:ext uri="{0D108BD9-81ED-4DB2-BD59-A6C34878D82A}">
                    <a16:rowId xmlns:a16="http://schemas.microsoft.com/office/drawing/2014/main" val="10001"/>
                  </a:ext>
                </a:extLst>
              </a:tr>
              <a:tr h="370840">
                <a:tc>
                  <a:txBody>
                    <a:bodyPr/>
                    <a:lstStyle/>
                    <a:p>
                      <a:pPr rtl="1"/>
                      <a:r>
                        <a:rPr lang="he-IL" sz="1800" b="0" i="0" kern="1200" dirty="0">
                          <a:solidFill>
                            <a:schemeClr val="dk1"/>
                          </a:solidFill>
                          <a:effectLst/>
                          <a:latin typeface="+mn-lt"/>
                          <a:ea typeface="+mn-ea"/>
                          <a:cs typeface="+mn-cs"/>
                        </a:rPr>
                        <a:t>עובד חדש שעבר גיל פרישת חובה וטרם החל לקבל מגורם אחר</a:t>
                      </a:r>
                      <a:endParaRPr lang="he-IL" dirty="0"/>
                    </a:p>
                  </a:txBody>
                  <a:tcPr/>
                </a:tc>
                <a:tc>
                  <a:txBody>
                    <a:bodyPr/>
                    <a:lstStyle/>
                    <a:p>
                      <a:pPr rtl="1"/>
                      <a:endParaRPr lang="he-IL" dirty="0"/>
                    </a:p>
                  </a:txBody>
                  <a:tcPr/>
                </a:tc>
                <a:extLst>
                  <a:ext uri="{0D108BD9-81ED-4DB2-BD59-A6C34878D82A}">
                    <a16:rowId xmlns:a16="http://schemas.microsoft.com/office/drawing/2014/main" val="10002"/>
                  </a:ext>
                </a:extLst>
              </a:tr>
            </a:tbl>
          </a:graphicData>
        </a:graphic>
      </p:graphicFrame>
      <p:sp>
        <p:nvSpPr>
          <p:cNvPr id="4" name="מלבן 3"/>
          <p:cNvSpPr/>
          <p:nvPr/>
        </p:nvSpPr>
        <p:spPr>
          <a:xfrm>
            <a:off x="3012621" y="3837214"/>
            <a:ext cx="7927522" cy="1559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מי שפרש מעבודתו בגיל פרישת חובה ומקבל קצבה; "קצבה" בסעיף זה – למעט קצבאות וגמלאות מהמוסד לביטוח לאומי</a:t>
            </a:r>
            <a:br>
              <a:rPr lang="en-US" dirty="0"/>
            </a:br>
            <a:r>
              <a:rPr lang="he-IL" dirty="0"/>
              <a:t>(סעיף 4 (6))</a:t>
            </a:r>
          </a:p>
        </p:txBody>
      </p:sp>
    </p:spTree>
    <p:extLst>
      <p:ext uri="{BB962C8B-B14F-4D97-AF65-F5344CB8AC3E}">
        <p14:creationId xmlns:p14="http://schemas.microsoft.com/office/powerpoint/2010/main" val="225510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האם צריך להפקיד לברכה לפנסיה?	</a:t>
            </a:r>
          </a:p>
        </p:txBody>
      </p:sp>
      <p:sp>
        <p:nvSpPr>
          <p:cNvPr id="3" name="מציין מיקום תוכן 2"/>
          <p:cNvSpPr>
            <a:spLocks noGrp="1"/>
          </p:cNvSpPr>
          <p:nvPr>
            <p:ph idx="1"/>
          </p:nvPr>
        </p:nvSpPr>
        <p:spPr/>
        <p:txBody>
          <a:bodyPr/>
          <a:lstStyle/>
          <a:p>
            <a:r>
              <a:rPr lang="he-IL" dirty="0"/>
              <a:t>ברכה פרשה מעבודתה בגיל 62 והיא מקבלת קצבה מקרן פנסיה ותיקה. </a:t>
            </a:r>
            <a:br>
              <a:rPr lang="en-US" dirty="0"/>
            </a:br>
            <a:r>
              <a:rPr lang="he-IL" dirty="0"/>
              <a:t>היא החלה לעבוד כעת בגיל 65, אצל מעסיק חדש. </a:t>
            </a:r>
            <a:br>
              <a:rPr lang="en-US" dirty="0"/>
            </a:br>
            <a:r>
              <a:rPr lang="he-IL" dirty="0"/>
              <a:t>האם הוא חייב להפקיד לה לפנסיה?</a:t>
            </a:r>
          </a:p>
        </p:txBody>
      </p:sp>
      <p:sp>
        <p:nvSpPr>
          <p:cNvPr id="4" name="מלבן 3"/>
          <p:cNvSpPr/>
          <p:nvPr/>
        </p:nvSpPr>
        <p:spPr>
          <a:xfrm>
            <a:off x="3257549" y="3698421"/>
            <a:ext cx="7927522" cy="1559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גיל פרישת חובה – הגיל </a:t>
            </a:r>
            <a:r>
              <a:rPr lang="he-IL" dirty="0" err="1"/>
              <a:t>שבהגיעו</a:t>
            </a:r>
            <a:r>
              <a:rPr lang="he-IL" dirty="0"/>
              <a:t> אליו ניתן לחייב עובד לפרוש מעבודתו בשל גילו, הוא גיל 67 לגבר ולאישה.</a:t>
            </a:r>
            <a:br>
              <a:rPr lang="en-US" dirty="0"/>
            </a:br>
            <a:r>
              <a:rPr lang="he-IL" dirty="0"/>
              <a:t>(חוק גיל פרישה)</a:t>
            </a:r>
          </a:p>
        </p:txBody>
      </p:sp>
    </p:spTree>
    <p:extLst>
      <p:ext uri="{BB962C8B-B14F-4D97-AF65-F5344CB8AC3E}">
        <p14:creationId xmlns:p14="http://schemas.microsoft.com/office/powerpoint/2010/main" val="350880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מי בוחר היכן לחסוך?</a:t>
            </a:r>
          </a:p>
        </p:txBody>
      </p:sp>
      <p:grpSp>
        <p:nvGrpSpPr>
          <p:cNvPr id="4" name="קבוצה 3">
            <a:extLst>
              <a:ext uri="{FF2B5EF4-FFF2-40B4-BE49-F238E27FC236}">
                <a16:creationId xmlns:a16="http://schemas.microsoft.com/office/drawing/2014/main" id="{333EB595-E307-43BF-AC13-68189DBC0F70}"/>
              </a:ext>
            </a:extLst>
          </p:cNvPr>
          <p:cNvGrpSpPr/>
          <p:nvPr/>
        </p:nvGrpSpPr>
        <p:grpSpPr>
          <a:xfrm>
            <a:off x="1419342" y="1928787"/>
            <a:ext cx="9410545" cy="3577902"/>
            <a:chOff x="1419342" y="1640049"/>
            <a:chExt cx="9410545" cy="3577902"/>
          </a:xfrm>
        </p:grpSpPr>
        <p:sp>
          <p:nvSpPr>
            <p:cNvPr id="5" name="מלבן 4">
              <a:extLst>
                <a:ext uri="{FF2B5EF4-FFF2-40B4-BE49-F238E27FC236}">
                  <a16:creationId xmlns:a16="http://schemas.microsoft.com/office/drawing/2014/main" id="{3164F164-315E-4621-BB68-46B8857E293E}"/>
                </a:ext>
              </a:extLst>
            </p:cNvPr>
            <p:cNvSpPr/>
            <p:nvPr/>
          </p:nvSpPr>
          <p:spPr>
            <a:xfrm>
              <a:off x="1419342" y="1640049"/>
              <a:ext cx="9410545" cy="35779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6" name="Picture 2" descr="זכותו של העובד לבחור">
              <a:extLst>
                <a:ext uri="{FF2B5EF4-FFF2-40B4-BE49-F238E27FC236}">
                  <a16:creationId xmlns:a16="http://schemas.microsoft.com/office/drawing/2014/main" id="{92A3724B-114F-40B3-86B7-74A9FFE5932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9000"/>
                      </a14:imgEffect>
                    </a14:imgLayer>
                  </a14:imgProps>
                </a:ext>
                <a:ext uri="{28A0092B-C50C-407E-A947-70E740481C1C}">
                  <a14:useLocalDpi xmlns:a14="http://schemas.microsoft.com/office/drawing/2010/main"/>
                </a:ext>
              </a:extLst>
            </a:blip>
            <a:srcRect/>
            <a:stretch>
              <a:fillRect/>
            </a:stretch>
          </p:blipFill>
          <p:spPr bwMode="auto">
            <a:xfrm>
              <a:off x="1723638" y="1808820"/>
              <a:ext cx="8744723" cy="3240360"/>
            </a:xfrm>
            <a:prstGeom prst="rect">
              <a:avLst/>
            </a:prstGeom>
            <a:noFill/>
          </p:spPr>
        </p:pic>
      </p:grpSp>
    </p:spTree>
    <p:extLst>
      <p:ext uri="{BB962C8B-B14F-4D97-AF65-F5344CB8AC3E}">
        <p14:creationId xmlns:p14="http://schemas.microsoft.com/office/powerpoint/2010/main" val="7074616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באיזה מוצר פנסיוני יש להפקיד לעובד?</a:t>
            </a:r>
          </a:p>
        </p:txBody>
      </p:sp>
      <p:sp>
        <p:nvSpPr>
          <p:cNvPr id="3" name="מציין מיקום תוכן 2"/>
          <p:cNvSpPr>
            <a:spLocks noGrp="1"/>
          </p:cNvSpPr>
          <p:nvPr>
            <p:ph idx="1"/>
          </p:nvPr>
        </p:nvSpPr>
        <p:spPr/>
        <p:txBody>
          <a:bodyPr/>
          <a:lstStyle/>
          <a:p>
            <a:r>
              <a:rPr lang="he-IL" dirty="0"/>
              <a:t>בהתאם לסעיף </a:t>
            </a:r>
            <a:r>
              <a:rPr lang="he-IL" b="1" dirty="0"/>
              <a:t>20 לחוק הפיקוח על שירותים פיננסים</a:t>
            </a:r>
            <a:r>
              <a:rPr lang="he-IL" dirty="0"/>
              <a:t> זכותו של העובד לבחור את המוצר הפנסיוני שבו  יתנהל החיסכון שלו. העובד </a:t>
            </a:r>
            <a:r>
              <a:rPr lang="he-IL" dirty="0" err="1"/>
              <a:t>יכל</a:t>
            </a:r>
            <a:r>
              <a:rPr lang="he-IL" dirty="0"/>
              <a:t> לבחור לנהל את החיסכון באחד המוצרים הבאים:</a:t>
            </a:r>
          </a:p>
          <a:p>
            <a:pPr marL="457200" indent="-457200">
              <a:buFont typeface="Arial" panose="020B0604020202020204" pitchFamily="34" charset="0"/>
              <a:buChar char="•"/>
            </a:pPr>
            <a:r>
              <a:rPr lang="he-IL" dirty="0"/>
              <a:t>קרן פנסיה</a:t>
            </a:r>
          </a:p>
          <a:p>
            <a:pPr marL="457200" indent="-457200">
              <a:buFont typeface="Arial" panose="020B0604020202020204" pitchFamily="34" charset="0"/>
              <a:buChar char="•"/>
            </a:pPr>
            <a:r>
              <a:rPr lang="he-IL" dirty="0"/>
              <a:t>קופת גמל</a:t>
            </a:r>
          </a:p>
          <a:p>
            <a:pPr marL="457200" indent="-457200">
              <a:buFont typeface="Arial" panose="020B0604020202020204" pitchFamily="34" charset="0"/>
              <a:buChar char="•"/>
            </a:pPr>
            <a:r>
              <a:rPr lang="he-IL" dirty="0"/>
              <a:t>ביטוח מנהלים</a:t>
            </a:r>
          </a:p>
          <a:p>
            <a:endParaRPr lang="he-IL" dirty="0"/>
          </a:p>
        </p:txBody>
      </p:sp>
    </p:spTree>
    <p:extLst>
      <p:ext uri="{BB962C8B-B14F-4D97-AF65-F5344CB8AC3E}">
        <p14:creationId xmlns:p14="http://schemas.microsoft.com/office/powerpoint/2010/main" val="354248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 קורה במידה והעובד לא בוחר?</a:t>
            </a:r>
          </a:p>
        </p:txBody>
      </p:sp>
      <p:sp>
        <p:nvSpPr>
          <p:cNvPr id="3" name="מציין מיקום תוכן 2"/>
          <p:cNvSpPr>
            <a:spLocks noGrp="1"/>
          </p:cNvSpPr>
          <p:nvPr>
            <p:ph idx="1"/>
          </p:nvPr>
        </p:nvSpPr>
        <p:spPr/>
        <p:txBody>
          <a:bodyPr/>
          <a:lstStyle/>
          <a:p>
            <a:r>
              <a:rPr lang="he-IL" dirty="0"/>
              <a:t>באפשרות המעסיק להפנות את העובד לאחת מקרנות בררת המחדל (סעיף 20ב)</a:t>
            </a:r>
          </a:p>
        </p:txBody>
      </p:sp>
    </p:spTree>
    <p:extLst>
      <p:ext uri="{BB962C8B-B14F-4D97-AF65-F5344CB8AC3E}">
        <p14:creationId xmlns:p14="http://schemas.microsoft.com/office/powerpoint/2010/main" val="30246840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האם העובד </a:t>
            </a:r>
            <a:r>
              <a:rPr lang="he-IL" dirty="0" err="1"/>
              <a:t>יכל</a:t>
            </a:r>
            <a:r>
              <a:rPr lang="he-IL" dirty="0"/>
              <a:t> לבחור במוצר ללא כיסוי ביטוחי?</a:t>
            </a:r>
          </a:p>
        </p:txBody>
      </p:sp>
      <p:sp>
        <p:nvSpPr>
          <p:cNvPr id="3" name="מציין מיקום תוכן 2"/>
          <p:cNvSpPr>
            <a:spLocks noGrp="1"/>
          </p:cNvSpPr>
          <p:nvPr>
            <p:ph idx="1"/>
          </p:nvPr>
        </p:nvSpPr>
        <p:spPr/>
        <p:txBody>
          <a:bodyPr/>
          <a:lstStyle/>
          <a:p>
            <a:pPr marL="457200" indent="-457200">
              <a:buFont typeface="Arial" panose="020B0604020202020204" pitchFamily="34" charset="0"/>
              <a:buChar char="•"/>
            </a:pPr>
            <a:r>
              <a:rPr lang="he-IL" altLang="he-IL" dirty="0"/>
              <a:t>ליליאן </a:t>
            </a:r>
            <a:r>
              <a:rPr lang="he-IL" altLang="he-IL" dirty="0" err="1"/>
              <a:t>לנסברג</a:t>
            </a:r>
            <a:r>
              <a:rPr lang="he-IL" altLang="he-IL" dirty="0"/>
              <a:t> נ' גל רוב יועצים בע"מ (פס"ד של בית הדין הארצי לעבודה מיום 20/08/2018)</a:t>
            </a:r>
          </a:p>
          <a:p>
            <a:pPr marL="457200" indent="-457200">
              <a:buFont typeface="Arial" panose="020B0604020202020204" pitchFamily="34" charset="0"/>
              <a:buChar char="•"/>
            </a:pPr>
            <a:r>
              <a:rPr lang="he-IL" altLang="he-IL" dirty="0"/>
              <a:t>פסיקת בית המשפט אומרת שאין להתנות על זכות הבחירה של העובד</a:t>
            </a:r>
          </a:p>
          <a:p>
            <a:pPr marL="457200" indent="-457200">
              <a:buFont typeface="Arial" panose="020B0604020202020204" pitchFamily="34" charset="0"/>
              <a:buChar char="•"/>
            </a:pPr>
            <a:r>
              <a:rPr lang="he-IL" altLang="he-IL" dirty="0"/>
              <a:t>מומלץ כי המעסיק יתעד בחירה זו של העובד</a:t>
            </a:r>
          </a:p>
          <a:p>
            <a:endParaRPr lang="he-IL" dirty="0"/>
          </a:p>
        </p:txBody>
      </p:sp>
    </p:spTree>
    <p:extLst>
      <p:ext uri="{BB962C8B-B14F-4D97-AF65-F5344CB8AC3E}">
        <p14:creationId xmlns:p14="http://schemas.microsoft.com/office/powerpoint/2010/main" val="39263955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על איזה שכר נדרש להפקיד לפנסיה?</a:t>
            </a:r>
          </a:p>
        </p:txBody>
      </p:sp>
      <p:sp>
        <p:nvSpPr>
          <p:cNvPr id="3" name="מציין מיקום תוכן 2"/>
          <p:cNvSpPr>
            <a:spLocks noGrp="1"/>
          </p:cNvSpPr>
          <p:nvPr>
            <p:ph idx="1"/>
          </p:nvPr>
        </p:nvSpPr>
        <p:spPr/>
        <p:txBody>
          <a:bodyPr/>
          <a:lstStyle/>
          <a:p>
            <a:r>
              <a:rPr lang="he-IL" dirty="0"/>
              <a:t>שכר העובד ולכל הפחות השכר הממוצע במשק (10,551₪)</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005" y="3234430"/>
            <a:ext cx="8955559" cy="1532140"/>
          </a:xfrm>
          <a:prstGeom prst="rect">
            <a:avLst/>
          </a:prstGeom>
        </p:spPr>
      </p:pic>
    </p:spTree>
    <p:extLst>
      <p:ext uri="{BB962C8B-B14F-4D97-AF65-F5344CB8AC3E}">
        <p14:creationId xmlns:p14="http://schemas.microsoft.com/office/powerpoint/2010/main" val="254695446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1313</TotalTime>
  <Words>6340</Words>
  <Application>Microsoft Office PowerPoint</Application>
  <PresentationFormat>מסך רחב</PresentationFormat>
  <Paragraphs>1055</Paragraphs>
  <Slides>149</Slides>
  <Notes>3</Notes>
  <HiddenSlides>0</HiddenSlides>
  <MMClips>0</MMClips>
  <ScaleCrop>false</ScaleCrop>
  <HeadingPairs>
    <vt:vector size="6" baseType="variant">
      <vt:variant>
        <vt:lpstr>גופנים בשימוש</vt:lpstr>
      </vt:variant>
      <vt:variant>
        <vt:i4>13</vt:i4>
      </vt:variant>
      <vt:variant>
        <vt:lpstr>ערכת נושא</vt:lpstr>
      </vt:variant>
      <vt:variant>
        <vt:i4>1</vt:i4>
      </vt:variant>
      <vt:variant>
        <vt:lpstr>כותרות שקופיות</vt:lpstr>
      </vt:variant>
      <vt:variant>
        <vt:i4>149</vt:i4>
      </vt:variant>
    </vt:vector>
  </HeadingPairs>
  <TitlesOfParts>
    <vt:vector size="163" baseType="lpstr">
      <vt:lpstr>Arial</vt:lpstr>
      <vt:lpstr>Arial Unicode MS</vt:lpstr>
      <vt:lpstr>Calibri</vt:lpstr>
      <vt:lpstr>Calibri Light</vt:lpstr>
      <vt:lpstr>Fb Scorpion</vt:lpstr>
      <vt:lpstr>Fb Scorpion Black</vt:lpstr>
      <vt:lpstr>Gisha</vt:lpstr>
      <vt:lpstr>NarkisShulamitMF Medium</vt:lpstr>
      <vt:lpstr>NarkisShulamitMF-Regular</vt:lpstr>
      <vt:lpstr>Segoe UI Light</vt:lpstr>
      <vt:lpstr>Symbol</vt:lpstr>
      <vt:lpstr>Times New Roman</vt:lpstr>
      <vt:lpstr>Wingdings</vt:lpstr>
      <vt:lpstr>ערכת נושא Office</vt:lpstr>
      <vt:lpstr>מצגת של PowerPoint‏</vt:lpstr>
      <vt:lpstr>קצת עלי ... מירית מדר עמוסי </vt:lpstr>
      <vt:lpstr>על מה נדבר היום</vt:lpstr>
      <vt:lpstr>מצגת של PowerPoint‏</vt:lpstr>
      <vt:lpstr>קצבת אזרח ותיק מביטוח לאומי</vt:lpstr>
      <vt:lpstr>האם מקזזים את ההכנסה מפנסיה?</vt:lpstr>
      <vt:lpstr>קצבת אזרח ותיק מביטוח לאומי</vt:lpstr>
      <vt:lpstr>קצבת זקנה לזוג...</vt:lpstr>
      <vt:lpstr>מצגת של PowerPoint‏</vt:lpstr>
      <vt:lpstr>מהו הביטוח הפנסיוני?</vt:lpstr>
      <vt:lpstr>חיים קצרים</vt:lpstr>
      <vt:lpstr>אבדן כושר עבודה</vt:lpstr>
      <vt:lpstr>חיים ארוכים</vt:lpstr>
      <vt:lpstr>חיים ארוכים : כמה זמן נחייה בפרישה(*)?</vt:lpstr>
      <vt:lpstr>תוחלת חיים בפרישה</vt:lpstr>
      <vt:lpstr>תוחלת חיים חזויה בגיל 65</vt:lpstr>
      <vt:lpstr>הפערים בחישוב תוחלת החיים</vt:lpstr>
      <vt:lpstr>בעלי עניין בענף</vt:lpstr>
      <vt:lpstr>פנסיה תעסוקתית על ציר הזמן</vt:lpstr>
      <vt:lpstr>הרכב החיסכון הפנסיוני בישראל</vt:lpstr>
      <vt:lpstr>הגופים המוסדיים</vt:lpstr>
      <vt:lpstr>החיסכון הפנסיוני בעבר - זכויות</vt:lpstr>
      <vt:lpstr>פנסיה תקציבית</vt:lpstr>
      <vt:lpstr>פנסיה תקציבית: חישוב הקצבה</vt:lpstr>
      <vt:lpstr>פנסיה ותיקה</vt:lpstr>
      <vt:lpstr>פנסיה ותיקה</vt:lpstr>
      <vt:lpstr>פנסיה ותיקה Vs פנסיה תקציבית</vt:lpstr>
      <vt:lpstr>החיסכון הפנסיוני כיום - צבירה</vt:lpstr>
      <vt:lpstr>מצגת של PowerPoint‏</vt:lpstr>
      <vt:lpstr>מוצרי החיסכון הפנסיוני</vt:lpstr>
      <vt:lpstr>מוצרי החיסכון הפנסיוני</vt:lpstr>
      <vt:lpstr>כיצד פועל מנגנון החיסכון הפנסיוני</vt:lpstr>
      <vt:lpstr>האם קרן הפנסיה צוברת , היא פירמידה?</vt:lpstr>
      <vt:lpstr>קרנות הפנסיה החדשות</vt:lpstr>
      <vt:lpstr>תשואה מובטחת בקרן הפנסיה</vt:lpstr>
      <vt:lpstr>עקרונות החיסכון הפנסיוני</vt:lpstr>
      <vt:lpstr>החיסכון הפנסיוני בקרן הפנסיה</vt:lpstr>
      <vt:lpstr>הערבות ההדדית בקרן הפנסיה</vt:lpstr>
      <vt:lpstr>מה זה מנגנון איזון אקטוארי?</vt:lpstr>
      <vt:lpstr>מהו תקנון הקרן?</vt:lpstr>
      <vt:lpstr>מסלולי הביטוח בתקנון הקרן</vt:lpstr>
      <vt:lpstr>הכיסויים הביטוחים בקרן הפנסיה</vt:lpstr>
      <vt:lpstr>איזה דמי ניהול יש?</vt:lpstr>
      <vt:lpstr>דוגמה</vt:lpstr>
      <vt:lpstr>הכיסויים הביטוחים בקרן הפנסיה</vt:lpstr>
      <vt:lpstr>לפני זה נלמד כמה מונחים חשובים</vt:lpstr>
      <vt:lpstr>מי צריך ביטוח חיים?</vt:lpstr>
      <vt:lpstr>רווקים : ויתור על שארים</vt:lpstr>
      <vt:lpstr>הכירו את יוסי...</vt:lpstr>
      <vt:lpstr>איך מחשבים את פנסיית השארים?</vt:lpstr>
      <vt:lpstr>סליחה, יש לי שאלה</vt:lpstr>
      <vt:lpstr>גרושים?</vt:lpstr>
      <vt:lpstr>דוגמה</vt:lpstr>
      <vt:lpstr>הכיסויים הביטוחים בקרן הפנסיה</vt:lpstr>
      <vt:lpstr>מי יחשב כנכה?</vt:lpstr>
      <vt:lpstr>האם מסי נמצא באבדן כושר עבודה?</vt:lpstr>
      <vt:lpstr>האם רונית זכאית לקצבה מהקרן?</vt:lpstr>
      <vt:lpstr>מה כולל הכיסוי לאבדן כושר עבודה בקרן הפנסיה?</vt:lpstr>
      <vt:lpstr>מתי מתחיל הכיסוי הביטוחי בקרן הפנסיה?</vt:lpstr>
      <vt:lpstr>דוגמה</vt:lpstr>
      <vt:lpstr>הכיסויים הביטוחים בקרן הפנסיה</vt:lpstr>
      <vt:lpstr>פנסיית זקנה</vt:lpstr>
      <vt:lpstr>דוגמה לפרישה של חוסך נשוי</vt:lpstr>
      <vt:lpstr>יתרונות קרן הפנסיה המקיפה</vt:lpstr>
      <vt:lpstr>מאפיינים כללים של פוליסות ביטוח המנהלים</vt:lpstr>
      <vt:lpstr>איך זה עובד?</vt:lpstr>
      <vt:lpstr>פוליסות ביטוח</vt:lpstr>
      <vt:lpstr>חישוב הקצבה בגיל פרישה</vt:lpstr>
      <vt:lpstr>פוליסות ביטוח : מקדמי המרה</vt:lpstr>
      <vt:lpstr>קופת גמל</vt:lpstr>
      <vt:lpstr>טבלת השוואה</vt:lpstr>
      <vt:lpstr>תאריכים משמעותיים בקופות הגמל</vt:lpstr>
      <vt:lpstr>קרן השתלמות</vt:lpstr>
      <vt:lpstr>הפקדה</vt:lpstr>
      <vt:lpstr>מתי אפשר למשוך כספים מקרן השתלמות</vt:lpstr>
      <vt:lpstr>קופות בניהול אישי</vt:lpstr>
      <vt:lpstr>תיקון 190</vt:lpstr>
      <vt:lpstr>יתרונות בהפקדה במסגרת תיקון 190</vt:lpstr>
      <vt:lpstr>דוגמה</vt:lpstr>
      <vt:lpstr>למי זה מתאים?</vt:lpstr>
      <vt:lpstr>קופת הגמל להשקעה</vt:lpstr>
      <vt:lpstr>קופות גמל להשקעה</vt:lpstr>
      <vt:lpstr>הפתרונות שמציעה קופת הגמל להשקעה</vt:lpstr>
      <vt:lpstr>מוצרים תחליפים</vt:lpstr>
      <vt:lpstr>היתרון הגדול של קופת הגמל להשקעה : מעבר בין מסלולים</vt:lpstr>
      <vt:lpstr>חיסכון לכל ילד</vt:lpstr>
      <vt:lpstr>מה ההורים צריכים לעשות?</vt:lpstr>
      <vt:lpstr>מסלולי ההשקעה מקובלים בחיסכון לכל ילד</vt:lpstr>
      <vt:lpstr>פנסיה תעסוקתית על ציר הזמן</vt:lpstr>
      <vt:lpstr>על מי חל צו ההרחבה לפנסיית חובה?</vt:lpstr>
      <vt:lpstr>מתי צריך להתחיל את ההסדר הפנסיוני?</vt:lpstr>
      <vt:lpstr>מתי נתחיל לבטח את רונית?</vt:lpstr>
      <vt:lpstr>עד איזה גיל יש לבטח את העובדים?</vt:lpstr>
      <vt:lpstr>האם צריך להפקיד לברכה לפנסיה? </vt:lpstr>
      <vt:lpstr>מי בוחר היכן לחסוך?</vt:lpstr>
      <vt:lpstr>באיזה מוצר פנסיוני יש להפקיד לעובד?</vt:lpstr>
      <vt:lpstr>מה קורה במידה והעובד לא בוחר?</vt:lpstr>
      <vt:lpstr>האם העובד יכל לבחור במוצר ללא כיסוי ביטוחי?</vt:lpstr>
      <vt:lpstr>על איזה שכר נדרש להפקיד לפנסיה?</vt:lpstr>
      <vt:lpstr>אחוזי הפקדה בחיסכון הפנסיוני</vt:lpstr>
      <vt:lpstr>אחוזי הפקדה לפנסיית חובה</vt:lpstr>
      <vt:lpstr>תיקון 16 וצו הרחבה בדבר הגדלת הפקדות</vt:lpstr>
      <vt:lpstr>הגדלת הפקדות בביטוחי מנהלים</vt:lpstr>
      <vt:lpstr>דגשים להגדלת הפקדה בביטוחי מנהלים</vt:lpstr>
      <vt:lpstr>דוגמה : הגדלת הפקדות בביטוח מנהלים</vt:lpstr>
      <vt:lpstr>דוגמה : הגדלת הפקדות בביטוח מנהלים</vt:lpstr>
      <vt:lpstr>דוגמה : עובד עם שכר מפוצל</vt:lpstr>
      <vt:lpstr>עובד שבחר לחסוך בקופת גמל</vt:lpstr>
      <vt:lpstr>חוק פיצויי פיטורים</vt:lpstr>
      <vt:lpstr>חוק פיצויי פיטורים</vt:lpstr>
      <vt:lpstr>מה גובה הפיצויים להם זכאי רונן?</vt:lpstr>
      <vt:lpstr>חוק פיצויי פיטורים : סעיף 14</vt:lpstr>
      <vt:lpstr>סעיף 14: מה גובה הפיצויים להם יהיה זכאי רונן?</vt:lpstr>
      <vt:lpstr>סעיף 14 : אחוזי הפקדה</vt:lpstr>
      <vt:lpstr>סעיף 14</vt:lpstr>
      <vt:lpstr>חישוב פיצויים בסיום עבודה</vt:lpstr>
      <vt:lpstr>האם באמת חל על העובד סעיף 14?</vt:lpstr>
      <vt:lpstr>למי שייכים הרווחים?</vt:lpstr>
      <vt:lpstr>ביטוחי מנהלים עד 2004 : פיצויים למס ופיצויים למעסיק</vt:lpstr>
      <vt:lpstr>דוגמה</vt:lpstr>
      <vt:lpstr>תיקון 21 לחוק קופות הגמל</vt:lpstr>
      <vt:lpstr>התפטרות וזכאות להשלמת פיצויים</vt:lpstr>
      <vt:lpstr>התפטרות לצורך טיפול בתינוק</vt:lpstr>
      <vt:lpstr>התפטרות לצורך טיפול בתינוק</vt:lpstr>
      <vt:lpstr>השלמת פיצויים בגיל פרישה</vt:lpstr>
      <vt:lpstr>רקע – חובת הפקדה לפנסיה לעצמאים</vt:lpstr>
      <vt:lpstr>מכתב התראה</vt:lpstr>
      <vt:lpstr>אחוזי הפקדה לפנסיית חובה</vt:lpstr>
      <vt:lpstr>עצמאי שמרוויח מעל השכר הממוצע</vt:lpstr>
      <vt:lpstr>שכיר שהוא גם עצמאי האם יש חובת הפקדה למי שהוא שכיר וגם עצמאי?</vt:lpstr>
      <vt:lpstr>המדינה מעודדת לחסוך יותר באמצעות הטבות מס</vt:lpstr>
      <vt:lpstr>הסיכונים במערכת הפנסיה בישראל</vt:lpstr>
      <vt:lpstr>מסלולי השקעה מותאמי גיל</vt:lpstr>
      <vt:lpstr>חשיפה לא מספקת לשוק ההון בגיל צעיר</vt:lpstr>
      <vt:lpstr>הסיכונים במערכת הפנסיה בישראל</vt:lpstr>
      <vt:lpstr>גיל פרישה</vt:lpstr>
      <vt:lpstr>תוחלת חיים וגיל פרישה</vt:lpstr>
      <vt:lpstr>התארכות תוחלת החיים ותקופת הפרישה</vt:lpstr>
      <vt:lpstr>תוחלת חיים חזויה בגיל 65</vt:lpstr>
      <vt:lpstr>הפערים בחישוב תוחלת החיים</vt:lpstr>
      <vt:lpstr>הסיכונים במערכת הפנסיה בישראל</vt:lpstr>
      <vt:lpstr>התקצרות תקופת העבודה</vt:lpstr>
      <vt:lpstr>התקצרות תקופת העבודה</vt:lpstr>
      <vt:lpstr>הסיכונים במערכת הפנסיה בישראל</vt:lpstr>
      <vt:lpstr>תזכורת : כיצד פועל מנגנון החיסכון הפנסיוני (DC)</vt:lpstr>
      <vt:lpstr>יש מחיר לפדיון פיצויים</vt:lpstr>
      <vt:lpstr>הסיכונים במערכת הפנסיה בישראל</vt:lpstr>
      <vt:lpstr>מצגת של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מירית עמוסי</cp:lastModifiedBy>
  <cp:revision>20</cp:revision>
  <cp:lastPrinted>2022-05-24T09:08:26Z</cp:lastPrinted>
  <dcterms:created xsi:type="dcterms:W3CDTF">2020-05-01T11:53:19Z</dcterms:created>
  <dcterms:modified xsi:type="dcterms:W3CDTF">2022-05-24T09:25:27Z</dcterms:modified>
</cp:coreProperties>
</file>