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2"/>
  </p:notesMasterIdLst>
  <p:sldIdLst>
    <p:sldId id="309" r:id="rId2"/>
    <p:sldId id="310" r:id="rId3"/>
    <p:sldId id="311" r:id="rId4"/>
    <p:sldId id="312" r:id="rId5"/>
    <p:sldId id="313" r:id="rId6"/>
    <p:sldId id="314" r:id="rId7"/>
    <p:sldId id="291" r:id="rId8"/>
    <p:sldId id="292" r:id="rId9"/>
    <p:sldId id="295" r:id="rId10"/>
    <p:sldId id="296" r:id="rId11"/>
    <p:sldId id="297" r:id="rId12"/>
    <p:sldId id="298" r:id="rId13"/>
    <p:sldId id="299" r:id="rId14"/>
    <p:sldId id="302" r:id="rId15"/>
    <p:sldId id="303" r:id="rId16"/>
    <p:sldId id="304" r:id="rId17"/>
    <p:sldId id="305" r:id="rId18"/>
    <p:sldId id="307" r:id="rId19"/>
    <p:sldId id="308" r:id="rId20"/>
    <p:sldId id="300" r:id="rId21"/>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84" d="100"/>
          <a:sy n="84" d="100"/>
        </p:scale>
        <p:origin x="-86" y="-4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C9EE8D78-EED9-41BB-A865-FD51A5F00B80}" type="datetimeFigureOut">
              <a:rPr lang="he-IL" smtClean="0"/>
              <a:t>ב'/ניסן/תשפ"א</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DBB2A234-4ECD-4FF5-9FA8-F32DAADAA8C6}" type="slidenum">
              <a:rPr lang="he-IL" smtClean="0"/>
              <a:t>‹#›</a:t>
            </a:fld>
            <a:endParaRPr lang="he-IL"/>
          </a:p>
        </p:txBody>
      </p:sp>
    </p:spTree>
    <p:extLst>
      <p:ext uri="{BB962C8B-B14F-4D97-AF65-F5344CB8AC3E}">
        <p14:creationId xmlns:p14="http://schemas.microsoft.com/office/powerpoint/2010/main" val="379666461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מציין מיקום של תמונת שקופית 1">
            <a:extLst>
              <a:ext uri="{FF2B5EF4-FFF2-40B4-BE49-F238E27FC236}">
                <a16:creationId xmlns:a16="http://schemas.microsoft.com/office/drawing/2014/main" xmlns="" id="{270F9395-7CCD-4055-A56A-1EF83DC732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מציין מיקום של הערות 2">
            <a:extLst>
              <a:ext uri="{FF2B5EF4-FFF2-40B4-BE49-F238E27FC236}">
                <a16:creationId xmlns:a16="http://schemas.microsoft.com/office/drawing/2014/main" xmlns="" id="{3E1D0459-F0A5-4BFE-A152-2F0DF9ED3E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a:p>
        </p:txBody>
      </p:sp>
      <p:sp>
        <p:nvSpPr>
          <p:cNvPr id="11268" name="מציין מיקום של מספר שקופית 3">
            <a:extLst>
              <a:ext uri="{FF2B5EF4-FFF2-40B4-BE49-F238E27FC236}">
                <a16:creationId xmlns:a16="http://schemas.microsoft.com/office/drawing/2014/main" xmlns="" id="{2EF6F24B-56A9-4A72-BE66-79666787A4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18B335BB-D625-4A63-9423-C3A2279C4C3F}" type="slidenum">
              <a:rPr lang="he-IL" altLang="he-IL"/>
              <a:pPr algn="l">
                <a:spcBef>
                  <a:spcPct val="0"/>
                </a:spcBef>
              </a:pPr>
              <a:t>7</a:t>
            </a:fld>
            <a:endParaRPr lang="he-IL" alt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מציין מיקום של תמונת שקופית 1">
            <a:extLst>
              <a:ext uri="{FF2B5EF4-FFF2-40B4-BE49-F238E27FC236}">
                <a16:creationId xmlns:a16="http://schemas.microsoft.com/office/drawing/2014/main" xmlns="" id="{A13F70F6-01A2-407E-8846-D19D25787F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מציין מיקום של הערות 2">
            <a:extLst>
              <a:ext uri="{FF2B5EF4-FFF2-40B4-BE49-F238E27FC236}">
                <a16:creationId xmlns:a16="http://schemas.microsoft.com/office/drawing/2014/main" xmlns="" id="{F720A8BD-0B0E-4FE2-9072-6901D0C061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a:p>
        </p:txBody>
      </p:sp>
      <p:sp>
        <p:nvSpPr>
          <p:cNvPr id="13316" name="מציין מיקום של מספר שקופית 3">
            <a:extLst>
              <a:ext uri="{FF2B5EF4-FFF2-40B4-BE49-F238E27FC236}">
                <a16:creationId xmlns:a16="http://schemas.microsoft.com/office/drawing/2014/main" xmlns="" id="{B7E74168-9BC7-4E18-9E4F-6631B670561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B02B3B65-999B-4FB0-99D8-5DBE62ADFEB9}" type="slidenum">
              <a:rPr lang="he-IL" altLang="he-IL"/>
              <a:pPr algn="l">
                <a:spcBef>
                  <a:spcPct val="0"/>
                </a:spcBef>
              </a:pPr>
              <a:t>8</a:t>
            </a:fld>
            <a:endParaRPr lang="he-IL" alt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מציין מיקום של תמונת שקופית 1">
            <a:extLst>
              <a:ext uri="{FF2B5EF4-FFF2-40B4-BE49-F238E27FC236}">
                <a16:creationId xmlns:a16="http://schemas.microsoft.com/office/drawing/2014/main" xmlns="" id="{55A35ED7-530B-4F4B-B0DC-7D5362B68F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מציין מיקום של הערות 2">
            <a:extLst>
              <a:ext uri="{FF2B5EF4-FFF2-40B4-BE49-F238E27FC236}">
                <a16:creationId xmlns:a16="http://schemas.microsoft.com/office/drawing/2014/main" xmlns="" id="{1BD6FBF9-174D-4643-B6CC-BAAFB5C7CD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a:p>
        </p:txBody>
      </p:sp>
      <p:sp>
        <p:nvSpPr>
          <p:cNvPr id="15364" name="מציין מיקום של מספר שקופית 3">
            <a:extLst>
              <a:ext uri="{FF2B5EF4-FFF2-40B4-BE49-F238E27FC236}">
                <a16:creationId xmlns:a16="http://schemas.microsoft.com/office/drawing/2014/main" xmlns="" id="{DB50405E-4B3B-473D-8F8F-4FB65252D64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DECC3CB1-505E-4704-8031-C6086435AF19}" type="slidenum">
              <a:rPr lang="he-IL" altLang="he-IL"/>
              <a:pPr algn="l">
                <a:spcBef>
                  <a:spcPct val="0"/>
                </a:spcBef>
              </a:pPr>
              <a:t>9</a:t>
            </a:fld>
            <a:endParaRPr lang="he-IL" alt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מציין מיקום של תמונת שקופית 1">
            <a:extLst>
              <a:ext uri="{FF2B5EF4-FFF2-40B4-BE49-F238E27FC236}">
                <a16:creationId xmlns:a16="http://schemas.microsoft.com/office/drawing/2014/main" xmlns="" id="{67C1FD12-E8A6-43E2-9998-D5BF0DD2F4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מציין מיקום של הערות 2">
            <a:extLst>
              <a:ext uri="{FF2B5EF4-FFF2-40B4-BE49-F238E27FC236}">
                <a16:creationId xmlns:a16="http://schemas.microsoft.com/office/drawing/2014/main" xmlns="" id="{EE9F8EDC-9C7F-465B-BCDE-7DEB2220DA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a:p>
        </p:txBody>
      </p:sp>
      <p:sp>
        <p:nvSpPr>
          <p:cNvPr id="17412" name="מציין מיקום של מספר שקופית 3">
            <a:extLst>
              <a:ext uri="{FF2B5EF4-FFF2-40B4-BE49-F238E27FC236}">
                <a16:creationId xmlns:a16="http://schemas.microsoft.com/office/drawing/2014/main" xmlns="" id="{CF5728A1-EF09-4732-832A-CF03D0B9148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F355DA24-A1B1-4411-92A7-4714E275B40A}" type="slidenum">
              <a:rPr lang="he-IL" altLang="he-IL"/>
              <a:pPr algn="l">
                <a:spcBef>
                  <a:spcPct val="0"/>
                </a:spcBef>
              </a:pPr>
              <a:t>10</a:t>
            </a:fld>
            <a:endParaRPr lang="he-IL" alt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4" name="Group 15"/>
          <p:cNvGrpSpPr>
            <a:grpSpLocks/>
          </p:cNvGrpSpPr>
          <p:nvPr/>
        </p:nvGrpSpPr>
        <p:grpSpPr bwMode="auto">
          <a:xfrm>
            <a:off x="0" y="-7938"/>
            <a:ext cx="12192000" cy="6865938"/>
            <a:chOff x="0" y="-8467"/>
            <a:chExt cx="12192000" cy="6866467"/>
          </a:xfrm>
        </p:grpSpPr>
        <p:sp>
          <p:nvSpPr>
            <p:cNvPr id="5" name="Freeform 14"/>
            <p:cNvSpPr/>
            <p:nvPr/>
          </p:nvSpPr>
          <p:spPr>
            <a:xfrm>
              <a:off x="0" y="-8467"/>
              <a:ext cx="863600" cy="569797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6" name="Straight Connector 18"/>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19"/>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8"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Isosceles Triangle 22"/>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26"/>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15" name="Date Placeholder 3"/>
          <p:cNvSpPr>
            <a:spLocks noGrp="1"/>
          </p:cNvSpPr>
          <p:nvPr>
            <p:ph type="dt" sz="half" idx="10"/>
          </p:nvPr>
        </p:nvSpPr>
        <p:spPr/>
        <p:txBody>
          <a:bodyPr/>
          <a:lstStyle>
            <a:lvl1pPr>
              <a:defRPr/>
            </a:lvl1pPr>
          </a:lstStyle>
          <a:p>
            <a:pPr>
              <a:defRPr/>
            </a:pPr>
            <a:fld id="{033E2F1A-47EB-41D8-A195-27C8592BB446}" type="datetimeFigureOut">
              <a:rPr lang="he-IL">
                <a:solidFill>
                  <a:prstClr val="black">
                    <a:tint val="75000"/>
                  </a:prstClr>
                </a:solidFill>
              </a:rPr>
              <a:pPr>
                <a:defRPr/>
              </a:pPr>
              <a:t>ב'/ניסן/תשפ"א</a:t>
            </a:fld>
            <a:endParaRPr lang="he-IL">
              <a:solidFill>
                <a:prstClr val="black">
                  <a:tint val="75000"/>
                </a:prstClr>
              </a:solidFill>
            </a:endParaRPr>
          </a:p>
        </p:txBody>
      </p:sp>
      <p:sp>
        <p:nvSpPr>
          <p:cNvPr id="16"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17" name="Slide Number Placeholder 5"/>
          <p:cNvSpPr>
            <a:spLocks noGrp="1"/>
          </p:cNvSpPr>
          <p:nvPr>
            <p:ph type="sldNum" sz="quarter" idx="12"/>
          </p:nvPr>
        </p:nvSpPr>
        <p:spPr/>
        <p:txBody>
          <a:bodyPr/>
          <a:lstStyle>
            <a:lvl1pPr>
              <a:defRPr/>
            </a:lvl1pPr>
          </a:lstStyle>
          <a:p>
            <a:fld id="{FED669A0-F930-4A65-AAD5-DDFFA73BBA6E}"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773706296"/>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lvl1pPr>
              <a:defRPr/>
            </a:lvl1pPr>
          </a:lstStyle>
          <a:p>
            <a:pPr>
              <a:defRPr/>
            </a:pPr>
            <a:fld id="{C2D6A05A-CFC0-4DD0-A1AB-21C3F2DD9372}" type="datetimeFigureOut">
              <a:rPr lang="he-IL">
                <a:solidFill>
                  <a:prstClr val="black">
                    <a:tint val="75000"/>
                  </a:prstClr>
                </a:solidFill>
              </a:rPr>
              <a:pPr>
                <a:defRPr/>
              </a:pPr>
              <a:t>ב'/ניסן/תשפ"א</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A111DEF0-0BC3-4819-95FD-3F9792A13AD1}"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854525536"/>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fontAlgn="base">
              <a:spcBef>
                <a:spcPct val="0"/>
              </a:spcBef>
              <a:spcAft>
                <a:spcPct val="0"/>
              </a:spcAft>
              <a:defRPr>
                <a:solidFill>
                  <a:schemeClr val="tx1"/>
                </a:solidFill>
                <a:latin typeface="Trebuchet MS" pitchFamily="34" charset="0"/>
              </a:defRPr>
            </a:lvl6pPr>
            <a:lvl7pPr marL="2971800" indent="-228600" algn="l" defTabSz="457200" rtl="0" fontAlgn="base">
              <a:spcBef>
                <a:spcPct val="0"/>
              </a:spcBef>
              <a:spcAft>
                <a:spcPct val="0"/>
              </a:spcAft>
              <a:defRPr>
                <a:solidFill>
                  <a:schemeClr val="tx1"/>
                </a:solidFill>
                <a:latin typeface="Trebuchet MS" pitchFamily="34" charset="0"/>
              </a:defRPr>
            </a:lvl7pPr>
            <a:lvl8pPr marL="3429000" indent="-228600" algn="l" defTabSz="457200" rtl="0" fontAlgn="base">
              <a:spcBef>
                <a:spcPct val="0"/>
              </a:spcBef>
              <a:spcAft>
                <a:spcPct val="0"/>
              </a:spcAft>
              <a:defRPr>
                <a:solidFill>
                  <a:schemeClr val="tx1"/>
                </a:solidFill>
                <a:latin typeface="Trebuchet MS" pitchFamily="34" charset="0"/>
              </a:defRPr>
            </a:lvl8pPr>
            <a:lvl9pPr marL="3886200" indent="-228600" algn="l" defTabSz="457200" rtl="0" fontAlgn="base">
              <a:spcBef>
                <a:spcPct val="0"/>
              </a:spcBef>
              <a:spcAft>
                <a:spcPct val="0"/>
              </a:spcAft>
              <a:defRPr>
                <a:solidFill>
                  <a:schemeClr val="tx1"/>
                </a:solidFill>
                <a:latin typeface="Trebuchet MS" pitchFamily="34" charset="0"/>
              </a:defRPr>
            </a:lvl9pPr>
          </a:lstStyle>
          <a:p>
            <a:pPr algn="l" defTabSz="457200" rtl="0" fontAlgn="base">
              <a:spcBef>
                <a:spcPct val="0"/>
              </a:spcBef>
              <a:spcAft>
                <a:spcPct val="0"/>
              </a:spcAft>
              <a:defRPr/>
            </a:pPr>
            <a:r>
              <a:rPr lang="en-US" altLang="he-IL" sz="8000">
                <a:solidFill>
                  <a:srgbClr val="9FE0F5"/>
                </a:solidFill>
                <a:latin typeface="Arial" pitchFamily="34" charset="0"/>
              </a:rPr>
              <a:t>“</a:t>
            </a:r>
          </a:p>
        </p:txBody>
      </p:sp>
      <p:sp>
        <p:nvSpPr>
          <p:cNvPr id="6" name="TextBox 5"/>
          <p:cNvSpPr txBox="1">
            <a:spLocks noChangeArrowheads="1"/>
          </p:cNvSpPr>
          <p:nvPr/>
        </p:nvSpPr>
        <p:spPr bwMode="auto">
          <a:xfrm>
            <a:off x="8893175" y="2886075"/>
            <a:ext cx="609600" cy="585788"/>
          </a:xfrm>
          <a:prstGeom prst="rect">
            <a:avLst/>
          </a:prstGeom>
          <a:noFill/>
          <a:ln>
            <a:noFill/>
          </a:ln>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fontAlgn="base">
              <a:spcBef>
                <a:spcPct val="0"/>
              </a:spcBef>
              <a:spcAft>
                <a:spcPct val="0"/>
              </a:spcAft>
              <a:defRPr>
                <a:solidFill>
                  <a:schemeClr val="tx1"/>
                </a:solidFill>
                <a:latin typeface="Trebuchet MS" pitchFamily="34" charset="0"/>
              </a:defRPr>
            </a:lvl6pPr>
            <a:lvl7pPr marL="2971800" indent="-228600" algn="l" defTabSz="457200" rtl="0" fontAlgn="base">
              <a:spcBef>
                <a:spcPct val="0"/>
              </a:spcBef>
              <a:spcAft>
                <a:spcPct val="0"/>
              </a:spcAft>
              <a:defRPr>
                <a:solidFill>
                  <a:schemeClr val="tx1"/>
                </a:solidFill>
                <a:latin typeface="Trebuchet MS" pitchFamily="34" charset="0"/>
              </a:defRPr>
            </a:lvl7pPr>
            <a:lvl8pPr marL="3429000" indent="-228600" algn="l" defTabSz="457200" rtl="0" fontAlgn="base">
              <a:spcBef>
                <a:spcPct val="0"/>
              </a:spcBef>
              <a:spcAft>
                <a:spcPct val="0"/>
              </a:spcAft>
              <a:defRPr>
                <a:solidFill>
                  <a:schemeClr val="tx1"/>
                </a:solidFill>
                <a:latin typeface="Trebuchet MS" pitchFamily="34" charset="0"/>
              </a:defRPr>
            </a:lvl8pPr>
            <a:lvl9pPr marL="3886200" indent="-228600" algn="l" defTabSz="457200" rtl="0" fontAlgn="base">
              <a:spcBef>
                <a:spcPct val="0"/>
              </a:spcBef>
              <a:spcAft>
                <a:spcPct val="0"/>
              </a:spcAft>
              <a:defRPr>
                <a:solidFill>
                  <a:schemeClr val="tx1"/>
                </a:solidFill>
                <a:latin typeface="Trebuchet MS" pitchFamily="34" charset="0"/>
              </a:defRPr>
            </a:lvl9pPr>
          </a:lstStyle>
          <a:p>
            <a:pPr algn="l" defTabSz="457200" rtl="0" fontAlgn="base">
              <a:spcBef>
                <a:spcPct val="0"/>
              </a:spcBef>
              <a:spcAft>
                <a:spcPct val="0"/>
              </a:spcAft>
              <a:defRPr/>
            </a:pPr>
            <a:r>
              <a:rPr lang="en-US" altLang="he-IL" sz="8000">
                <a:solidFill>
                  <a:srgbClr val="9FE0F5"/>
                </a:solidFill>
                <a:latin typeface="Arial"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7" name="Date Placeholder 3"/>
          <p:cNvSpPr>
            <a:spLocks noGrp="1"/>
          </p:cNvSpPr>
          <p:nvPr>
            <p:ph type="dt" sz="half" idx="14"/>
          </p:nvPr>
        </p:nvSpPr>
        <p:spPr/>
        <p:txBody>
          <a:bodyPr/>
          <a:lstStyle>
            <a:lvl1pPr>
              <a:defRPr/>
            </a:lvl1pPr>
          </a:lstStyle>
          <a:p>
            <a:pPr>
              <a:defRPr/>
            </a:pPr>
            <a:fld id="{D46C9776-39F8-4F59-9850-13347D7D1731}" type="datetimeFigureOut">
              <a:rPr lang="he-IL">
                <a:solidFill>
                  <a:prstClr val="black">
                    <a:tint val="75000"/>
                  </a:prstClr>
                </a:solidFill>
              </a:rPr>
              <a:pPr>
                <a:defRPr/>
              </a:pPr>
              <a:t>ב'/ניסן/תשפ"א</a:t>
            </a:fld>
            <a:endParaRPr lang="he-IL">
              <a:solidFill>
                <a:prstClr val="black">
                  <a:tint val="75000"/>
                </a:prstClr>
              </a:solidFill>
            </a:endParaRPr>
          </a:p>
        </p:txBody>
      </p:sp>
      <p:sp>
        <p:nvSpPr>
          <p:cNvPr id="8" name="Footer Placeholder 4"/>
          <p:cNvSpPr>
            <a:spLocks noGrp="1"/>
          </p:cNvSpPr>
          <p:nvPr>
            <p:ph type="ftr" sz="quarter" idx="15"/>
          </p:nvPr>
        </p:nvSpPr>
        <p:spPr/>
        <p:txBody>
          <a:bodyPr/>
          <a:lstStyle>
            <a:lvl1pPr>
              <a:defRPr/>
            </a:lvl1pPr>
          </a:lstStyle>
          <a:p>
            <a:pPr>
              <a:defRPr/>
            </a:pPr>
            <a:endParaRPr lang="he-IL">
              <a:solidFill>
                <a:prstClr val="black">
                  <a:tint val="75000"/>
                </a:prstClr>
              </a:solidFill>
            </a:endParaRPr>
          </a:p>
        </p:txBody>
      </p:sp>
      <p:sp>
        <p:nvSpPr>
          <p:cNvPr id="9" name="Slide Number Placeholder 5"/>
          <p:cNvSpPr>
            <a:spLocks noGrp="1"/>
          </p:cNvSpPr>
          <p:nvPr>
            <p:ph type="sldNum" sz="quarter" idx="16"/>
          </p:nvPr>
        </p:nvSpPr>
        <p:spPr/>
        <p:txBody>
          <a:bodyPr/>
          <a:lstStyle>
            <a:lvl1pPr>
              <a:defRPr/>
            </a:lvl1pPr>
          </a:lstStyle>
          <a:p>
            <a:fld id="{03896107-C56A-434F-A1CF-188F5B4A7F27}"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3596620973"/>
      </p:ext>
    </p:extLst>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lvl1pPr>
              <a:defRPr/>
            </a:lvl1pPr>
          </a:lstStyle>
          <a:p>
            <a:pPr>
              <a:defRPr/>
            </a:pPr>
            <a:fld id="{19FC3136-5A1B-4480-B034-25F96399183F}" type="datetimeFigureOut">
              <a:rPr lang="he-IL">
                <a:solidFill>
                  <a:prstClr val="black">
                    <a:tint val="75000"/>
                  </a:prstClr>
                </a:solidFill>
              </a:rPr>
              <a:pPr>
                <a:defRPr/>
              </a:pPr>
              <a:t>ב'/ניסן/תשפ"א</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3FAF02B-A2B1-4CE2-AC8F-2A4967252016}"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018972176"/>
      </p:ext>
    </p:extLst>
  </p:cSld>
  <p:clrMapOvr>
    <a:masterClrMapping/>
  </p:clrMapOvr>
  <p:transition spd="slow">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fontAlgn="base">
              <a:spcBef>
                <a:spcPct val="0"/>
              </a:spcBef>
              <a:spcAft>
                <a:spcPct val="0"/>
              </a:spcAft>
              <a:defRPr>
                <a:solidFill>
                  <a:schemeClr val="tx1"/>
                </a:solidFill>
                <a:latin typeface="Trebuchet MS" pitchFamily="34" charset="0"/>
              </a:defRPr>
            </a:lvl6pPr>
            <a:lvl7pPr marL="2971800" indent="-228600" algn="l" defTabSz="457200" rtl="0" fontAlgn="base">
              <a:spcBef>
                <a:spcPct val="0"/>
              </a:spcBef>
              <a:spcAft>
                <a:spcPct val="0"/>
              </a:spcAft>
              <a:defRPr>
                <a:solidFill>
                  <a:schemeClr val="tx1"/>
                </a:solidFill>
                <a:latin typeface="Trebuchet MS" pitchFamily="34" charset="0"/>
              </a:defRPr>
            </a:lvl7pPr>
            <a:lvl8pPr marL="3429000" indent="-228600" algn="l" defTabSz="457200" rtl="0" fontAlgn="base">
              <a:spcBef>
                <a:spcPct val="0"/>
              </a:spcBef>
              <a:spcAft>
                <a:spcPct val="0"/>
              </a:spcAft>
              <a:defRPr>
                <a:solidFill>
                  <a:schemeClr val="tx1"/>
                </a:solidFill>
                <a:latin typeface="Trebuchet MS" pitchFamily="34" charset="0"/>
              </a:defRPr>
            </a:lvl8pPr>
            <a:lvl9pPr marL="3886200" indent="-228600" algn="l" defTabSz="457200" rtl="0" fontAlgn="base">
              <a:spcBef>
                <a:spcPct val="0"/>
              </a:spcBef>
              <a:spcAft>
                <a:spcPct val="0"/>
              </a:spcAft>
              <a:defRPr>
                <a:solidFill>
                  <a:schemeClr val="tx1"/>
                </a:solidFill>
                <a:latin typeface="Trebuchet MS" pitchFamily="34" charset="0"/>
              </a:defRPr>
            </a:lvl9pPr>
          </a:lstStyle>
          <a:p>
            <a:pPr algn="l" defTabSz="457200" rtl="0" fontAlgn="base">
              <a:spcBef>
                <a:spcPct val="0"/>
              </a:spcBef>
              <a:spcAft>
                <a:spcPct val="0"/>
              </a:spcAft>
              <a:defRPr/>
            </a:pPr>
            <a:r>
              <a:rPr lang="en-US" altLang="he-IL" sz="8000">
                <a:solidFill>
                  <a:srgbClr val="9FE0F5"/>
                </a:solidFill>
                <a:latin typeface="Arial" pitchFamily="34" charset="0"/>
              </a:rPr>
              <a:t>“</a:t>
            </a:r>
          </a:p>
        </p:txBody>
      </p:sp>
      <p:sp>
        <p:nvSpPr>
          <p:cNvPr id="6" name="TextBox 5"/>
          <p:cNvSpPr txBox="1">
            <a:spLocks noChangeArrowheads="1"/>
          </p:cNvSpPr>
          <p:nvPr/>
        </p:nvSpPr>
        <p:spPr bwMode="auto">
          <a:xfrm>
            <a:off x="8893175" y="2886075"/>
            <a:ext cx="609600" cy="585788"/>
          </a:xfrm>
          <a:prstGeom prst="rect">
            <a:avLst/>
          </a:prstGeom>
          <a:noFill/>
          <a:ln>
            <a:noFill/>
          </a:ln>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algn="l" defTabSz="457200" rtl="0" fontAlgn="base">
              <a:spcBef>
                <a:spcPct val="0"/>
              </a:spcBef>
              <a:spcAft>
                <a:spcPct val="0"/>
              </a:spcAft>
              <a:defRPr>
                <a:solidFill>
                  <a:schemeClr val="tx1"/>
                </a:solidFill>
                <a:latin typeface="Trebuchet MS" pitchFamily="34" charset="0"/>
              </a:defRPr>
            </a:lvl6pPr>
            <a:lvl7pPr marL="2971800" indent="-228600" algn="l" defTabSz="457200" rtl="0" fontAlgn="base">
              <a:spcBef>
                <a:spcPct val="0"/>
              </a:spcBef>
              <a:spcAft>
                <a:spcPct val="0"/>
              </a:spcAft>
              <a:defRPr>
                <a:solidFill>
                  <a:schemeClr val="tx1"/>
                </a:solidFill>
                <a:latin typeface="Trebuchet MS" pitchFamily="34" charset="0"/>
              </a:defRPr>
            </a:lvl7pPr>
            <a:lvl8pPr marL="3429000" indent="-228600" algn="l" defTabSz="457200" rtl="0" fontAlgn="base">
              <a:spcBef>
                <a:spcPct val="0"/>
              </a:spcBef>
              <a:spcAft>
                <a:spcPct val="0"/>
              </a:spcAft>
              <a:defRPr>
                <a:solidFill>
                  <a:schemeClr val="tx1"/>
                </a:solidFill>
                <a:latin typeface="Trebuchet MS" pitchFamily="34" charset="0"/>
              </a:defRPr>
            </a:lvl8pPr>
            <a:lvl9pPr marL="3886200" indent="-228600" algn="l" defTabSz="457200" rtl="0" fontAlgn="base">
              <a:spcBef>
                <a:spcPct val="0"/>
              </a:spcBef>
              <a:spcAft>
                <a:spcPct val="0"/>
              </a:spcAft>
              <a:defRPr>
                <a:solidFill>
                  <a:schemeClr val="tx1"/>
                </a:solidFill>
                <a:latin typeface="Trebuchet MS" pitchFamily="34" charset="0"/>
              </a:defRPr>
            </a:lvl9pPr>
          </a:lstStyle>
          <a:p>
            <a:pPr algn="l" defTabSz="457200" rtl="0" fontAlgn="base">
              <a:spcBef>
                <a:spcPct val="0"/>
              </a:spcBef>
              <a:spcAft>
                <a:spcPct val="0"/>
              </a:spcAft>
              <a:defRPr/>
            </a:pPr>
            <a:r>
              <a:rPr lang="en-US" altLang="he-IL" sz="8000">
                <a:solidFill>
                  <a:srgbClr val="9FE0F5"/>
                </a:solidFill>
                <a:latin typeface="Arial"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7" name="Date Placeholder 3"/>
          <p:cNvSpPr>
            <a:spLocks noGrp="1"/>
          </p:cNvSpPr>
          <p:nvPr>
            <p:ph type="dt" sz="half" idx="14"/>
          </p:nvPr>
        </p:nvSpPr>
        <p:spPr/>
        <p:txBody>
          <a:bodyPr/>
          <a:lstStyle>
            <a:lvl1pPr>
              <a:defRPr/>
            </a:lvl1pPr>
          </a:lstStyle>
          <a:p>
            <a:pPr>
              <a:defRPr/>
            </a:pPr>
            <a:fld id="{99E790F6-AF52-491B-B593-09F6EADDA1A7}" type="datetimeFigureOut">
              <a:rPr lang="he-IL">
                <a:solidFill>
                  <a:prstClr val="black">
                    <a:tint val="75000"/>
                  </a:prstClr>
                </a:solidFill>
              </a:rPr>
              <a:pPr>
                <a:defRPr/>
              </a:pPr>
              <a:t>ב'/ניסן/תשפ"א</a:t>
            </a:fld>
            <a:endParaRPr lang="he-IL">
              <a:solidFill>
                <a:prstClr val="black">
                  <a:tint val="75000"/>
                </a:prstClr>
              </a:solidFill>
            </a:endParaRPr>
          </a:p>
        </p:txBody>
      </p:sp>
      <p:sp>
        <p:nvSpPr>
          <p:cNvPr id="8" name="Footer Placeholder 4"/>
          <p:cNvSpPr>
            <a:spLocks noGrp="1"/>
          </p:cNvSpPr>
          <p:nvPr>
            <p:ph type="ftr" sz="quarter" idx="15"/>
          </p:nvPr>
        </p:nvSpPr>
        <p:spPr/>
        <p:txBody>
          <a:bodyPr/>
          <a:lstStyle>
            <a:lvl1pPr>
              <a:defRPr/>
            </a:lvl1pPr>
          </a:lstStyle>
          <a:p>
            <a:pPr>
              <a:defRPr/>
            </a:pPr>
            <a:endParaRPr lang="he-IL">
              <a:solidFill>
                <a:prstClr val="black">
                  <a:tint val="75000"/>
                </a:prstClr>
              </a:solidFill>
            </a:endParaRPr>
          </a:p>
        </p:txBody>
      </p:sp>
      <p:sp>
        <p:nvSpPr>
          <p:cNvPr id="9" name="Slide Number Placeholder 5"/>
          <p:cNvSpPr>
            <a:spLocks noGrp="1"/>
          </p:cNvSpPr>
          <p:nvPr>
            <p:ph type="sldNum" sz="quarter" idx="16"/>
          </p:nvPr>
        </p:nvSpPr>
        <p:spPr/>
        <p:txBody>
          <a:bodyPr/>
          <a:lstStyle>
            <a:lvl1pPr>
              <a:defRPr/>
            </a:lvl1pPr>
          </a:lstStyle>
          <a:p>
            <a:fld id="{90D632CB-2735-45BB-9B9B-93E47F1C7ECF}"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4287129047"/>
      </p:ext>
    </p:extLst>
  </p:cSld>
  <p:clrMapOvr>
    <a:masterClrMapping/>
  </p:clrMapOvr>
  <p:transition spd="slow">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נכון או לא נכו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e-IL"/>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5" name="Date Placeholder 3"/>
          <p:cNvSpPr>
            <a:spLocks noGrp="1"/>
          </p:cNvSpPr>
          <p:nvPr>
            <p:ph type="dt" sz="half" idx="14"/>
          </p:nvPr>
        </p:nvSpPr>
        <p:spPr/>
        <p:txBody>
          <a:bodyPr/>
          <a:lstStyle>
            <a:lvl1pPr>
              <a:defRPr/>
            </a:lvl1pPr>
          </a:lstStyle>
          <a:p>
            <a:pPr>
              <a:defRPr/>
            </a:pPr>
            <a:fld id="{6BA89A4D-1554-4163-86E3-E710BAAC7D59}" type="datetimeFigureOut">
              <a:rPr lang="he-IL">
                <a:solidFill>
                  <a:prstClr val="black">
                    <a:tint val="75000"/>
                  </a:prstClr>
                </a:solidFill>
              </a:rPr>
              <a:pPr>
                <a:defRPr/>
              </a:pPr>
              <a:t>ב'/ניסן/תשפ"א</a:t>
            </a:fld>
            <a:endParaRPr lang="he-IL">
              <a:solidFill>
                <a:prstClr val="black">
                  <a:tint val="75000"/>
                </a:prstClr>
              </a:solidFill>
            </a:endParaRPr>
          </a:p>
        </p:txBody>
      </p:sp>
      <p:sp>
        <p:nvSpPr>
          <p:cNvPr id="6" name="Footer Placeholder 4"/>
          <p:cNvSpPr>
            <a:spLocks noGrp="1"/>
          </p:cNvSpPr>
          <p:nvPr>
            <p:ph type="ftr" sz="quarter" idx="15"/>
          </p:nvPr>
        </p:nvSpPr>
        <p:spPr/>
        <p:txBody>
          <a:bodyPr/>
          <a:lstStyle>
            <a:lvl1pPr>
              <a:defRPr/>
            </a:lvl1pPr>
          </a:lstStyle>
          <a:p>
            <a:pPr>
              <a:defRPr/>
            </a:pPr>
            <a:endParaRPr lang="he-IL">
              <a:solidFill>
                <a:prstClr val="black">
                  <a:tint val="75000"/>
                </a:prstClr>
              </a:solidFill>
            </a:endParaRPr>
          </a:p>
        </p:txBody>
      </p:sp>
      <p:sp>
        <p:nvSpPr>
          <p:cNvPr id="7" name="Slide Number Placeholder 5"/>
          <p:cNvSpPr>
            <a:spLocks noGrp="1"/>
          </p:cNvSpPr>
          <p:nvPr>
            <p:ph type="sldNum" sz="quarter" idx="16"/>
          </p:nvPr>
        </p:nvSpPr>
        <p:spPr/>
        <p:txBody>
          <a:bodyPr/>
          <a:lstStyle>
            <a:lvl1pPr>
              <a:defRPr/>
            </a:lvl1pPr>
          </a:lstStyle>
          <a:p>
            <a:fld id="{037EC029-08B9-42CD-A79C-B1B5842FA701}"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783646515"/>
      </p:ext>
    </p:extLst>
  </p:cSld>
  <p:clrMapOvr>
    <a:masterClrMapping/>
  </p:clrMapOvr>
  <p:transition spd="slow">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lvl1pPr>
              <a:defRPr/>
            </a:lvl1pPr>
          </a:lstStyle>
          <a:p>
            <a:pPr>
              <a:defRPr/>
            </a:pPr>
            <a:fld id="{318F1A15-589B-4FCB-B613-8664BF46D352}" type="datetimeFigureOut">
              <a:rPr lang="he-IL">
                <a:solidFill>
                  <a:prstClr val="black">
                    <a:tint val="75000"/>
                  </a:prstClr>
                </a:solidFill>
              </a:rPr>
              <a:pPr>
                <a:defRPr/>
              </a:pPr>
              <a:t>ב'/ניסן/תשפ"א</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74705CE-79D5-48FF-BDF0-B9381FE983D2}"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612294878"/>
      </p:ext>
    </p:extLst>
  </p:cSld>
  <p:clrMapOvr>
    <a:masterClrMapping/>
  </p:clrMapOvr>
  <p:transition spd="slow">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lvl1pPr>
              <a:defRPr/>
            </a:lvl1pPr>
          </a:lstStyle>
          <a:p>
            <a:pPr>
              <a:defRPr/>
            </a:pPr>
            <a:fld id="{9D2EB3E0-7637-43DD-BCB5-FD5EECFDD307}" type="datetimeFigureOut">
              <a:rPr lang="he-IL">
                <a:solidFill>
                  <a:prstClr val="black">
                    <a:tint val="75000"/>
                  </a:prstClr>
                </a:solidFill>
              </a:rPr>
              <a:pPr>
                <a:defRPr/>
              </a:pPr>
              <a:t>ב'/ניסן/תשפ"א</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CF238CF-6EB8-4A35-B08E-9706B08AD26B}"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4273317769"/>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lvl1pPr>
              <a:defRPr/>
            </a:lvl1pPr>
          </a:lstStyle>
          <a:p>
            <a:pPr>
              <a:defRPr/>
            </a:pPr>
            <a:fld id="{CEA377B1-BFF1-4A3B-98FD-213D1D03E4C7}" type="datetimeFigureOut">
              <a:rPr lang="he-IL">
                <a:solidFill>
                  <a:prstClr val="black">
                    <a:tint val="75000"/>
                  </a:prstClr>
                </a:solidFill>
              </a:rPr>
              <a:pPr>
                <a:defRPr/>
              </a:pPr>
              <a:t>ב'/ניסן/תשפ"א</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98F06366-26B1-42F8-A2E3-9F52CB8DDB4E}"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873059064"/>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lvl1pPr>
              <a:defRPr/>
            </a:lvl1pPr>
          </a:lstStyle>
          <a:p>
            <a:pPr>
              <a:defRPr/>
            </a:pPr>
            <a:fld id="{97874577-283A-4119-951F-8BFB721BD07C}" type="datetimeFigureOut">
              <a:rPr lang="he-IL">
                <a:solidFill>
                  <a:prstClr val="black">
                    <a:tint val="75000"/>
                  </a:prstClr>
                </a:solidFill>
              </a:rPr>
              <a:pPr>
                <a:defRPr/>
              </a:pPr>
              <a:t>ב'/ניסן/תשפ"א</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8D632EBE-2353-4FF7-8E57-735B84C3ED50}"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624833498"/>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3"/>
          <p:cNvSpPr>
            <a:spLocks noGrp="1"/>
          </p:cNvSpPr>
          <p:nvPr>
            <p:ph type="dt" sz="half" idx="10"/>
          </p:nvPr>
        </p:nvSpPr>
        <p:spPr/>
        <p:txBody>
          <a:bodyPr/>
          <a:lstStyle>
            <a:lvl1pPr>
              <a:defRPr/>
            </a:lvl1pPr>
          </a:lstStyle>
          <a:p>
            <a:pPr>
              <a:defRPr/>
            </a:pPr>
            <a:fld id="{A86813E2-00D7-453C-83FA-717911AA625A}" type="datetimeFigureOut">
              <a:rPr lang="he-IL">
                <a:solidFill>
                  <a:prstClr val="black">
                    <a:tint val="75000"/>
                  </a:prstClr>
                </a:solidFill>
              </a:rPr>
              <a:pPr>
                <a:defRPr/>
              </a:pPr>
              <a:t>ב'/ניסן/תשפ"א</a:t>
            </a:fld>
            <a:endParaRPr lang="he-IL">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36B2E6E9-5134-412F-8FD5-DC007A05614E}"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065278233"/>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3"/>
          <p:cNvSpPr>
            <a:spLocks noGrp="1"/>
          </p:cNvSpPr>
          <p:nvPr>
            <p:ph type="dt" sz="half" idx="10"/>
          </p:nvPr>
        </p:nvSpPr>
        <p:spPr/>
        <p:txBody>
          <a:bodyPr/>
          <a:lstStyle>
            <a:lvl1pPr>
              <a:defRPr/>
            </a:lvl1pPr>
          </a:lstStyle>
          <a:p>
            <a:pPr>
              <a:defRPr/>
            </a:pPr>
            <a:fld id="{5E8AA8DC-AEBF-4D42-B07E-5BAEA7634A0D}" type="datetimeFigureOut">
              <a:rPr lang="he-IL">
                <a:solidFill>
                  <a:prstClr val="black">
                    <a:tint val="75000"/>
                  </a:prstClr>
                </a:solidFill>
              </a:rPr>
              <a:pPr>
                <a:defRPr/>
              </a:pPr>
              <a:t>ב'/ניסן/תשפ"א</a:t>
            </a:fld>
            <a:endParaRPr lang="he-IL">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CB767886-893B-4490-A275-1CBF112AE7E5}"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283624051"/>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e-IL"/>
              <a:t>לחץ כדי לערוך סגנון כותרת של תבנית בסיס</a:t>
            </a:r>
            <a:endParaRPr lang="en-US" dirty="0"/>
          </a:p>
        </p:txBody>
      </p:sp>
      <p:sp>
        <p:nvSpPr>
          <p:cNvPr id="3" name="Date Placeholder 3"/>
          <p:cNvSpPr>
            <a:spLocks noGrp="1"/>
          </p:cNvSpPr>
          <p:nvPr>
            <p:ph type="dt" sz="half" idx="10"/>
          </p:nvPr>
        </p:nvSpPr>
        <p:spPr/>
        <p:txBody>
          <a:bodyPr/>
          <a:lstStyle>
            <a:lvl1pPr>
              <a:defRPr/>
            </a:lvl1pPr>
          </a:lstStyle>
          <a:p>
            <a:pPr>
              <a:defRPr/>
            </a:pPr>
            <a:fld id="{F3B2BEC4-2CBE-4817-AEA6-46E14DDDBAA2}" type="datetimeFigureOut">
              <a:rPr lang="he-IL">
                <a:solidFill>
                  <a:prstClr val="black">
                    <a:tint val="75000"/>
                  </a:prstClr>
                </a:solidFill>
              </a:rPr>
              <a:pPr>
                <a:defRPr/>
              </a:pPr>
              <a:t>ב'/ניסן/תשפ"א</a:t>
            </a:fld>
            <a:endParaRPr lang="he-IL">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8D4DE77A-2F16-47AE-A852-EBF4E31991D1}"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64242613"/>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711CD72-9C21-41CA-8BE8-D7F123F4A175}" type="datetimeFigureOut">
              <a:rPr lang="he-IL">
                <a:solidFill>
                  <a:prstClr val="black">
                    <a:tint val="75000"/>
                  </a:prstClr>
                </a:solidFill>
              </a:rPr>
              <a:pPr>
                <a:defRPr/>
              </a:pPr>
              <a:t>ב'/ניסן/תשפ"א</a:t>
            </a:fld>
            <a:endParaRPr lang="he-IL">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246E4596-6F32-4362-8242-E3DEF8E933C7}"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1963442047"/>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e-IL"/>
              <a:t>ערוך סגנונות טקסט של תבנית בסיס</a:t>
            </a:r>
          </a:p>
        </p:txBody>
      </p:sp>
      <p:sp>
        <p:nvSpPr>
          <p:cNvPr id="5" name="Date Placeholder 3"/>
          <p:cNvSpPr>
            <a:spLocks noGrp="1"/>
          </p:cNvSpPr>
          <p:nvPr>
            <p:ph type="dt" sz="half" idx="10"/>
          </p:nvPr>
        </p:nvSpPr>
        <p:spPr/>
        <p:txBody>
          <a:bodyPr/>
          <a:lstStyle>
            <a:lvl1pPr>
              <a:defRPr/>
            </a:lvl1pPr>
          </a:lstStyle>
          <a:p>
            <a:pPr>
              <a:defRPr/>
            </a:pPr>
            <a:fld id="{681E01AF-61F4-45BE-918A-E23FC752EFC3}" type="datetimeFigureOut">
              <a:rPr lang="he-IL">
                <a:solidFill>
                  <a:prstClr val="black">
                    <a:tint val="75000"/>
                  </a:prstClr>
                </a:solidFill>
              </a:rPr>
              <a:pPr>
                <a:defRPr/>
              </a:pPr>
              <a:t>ב'/ניסן/תשפ"א</a:t>
            </a:fld>
            <a:endParaRPr lang="he-IL">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E50C0578-AA24-4F2A-A49E-8FDBEA7BB685}"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2530560610"/>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noProof="0"/>
              <a:t>לחץ על הסמל כדי להוסיף תמונה</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3"/>
          <p:cNvSpPr>
            <a:spLocks noGrp="1"/>
          </p:cNvSpPr>
          <p:nvPr>
            <p:ph type="dt" sz="half" idx="10"/>
          </p:nvPr>
        </p:nvSpPr>
        <p:spPr/>
        <p:txBody>
          <a:bodyPr/>
          <a:lstStyle>
            <a:lvl1pPr>
              <a:defRPr/>
            </a:lvl1pPr>
          </a:lstStyle>
          <a:p>
            <a:pPr>
              <a:defRPr/>
            </a:pPr>
            <a:fld id="{A07FA7B3-D92E-4DA9-8E6F-4B6B1977E7EF}" type="datetimeFigureOut">
              <a:rPr lang="he-IL">
                <a:solidFill>
                  <a:prstClr val="black">
                    <a:tint val="75000"/>
                  </a:prstClr>
                </a:solidFill>
              </a:rPr>
              <a:pPr>
                <a:defRPr/>
              </a:pPr>
              <a:t>ב'/ניסן/תשפ"א</a:t>
            </a:fld>
            <a:endParaRPr lang="he-IL">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he-IL">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828FE7EB-985A-4C6A-8856-3392F458B064}" type="slidenum">
              <a:rPr lang="he-IL" altLang="he-IL">
                <a:solidFill>
                  <a:srgbClr val="5FCBEF"/>
                </a:solidFill>
              </a:rPr>
              <a:pPr/>
              <a:t>‹#›</a:t>
            </a:fld>
            <a:endParaRPr lang="he-IL" altLang="he-IL">
              <a:solidFill>
                <a:srgbClr val="5FCBEF"/>
              </a:solidFill>
            </a:endParaRPr>
          </a:p>
        </p:txBody>
      </p:sp>
    </p:spTree>
    <p:extLst>
      <p:ext uri="{BB962C8B-B14F-4D97-AF65-F5344CB8AC3E}">
        <p14:creationId xmlns:p14="http://schemas.microsoft.com/office/powerpoint/2010/main" val="3443326473"/>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3"/>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2981"/>
              <a:ext cx="449263" cy="2845019"/>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noChangeArrowheads="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סגנון כותרת של תבנית בסיס</a:t>
            </a:r>
          </a:p>
        </p:txBody>
      </p:sp>
      <p:sp>
        <p:nvSpPr>
          <p:cNvPr id="1028" name="Text Placeholder 2"/>
          <p:cNvSpPr>
            <a:spLocks noGrp="1" noChangeArrowheads="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smtClean="0"/>
              <a:t>ערוך סגנונות טקסט של תבנית בסיס</a:t>
            </a:r>
          </a:p>
          <a:p>
            <a:pPr lvl="1"/>
            <a:r>
              <a:rPr lang="he-IL" altLang="he-IL" smtClean="0"/>
              <a:t>רמה שניה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defTabSz="457200" rtl="0">
              <a:defRPr/>
            </a:pPr>
            <a:fld id="{0E566E45-2787-4485-B50A-8EF5AB3E445D}" type="datetimeFigureOut">
              <a:rPr lang="he-IL">
                <a:solidFill>
                  <a:prstClr val="black">
                    <a:tint val="75000"/>
                  </a:prstClr>
                </a:solidFill>
              </a:rPr>
              <a:pPr defTabSz="457200" rtl="0">
                <a:defRPr/>
              </a:pPr>
              <a:t>ב'/ניסן/תשפ"א</a:t>
            </a:fld>
            <a:endParaRPr lang="he-IL">
              <a:solidFill>
                <a:prstClr val="black">
                  <a:tint val="75000"/>
                </a:prstClr>
              </a:solidFill>
            </a:endParaRPr>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defTabSz="457200" rtl="0">
              <a:defRPr/>
            </a:pPr>
            <a:endParaRPr lang="he-IL">
              <a:solidFill>
                <a:prstClr val="black">
                  <a:tint val="75000"/>
                </a:prstClr>
              </a:solidFill>
            </a:endParaRPr>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chemeClr val="accent1"/>
                </a:solidFill>
              </a:defRPr>
            </a:lvl1pPr>
          </a:lstStyle>
          <a:p>
            <a:pPr defTabSz="457200" rtl="0" fontAlgn="base">
              <a:spcBef>
                <a:spcPct val="0"/>
              </a:spcBef>
              <a:spcAft>
                <a:spcPct val="0"/>
              </a:spcAft>
            </a:pPr>
            <a:fld id="{6EC681EA-E9C7-46DF-A1DF-277FDA34D5F7}" type="slidenum">
              <a:rPr lang="he-IL" altLang="he-IL" smtClean="0">
                <a:solidFill>
                  <a:srgbClr val="5FCBEF"/>
                </a:solidFill>
              </a:rPr>
              <a:pPr defTabSz="457200" rtl="0" fontAlgn="base">
                <a:spcBef>
                  <a:spcPct val="0"/>
                </a:spcBef>
                <a:spcAft>
                  <a:spcPct val="0"/>
                </a:spcAft>
              </a:pPr>
              <a:t>‹#›</a:t>
            </a:fld>
            <a:endParaRPr lang="he-IL" altLang="he-IL" smtClean="0">
              <a:solidFill>
                <a:srgbClr val="5FCBEF"/>
              </a:solidFill>
            </a:endParaRPr>
          </a:p>
        </p:txBody>
      </p:sp>
    </p:spTree>
    <p:extLst>
      <p:ext uri="{BB962C8B-B14F-4D97-AF65-F5344CB8AC3E}">
        <p14:creationId xmlns:p14="http://schemas.microsoft.com/office/powerpoint/2010/main" val="2033454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spd="slow">
    <p:randomBar dir="vert"/>
  </p:transition>
  <p:txStyles>
    <p:titleStyle>
      <a:lvl1pPr algn="l" defTabSz="457200" rtl="1" eaLnBrk="0" fontAlgn="base" hangingPunct="0">
        <a:spcBef>
          <a:spcPct val="0"/>
        </a:spcBef>
        <a:spcAft>
          <a:spcPct val="0"/>
        </a:spcAft>
        <a:defRPr sz="3600" kern="1200">
          <a:solidFill>
            <a:schemeClr val="accent1"/>
          </a:solidFill>
          <a:latin typeface="+mj-lt"/>
          <a:ea typeface="+mj-ea"/>
          <a:cs typeface="Arial" pitchFamily="34" charset="0"/>
        </a:defRPr>
      </a:lvl1pPr>
      <a:lvl2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2pPr>
      <a:lvl3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3pPr>
      <a:lvl4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4pPr>
      <a:lvl5pPr algn="l" defTabSz="457200" rtl="1" eaLnBrk="0" fontAlgn="base" hangingPunct="0">
        <a:spcBef>
          <a:spcPct val="0"/>
        </a:spcBef>
        <a:spcAft>
          <a:spcPct val="0"/>
        </a:spcAft>
        <a:defRPr sz="3600">
          <a:solidFill>
            <a:schemeClr val="accent1"/>
          </a:solidFill>
          <a:latin typeface="Trebuchet MS" pitchFamily="34" charset="0"/>
          <a:cs typeface="Arial" pitchFamily="34" charset="0"/>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0" fontAlgn="base" hangingPunct="0">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Arial" pitchFamily="34" charset="0"/>
        </a:defRPr>
      </a:lvl1pPr>
      <a:lvl2pPr marL="742950" indent="-285750" algn="r" defTabSz="457200" rtl="1"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Arial" panose="020B0604020202020204" pitchFamily="34" charset="0"/>
        </a:defRPr>
      </a:lvl2pPr>
      <a:lvl3pPr marL="1143000" indent="-228600" algn="r" defTabSz="457200" rtl="1" eaLnBrk="0" fontAlgn="base" hangingPunct="0">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Arial" panose="020B0604020202020204" pitchFamily="34" charset="0"/>
        </a:defRPr>
      </a:lvl3pPr>
      <a:lvl4pPr marL="1600200" indent="-228600" algn="r" defTabSz="457200" rtl="1"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Arial" panose="020B0604020202020204" pitchFamily="34" charset="0"/>
        </a:defRPr>
      </a:lvl4pPr>
      <a:lvl5pPr marL="2057400" indent="-228600" algn="r" defTabSz="457200" rtl="1"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Arial" panose="020B0604020202020204" pitchFamily="34" charset="0"/>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kolzchut.org.il/he/%D7%A9%D7%99%D7%A8%D7%95%D7%AA_%D7%9E%D7%99%D7%9C%D7%95%D7%90%D7%99%D7%9D_%D7%A4%D7%A2%D7%99%D7%9C_%D7%97%D7%93_%D7%99%D7%95%D7%9E%D7%99_(%D7%A9%D7%9E%22%D7%A4_%D7%97%D7%93_%D7%99%D7%95%D7%9E%D7%99)" TargetMode="External"/><Relationship Id="rId2" Type="http://schemas.openxmlformats.org/officeDocument/2006/relationships/hyperlink" Target="https://www.kolzchut.org.il/he/%D7%A7%D7%A8%D7%99%D7%90%D7%94_%D7%9C%D7%9E%D7%99%D7%9C%D7%95%D7%90%D7%99%D7%9D_%D7%91%D7%A6%D7%95_%D7%97%D7%99%D7%A8%D7%95%D7%9D_(%D7%A6%D7%95_8)" TargetMode="External"/><Relationship Id="rId1" Type="http://schemas.openxmlformats.org/officeDocument/2006/relationships/slideLayout" Target="../slideLayouts/slideLayout2.xml"/><Relationship Id="rId4" Type="http://schemas.openxmlformats.org/officeDocument/2006/relationships/hyperlink" Target="https://www.kolzchut.org.il/he/%D7%A9%D7%99%D7%A8%D7%95%D7%AA_%D7%9E%D7%99%D7%9C%D7%95%D7%90%D7%99%D7%9D_%D7%A4%D7%A2%D7%99%D7%9C_%D7%97%D7%A6%D7%99_%D7%99%D7%95%D7%9E%D7%99_(%D7%A9%D7%9E%22%D7%A4_%D7%97%D7%A6%D7%99_%D7%99%D7%95%D7%9E%D7%99)"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471161" y="259247"/>
            <a:ext cx="7766936" cy="1646302"/>
          </a:xfrm>
        </p:spPr>
        <p:txBody>
          <a:bodyPr/>
          <a:lstStyle/>
          <a:p>
            <a:pPr algn="ctr"/>
            <a:r>
              <a:rPr lang="he-IL" dirty="0" smtClean="0"/>
              <a:t>עדכוני ביטוח לאומי 2021</a:t>
            </a:r>
            <a:br>
              <a:rPr lang="he-IL" dirty="0" smtClean="0"/>
            </a:br>
            <a:r>
              <a:rPr lang="he-IL" sz="2800" b="1" dirty="0" smtClean="0">
                <a:solidFill>
                  <a:schemeClr val="tx1"/>
                </a:solidFill>
              </a:rPr>
              <a:t>מרצה ערן שוקר</a:t>
            </a:r>
            <a:endParaRPr lang="he-IL" b="1" dirty="0">
              <a:solidFill>
                <a:schemeClr val="tx1"/>
              </a:solidFill>
            </a:endParaRPr>
          </a:p>
        </p:txBody>
      </p:sp>
      <p:sp>
        <p:nvSpPr>
          <p:cNvPr id="4" name="כותרת משנה 3"/>
          <p:cNvSpPr>
            <a:spLocks noGrp="1"/>
          </p:cNvSpPr>
          <p:nvPr>
            <p:ph type="subTitle" idx="1"/>
          </p:nvPr>
        </p:nvSpPr>
        <p:spPr/>
        <p:txBody>
          <a:bodyPr/>
          <a:lstStyle/>
          <a:p>
            <a:endParaRPr lang="he-IL" dirty="0"/>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33113" y="2580239"/>
            <a:ext cx="3187933" cy="2656186"/>
          </a:xfrm>
          <a:prstGeom prst="rect">
            <a:avLst/>
          </a:prstGeom>
        </p:spPr>
      </p:pic>
      <p:pic>
        <p:nvPicPr>
          <p:cNvPr id="6" name="תמונה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6024" y="2056677"/>
            <a:ext cx="2684352" cy="2738039"/>
          </a:xfrm>
          <a:prstGeom prst="rect">
            <a:avLst/>
          </a:prstGeom>
        </p:spPr>
      </p:pic>
    </p:spTree>
    <p:extLst>
      <p:ext uri="{BB962C8B-B14F-4D97-AF65-F5344CB8AC3E}">
        <p14:creationId xmlns:p14="http://schemas.microsoft.com/office/powerpoint/2010/main" val="324750183"/>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DCAB5073-6D8A-4ED4-8198-99351CE49D53}"/>
              </a:ext>
            </a:extLst>
          </p:cNvPr>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rtlCol="1">
            <a:normAutofit/>
          </a:bodyPr>
          <a:lstStyle/>
          <a:p>
            <a:pPr>
              <a:defRPr/>
            </a:pPr>
            <a:endParaRPr lang="he-IL" dirty="0"/>
          </a:p>
        </p:txBody>
      </p:sp>
      <p:sp>
        <p:nvSpPr>
          <p:cNvPr id="3" name="מציין מיקום תוכן 2">
            <a:extLst>
              <a:ext uri="{FF2B5EF4-FFF2-40B4-BE49-F238E27FC236}">
                <a16:creationId xmlns:a16="http://schemas.microsoft.com/office/drawing/2014/main" xmlns="" id="{7CB3EFB1-B9B7-4CDD-86CA-C6FDFFAF481B}"/>
              </a:ext>
            </a:extLst>
          </p:cNvPr>
          <p:cNvSpPr>
            <a:spLocks noGrp="1"/>
          </p:cNvSpPr>
          <p:nvPr>
            <p:ph idx="1"/>
          </p:nvPr>
        </p:nvSpPr>
        <p:spPr/>
        <p:style>
          <a:lnRef idx="2">
            <a:schemeClr val="accent5"/>
          </a:lnRef>
          <a:fillRef idx="1">
            <a:schemeClr val="lt1"/>
          </a:fillRef>
          <a:effectRef idx="0">
            <a:schemeClr val="accent5"/>
          </a:effectRef>
          <a:fontRef idx="minor">
            <a:schemeClr val="dk1"/>
          </a:fontRef>
        </p:style>
        <p:txBody>
          <a:bodyPr rtlCol="1">
            <a:normAutofit/>
          </a:bodyPr>
          <a:lstStyle/>
          <a:p>
            <a:pPr>
              <a:defRPr/>
            </a:pPr>
            <a:r>
              <a:rPr lang="he-IL" dirty="0"/>
              <a:t>מכאן ניתן להבין:</a:t>
            </a:r>
          </a:p>
          <a:p>
            <a:pPr>
              <a:defRPr/>
            </a:pPr>
            <a:r>
              <a:rPr lang="he-IL" dirty="0"/>
              <a:t>פיצוי בשל אי-מתן הודעה מוקדמת שניתן לעובד לתקופה העולה על התקופה הקבועה בחוק, כגון תשלומים לפי הסכם קיבוצי, הסכם עבודה אישי וכדומה נחשבים כפיצויי פיטורין, ויהיו פטורים מתשלום דמי ביטוח, כבעבר</a:t>
            </a:r>
          </a:p>
        </p:txBody>
      </p:sp>
      <p:sp>
        <p:nvSpPr>
          <p:cNvPr id="4" name="מציין מיקום של כותרת תחתונה 3">
            <a:extLst>
              <a:ext uri="{FF2B5EF4-FFF2-40B4-BE49-F238E27FC236}">
                <a16:creationId xmlns:a16="http://schemas.microsoft.com/office/drawing/2014/main" xmlns="" id="{1477EEC1-8C6F-49A2-9856-EB8FD61752BC}"/>
              </a:ext>
            </a:extLst>
          </p:cNvPr>
          <p:cNvSpPr>
            <a:spLocks noGrp="1"/>
          </p:cNvSpPr>
          <p:nvPr>
            <p:ph type="ftr" sz="quarter" idx="11"/>
          </p:nvPr>
        </p:nvSpPr>
        <p:spPr>
          <a:xfrm>
            <a:off x="2495550" y="6021389"/>
            <a:ext cx="7488238" cy="700087"/>
          </a:xfrm>
        </p:spPr>
        <p:txBody>
          <a:bodyPr/>
          <a:lstStyle/>
          <a:p>
            <a:pPr>
              <a:defRPr/>
            </a:pPr>
            <a:r>
              <a:rPr lang="he-IL" sz="1400" b="1" dirty="0"/>
              <a:t>הצטרפו אלינו </a:t>
            </a:r>
            <a:r>
              <a:rPr lang="he-IL" sz="1400" b="1" dirty="0" err="1"/>
              <a:t>בפייסבוק</a:t>
            </a:r>
            <a:r>
              <a:rPr lang="he-IL" sz="1400" b="1" dirty="0"/>
              <a:t>- "קול המס" </a:t>
            </a:r>
            <a:r>
              <a:rPr lang="en-US" sz="1400" b="1" dirty="0"/>
              <a:t>www.kolhamas.co.il</a:t>
            </a:r>
            <a:endParaRPr lang="he-IL" sz="1400" b="1" dirty="0"/>
          </a:p>
        </p:txBody>
      </p:sp>
      <p:sp>
        <p:nvSpPr>
          <p:cNvPr id="16389" name="מציין מיקום של מספר שקופית 4">
            <a:extLst>
              <a:ext uri="{FF2B5EF4-FFF2-40B4-BE49-F238E27FC236}">
                <a16:creationId xmlns:a16="http://schemas.microsoft.com/office/drawing/2014/main" xmlns="" id="{CBF103E3-99D8-45FA-A612-94025E4B285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a:spcBef>
                <a:spcPct val="0"/>
              </a:spcBef>
              <a:buFontTx/>
              <a:buNone/>
            </a:pPr>
            <a:fld id="{101D9038-EC33-4916-97B9-47B7D67E5399}" type="slidenum">
              <a:rPr lang="he-IL" altLang="he-IL" sz="1200">
                <a:solidFill>
                  <a:srgbClr val="898989"/>
                </a:solidFill>
              </a:rPr>
              <a:pPr algn="l">
                <a:spcBef>
                  <a:spcPct val="0"/>
                </a:spcBef>
                <a:buFontTx/>
                <a:buNone/>
              </a:pPr>
              <a:t>10</a:t>
            </a:fld>
            <a:endParaRPr lang="he-IL" altLang="he-IL" sz="1200">
              <a:solidFill>
                <a:srgbClr val="898989"/>
              </a:solidFill>
            </a:endParaRPr>
          </a:p>
        </p:txBody>
      </p:sp>
    </p:spTree>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6FDD7729-0D09-46F1-812F-635C9D574DFE}"/>
              </a:ext>
            </a:extLst>
          </p:cNvPr>
          <p:cNvSpPr>
            <a:spLocks noGrp="1"/>
          </p:cNvSpPr>
          <p:nvPr>
            <p:ph type="title"/>
          </p:nvPr>
        </p:nvSpPr>
        <p:spPr/>
        <p:txBody>
          <a:bodyPr/>
          <a:lstStyle/>
          <a:p>
            <a:pPr algn="ctr"/>
            <a:r>
              <a:rPr lang="he-IL" dirty="0"/>
              <a:t>מילואים</a:t>
            </a:r>
          </a:p>
        </p:txBody>
      </p:sp>
      <p:sp>
        <p:nvSpPr>
          <p:cNvPr id="3" name="מציין מיקום תוכן 2">
            <a:extLst>
              <a:ext uri="{FF2B5EF4-FFF2-40B4-BE49-F238E27FC236}">
                <a16:creationId xmlns:a16="http://schemas.microsoft.com/office/drawing/2014/main" xmlns="" id="{C77CF401-7965-4227-A5BC-BC05D5658270}"/>
              </a:ext>
            </a:extLst>
          </p:cNvPr>
          <p:cNvSpPr>
            <a:spLocks noGrp="1"/>
          </p:cNvSpPr>
          <p:nvPr>
            <p:ph idx="1"/>
          </p:nvPr>
        </p:nvSpPr>
        <p:spPr>
          <a:xfrm>
            <a:off x="573438" y="1402596"/>
            <a:ext cx="11236270" cy="4943959"/>
          </a:xfrm>
        </p:spPr>
        <p:txBody>
          <a:bodyPr/>
          <a:lstStyle/>
          <a:p>
            <a:r>
              <a:rPr lang="he-IL" i="0" dirty="0">
                <a:solidFill>
                  <a:schemeClr val="tx1">
                    <a:lumMod val="95000"/>
                    <a:lumOff val="5000"/>
                  </a:schemeClr>
                </a:solidFill>
                <a:effectLst/>
                <a:latin typeface="Assistant"/>
              </a:rPr>
              <a:t>מי זכאי?</a:t>
            </a:r>
          </a:p>
          <a:p>
            <a:r>
              <a:rPr lang="he-IL" i="0" dirty="0">
                <a:solidFill>
                  <a:schemeClr val="tx1">
                    <a:lumMod val="95000"/>
                    <a:lumOff val="5000"/>
                  </a:schemeClr>
                </a:solidFill>
                <a:effectLst/>
                <a:latin typeface="Assistant"/>
              </a:rPr>
              <a:t>כל מי שנקרא לשירות מילואים פעיל, כולל מי שנקרא בצו חריג (כגון </a:t>
            </a:r>
            <a:r>
              <a:rPr lang="he-IL" i="0" dirty="0">
                <a:solidFill>
                  <a:schemeClr val="tx1">
                    <a:lumMod val="95000"/>
                    <a:lumOff val="5000"/>
                  </a:schemeClr>
                </a:solidFill>
                <a:effectLst/>
                <a:latin typeface="Assistant"/>
                <a:hlinkClick r:id="rId2" tooltip="קריאה למילואים בצו חירום (צו 8)">
                  <a:extLst>
                    <a:ext uri="{A12FA001-AC4F-418D-AE19-62706E023703}">
                      <ahyp:hlinkClr xmlns:ahyp="http://schemas.microsoft.com/office/drawing/2018/hyperlinkcolor" xmlns="" val="tx"/>
                    </a:ext>
                  </a:extLst>
                </a:hlinkClick>
              </a:rPr>
              <a:t>צו 8</a:t>
            </a:r>
            <a:r>
              <a:rPr lang="he-IL" i="0" dirty="0">
                <a:solidFill>
                  <a:schemeClr val="tx1">
                    <a:lumMod val="95000"/>
                    <a:lumOff val="5000"/>
                  </a:schemeClr>
                </a:solidFill>
                <a:effectLst/>
                <a:latin typeface="Assistant"/>
              </a:rPr>
              <a:t>) ומי ששירת</a:t>
            </a:r>
            <a:r>
              <a:rPr lang="he-IL" i="0" dirty="0">
                <a:effectLst/>
                <a:latin typeface="Assistant"/>
              </a:rPr>
              <a:t> </a:t>
            </a:r>
            <a:r>
              <a:rPr lang="he-IL" i="0" dirty="0">
                <a:effectLst/>
                <a:latin typeface="Assistant"/>
                <a:hlinkClick r:id="rId3" tooltip="שירות מילואים פעיל חד יומי (שמ&quot;פ חד יומי)">
                  <a:extLst>
                    <a:ext uri="{A12FA001-AC4F-418D-AE19-62706E023703}">
                      <ahyp:hlinkClr xmlns:ahyp="http://schemas.microsoft.com/office/drawing/2018/hyperlinkcolor" xmlns="" val="tx"/>
                    </a:ext>
                  </a:extLst>
                </a:hlinkClick>
              </a:rPr>
              <a:t>שירות חד-יומי</a:t>
            </a:r>
            <a:r>
              <a:rPr lang="he-IL" i="0" dirty="0">
                <a:effectLst/>
                <a:latin typeface="Assistant"/>
              </a:rPr>
              <a:t> או </a:t>
            </a:r>
            <a:r>
              <a:rPr lang="he-IL" i="0" dirty="0">
                <a:effectLst/>
                <a:latin typeface="Assistant"/>
                <a:hlinkClick r:id="rId4">
                  <a:extLst>
                    <a:ext uri="{A12FA001-AC4F-418D-AE19-62706E023703}">
                      <ahyp:hlinkClr xmlns:ahyp="http://schemas.microsoft.com/office/drawing/2018/hyperlinkcolor" xmlns="" val="tx"/>
                    </a:ext>
                  </a:extLst>
                </a:hlinkClick>
              </a:rPr>
              <a:t>חצי </a:t>
            </a:r>
            <a:r>
              <a:rPr lang="he-IL" i="0" dirty="0" smtClean="0">
                <a:effectLst/>
                <a:latin typeface="Assistant"/>
                <a:hlinkClick r:id="rId4">
                  <a:extLst>
                    <a:ext uri="{A12FA001-AC4F-418D-AE19-62706E023703}">
                      <ahyp:hlinkClr xmlns:ahyp="http://schemas.microsoft.com/office/drawing/2018/hyperlinkcolor" xmlns="" val="tx"/>
                    </a:ext>
                  </a:extLst>
                </a:hlinkClick>
              </a:rPr>
              <a:t>יומ</a:t>
            </a:r>
            <a:r>
              <a:rPr lang="he-IL" i="0" dirty="0" smtClean="0">
                <a:effectLst/>
                <a:latin typeface="Assistant"/>
              </a:rPr>
              <a:t>י.</a:t>
            </a:r>
            <a:endParaRPr lang="he-IL" i="0" dirty="0">
              <a:effectLst/>
              <a:latin typeface="Assistant"/>
            </a:endParaRPr>
          </a:p>
          <a:p>
            <a:r>
              <a:rPr lang="he-IL" dirty="0"/>
              <a:t>ממי לתבוע את תגמול המילואים</a:t>
            </a:r>
            <a:r>
              <a:rPr lang="he-IL" dirty="0" smtClean="0"/>
              <a:t>?</a:t>
            </a:r>
          </a:p>
          <a:p>
            <a:r>
              <a:rPr lang="he-IL" dirty="0" smtClean="0"/>
              <a:t> </a:t>
            </a:r>
            <a:r>
              <a:rPr lang="he-IL" dirty="0"/>
              <a:t>1 .עובד בשכר חודשי יתבע את התגמול ממעסיקו</a:t>
            </a:r>
            <a:r>
              <a:rPr lang="he-IL" dirty="0" smtClean="0"/>
              <a:t>.</a:t>
            </a:r>
          </a:p>
          <a:p>
            <a:r>
              <a:rPr lang="he-IL" dirty="0" smtClean="0"/>
              <a:t> </a:t>
            </a:r>
            <a:r>
              <a:rPr lang="he-IL" dirty="0"/>
              <a:t>2 .עובד שלא בשכר חודשי יתבע את התגמול ממעסיקו, אם עבד במקום עבודתו הנוכחי 75 ימים לפחות בתוך 3 החודשים שקדמו לתחילת השירות במילואים. אם עבד פחות מ 75 -ימים בתוך 3 החודשים שקדמו לתחילת השירות, הוא רשאי לתבוע את התגמול מן המוסד לביטוח לאומי.</a:t>
            </a:r>
          </a:p>
        </p:txBody>
      </p:sp>
    </p:spTree>
    <p:extLst>
      <p:ext uri="{BB962C8B-B14F-4D97-AF65-F5344CB8AC3E}">
        <p14:creationId xmlns:p14="http://schemas.microsoft.com/office/powerpoint/2010/main" val="3207579705"/>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4D77F1CC-479B-4B39-A128-C68FB1AB43BE}"/>
              </a:ext>
            </a:extLst>
          </p:cNvPr>
          <p:cNvSpPr>
            <a:spLocks noGrp="1"/>
          </p:cNvSpPr>
          <p:nvPr>
            <p:ph type="title"/>
          </p:nvPr>
        </p:nvSpPr>
        <p:spPr/>
        <p:txBody>
          <a:bodyPr/>
          <a:lstStyle/>
          <a:p>
            <a:r>
              <a:rPr lang="he-IL" dirty="0" smtClean="0"/>
              <a:t>מניין ימי המילואים</a:t>
            </a:r>
            <a:endParaRPr lang="he-IL" dirty="0"/>
          </a:p>
        </p:txBody>
      </p:sp>
      <p:sp>
        <p:nvSpPr>
          <p:cNvPr id="3" name="מציין מיקום תוכן 2">
            <a:extLst>
              <a:ext uri="{FF2B5EF4-FFF2-40B4-BE49-F238E27FC236}">
                <a16:creationId xmlns:a16="http://schemas.microsoft.com/office/drawing/2014/main" xmlns="" id="{7F6D2817-693C-4DD9-AF3E-DB6C7A3A769D}"/>
              </a:ext>
            </a:extLst>
          </p:cNvPr>
          <p:cNvSpPr>
            <a:spLocks noGrp="1"/>
          </p:cNvSpPr>
          <p:nvPr>
            <p:ph idx="1"/>
          </p:nvPr>
        </p:nvSpPr>
        <p:spPr/>
        <p:txBody>
          <a:bodyPr/>
          <a:lstStyle/>
          <a:p>
            <a:r>
              <a:rPr lang="he-IL" dirty="0"/>
              <a:t>יש לספור את ימי המילואים שבוצעו בכפולות של 7. למשל, אם בוצעו 9 ימי מילואים, מדובר יהיה בשבוע (7 ימים) + 2 ימים. </a:t>
            </a:r>
            <a:endParaRPr lang="en-US" dirty="0"/>
          </a:p>
          <a:p>
            <a:r>
              <a:rPr lang="he-IL" dirty="0"/>
              <a:t>את השארית נחשב כדלקמן: </a:t>
            </a:r>
            <a:endParaRPr lang="en-US" dirty="0"/>
          </a:p>
          <a:p>
            <a:r>
              <a:rPr lang="he-IL" dirty="0"/>
              <a:t>א.	</a:t>
            </a:r>
            <a:r>
              <a:rPr lang="he-IL" b="1" dirty="0"/>
              <a:t>אם השארית היא 5 ימים ומטה</a:t>
            </a:r>
            <a:r>
              <a:rPr lang="he-IL" dirty="0"/>
              <a:t>, נכפיל את מספר ימי השארית ב-1.4. </a:t>
            </a:r>
            <a:endParaRPr lang="en-US" dirty="0"/>
          </a:p>
          <a:p>
            <a:r>
              <a:rPr lang="he-IL" b="1" dirty="0"/>
              <a:t>	</a:t>
            </a:r>
            <a:r>
              <a:rPr lang="he-IL" dirty="0"/>
              <a:t>כלומר, בהמשך לדוגמה לעיל: 2 ימים (מעבר ל-7 שנספרו) יוכפלו ב-1.4 והתוצאה תהיה 2.8 ימי מילואים + 7 ימים = סה"כ 9.8 ימי מילואים </a:t>
            </a:r>
            <a:r>
              <a:rPr lang="he-IL" b="1" dirty="0"/>
              <a:t>לתשלום.</a:t>
            </a:r>
            <a:endParaRPr lang="en-US" dirty="0"/>
          </a:p>
          <a:p>
            <a:r>
              <a:rPr lang="he-IL" dirty="0"/>
              <a:t>ב. 	</a:t>
            </a:r>
            <a:r>
              <a:rPr lang="he-IL" b="1" dirty="0"/>
              <a:t>שארית של 6 ימים</a:t>
            </a:r>
            <a:r>
              <a:rPr lang="he-IL" dirty="0"/>
              <a:t> תחושב כ-7 ימים, כלומר שבוע מילואים מלא. </a:t>
            </a:r>
            <a:endParaRPr lang="en-US" dirty="0"/>
          </a:p>
          <a:p>
            <a:endParaRPr lang="he-IL" dirty="0"/>
          </a:p>
        </p:txBody>
      </p:sp>
    </p:spTree>
    <p:extLst>
      <p:ext uri="{BB962C8B-B14F-4D97-AF65-F5344CB8AC3E}">
        <p14:creationId xmlns:p14="http://schemas.microsoft.com/office/powerpoint/2010/main" val="2486022894"/>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C13D24CF-86E8-4031-8783-74FEEABEC14A}"/>
              </a:ext>
            </a:extLst>
          </p:cNvPr>
          <p:cNvSpPr>
            <a:spLocks noGrp="1"/>
          </p:cNvSpPr>
          <p:nvPr>
            <p:ph type="title"/>
          </p:nvPr>
        </p:nvSpPr>
        <p:spPr/>
        <p:txBody>
          <a:bodyPr/>
          <a:lstStyle/>
          <a:p>
            <a:r>
              <a:rPr lang="he-IL" dirty="0" smtClean="0"/>
              <a:t>הגשת התביעה</a:t>
            </a:r>
            <a:endParaRPr lang="he-IL" dirty="0"/>
          </a:p>
        </p:txBody>
      </p:sp>
      <p:sp>
        <p:nvSpPr>
          <p:cNvPr id="3" name="מציין מיקום תוכן 2">
            <a:extLst>
              <a:ext uri="{FF2B5EF4-FFF2-40B4-BE49-F238E27FC236}">
                <a16:creationId xmlns:a16="http://schemas.microsoft.com/office/drawing/2014/main" xmlns="" id="{E868B549-CE1A-4280-A41D-026FA08B2A6E}"/>
              </a:ext>
            </a:extLst>
          </p:cNvPr>
          <p:cNvSpPr>
            <a:spLocks noGrp="1"/>
          </p:cNvSpPr>
          <p:nvPr>
            <p:ph idx="1"/>
          </p:nvPr>
        </p:nvSpPr>
        <p:spPr/>
        <p:txBody>
          <a:bodyPr>
            <a:normAutofit fontScale="92500" lnSpcReduction="20000"/>
          </a:bodyPr>
          <a:lstStyle/>
          <a:p>
            <a:r>
              <a:rPr lang="he-IL" sz="3200" dirty="0"/>
              <a:t>תביעה לתגמול מן המוסד לביטוח לאומי יש להגיש בטופס בל/ 502 , שאפשר לקבלו בכל אחד מסניפי המוסד לביטוח לאומי, או באתר האינטרנט של הביטוח </a:t>
            </a:r>
            <a:r>
              <a:rPr lang="he-IL" sz="3200" dirty="0" smtClean="0"/>
              <a:t>הלאומי.</a:t>
            </a:r>
          </a:p>
          <a:p>
            <a:r>
              <a:rPr lang="he-IL" sz="3200" dirty="0" smtClean="0"/>
              <a:t>עובד </a:t>
            </a:r>
            <a:r>
              <a:rPr lang="he-IL" sz="3200" dirty="0"/>
              <a:t>שכיר הזכאי לתשלום בתביעה אישית, יגיש תביעה בכל אחד מסניפי המוסד לביטוח לאומי, לפי בחירתו. לתביעה יש לצרף את האישור המתאים מצה"ל טופס 3010 או היחידה לכוח אדם שעת חירום שליד משרד העבודה </a:t>
            </a:r>
            <a:r>
              <a:rPr lang="he-IL" sz="3200" dirty="0" smtClean="0"/>
              <a:t>טופס </a:t>
            </a:r>
            <a:r>
              <a:rPr lang="he-IL" sz="3200" dirty="0"/>
              <a:t>כ"א 100.</a:t>
            </a:r>
          </a:p>
        </p:txBody>
      </p:sp>
    </p:spTree>
    <p:extLst>
      <p:ext uri="{BB962C8B-B14F-4D97-AF65-F5344CB8AC3E}">
        <p14:creationId xmlns:p14="http://schemas.microsoft.com/office/powerpoint/2010/main" val="1696797919"/>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הפרשות בזמן המילואים</a:t>
            </a:r>
            <a:endParaRPr lang="he-IL" dirty="0"/>
          </a:p>
        </p:txBody>
      </p:sp>
      <p:sp>
        <p:nvSpPr>
          <p:cNvPr id="3" name="מציין מיקום תוכן 2"/>
          <p:cNvSpPr>
            <a:spLocks noGrp="1"/>
          </p:cNvSpPr>
          <p:nvPr>
            <p:ph idx="1"/>
          </p:nvPr>
        </p:nvSpPr>
        <p:spPr/>
        <p:txBody>
          <a:bodyPr/>
          <a:lstStyle/>
          <a:p>
            <a:pPr marL="0" indent="0">
              <a:buNone/>
            </a:pPr>
            <a:r>
              <a:rPr lang="he-IL" dirty="0"/>
              <a:t>סעיף 283 לחוק הביטוח הלאומי מחייב את המעסיק להמשיך ולשלם לעובד שיצא למילואים את</a:t>
            </a:r>
          </a:p>
          <a:p>
            <a:pPr marL="0" indent="0">
              <a:buNone/>
            </a:pPr>
            <a:r>
              <a:rPr lang="he-IL" dirty="0"/>
              <a:t>התשלומים שנהג לשלם לקופת תגמולים או לקופת פנסיה כאילו לא שירת והמשיך לעבוד. ע"פ חוות</a:t>
            </a:r>
          </a:p>
          <a:p>
            <a:pPr marL="0" indent="0">
              <a:buNone/>
            </a:pPr>
            <a:r>
              <a:rPr lang="he-IL" dirty="0"/>
              <a:t>דעת משפטית שהתקבלה במוסד לביטוח לאומי יש להפריש את אותן הפרשות סוציאליות אשר</a:t>
            </a:r>
          </a:p>
          <a:p>
            <a:pPr marL="0" indent="0">
              <a:buNone/>
            </a:pPr>
            <a:r>
              <a:rPr lang="he-IL" dirty="0"/>
              <a:t>מנוכות בד"כ מהשכר הרגיל של העובד לאותה תקופה, ולא מסה"כ התגמול לפי חוק המילואים</a:t>
            </a:r>
          </a:p>
          <a:p>
            <a:pPr marL="0" indent="0">
              <a:buNone/>
            </a:pPr>
            <a:r>
              <a:rPr lang="he-IL" dirty="0"/>
              <a:t>החדש, אשר בד"כ גבוה מהשכר הרגיל.</a:t>
            </a:r>
          </a:p>
        </p:txBody>
      </p:sp>
    </p:spTree>
    <p:extLst>
      <p:ext uri="{BB962C8B-B14F-4D97-AF65-F5344CB8AC3E}">
        <p14:creationId xmlns:p14="http://schemas.microsoft.com/office/powerpoint/2010/main" val="1416462917"/>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838200" y="914400"/>
            <a:ext cx="10522058" cy="5262563"/>
          </a:xfrm>
        </p:spPr>
        <p:txBody>
          <a:bodyPr>
            <a:normAutofit/>
          </a:bodyPr>
          <a:lstStyle/>
          <a:p>
            <a:pPr marL="0" indent="0">
              <a:buNone/>
            </a:pPr>
            <a:r>
              <a:rPr lang="he-IL" b="1" dirty="0"/>
              <a:t>נוהל תשלום התגמול באמצעות המעסיק:</a:t>
            </a:r>
          </a:p>
          <a:p>
            <a:pPr marL="0" indent="0">
              <a:buNone/>
            </a:pPr>
            <a:r>
              <a:rPr lang="he-IL" dirty="0" smtClean="0"/>
              <a:t>התיקון </a:t>
            </a:r>
            <a:r>
              <a:rPr lang="he-IL" dirty="0"/>
              <a:t>לסעיפים 276 ו- 280 לחוק קובע כי המעביד יעביר לעובד המשרת במילואים תשלום על</a:t>
            </a:r>
          </a:p>
          <a:p>
            <a:pPr marL="0" indent="0">
              <a:buNone/>
            </a:pPr>
            <a:r>
              <a:rPr lang="he-IL" dirty="0"/>
              <a:t>חשבון תגמול המילואים בסכום שהיה משלם לו אילולא שירת במילואים והמשיך לעבוד. )מקדמה(.</a:t>
            </a:r>
          </a:p>
          <a:p>
            <a:pPr marL="0" indent="0">
              <a:buNone/>
            </a:pPr>
            <a:r>
              <a:rPr lang="he-IL" dirty="0"/>
              <a:t>כמו כן, נקבע כי לאחר העברת התגמול לידי המעביד, המעביד יעביר לעובד את יתרת התגמול</a:t>
            </a:r>
          </a:p>
          <a:p>
            <a:pPr marL="0" indent="0">
              <a:buNone/>
            </a:pPr>
            <a:r>
              <a:rPr lang="he-IL" dirty="0"/>
              <a:t>בגובה ההפרש בין התגמול שהועבר ע"י המוסד לבין השכר ששולם לעובד על חשבון התגמול. )יתרת</a:t>
            </a:r>
          </a:p>
          <a:p>
            <a:pPr marL="0" indent="0">
              <a:buNone/>
            </a:pPr>
            <a:r>
              <a:rPr lang="he-IL" dirty="0"/>
              <a:t>התגמול(</a:t>
            </a:r>
          </a:p>
          <a:p>
            <a:pPr marL="0" indent="0">
              <a:buNone/>
            </a:pPr>
            <a:r>
              <a:rPr lang="he-IL" dirty="0"/>
              <a:t>דין יתרת התגמול כדין שכר עבודה, והמעביד יעבירו לעובד לכל המאוחר ביום שבו משולם שכרו של</a:t>
            </a:r>
          </a:p>
          <a:p>
            <a:pPr marL="0" indent="0">
              <a:buNone/>
            </a:pPr>
            <a:r>
              <a:rPr lang="he-IL" dirty="0"/>
              <a:t>העובד בחודש שבו הועבר התגמול למעסיק.</a:t>
            </a:r>
          </a:p>
          <a:p>
            <a:endParaRPr lang="he-IL" dirty="0"/>
          </a:p>
        </p:txBody>
      </p:sp>
    </p:spTree>
    <p:extLst>
      <p:ext uri="{BB962C8B-B14F-4D97-AF65-F5344CB8AC3E}">
        <p14:creationId xmlns:p14="http://schemas.microsoft.com/office/powerpoint/2010/main" val="1560476674"/>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838199" y="240224"/>
            <a:ext cx="10987007" cy="5936739"/>
          </a:xfrm>
        </p:spPr>
        <p:txBody>
          <a:bodyPr>
            <a:noAutofit/>
          </a:bodyPr>
          <a:lstStyle/>
          <a:p>
            <a:r>
              <a:rPr lang="he-IL" sz="2000" dirty="0"/>
              <a:t>מרכיבי השכר:</a:t>
            </a:r>
          </a:p>
          <a:p>
            <a:r>
              <a:rPr lang="he-IL" sz="2000" dirty="0"/>
              <a:t>להלן פירוט רכיבי השכר ואופן ההתייחסות אליהם בחישוב תגמולי המילואים:</a:t>
            </a:r>
          </a:p>
          <a:p>
            <a:r>
              <a:rPr lang="he-IL" sz="2000" dirty="0"/>
              <a:t>1 .מילואים בסופי שבוע ובמהלך חופשות - מי שמשרת במילואים בסוף שבוע ואינו נעדר מהעבודה</a:t>
            </a:r>
          </a:p>
          <a:p>
            <a:r>
              <a:rPr lang="he-IL" sz="2000" dirty="0"/>
              <a:t>זכאי למלוא תגמולי המילואים גם בגין ימים אלה.</a:t>
            </a:r>
          </a:p>
          <a:p>
            <a:r>
              <a:rPr lang="he-IL" sz="2000" dirty="0"/>
              <a:t>2 .שירות במילואים בזמן חופשה - על פי חוק חופשה שנתית, הימים בהם משרת עובד במילואים לא</a:t>
            </a:r>
          </a:p>
          <a:p>
            <a:r>
              <a:rPr lang="he-IL" sz="2000" dirty="0"/>
              <a:t>מובאים במניין ימי החופשה . המשרת זכאי לקבל את תגמול המילואים גם אם ביצע את השירות בזמן</a:t>
            </a:r>
          </a:p>
          <a:p>
            <a:r>
              <a:rPr lang="he-IL" sz="2000" dirty="0"/>
              <a:t>החופשה.</a:t>
            </a:r>
          </a:p>
          <a:p>
            <a:r>
              <a:rPr lang="he-IL" sz="2000" dirty="0"/>
              <a:t>3 .תשלומים שנתיים –יש להתייחס לתקופות שירות המילואים כפי שמתייחסים לעובד הנמצא בחופשה</a:t>
            </a:r>
          </a:p>
          <a:p>
            <a:r>
              <a:rPr lang="he-IL" sz="2000" dirty="0"/>
              <a:t>בתשלום.</a:t>
            </a:r>
          </a:p>
          <a:p>
            <a:r>
              <a:rPr lang="he-IL" sz="2000" dirty="0"/>
              <a:t>4 .פריסת שכר – החוק קובע כי המעביד לא יביא בחשבון סכומים חד פעמים ששולמו לעובד בין</a:t>
            </a:r>
          </a:p>
          <a:p>
            <a:r>
              <a:rPr lang="he-IL" sz="2000" dirty="0"/>
              <a:t>שהוסיף לעבוד ובין שנעדר מעבודתו. בין רכיבים אלה ניתן למנות גם תשלום נוסף כדמי הבראה,</a:t>
            </a:r>
          </a:p>
          <a:p>
            <a:r>
              <a:rPr lang="he-IL" sz="2000" dirty="0"/>
              <a:t>ביגוד, משכורת י"ג וכדומה.</a:t>
            </a:r>
          </a:p>
          <a:p>
            <a:r>
              <a:rPr lang="he-IL" sz="2000" dirty="0"/>
              <a:t>כשם שלא מנוכה מהעובד החלק היחסי של התשלום הנוסף כאשר הוא נעדר מהעבודה מכל סיבה</a:t>
            </a:r>
          </a:p>
          <a:p>
            <a:r>
              <a:rPr lang="he-IL" sz="2000" dirty="0"/>
              <a:t>שהיא כגון חופשה, אין מקום לנכות תשלום זה כאשר שוהה העובד בשירות מילואים.</a:t>
            </a:r>
          </a:p>
          <a:p>
            <a:endParaRPr lang="he-IL" sz="1800" dirty="0"/>
          </a:p>
        </p:txBody>
      </p:sp>
    </p:spTree>
    <p:extLst>
      <p:ext uri="{BB962C8B-B14F-4D97-AF65-F5344CB8AC3E}">
        <p14:creationId xmlns:p14="http://schemas.microsoft.com/office/powerpoint/2010/main" val="768317680"/>
      </p:ext>
    </p:extLst>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838199" y="495946"/>
            <a:ext cx="10560803" cy="5681017"/>
          </a:xfrm>
        </p:spPr>
        <p:txBody>
          <a:bodyPr>
            <a:normAutofit/>
          </a:bodyPr>
          <a:lstStyle/>
          <a:p>
            <a:r>
              <a:rPr lang="he-IL" dirty="0"/>
              <a:t>5 .ביטוח פנסיוני – הוראות סעיף 283 לחוק הביטוח הלאומי קובעות כי על המעסיק להמשיך להפריש</a:t>
            </a:r>
          </a:p>
          <a:p>
            <a:r>
              <a:rPr lang="he-IL" dirty="0"/>
              <a:t>תשלומים לקופות וקרנות השתלמות גם בתקופה שהעובד משרת במילואים.</a:t>
            </a:r>
          </a:p>
          <a:p>
            <a:r>
              <a:rPr lang="he-IL" dirty="0"/>
              <a:t>6 .שווי רכב צמוד – כאשר עובד משאיר את הרכב הצמוד בחצרי המעביד בעת שירותו במילואים, הוא</a:t>
            </a:r>
          </a:p>
          <a:p>
            <a:r>
              <a:rPr lang="he-IL" dirty="0"/>
              <a:t>זכאי למלוא התגמול בלא שרשאי המעביד לנכות רכיב זה.</a:t>
            </a:r>
          </a:p>
          <a:p>
            <a:r>
              <a:rPr lang="he-IL" dirty="0"/>
              <a:t>7 .רכב - כאשר המעסיק מעמיד לרשות העובד את הרכב בתקופת שירות המילואים והוא נוהג לעשות</a:t>
            </a:r>
          </a:p>
          <a:p>
            <a:r>
              <a:rPr lang="he-IL" dirty="0"/>
              <a:t>זאת גם מצב בו העובד נעדר מעבודתו מכל סיבה שהיא, המעביד חייב לשלם לעובד בגין רכיב זה.</a:t>
            </a:r>
          </a:p>
          <a:p>
            <a:r>
              <a:rPr lang="he-IL" dirty="0"/>
              <a:t>8 .ניכוי דמי ביטוח לאומי דמי ביטוח בריאות ומס הכנסה - עובד שכיר שמקבל את התגמול ממעסיקו–</a:t>
            </a:r>
          </a:p>
          <a:p>
            <a:r>
              <a:rPr lang="he-IL" dirty="0"/>
              <a:t>ינוכו מהתגמול ע"י מעסיקו דמי ביטוח לאומי דמי ביטוח בריאות ומס הכנסה, כפי שמנוכה מהכנסתו</a:t>
            </a:r>
          </a:p>
          <a:p>
            <a:r>
              <a:rPr lang="he-IL" dirty="0"/>
              <a:t>מעבודה. עובד שכיר שמגיש תביעה אישית בבל/ -502 ינוכו מהתגמול דמי ביטוח בריאות ומס הכנסה</a:t>
            </a:r>
          </a:p>
          <a:p>
            <a:r>
              <a:rPr lang="he-IL" dirty="0"/>
              <a:t>בלבד</a:t>
            </a:r>
          </a:p>
        </p:txBody>
      </p:sp>
    </p:spTree>
    <p:extLst>
      <p:ext uri="{BB962C8B-B14F-4D97-AF65-F5344CB8AC3E}">
        <p14:creationId xmlns:p14="http://schemas.microsoft.com/office/powerpoint/2010/main" val="2918115165"/>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הגשת התביעה</a:t>
            </a:r>
            <a:endParaRPr lang="he-IL" dirty="0"/>
          </a:p>
        </p:txBody>
      </p:sp>
      <p:sp>
        <p:nvSpPr>
          <p:cNvPr id="3" name="מציין מיקום תוכן 2"/>
          <p:cNvSpPr>
            <a:spLocks noGrp="1"/>
          </p:cNvSpPr>
          <p:nvPr>
            <p:ph idx="1"/>
          </p:nvPr>
        </p:nvSpPr>
        <p:spPr/>
        <p:txBody>
          <a:bodyPr>
            <a:normAutofit fontScale="92500" lnSpcReduction="10000"/>
          </a:bodyPr>
          <a:lstStyle/>
          <a:p>
            <a:r>
              <a:rPr lang="he-IL" dirty="0"/>
              <a:t>המוסד לביטוח לאומי מחזיר למעסיקים את תגמולי המילואים ששילמו לעובדיהם</a:t>
            </a:r>
          </a:p>
          <a:p>
            <a:r>
              <a:rPr lang="he-IL" dirty="0"/>
              <a:t>כחוק.</a:t>
            </a:r>
          </a:p>
          <a:p>
            <a:r>
              <a:rPr lang="he-IL" dirty="0"/>
              <a:t>המוסד לביטוח לאומי</a:t>
            </a:r>
          </a:p>
          <a:p>
            <a:r>
              <a:rPr lang="he-IL" dirty="0"/>
              <a:t>אגף גמלאות מחליפות שכר -תחום מילואים</a:t>
            </a:r>
          </a:p>
          <a:p>
            <a:r>
              <a:rPr lang="he-IL" dirty="0" smtClean="0"/>
              <a:t>כדי </a:t>
            </a:r>
            <a:r>
              <a:rPr lang="he-IL" dirty="0"/>
              <a:t>לקבל את החזר התגמולים, על המעסיק להגיש תביעה על גבי טופס בל/501 בסניף המוסד לביטוח לאומי</a:t>
            </a:r>
          </a:p>
          <a:p>
            <a:r>
              <a:rPr lang="he-IL" dirty="0"/>
              <a:t>שבו מתנהל חשבון דמי הביטוח שלו. ניתן להוריד את הטופס מאתר האינטרנט של הביטוח הלאומי:</a:t>
            </a:r>
          </a:p>
          <a:p>
            <a:r>
              <a:rPr lang="en-US" dirty="0" smtClean="0"/>
              <a:t>.</a:t>
            </a:r>
            <a:r>
              <a:rPr lang="he-IL" dirty="0"/>
              <a:t>בטופס התביעה, בטבלת השכר, ירשום המעסיק את השכר ברוטו, החייב בדמי ביטוח.</a:t>
            </a:r>
          </a:p>
          <a:p>
            <a:r>
              <a:rPr lang="he-IL" dirty="0"/>
              <a:t>המוסד לביטוח לאומי יחשב את התגמול על פי השכר שדווח בתביעה ויוסיף עליו את תוספות היוקר על פי</a:t>
            </a:r>
          </a:p>
          <a:p>
            <a:r>
              <a:rPr lang="he-IL" dirty="0"/>
              <a:t>החוק ואת השלמת השכר לשכר המינימום במקרים הרלבנטיים.</a:t>
            </a:r>
          </a:p>
        </p:txBody>
      </p:sp>
    </p:spTree>
    <p:extLst>
      <p:ext uri="{BB962C8B-B14F-4D97-AF65-F5344CB8AC3E}">
        <p14:creationId xmlns:p14="http://schemas.microsoft.com/office/powerpoint/2010/main" val="2883636048"/>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האם עובד שעבד בזמן המילואים זכאי לשכר?</a:t>
            </a:r>
            <a:endParaRPr lang="he-IL" dirty="0"/>
          </a:p>
        </p:txBody>
      </p:sp>
      <p:sp>
        <p:nvSpPr>
          <p:cNvPr id="3" name="מציין מיקום תוכן 2"/>
          <p:cNvSpPr>
            <a:spLocks noGrp="1"/>
          </p:cNvSpPr>
          <p:nvPr>
            <p:ph idx="1"/>
          </p:nvPr>
        </p:nvSpPr>
        <p:spPr/>
        <p:txBody>
          <a:bodyPr/>
          <a:lstStyle/>
          <a:p>
            <a:r>
              <a:rPr lang="he-IL" dirty="0" smtClean="0"/>
              <a:t>פס"ד גב-ים בית </a:t>
            </a:r>
            <a:r>
              <a:rPr lang="he-IL" dirty="0"/>
              <a:t>הדין קבע, כי אין להפלות לטובה עובד היוצא לשירות מילואים המאפשר לו גם לעבוד, לבין עובד היוצא לשירות מילואים מלא. לכן, נקבע כי עובד הנקרא לשירות מילואים ובמהלכו הוא מבצע את עבודתו אצל המעביד זכאי לקבל שכר רגיל - אך הוא לא יקבל את התגמול מהביטוח הלאומי.</a:t>
            </a:r>
            <a:br>
              <a:rPr lang="he-IL" dirty="0"/>
            </a:br>
            <a:r>
              <a:rPr lang="he-IL" dirty="0"/>
              <a:t>עוד קבע בית המשפט, כי במקרה כזה המעביד אינו רשאי לדרוש מהמוסד לביטוח לאומי החזר תגמול עבור העובד, ואם הוא קיבל אותו עליו להחזירו.</a:t>
            </a:r>
          </a:p>
        </p:txBody>
      </p:sp>
    </p:spTree>
    <p:extLst>
      <p:ext uri="{BB962C8B-B14F-4D97-AF65-F5344CB8AC3E}">
        <p14:creationId xmlns:p14="http://schemas.microsoft.com/office/powerpoint/2010/main" val="461200219"/>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הכנסות עובד שכיר פטורות מתשלום דמי ביטוח.pdf - Adobe Acrobat Reader DC"/>
          <p:cNvPicPr>
            <a:picLocks noChangeAspect="1"/>
          </p:cNvPicPr>
          <p:nvPr/>
        </p:nvPicPr>
        <p:blipFill rotWithShape="1">
          <a:blip r:embed="rId2">
            <a:extLst>
              <a:ext uri="{28A0092B-C50C-407E-A947-70E740481C1C}">
                <a14:useLocalDpi xmlns:a14="http://schemas.microsoft.com/office/drawing/2010/main" val="0"/>
              </a:ext>
            </a:extLst>
          </a:blip>
          <a:srcRect l="20261" t="13460" r="35565" b="12379"/>
          <a:stretch/>
        </p:blipFill>
        <p:spPr>
          <a:xfrm>
            <a:off x="623392" y="404664"/>
            <a:ext cx="10561173" cy="5832648"/>
          </a:xfrm>
          <a:prstGeom prst="rect">
            <a:avLst/>
          </a:prstGeom>
        </p:spPr>
      </p:pic>
    </p:spTree>
    <p:extLst>
      <p:ext uri="{BB962C8B-B14F-4D97-AF65-F5344CB8AC3E}">
        <p14:creationId xmlns:p14="http://schemas.microsoft.com/office/powerpoint/2010/main" val="1170205319"/>
      </p:ext>
    </p:extLst>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F4D690F0-BBBC-4AAB-9CDB-97AE87EA5418}"/>
              </a:ext>
            </a:extLst>
          </p:cNvPr>
          <p:cNvSpPr>
            <a:spLocks noGrp="1"/>
          </p:cNvSpPr>
          <p:nvPr>
            <p:ph type="title"/>
          </p:nvPr>
        </p:nvSpPr>
        <p:spPr/>
        <p:txBody>
          <a:bodyPr/>
          <a:lstStyle/>
          <a:p>
            <a:r>
              <a:rPr lang="he-IL" dirty="0" smtClean="0"/>
              <a:t>תיקון עוולה</a:t>
            </a:r>
            <a:endParaRPr lang="he-IL" dirty="0"/>
          </a:p>
        </p:txBody>
      </p:sp>
      <p:sp>
        <p:nvSpPr>
          <p:cNvPr id="3" name="מציין מיקום תוכן 2">
            <a:extLst>
              <a:ext uri="{FF2B5EF4-FFF2-40B4-BE49-F238E27FC236}">
                <a16:creationId xmlns:a16="http://schemas.microsoft.com/office/drawing/2014/main" xmlns="" id="{B574C6D6-EAB8-419A-ADFB-826E10A93834}"/>
              </a:ext>
            </a:extLst>
          </p:cNvPr>
          <p:cNvSpPr>
            <a:spLocks noGrp="1"/>
          </p:cNvSpPr>
          <p:nvPr>
            <p:ph idx="1"/>
          </p:nvPr>
        </p:nvSpPr>
        <p:spPr/>
        <p:txBody>
          <a:bodyPr/>
          <a:lstStyle/>
          <a:p>
            <a:r>
              <a:rPr lang="he-IL" sz="3600" dirty="0"/>
              <a:t>271. (א) מי שמשרת כחוק במילואים, ישולם לו תגמול בשיעור האמור בסעיף 272, בעד ימי שירותו במילואים כמפורט להלן, לפי העניין, אף אם הכנסתו לא פחתה מחמת שירותו כאמור:</a:t>
            </a:r>
          </a:p>
          <a:p>
            <a:endParaRPr lang="he-IL" dirty="0"/>
          </a:p>
          <a:p>
            <a:endParaRPr lang="he-IL" dirty="0"/>
          </a:p>
        </p:txBody>
      </p:sp>
    </p:spTree>
    <p:extLst>
      <p:ext uri="{BB962C8B-B14F-4D97-AF65-F5344CB8AC3E}">
        <p14:creationId xmlns:p14="http://schemas.microsoft.com/office/powerpoint/2010/main" val="429439564"/>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descr="הכנסות עובד שכיר פטורות מתשלום דמי ביטוח.pdf - Adobe Acrobat Reader DC"/>
          <p:cNvPicPr>
            <a:picLocks noChangeAspect="1"/>
          </p:cNvPicPr>
          <p:nvPr/>
        </p:nvPicPr>
        <p:blipFill rotWithShape="1">
          <a:blip r:embed="rId2">
            <a:extLst>
              <a:ext uri="{28A0092B-C50C-407E-A947-70E740481C1C}">
                <a14:useLocalDpi xmlns:a14="http://schemas.microsoft.com/office/drawing/2010/main" val="0"/>
              </a:ext>
            </a:extLst>
          </a:blip>
          <a:srcRect l="20869" t="13748" r="35740" b="9926"/>
          <a:stretch/>
        </p:blipFill>
        <p:spPr>
          <a:xfrm>
            <a:off x="1199456" y="332656"/>
            <a:ext cx="9697077" cy="6097668"/>
          </a:xfrm>
          <a:prstGeom prst="rect">
            <a:avLst/>
          </a:prstGeom>
        </p:spPr>
      </p:pic>
    </p:spTree>
    <p:extLst>
      <p:ext uri="{BB962C8B-B14F-4D97-AF65-F5344CB8AC3E}">
        <p14:creationId xmlns:p14="http://schemas.microsoft.com/office/powerpoint/2010/main" val="4003792229"/>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7392597" y="908720"/>
            <a:ext cx="3313728" cy="369332"/>
          </a:xfrm>
          <a:prstGeom prst="rect">
            <a:avLst/>
          </a:prstGeom>
        </p:spPr>
        <p:txBody>
          <a:bodyPr wrap="none">
            <a:spAutoFit/>
          </a:bodyPr>
          <a:lstStyle/>
          <a:p>
            <a:r>
              <a:rPr lang="he-IL" dirty="0">
                <a:solidFill>
                  <a:prstClr val="black"/>
                </a:solidFill>
              </a:rPr>
              <a:t>המוסד לביטוח לאומי נ' יהודה </a:t>
            </a:r>
            <a:r>
              <a:rPr lang="he-IL" dirty="0" err="1">
                <a:solidFill>
                  <a:prstClr val="black"/>
                </a:solidFill>
              </a:rPr>
              <a:t>זפרני</a:t>
            </a:r>
            <a:endParaRPr lang="he-IL" dirty="0">
              <a:solidFill>
                <a:prstClr val="black"/>
              </a:solidFill>
            </a:endParaRPr>
          </a:p>
        </p:txBody>
      </p:sp>
      <p:sp>
        <p:nvSpPr>
          <p:cNvPr id="3" name="מלבן 2"/>
          <p:cNvSpPr/>
          <p:nvPr/>
        </p:nvSpPr>
        <p:spPr>
          <a:xfrm>
            <a:off x="815413" y="1484785"/>
            <a:ext cx="10081120" cy="3139321"/>
          </a:xfrm>
          <a:prstGeom prst="rect">
            <a:avLst/>
          </a:prstGeom>
        </p:spPr>
        <p:txBody>
          <a:bodyPr wrap="square">
            <a:spAutoFit/>
          </a:bodyPr>
          <a:lstStyle/>
          <a:p>
            <a:r>
              <a:rPr lang="he-IL" dirty="0">
                <a:solidFill>
                  <a:prstClr val="black"/>
                </a:solidFill>
              </a:rPr>
              <a:t>אם "תקופת אכשרה לגבי תקופת עבודה פלונית", לפי הוראת סעיף 161 לחוק הביטוח הלאומי [נוסח משולב] התשנ"ה-1995, כוללת בתוכה פרק זמן של "תקופת הודעה מוקדמת" לפי חוק הודעה מוקדמת לפיטורים ולהתפטרות התשס"א-2001, שמעסיק ויתר על עבודת העובד במהלכה? זו השאלה העומדת לבירור במסגרת הערעורים שלפנינו.</a:t>
            </a:r>
            <a:r>
              <a:rPr lang="he-IL" dirty="0" smtClean="0">
                <a:solidFill>
                  <a:prstClr val="black"/>
                </a:solidFill>
              </a:rPr>
              <a:t/>
            </a:r>
            <a:br>
              <a:rPr lang="he-IL" dirty="0" smtClean="0">
                <a:solidFill>
                  <a:prstClr val="black"/>
                </a:solidFill>
              </a:rPr>
            </a:br>
            <a:r>
              <a:rPr lang="he-IL" dirty="0" smtClean="0">
                <a:solidFill>
                  <a:prstClr val="black"/>
                </a:solidFill>
              </a:rPr>
              <a:t/>
            </a:r>
            <a:br>
              <a:rPr lang="he-IL" dirty="0" smtClean="0">
                <a:solidFill>
                  <a:prstClr val="black"/>
                </a:solidFill>
              </a:rPr>
            </a:br>
            <a:r>
              <a:rPr lang="he-IL" dirty="0">
                <a:solidFill>
                  <a:prstClr val="black"/>
                </a:solidFill>
              </a:rPr>
              <a:t>בית הדין האזורי בבאר שבע (הנשיא מיכאל שפיצר ונציגי הציבור דב </a:t>
            </a:r>
            <a:r>
              <a:rPr lang="he-IL" dirty="0" err="1">
                <a:solidFill>
                  <a:prstClr val="black"/>
                </a:solidFill>
              </a:rPr>
              <a:t>אבדור</a:t>
            </a:r>
            <a:r>
              <a:rPr lang="he-IL" dirty="0">
                <a:solidFill>
                  <a:prstClr val="black"/>
                </a:solidFill>
              </a:rPr>
              <a:t> ושאול ששון; בל 1763/06) כמו גם בית הדין האזורי בחיפה (הניא רם כהן ונציגת הציבור עדה וולקן; בל2171/06) השיבו בחיוב על השאלה בדבר מניינה של תקופת ההודעה המוקדמת במסגרת תקופת האכשרה, וקבעו, כל אחד מהם בהתייחס לתביעתו של המשיב שהייתה לפניו, כי "תקופת ההודעה המוקדמת" שבה ויתר מעסיקו של כל אחד מן המשיבים על נוכחותם ועל עבודתם בפועל, השלימה את תקופת האכשרה הנדרשת על פי הוראת הדין לעניין הזכאות לדמי אבטלה.</a:t>
            </a:r>
            <a:r>
              <a:rPr lang="he-IL" dirty="0" smtClean="0">
                <a:solidFill>
                  <a:prstClr val="black"/>
                </a:solidFill>
              </a:rPr>
              <a:t/>
            </a:r>
            <a:br>
              <a:rPr lang="he-IL" dirty="0" smtClean="0">
                <a:solidFill>
                  <a:prstClr val="black"/>
                </a:solidFill>
              </a:rPr>
            </a:br>
            <a:endParaRPr lang="he-IL" dirty="0">
              <a:solidFill>
                <a:prstClr val="black"/>
              </a:solidFill>
            </a:endParaRPr>
          </a:p>
        </p:txBody>
      </p:sp>
    </p:spTree>
    <p:extLst>
      <p:ext uri="{BB962C8B-B14F-4D97-AF65-F5344CB8AC3E}">
        <p14:creationId xmlns:p14="http://schemas.microsoft.com/office/powerpoint/2010/main" val="2891001116"/>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199456" y="548683"/>
            <a:ext cx="10363200" cy="1470025"/>
          </a:xfrm>
        </p:spPr>
        <p:txBody>
          <a:bodyPr/>
          <a:lstStyle/>
          <a:p>
            <a:r>
              <a:rPr lang="he-IL" dirty="0" smtClean="0"/>
              <a:t>הוקפא השכר הממוצע במשק</a:t>
            </a:r>
            <a:endParaRPr lang="he-IL" dirty="0"/>
          </a:p>
        </p:txBody>
      </p:sp>
      <p:sp>
        <p:nvSpPr>
          <p:cNvPr id="3" name="כותרת משנה 2"/>
          <p:cNvSpPr>
            <a:spLocks noGrp="1"/>
          </p:cNvSpPr>
          <p:nvPr>
            <p:ph type="subTitle" idx="1"/>
          </p:nvPr>
        </p:nvSpPr>
        <p:spPr>
          <a:xfrm>
            <a:off x="623392" y="1988840"/>
            <a:ext cx="10561173" cy="4320480"/>
          </a:xfrm>
        </p:spPr>
        <p:txBody>
          <a:bodyPr>
            <a:normAutofit/>
          </a:bodyPr>
          <a:lstStyle/>
          <a:p>
            <a:r>
              <a:rPr lang="he-IL" b="1" dirty="0" smtClean="0">
                <a:solidFill>
                  <a:schemeClr val="tx1"/>
                </a:solidFill>
              </a:rPr>
              <a:t>עקב משבר הקורונה וחשש לפגיעת קצבאות ועדת </a:t>
            </a:r>
            <a:r>
              <a:rPr lang="he-IL" b="1" dirty="0">
                <a:solidFill>
                  <a:schemeClr val="tx1"/>
                </a:solidFill>
              </a:rPr>
              <a:t>הכספים אישרה לקריאה שנייה ושלישית את הצעת החוק של משרד האוצר, לפיה השכר הממוצע לא יעודכן כעת, בשל משבר הקורונה, על ידי המוסד לביטוח לאומי. העדכון נעשה אחת לשנה בחודש ינואר ומשמש כבסיס לחישובים ולעדכונים שונים</a:t>
            </a:r>
          </a:p>
        </p:txBody>
      </p:sp>
    </p:spTree>
    <p:extLst>
      <p:ext uri="{BB962C8B-B14F-4D97-AF65-F5344CB8AC3E}">
        <p14:creationId xmlns:p14="http://schemas.microsoft.com/office/powerpoint/2010/main" val="3526884534"/>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נפגעי הקורונה</a:t>
            </a:r>
            <a:endParaRPr lang="he-IL" dirty="0"/>
          </a:p>
        </p:txBody>
      </p:sp>
      <p:sp>
        <p:nvSpPr>
          <p:cNvPr id="3" name="מציין מיקום תוכן 2"/>
          <p:cNvSpPr>
            <a:spLocks noGrp="1"/>
          </p:cNvSpPr>
          <p:nvPr>
            <p:ph idx="1"/>
          </p:nvPr>
        </p:nvSpPr>
        <p:spPr/>
        <p:txBody>
          <a:bodyPr>
            <a:normAutofit/>
          </a:bodyPr>
          <a:lstStyle/>
          <a:p>
            <a:pPr marL="514350" indent="-514350">
              <a:buAutoNum type="arabicPeriod"/>
            </a:pPr>
            <a:r>
              <a:rPr lang="he-IL" sz="4000" dirty="0" smtClean="0"/>
              <a:t>נפגעי עבודה- הוכחת העובד כי נפגע במקום עבודתו</a:t>
            </a:r>
          </a:p>
          <a:p>
            <a:pPr marL="514350" indent="-514350">
              <a:buAutoNum type="arabicPeriod"/>
            </a:pPr>
            <a:r>
              <a:rPr lang="he-IL" sz="4000" dirty="0" smtClean="0"/>
              <a:t>נכות כללית -  הוכחת העובד כי נגרמה ירידה משמעותית בכושר עבודתו.</a:t>
            </a:r>
            <a:endParaRPr lang="he-IL" sz="4000" dirty="0"/>
          </a:p>
        </p:txBody>
      </p:sp>
    </p:spTree>
    <p:extLst>
      <p:ext uri="{BB962C8B-B14F-4D97-AF65-F5344CB8AC3E}">
        <p14:creationId xmlns:p14="http://schemas.microsoft.com/office/powerpoint/2010/main" val="2424963311"/>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F6E6ABDB-F12D-440B-B3E7-9CF6F3D879B6}"/>
              </a:ext>
            </a:extLst>
          </p:cNvPr>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rtlCol="1">
            <a:normAutofit/>
          </a:bodyPr>
          <a:lstStyle/>
          <a:p>
            <a:pPr>
              <a:defRPr/>
            </a:pPr>
            <a:r>
              <a:rPr lang="he-IL" dirty="0"/>
              <a:t>תשלום לעובד שפוטר ללא הודעה מוקדמת</a:t>
            </a:r>
          </a:p>
        </p:txBody>
      </p:sp>
      <p:sp>
        <p:nvSpPr>
          <p:cNvPr id="3" name="מציין מיקום תוכן 2">
            <a:extLst>
              <a:ext uri="{FF2B5EF4-FFF2-40B4-BE49-F238E27FC236}">
                <a16:creationId xmlns:a16="http://schemas.microsoft.com/office/drawing/2014/main" xmlns="" id="{56F635C1-3FC6-4133-97D3-1D84065304E4}"/>
              </a:ext>
            </a:extLst>
          </p:cNvPr>
          <p:cNvSpPr>
            <a:spLocks noGrp="1"/>
          </p:cNvSpPr>
          <p:nvPr>
            <p:ph idx="1"/>
          </p:nvPr>
        </p:nvSpPr>
        <p:spPr/>
        <p:style>
          <a:lnRef idx="2">
            <a:schemeClr val="accent5"/>
          </a:lnRef>
          <a:fillRef idx="1">
            <a:schemeClr val="lt1"/>
          </a:fillRef>
          <a:effectRef idx="0">
            <a:schemeClr val="accent5"/>
          </a:effectRef>
          <a:fontRef idx="minor">
            <a:schemeClr val="dk1"/>
          </a:fontRef>
        </p:style>
        <p:txBody>
          <a:bodyPr rtlCol="1">
            <a:normAutofit/>
          </a:bodyPr>
          <a:lstStyle/>
          <a:p>
            <a:pPr>
              <a:defRPr/>
            </a:pPr>
            <a:r>
              <a:rPr lang="he-IL" dirty="0"/>
              <a:t>בעד תקופה שנקבעה בחוק, יש להקפיד ולדווח על כל תשלום, המשולם לעובד בגין אי-מתן הודעה מוקדמת, כשכר עבודה, גם אם העובד לא עבד בתקופה זו .המעביד חייב בתשלום דמי ביטוח בעבור תשלום זה) בהתאם להלכה שנפסקה בבית הדין הארצי </a:t>
            </a:r>
            <a:r>
              <a:rPr lang="he-IL" dirty="0" err="1"/>
              <a:t>עבל</a:t>
            </a:r>
            <a:r>
              <a:rPr lang="he-IL" dirty="0"/>
              <a:t> 01/123 המוסד לביטוח לאומי נ' זפרני </a:t>
            </a:r>
            <a:r>
              <a:rPr lang="he-IL" dirty="0" err="1"/>
              <a:t>וקרויטרו</a:t>
            </a:r>
            <a:r>
              <a:rPr lang="he-IL" dirty="0"/>
              <a:t> מחודש מרס 2002).</a:t>
            </a:r>
          </a:p>
        </p:txBody>
      </p:sp>
      <p:sp>
        <p:nvSpPr>
          <p:cNvPr id="4" name="מציין מיקום של כותרת תחתונה 3">
            <a:extLst>
              <a:ext uri="{FF2B5EF4-FFF2-40B4-BE49-F238E27FC236}">
                <a16:creationId xmlns:a16="http://schemas.microsoft.com/office/drawing/2014/main" xmlns="" id="{A68F62AF-AD68-4A0F-BE35-284D20860D36}"/>
              </a:ext>
            </a:extLst>
          </p:cNvPr>
          <p:cNvSpPr>
            <a:spLocks noGrp="1"/>
          </p:cNvSpPr>
          <p:nvPr>
            <p:ph type="ftr" sz="quarter" idx="11"/>
          </p:nvPr>
        </p:nvSpPr>
        <p:spPr>
          <a:xfrm>
            <a:off x="2495550" y="6021389"/>
            <a:ext cx="7488238" cy="700087"/>
          </a:xfrm>
        </p:spPr>
        <p:txBody>
          <a:bodyPr/>
          <a:lstStyle/>
          <a:p>
            <a:pPr>
              <a:defRPr/>
            </a:pPr>
            <a:r>
              <a:rPr lang="he-IL" sz="1400" b="1" dirty="0"/>
              <a:t>הצטרפו אלינו </a:t>
            </a:r>
            <a:r>
              <a:rPr lang="he-IL" sz="1400" b="1" dirty="0" err="1"/>
              <a:t>בפייסבוק</a:t>
            </a:r>
            <a:r>
              <a:rPr lang="he-IL" sz="1400" b="1" dirty="0"/>
              <a:t>- "קול המס" </a:t>
            </a:r>
            <a:r>
              <a:rPr lang="en-US" sz="1400" b="1" dirty="0"/>
              <a:t>www.kolhamas.co.il</a:t>
            </a:r>
            <a:endParaRPr lang="he-IL" sz="1400" b="1" dirty="0"/>
          </a:p>
        </p:txBody>
      </p:sp>
      <p:sp>
        <p:nvSpPr>
          <p:cNvPr id="10245" name="מציין מיקום של מספר שקופית 4">
            <a:extLst>
              <a:ext uri="{FF2B5EF4-FFF2-40B4-BE49-F238E27FC236}">
                <a16:creationId xmlns:a16="http://schemas.microsoft.com/office/drawing/2014/main" xmlns="" id="{75A7DDF7-8C33-471E-832E-5F767B0B3B0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a:spcBef>
                <a:spcPct val="0"/>
              </a:spcBef>
              <a:buFontTx/>
              <a:buNone/>
            </a:pPr>
            <a:fld id="{7370982F-C769-43FB-BA6B-EA1BC5D7755C}" type="slidenum">
              <a:rPr lang="he-IL" altLang="he-IL" sz="1200">
                <a:solidFill>
                  <a:srgbClr val="898989"/>
                </a:solidFill>
              </a:rPr>
              <a:pPr algn="l">
                <a:spcBef>
                  <a:spcPct val="0"/>
                </a:spcBef>
                <a:buFontTx/>
                <a:buNone/>
              </a:pPr>
              <a:t>7</a:t>
            </a:fld>
            <a:endParaRPr lang="he-IL" altLang="he-IL" sz="1200">
              <a:solidFill>
                <a:srgbClr val="898989"/>
              </a:solidFill>
            </a:endParaRPr>
          </a:p>
        </p:txBody>
      </p:sp>
    </p:spTree>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F7877DE4-D79D-4B10-A5FE-33FC02453075}"/>
              </a:ext>
            </a:extLst>
          </p:cNvPr>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rtlCol="1">
            <a:normAutofit/>
          </a:bodyPr>
          <a:lstStyle/>
          <a:p>
            <a:pPr>
              <a:defRPr/>
            </a:pPr>
            <a:endParaRPr lang="he-IL" dirty="0"/>
          </a:p>
        </p:txBody>
      </p:sp>
      <p:sp>
        <p:nvSpPr>
          <p:cNvPr id="3" name="מציין מיקום תוכן 2">
            <a:extLst>
              <a:ext uri="{FF2B5EF4-FFF2-40B4-BE49-F238E27FC236}">
                <a16:creationId xmlns:a16="http://schemas.microsoft.com/office/drawing/2014/main" xmlns="" id="{792A24EE-DEEE-4912-B248-5FD4B2868BFE}"/>
              </a:ext>
            </a:extLst>
          </p:cNvPr>
          <p:cNvSpPr>
            <a:spLocks noGrp="1"/>
          </p:cNvSpPr>
          <p:nvPr>
            <p:ph idx="1"/>
          </p:nvPr>
        </p:nvSpPr>
        <p:spPr>
          <a:xfrm>
            <a:off x="715397" y="1379349"/>
            <a:ext cx="8250371" cy="4713397"/>
          </a:xfrm>
        </p:spPr>
        <p:style>
          <a:lnRef idx="2">
            <a:schemeClr val="accent5"/>
          </a:lnRef>
          <a:fillRef idx="1">
            <a:schemeClr val="lt1"/>
          </a:fillRef>
          <a:effectRef idx="0">
            <a:schemeClr val="accent5"/>
          </a:effectRef>
          <a:fontRef idx="minor">
            <a:schemeClr val="dk1"/>
          </a:fontRef>
        </p:style>
        <p:txBody>
          <a:bodyPr rtlCol="1">
            <a:normAutofit/>
          </a:bodyPr>
          <a:lstStyle/>
          <a:p>
            <a:pPr>
              <a:defRPr/>
            </a:pPr>
            <a:r>
              <a:rPr lang="he-IL" dirty="0"/>
              <a:t>עד כה, כאשר נותקו יחסי עובד-מעביד, נהג המוסד לביטוח לאומי לראות בפיצוי, ששולם לעובד בשל אי-מתן הודעה מוקדמת, כפיצוי הוני, ולא כשכר עבודה. לפיכך לא חלה על המעביד חובת תשלום דמי ביטוח בגין הפיצוי .</a:t>
            </a:r>
          </a:p>
        </p:txBody>
      </p:sp>
      <p:sp>
        <p:nvSpPr>
          <p:cNvPr id="4" name="מציין מיקום של כותרת תחתונה 3">
            <a:extLst>
              <a:ext uri="{FF2B5EF4-FFF2-40B4-BE49-F238E27FC236}">
                <a16:creationId xmlns:a16="http://schemas.microsoft.com/office/drawing/2014/main" xmlns="" id="{0B4F9B18-BBF4-4A1B-9B10-32817FA96620}"/>
              </a:ext>
            </a:extLst>
          </p:cNvPr>
          <p:cNvSpPr>
            <a:spLocks noGrp="1"/>
          </p:cNvSpPr>
          <p:nvPr>
            <p:ph type="ftr" sz="quarter" idx="11"/>
          </p:nvPr>
        </p:nvSpPr>
        <p:spPr>
          <a:xfrm>
            <a:off x="2495550" y="6021389"/>
            <a:ext cx="7488238" cy="700087"/>
          </a:xfrm>
        </p:spPr>
        <p:txBody>
          <a:bodyPr/>
          <a:lstStyle/>
          <a:p>
            <a:pPr>
              <a:defRPr/>
            </a:pPr>
            <a:r>
              <a:rPr lang="he-IL" sz="1400" b="1" dirty="0"/>
              <a:t>הצטרפו אלינו </a:t>
            </a:r>
            <a:r>
              <a:rPr lang="he-IL" sz="1400" b="1" dirty="0" err="1"/>
              <a:t>בפייסבוק</a:t>
            </a:r>
            <a:r>
              <a:rPr lang="he-IL" sz="1400" b="1" dirty="0"/>
              <a:t>- "קול המס" </a:t>
            </a:r>
            <a:r>
              <a:rPr lang="en-US" sz="1400" b="1" dirty="0"/>
              <a:t>www.kolhamas.co.il</a:t>
            </a:r>
            <a:endParaRPr lang="he-IL" sz="1400" b="1" dirty="0"/>
          </a:p>
        </p:txBody>
      </p:sp>
      <p:sp>
        <p:nvSpPr>
          <p:cNvPr id="12293" name="מציין מיקום של מספר שקופית 4">
            <a:extLst>
              <a:ext uri="{FF2B5EF4-FFF2-40B4-BE49-F238E27FC236}">
                <a16:creationId xmlns:a16="http://schemas.microsoft.com/office/drawing/2014/main" xmlns="" id="{656D1682-0742-4694-BE30-657CC962440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a:spcBef>
                <a:spcPct val="0"/>
              </a:spcBef>
              <a:buFontTx/>
              <a:buNone/>
            </a:pPr>
            <a:fld id="{90D4EA73-C535-4E68-9109-851DD62C5285}" type="slidenum">
              <a:rPr lang="he-IL" altLang="he-IL" sz="1200">
                <a:solidFill>
                  <a:srgbClr val="898989"/>
                </a:solidFill>
              </a:rPr>
              <a:pPr algn="l">
                <a:spcBef>
                  <a:spcPct val="0"/>
                </a:spcBef>
                <a:buFontTx/>
                <a:buNone/>
              </a:pPr>
              <a:t>8</a:t>
            </a:fld>
            <a:endParaRPr lang="he-IL" altLang="he-IL" sz="1200">
              <a:solidFill>
                <a:srgbClr val="898989"/>
              </a:solidFill>
            </a:endParaRPr>
          </a:p>
        </p:txBody>
      </p:sp>
    </p:spTree>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18B43680-8A5C-465E-82E0-C3FF2FA6BE76}"/>
              </a:ext>
            </a:extLst>
          </p:cNvPr>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rtlCol="1">
            <a:normAutofit/>
          </a:bodyPr>
          <a:lstStyle/>
          <a:p>
            <a:pPr>
              <a:defRPr/>
            </a:pPr>
            <a:endParaRPr lang="he-IL" dirty="0"/>
          </a:p>
        </p:txBody>
      </p:sp>
      <p:sp>
        <p:nvSpPr>
          <p:cNvPr id="3" name="מציין מיקום תוכן 2">
            <a:extLst>
              <a:ext uri="{FF2B5EF4-FFF2-40B4-BE49-F238E27FC236}">
                <a16:creationId xmlns:a16="http://schemas.microsoft.com/office/drawing/2014/main" xmlns="" id="{E8A4FF78-3F5A-4366-80BC-ECF57A1EA8CC}"/>
              </a:ext>
            </a:extLst>
          </p:cNvPr>
          <p:cNvSpPr>
            <a:spLocks noGrp="1"/>
          </p:cNvSpPr>
          <p:nvPr>
            <p:ph idx="1"/>
          </p:nvPr>
        </p:nvSpPr>
        <p:spPr/>
        <p:style>
          <a:lnRef idx="2">
            <a:schemeClr val="accent5"/>
          </a:lnRef>
          <a:fillRef idx="1">
            <a:schemeClr val="lt1"/>
          </a:fillRef>
          <a:effectRef idx="0">
            <a:schemeClr val="accent5"/>
          </a:effectRef>
          <a:fontRef idx="minor">
            <a:schemeClr val="dk1"/>
          </a:fontRef>
        </p:style>
        <p:txBody>
          <a:bodyPr rtlCol="1">
            <a:normAutofit/>
          </a:bodyPr>
          <a:lstStyle/>
          <a:p>
            <a:pPr>
              <a:defRPr/>
            </a:pPr>
            <a:r>
              <a:rPr lang="he-IL" dirty="0"/>
              <a:t>בחודש מרס 2002 נקבעה ההלכה בבית הדין הארצי לעבודה שלפיה, כל תשלום בגין אי-מתן הודעה מוקדמת הקבוע בחוק הודעה מוקדמת לפיטורין ולהתפטרות - </a:t>
            </a:r>
            <a:r>
              <a:rPr lang="he-IL" dirty="0" err="1"/>
              <a:t>התשס"א</a:t>
            </a:r>
            <a:r>
              <a:rPr lang="he-IL" dirty="0"/>
              <a:t> 2001 ,ייחשב כתקופת עבודה לכל דבר ועניין ותחול חובת תשלום דמי ביטוח בגין תשלום זה. המוסד לביטוח לאומי אפשר תקופת הסתגלות לביצוע ההוראות החדשות, והחל ממשכורת חודש ינואר המוסד יקפיד על ביצוע ההוראות החדשות.</a:t>
            </a:r>
          </a:p>
        </p:txBody>
      </p:sp>
      <p:sp>
        <p:nvSpPr>
          <p:cNvPr id="4" name="מציין מיקום של כותרת תחתונה 3">
            <a:extLst>
              <a:ext uri="{FF2B5EF4-FFF2-40B4-BE49-F238E27FC236}">
                <a16:creationId xmlns:a16="http://schemas.microsoft.com/office/drawing/2014/main" xmlns="" id="{92105E4E-DAD2-49CD-90F0-E09ADD64BDC7}"/>
              </a:ext>
            </a:extLst>
          </p:cNvPr>
          <p:cNvSpPr>
            <a:spLocks noGrp="1"/>
          </p:cNvSpPr>
          <p:nvPr>
            <p:ph type="ftr" sz="quarter" idx="11"/>
          </p:nvPr>
        </p:nvSpPr>
        <p:spPr>
          <a:xfrm>
            <a:off x="2495550" y="6021389"/>
            <a:ext cx="7488238" cy="700087"/>
          </a:xfrm>
        </p:spPr>
        <p:txBody>
          <a:bodyPr/>
          <a:lstStyle/>
          <a:p>
            <a:pPr>
              <a:defRPr/>
            </a:pPr>
            <a:r>
              <a:rPr lang="he-IL" sz="1400" b="1" dirty="0"/>
              <a:t>הצטרפו אלינו </a:t>
            </a:r>
            <a:r>
              <a:rPr lang="he-IL" sz="1400" b="1" dirty="0" err="1"/>
              <a:t>בפייסבוק</a:t>
            </a:r>
            <a:r>
              <a:rPr lang="he-IL" sz="1400" b="1" dirty="0"/>
              <a:t>- "קול המס" </a:t>
            </a:r>
            <a:r>
              <a:rPr lang="en-US" sz="1400" b="1" dirty="0"/>
              <a:t>www.kolhamas.co.il</a:t>
            </a:r>
            <a:endParaRPr lang="he-IL" sz="1400" b="1" dirty="0"/>
          </a:p>
        </p:txBody>
      </p:sp>
      <p:sp>
        <p:nvSpPr>
          <p:cNvPr id="14341" name="מציין מיקום של מספר שקופית 4">
            <a:extLst>
              <a:ext uri="{FF2B5EF4-FFF2-40B4-BE49-F238E27FC236}">
                <a16:creationId xmlns:a16="http://schemas.microsoft.com/office/drawing/2014/main" xmlns="" id="{D3B3B7CB-FCB5-4B95-98F5-C900F188932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a:spcBef>
                <a:spcPct val="0"/>
              </a:spcBef>
              <a:buFontTx/>
              <a:buNone/>
            </a:pPr>
            <a:fld id="{6CFB75FF-B628-4896-9823-A0B773C87997}" type="slidenum">
              <a:rPr lang="he-IL" altLang="he-IL" sz="1200">
                <a:solidFill>
                  <a:srgbClr val="898989"/>
                </a:solidFill>
              </a:rPr>
              <a:pPr algn="l">
                <a:spcBef>
                  <a:spcPct val="0"/>
                </a:spcBef>
                <a:buFontTx/>
                <a:buNone/>
              </a:pPr>
              <a:t>9</a:t>
            </a:fld>
            <a:endParaRPr lang="he-IL" altLang="he-IL" sz="1200">
              <a:solidFill>
                <a:srgbClr val="898989"/>
              </a:solidFill>
            </a:endParaRPr>
          </a:p>
        </p:txBody>
      </p:sp>
    </p:spTree>
  </p:cSld>
  <p:clrMapOvr>
    <a:masterClrMapping/>
  </p:clrMapOvr>
  <p:transition spd="slow">
    <p:randomBar dir="vert"/>
  </p:transition>
</p:sld>
</file>

<file path=ppt/theme/theme1.xml><?xml version="1.0" encoding="utf-8"?>
<a:theme xmlns:a="http://schemas.openxmlformats.org/drawingml/2006/main" name="פיאה">
  <a:themeElements>
    <a:clrScheme name="פיאה">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פיאה">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פיאה">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151</TotalTime>
  <Words>1197</Words>
  <Application>Microsoft Office PowerPoint</Application>
  <PresentationFormat>מותאם אישית</PresentationFormat>
  <Paragraphs>93</Paragraphs>
  <Slides>20</Slides>
  <Notes>4</Notes>
  <HiddenSlides>0</HiddenSlides>
  <MMClips>0</MMClips>
  <ScaleCrop>false</ScaleCrop>
  <HeadingPairs>
    <vt:vector size="4" baseType="variant">
      <vt:variant>
        <vt:lpstr>ערכת נושא</vt:lpstr>
      </vt:variant>
      <vt:variant>
        <vt:i4>1</vt:i4>
      </vt:variant>
      <vt:variant>
        <vt:lpstr>כותרות שקופיות</vt:lpstr>
      </vt:variant>
      <vt:variant>
        <vt:i4>20</vt:i4>
      </vt:variant>
    </vt:vector>
  </HeadingPairs>
  <TitlesOfParts>
    <vt:vector size="21" baseType="lpstr">
      <vt:lpstr>פיאה</vt:lpstr>
      <vt:lpstr>עדכוני ביטוח לאומי 2021 מרצה ערן שוקר</vt:lpstr>
      <vt:lpstr>מצגת של PowerPoint</vt:lpstr>
      <vt:lpstr>מצגת של PowerPoint</vt:lpstr>
      <vt:lpstr>מצגת של PowerPoint</vt:lpstr>
      <vt:lpstr>הוקפא השכר הממוצע במשק</vt:lpstr>
      <vt:lpstr>נפגעי הקורונה</vt:lpstr>
      <vt:lpstr>תשלום לעובד שפוטר ללא הודעה מוקדמת</vt:lpstr>
      <vt:lpstr>מצגת של PowerPoint</vt:lpstr>
      <vt:lpstr>מצגת של PowerPoint</vt:lpstr>
      <vt:lpstr>מצגת של PowerPoint</vt:lpstr>
      <vt:lpstr>מילואים</vt:lpstr>
      <vt:lpstr>מניין ימי המילואים</vt:lpstr>
      <vt:lpstr>הגשת התביעה</vt:lpstr>
      <vt:lpstr>הפרשות בזמן המילואים</vt:lpstr>
      <vt:lpstr>מצגת של PowerPoint</vt:lpstr>
      <vt:lpstr>מצגת של PowerPoint</vt:lpstr>
      <vt:lpstr>מצגת של PowerPoint</vt:lpstr>
      <vt:lpstr>הגשת התביעה</vt:lpstr>
      <vt:lpstr>האם עובד שעבד בזמן המילואים זכאי לשכר?</vt:lpstr>
      <vt:lpstr>תיקון עוולה</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mic624026</dc:creator>
  <cp:lastModifiedBy>User</cp:lastModifiedBy>
  <cp:revision>12</cp:revision>
  <dcterms:created xsi:type="dcterms:W3CDTF">2021-01-12T14:31:05Z</dcterms:created>
  <dcterms:modified xsi:type="dcterms:W3CDTF">2021-03-15T13:52:56Z</dcterms:modified>
</cp:coreProperties>
</file>