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9"/>
  </p:notesMasterIdLst>
  <p:sldIdLst>
    <p:sldId id="256" r:id="rId2"/>
    <p:sldId id="257" r:id="rId3"/>
    <p:sldId id="259" r:id="rId4"/>
    <p:sldId id="260" r:id="rId5"/>
    <p:sldId id="309" r:id="rId6"/>
    <p:sldId id="310" r:id="rId7"/>
    <p:sldId id="312" r:id="rId8"/>
    <p:sldId id="311" r:id="rId9"/>
    <p:sldId id="301" r:id="rId10"/>
    <p:sldId id="313" r:id="rId11"/>
    <p:sldId id="314" r:id="rId12"/>
    <p:sldId id="315" r:id="rId13"/>
    <p:sldId id="316" r:id="rId14"/>
    <p:sldId id="273" r:id="rId15"/>
    <p:sldId id="274" r:id="rId16"/>
    <p:sldId id="275" r:id="rId17"/>
    <p:sldId id="276" r:id="rId18"/>
    <p:sldId id="298" r:id="rId19"/>
    <p:sldId id="302" r:id="rId20"/>
    <p:sldId id="303" r:id="rId21"/>
    <p:sldId id="305" r:id="rId22"/>
    <p:sldId id="304" r:id="rId23"/>
    <p:sldId id="308" r:id="rId24"/>
    <p:sldId id="323" r:id="rId25"/>
    <p:sldId id="321" r:id="rId26"/>
    <p:sldId id="324" r:id="rId27"/>
    <p:sldId id="325" r:id="rId2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2" d="100"/>
          <a:sy n="72" d="100"/>
        </p:scale>
        <p:origin x="66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9EE8D78-EED9-41BB-A865-FD51A5F00B80}" type="datetimeFigureOut">
              <a:rPr lang="he-IL" smtClean="0"/>
              <a:t>ד'/אדר/תשפ"א</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DBB2A234-4ECD-4FF5-9FA8-F32DAADAA8C6}" type="slidenum">
              <a:rPr lang="he-IL" smtClean="0"/>
              <a:t>‹#›</a:t>
            </a:fld>
            <a:endParaRPr lang="he-IL"/>
          </a:p>
        </p:txBody>
      </p:sp>
    </p:spTree>
    <p:extLst>
      <p:ext uri="{BB962C8B-B14F-4D97-AF65-F5344CB8AC3E}">
        <p14:creationId xmlns:p14="http://schemas.microsoft.com/office/powerpoint/2010/main" val="37966646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מציין מיקום של תמונת שקופית 1">
            <a:extLst>
              <a:ext uri="{FF2B5EF4-FFF2-40B4-BE49-F238E27FC236}">
                <a16:creationId xmlns:a16="http://schemas.microsoft.com/office/drawing/2014/main" id="{FCD76370-F988-4B83-BF92-0F9C6B47D5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מציין מיקום של הערות 2">
            <a:extLst>
              <a:ext uri="{FF2B5EF4-FFF2-40B4-BE49-F238E27FC236}">
                <a16:creationId xmlns:a16="http://schemas.microsoft.com/office/drawing/2014/main" id="{553DD9B4-CA2C-4105-9F21-5C810E94B5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he-IL" altLang="he-IL"/>
          </a:p>
        </p:txBody>
      </p:sp>
      <p:sp>
        <p:nvSpPr>
          <p:cNvPr id="38916" name="מציין מיקום של מספר שקופית 3">
            <a:extLst>
              <a:ext uri="{FF2B5EF4-FFF2-40B4-BE49-F238E27FC236}">
                <a16:creationId xmlns:a16="http://schemas.microsoft.com/office/drawing/2014/main" id="{EF31C3C6-A43D-4D2B-B359-51D22BB345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49911A7-65C0-4CE2-85CE-A359CEEF400D}" type="slidenum">
              <a:rPr lang="he-IL" altLang="he-IL"/>
              <a:pPr/>
              <a:t>2</a:t>
            </a:fld>
            <a:endParaRPr lang="he-IL" alt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מציין מיקום של תמונת שקופית 1">
            <a:extLst>
              <a:ext uri="{FF2B5EF4-FFF2-40B4-BE49-F238E27FC236}">
                <a16:creationId xmlns:a16="http://schemas.microsoft.com/office/drawing/2014/main" id="{CF7D0992-E1CB-4D82-B7F9-675B691344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מציין מיקום של הערות 2">
            <a:extLst>
              <a:ext uri="{FF2B5EF4-FFF2-40B4-BE49-F238E27FC236}">
                <a16:creationId xmlns:a16="http://schemas.microsoft.com/office/drawing/2014/main" id="{4EF389FF-3527-44A2-99F8-D0CC4AB266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he-IL" altLang="he-IL"/>
          </a:p>
        </p:txBody>
      </p:sp>
      <p:sp>
        <p:nvSpPr>
          <p:cNvPr id="39940" name="מציין מיקום של מספר שקופית 3">
            <a:extLst>
              <a:ext uri="{FF2B5EF4-FFF2-40B4-BE49-F238E27FC236}">
                <a16:creationId xmlns:a16="http://schemas.microsoft.com/office/drawing/2014/main" id="{EF1CA593-53DC-4831-B3F3-778BE8E158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FC55A1C-9F93-4D1B-85CF-DF1CF8EAEC12}" type="slidenum">
              <a:rPr lang="he-IL" altLang="he-IL"/>
              <a:pPr/>
              <a:t>3</a:t>
            </a:fld>
            <a:endParaRPr lang="he-IL" alt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מציין מיקום של תמונת שקופית 1">
            <a:extLst>
              <a:ext uri="{FF2B5EF4-FFF2-40B4-BE49-F238E27FC236}">
                <a16:creationId xmlns:a16="http://schemas.microsoft.com/office/drawing/2014/main" id="{E5ED0843-1CE4-4A6F-9348-D9391FF26D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מציין מיקום של הערות 2">
            <a:extLst>
              <a:ext uri="{FF2B5EF4-FFF2-40B4-BE49-F238E27FC236}">
                <a16:creationId xmlns:a16="http://schemas.microsoft.com/office/drawing/2014/main" id="{E062DD84-0CB8-4DC9-A88E-E0448DD17C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he-IL" altLang="he-IL"/>
          </a:p>
        </p:txBody>
      </p:sp>
      <p:sp>
        <p:nvSpPr>
          <p:cNvPr id="40964" name="מציין מיקום של מספר שקופית 3">
            <a:extLst>
              <a:ext uri="{FF2B5EF4-FFF2-40B4-BE49-F238E27FC236}">
                <a16:creationId xmlns:a16="http://schemas.microsoft.com/office/drawing/2014/main" id="{0DE76E68-0380-4B8C-A8B1-92373353B3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4B22C70-C330-4250-B9EF-DAE9DBD9CE5B}" type="slidenum">
              <a:rPr lang="he-IL" altLang="he-IL"/>
              <a:pPr/>
              <a:t>4</a:t>
            </a:fld>
            <a:endParaRPr lang="he-IL" alt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4" name="Group 15"/>
          <p:cNvGrpSpPr>
            <a:grpSpLocks/>
          </p:cNvGrpSpPr>
          <p:nvPr/>
        </p:nvGrpSpPr>
        <p:grpSpPr bwMode="auto">
          <a:xfrm>
            <a:off x="0" y="-7938"/>
            <a:ext cx="12192000" cy="6865938"/>
            <a:chOff x="0" y="-8467"/>
            <a:chExt cx="12192000" cy="6866467"/>
          </a:xfrm>
        </p:grpSpPr>
        <p:sp>
          <p:nvSpPr>
            <p:cNvPr id="5" name="Freeform 14"/>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18"/>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19"/>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22"/>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26"/>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15" name="Date Placeholder 3"/>
          <p:cNvSpPr>
            <a:spLocks noGrp="1"/>
          </p:cNvSpPr>
          <p:nvPr>
            <p:ph type="dt" sz="half" idx="10"/>
          </p:nvPr>
        </p:nvSpPr>
        <p:spPr/>
        <p:txBody>
          <a:bodyPr/>
          <a:lstStyle>
            <a:lvl1pPr>
              <a:defRPr/>
            </a:lvl1pPr>
          </a:lstStyle>
          <a:p>
            <a:pPr>
              <a:defRPr/>
            </a:pPr>
            <a:fld id="{033E2F1A-47EB-41D8-A195-27C8592BB446}" type="datetimeFigureOut">
              <a:rPr lang="he-IL">
                <a:solidFill>
                  <a:prstClr val="black">
                    <a:tint val="75000"/>
                  </a:prstClr>
                </a:solidFill>
              </a:rPr>
              <a:pPr>
                <a:defRPr/>
              </a:pPr>
              <a:t>ד'/אדר/תשפ"א</a:t>
            </a:fld>
            <a:endParaRPr lang="he-IL">
              <a:solidFill>
                <a:prstClr val="black">
                  <a:tint val="75000"/>
                </a:prstClr>
              </a:solidFill>
            </a:endParaRPr>
          </a:p>
        </p:txBody>
      </p:sp>
      <p:sp>
        <p:nvSpPr>
          <p:cNvPr id="16"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17" name="Slide Number Placeholder 5"/>
          <p:cNvSpPr>
            <a:spLocks noGrp="1"/>
          </p:cNvSpPr>
          <p:nvPr>
            <p:ph type="sldNum" sz="quarter" idx="12"/>
          </p:nvPr>
        </p:nvSpPr>
        <p:spPr/>
        <p:txBody>
          <a:bodyPr/>
          <a:lstStyle>
            <a:lvl1pPr>
              <a:defRPr/>
            </a:lvl1pPr>
          </a:lstStyle>
          <a:p>
            <a:fld id="{FED669A0-F930-4A65-AAD5-DDFFA73BBA6E}"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773706296"/>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lvl1pPr>
              <a:defRPr/>
            </a:lvl1pPr>
          </a:lstStyle>
          <a:p>
            <a:pPr>
              <a:defRPr/>
            </a:pPr>
            <a:fld id="{C2D6A05A-CFC0-4DD0-A1AB-21C3F2DD9372}" type="datetimeFigureOut">
              <a:rPr lang="he-IL">
                <a:solidFill>
                  <a:prstClr val="black">
                    <a:tint val="75000"/>
                  </a:prstClr>
                </a:solidFill>
              </a:rPr>
              <a:pPr>
                <a:defRPr/>
              </a:pPr>
              <a:t>ד'/אדר/תשפ"א</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111DEF0-0BC3-4819-95FD-3F9792A13AD1}"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854525536"/>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7" name="Date Placeholder 3"/>
          <p:cNvSpPr>
            <a:spLocks noGrp="1"/>
          </p:cNvSpPr>
          <p:nvPr>
            <p:ph type="dt" sz="half" idx="14"/>
          </p:nvPr>
        </p:nvSpPr>
        <p:spPr/>
        <p:txBody>
          <a:bodyPr/>
          <a:lstStyle>
            <a:lvl1pPr>
              <a:defRPr/>
            </a:lvl1pPr>
          </a:lstStyle>
          <a:p>
            <a:pPr>
              <a:defRPr/>
            </a:pPr>
            <a:fld id="{D46C9776-39F8-4F59-9850-13347D7D1731}" type="datetimeFigureOut">
              <a:rPr lang="he-IL">
                <a:solidFill>
                  <a:prstClr val="black">
                    <a:tint val="75000"/>
                  </a:prstClr>
                </a:solidFill>
              </a:rPr>
              <a:pPr>
                <a:defRPr/>
              </a:pPr>
              <a:t>ד'/אדר/תשפ"א</a:t>
            </a:fld>
            <a:endParaRPr lang="he-IL">
              <a:solidFill>
                <a:prstClr val="black">
                  <a:tint val="75000"/>
                </a:prstClr>
              </a:solidFill>
            </a:endParaRPr>
          </a:p>
        </p:txBody>
      </p:sp>
      <p:sp>
        <p:nvSpPr>
          <p:cNvPr id="8" name="Footer Placeholder 4"/>
          <p:cNvSpPr>
            <a:spLocks noGrp="1"/>
          </p:cNvSpPr>
          <p:nvPr>
            <p:ph type="ftr" sz="quarter" idx="15"/>
          </p:nvPr>
        </p:nvSpPr>
        <p:spPr/>
        <p:txBody>
          <a:bodyPr/>
          <a:lstStyle>
            <a:lvl1pPr>
              <a:defRPr/>
            </a:lvl1pPr>
          </a:lstStyle>
          <a:p>
            <a:pPr>
              <a:defRPr/>
            </a:pPr>
            <a:endParaRPr lang="he-IL">
              <a:solidFill>
                <a:prstClr val="black">
                  <a:tint val="75000"/>
                </a:prstClr>
              </a:solidFill>
            </a:endParaRPr>
          </a:p>
        </p:txBody>
      </p:sp>
      <p:sp>
        <p:nvSpPr>
          <p:cNvPr id="9" name="Slide Number Placeholder 5"/>
          <p:cNvSpPr>
            <a:spLocks noGrp="1"/>
          </p:cNvSpPr>
          <p:nvPr>
            <p:ph type="sldNum" sz="quarter" idx="16"/>
          </p:nvPr>
        </p:nvSpPr>
        <p:spPr/>
        <p:txBody>
          <a:bodyPr/>
          <a:lstStyle>
            <a:lvl1pPr>
              <a:defRPr/>
            </a:lvl1pPr>
          </a:lstStyle>
          <a:p>
            <a:fld id="{03896107-C56A-434F-A1CF-188F5B4A7F27}"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3596620973"/>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lvl1pPr>
              <a:defRPr/>
            </a:lvl1pPr>
          </a:lstStyle>
          <a:p>
            <a:pPr>
              <a:defRPr/>
            </a:pPr>
            <a:fld id="{19FC3136-5A1B-4480-B034-25F96399183F}" type="datetimeFigureOut">
              <a:rPr lang="he-IL">
                <a:solidFill>
                  <a:prstClr val="black">
                    <a:tint val="75000"/>
                  </a:prstClr>
                </a:solidFill>
              </a:rPr>
              <a:pPr>
                <a:defRPr/>
              </a:pPr>
              <a:t>ד'/אדר/תשפ"א</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3FAF02B-A2B1-4CE2-AC8F-2A4967252016}"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018972176"/>
      </p:ext>
    </p:extLst>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7" name="Date Placeholder 3"/>
          <p:cNvSpPr>
            <a:spLocks noGrp="1"/>
          </p:cNvSpPr>
          <p:nvPr>
            <p:ph type="dt" sz="half" idx="14"/>
          </p:nvPr>
        </p:nvSpPr>
        <p:spPr/>
        <p:txBody>
          <a:bodyPr/>
          <a:lstStyle>
            <a:lvl1pPr>
              <a:defRPr/>
            </a:lvl1pPr>
          </a:lstStyle>
          <a:p>
            <a:pPr>
              <a:defRPr/>
            </a:pPr>
            <a:fld id="{99E790F6-AF52-491B-B593-09F6EADDA1A7}" type="datetimeFigureOut">
              <a:rPr lang="he-IL">
                <a:solidFill>
                  <a:prstClr val="black">
                    <a:tint val="75000"/>
                  </a:prstClr>
                </a:solidFill>
              </a:rPr>
              <a:pPr>
                <a:defRPr/>
              </a:pPr>
              <a:t>ד'/אדר/תשפ"א</a:t>
            </a:fld>
            <a:endParaRPr lang="he-IL">
              <a:solidFill>
                <a:prstClr val="black">
                  <a:tint val="75000"/>
                </a:prstClr>
              </a:solidFill>
            </a:endParaRPr>
          </a:p>
        </p:txBody>
      </p:sp>
      <p:sp>
        <p:nvSpPr>
          <p:cNvPr id="8" name="Footer Placeholder 4"/>
          <p:cNvSpPr>
            <a:spLocks noGrp="1"/>
          </p:cNvSpPr>
          <p:nvPr>
            <p:ph type="ftr" sz="quarter" idx="15"/>
          </p:nvPr>
        </p:nvSpPr>
        <p:spPr/>
        <p:txBody>
          <a:bodyPr/>
          <a:lstStyle>
            <a:lvl1pPr>
              <a:defRPr/>
            </a:lvl1pPr>
          </a:lstStyle>
          <a:p>
            <a:pPr>
              <a:defRPr/>
            </a:pPr>
            <a:endParaRPr lang="he-IL">
              <a:solidFill>
                <a:prstClr val="black">
                  <a:tint val="75000"/>
                </a:prstClr>
              </a:solidFill>
            </a:endParaRPr>
          </a:p>
        </p:txBody>
      </p:sp>
      <p:sp>
        <p:nvSpPr>
          <p:cNvPr id="9" name="Slide Number Placeholder 5"/>
          <p:cNvSpPr>
            <a:spLocks noGrp="1"/>
          </p:cNvSpPr>
          <p:nvPr>
            <p:ph type="sldNum" sz="quarter" idx="16"/>
          </p:nvPr>
        </p:nvSpPr>
        <p:spPr/>
        <p:txBody>
          <a:bodyPr/>
          <a:lstStyle>
            <a:lvl1pPr>
              <a:defRPr/>
            </a:lvl1pPr>
          </a:lstStyle>
          <a:p>
            <a:fld id="{90D632CB-2735-45BB-9B9B-93E47F1C7ECF}"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4287129047"/>
      </p:ext>
    </p:extLst>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נכון או לא נכו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5" name="Date Placeholder 3"/>
          <p:cNvSpPr>
            <a:spLocks noGrp="1"/>
          </p:cNvSpPr>
          <p:nvPr>
            <p:ph type="dt" sz="half" idx="14"/>
          </p:nvPr>
        </p:nvSpPr>
        <p:spPr/>
        <p:txBody>
          <a:bodyPr/>
          <a:lstStyle>
            <a:lvl1pPr>
              <a:defRPr/>
            </a:lvl1pPr>
          </a:lstStyle>
          <a:p>
            <a:pPr>
              <a:defRPr/>
            </a:pPr>
            <a:fld id="{6BA89A4D-1554-4163-86E3-E710BAAC7D59}" type="datetimeFigureOut">
              <a:rPr lang="he-IL">
                <a:solidFill>
                  <a:prstClr val="black">
                    <a:tint val="75000"/>
                  </a:prstClr>
                </a:solidFill>
              </a:rPr>
              <a:pPr>
                <a:defRPr/>
              </a:pPr>
              <a:t>ד'/אדר/תשפ"א</a:t>
            </a:fld>
            <a:endParaRPr lang="he-IL">
              <a:solidFill>
                <a:prstClr val="black">
                  <a:tint val="75000"/>
                </a:prstClr>
              </a:solidFill>
            </a:endParaRPr>
          </a:p>
        </p:txBody>
      </p:sp>
      <p:sp>
        <p:nvSpPr>
          <p:cNvPr id="6" name="Footer Placeholder 4"/>
          <p:cNvSpPr>
            <a:spLocks noGrp="1"/>
          </p:cNvSpPr>
          <p:nvPr>
            <p:ph type="ftr" sz="quarter" idx="15"/>
          </p:nvPr>
        </p:nvSpPr>
        <p:spPr/>
        <p:txBody>
          <a:bodyPr/>
          <a:lstStyle>
            <a:lvl1pPr>
              <a:defRPr/>
            </a:lvl1pPr>
          </a:lstStyle>
          <a:p>
            <a:pPr>
              <a:defRPr/>
            </a:pPr>
            <a:endParaRPr lang="he-IL">
              <a:solidFill>
                <a:prstClr val="black">
                  <a:tint val="75000"/>
                </a:prstClr>
              </a:solidFill>
            </a:endParaRPr>
          </a:p>
        </p:txBody>
      </p:sp>
      <p:sp>
        <p:nvSpPr>
          <p:cNvPr id="7" name="Slide Number Placeholder 5"/>
          <p:cNvSpPr>
            <a:spLocks noGrp="1"/>
          </p:cNvSpPr>
          <p:nvPr>
            <p:ph type="sldNum" sz="quarter" idx="16"/>
          </p:nvPr>
        </p:nvSpPr>
        <p:spPr/>
        <p:txBody>
          <a:bodyPr/>
          <a:lstStyle>
            <a:lvl1pPr>
              <a:defRPr/>
            </a:lvl1pPr>
          </a:lstStyle>
          <a:p>
            <a:fld id="{037EC029-08B9-42CD-A79C-B1B5842FA701}"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783646515"/>
      </p:ext>
    </p:extLst>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lvl1pPr>
              <a:defRPr/>
            </a:lvl1pPr>
          </a:lstStyle>
          <a:p>
            <a:pPr>
              <a:defRPr/>
            </a:pPr>
            <a:fld id="{318F1A15-589B-4FCB-B613-8664BF46D352}" type="datetimeFigureOut">
              <a:rPr lang="he-IL">
                <a:solidFill>
                  <a:prstClr val="black">
                    <a:tint val="75000"/>
                  </a:prstClr>
                </a:solidFill>
              </a:rPr>
              <a:pPr>
                <a:defRPr/>
              </a:pPr>
              <a:t>ד'/אדר/תשפ"א</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74705CE-79D5-48FF-BDF0-B9381FE983D2}"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612294878"/>
      </p:ext>
    </p:extLst>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lvl1pPr>
              <a:defRPr/>
            </a:lvl1pPr>
          </a:lstStyle>
          <a:p>
            <a:pPr>
              <a:defRPr/>
            </a:pPr>
            <a:fld id="{9D2EB3E0-7637-43DD-BCB5-FD5EECFDD307}" type="datetimeFigureOut">
              <a:rPr lang="he-IL">
                <a:solidFill>
                  <a:prstClr val="black">
                    <a:tint val="75000"/>
                  </a:prstClr>
                </a:solidFill>
              </a:rPr>
              <a:pPr>
                <a:defRPr/>
              </a:pPr>
              <a:t>ד'/אדר/תשפ"א</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CF238CF-6EB8-4A35-B08E-9706B08AD26B}"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4273317769"/>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lvl1pPr>
              <a:defRPr/>
            </a:lvl1pPr>
          </a:lstStyle>
          <a:p>
            <a:pPr>
              <a:defRPr/>
            </a:pPr>
            <a:fld id="{CEA377B1-BFF1-4A3B-98FD-213D1D03E4C7}" type="datetimeFigureOut">
              <a:rPr lang="he-IL">
                <a:solidFill>
                  <a:prstClr val="black">
                    <a:tint val="75000"/>
                  </a:prstClr>
                </a:solidFill>
              </a:rPr>
              <a:pPr>
                <a:defRPr/>
              </a:pPr>
              <a:t>ד'/אדר/תשפ"א</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98F06366-26B1-42F8-A2E3-9F52CB8DDB4E}"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873059064"/>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lvl1pPr>
              <a:defRPr/>
            </a:lvl1pPr>
          </a:lstStyle>
          <a:p>
            <a:pPr>
              <a:defRPr/>
            </a:pPr>
            <a:fld id="{97874577-283A-4119-951F-8BFB721BD07C}" type="datetimeFigureOut">
              <a:rPr lang="he-IL">
                <a:solidFill>
                  <a:prstClr val="black">
                    <a:tint val="75000"/>
                  </a:prstClr>
                </a:solidFill>
              </a:rPr>
              <a:pPr>
                <a:defRPr/>
              </a:pPr>
              <a:t>ד'/אדר/תשפ"א</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D632EBE-2353-4FF7-8E57-735B84C3ED50}"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624833498"/>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3"/>
          <p:cNvSpPr>
            <a:spLocks noGrp="1"/>
          </p:cNvSpPr>
          <p:nvPr>
            <p:ph type="dt" sz="half" idx="10"/>
          </p:nvPr>
        </p:nvSpPr>
        <p:spPr/>
        <p:txBody>
          <a:bodyPr/>
          <a:lstStyle>
            <a:lvl1pPr>
              <a:defRPr/>
            </a:lvl1pPr>
          </a:lstStyle>
          <a:p>
            <a:pPr>
              <a:defRPr/>
            </a:pPr>
            <a:fld id="{A86813E2-00D7-453C-83FA-717911AA625A}" type="datetimeFigureOut">
              <a:rPr lang="he-IL">
                <a:solidFill>
                  <a:prstClr val="black">
                    <a:tint val="75000"/>
                  </a:prstClr>
                </a:solidFill>
              </a:rPr>
              <a:pPr>
                <a:defRPr/>
              </a:pPr>
              <a:t>ד'/אדר/תשפ"א</a:t>
            </a:fld>
            <a:endParaRPr lang="he-IL">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36B2E6E9-5134-412F-8FD5-DC007A05614E}"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065278233"/>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3"/>
          <p:cNvSpPr>
            <a:spLocks noGrp="1"/>
          </p:cNvSpPr>
          <p:nvPr>
            <p:ph type="dt" sz="half" idx="10"/>
          </p:nvPr>
        </p:nvSpPr>
        <p:spPr/>
        <p:txBody>
          <a:bodyPr/>
          <a:lstStyle>
            <a:lvl1pPr>
              <a:defRPr/>
            </a:lvl1pPr>
          </a:lstStyle>
          <a:p>
            <a:pPr>
              <a:defRPr/>
            </a:pPr>
            <a:fld id="{5E8AA8DC-AEBF-4D42-B07E-5BAEA7634A0D}" type="datetimeFigureOut">
              <a:rPr lang="he-IL">
                <a:solidFill>
                  <a:prstClr val="black">
                    <a:tint val="75000"/>
                  </a:prstClr>
                </a:solidFill>
              </a:rPr>
              <a:pPr>
                <a:defRPr/>
              </a:pPr>
              <a:t>ד'/אדר/תשפ"א</a:t>
            </a:fld>
            <a:endParaRPr lang="he-IL">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CB767886-893B-4490-A275-1CBF112AE7E5}"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283624051"/>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e-IL"/>
              <a:t>לחץ כדי לערוך סגנון כותרת של תבנית בסיס</a:t>
            </a:r>
            <a:endParaRPr lang="en-US" dirty="0"/>
          </a:p>
        </p:txBody>
      </p:sp>
      <p:sp>
        <p:nvSpPr>
          <p:cNvPr id="3" name="Date Placeholder 3"/>
          <p:cNvSpPr>
            <a:spLocks noGrp="1"/>
          </p:cNvSpPr>
          <p:nvPr>
            <p:ph type="dt" sz="half" idx="10"/>
          </p:nvPr>
        </p:nvSpPr>
        <p:spPr/>
        <p:txBody>
          <a:bodyPr/>
          <a:lstStyle>
            <a:lvl1pPr>
              <a:defRPr/>
            </a:lvl1pPr>
          </a:lstStyle>
          <a:p>
            <a:pPr>
              <a:defRPr/>
            </a:pPr>
            <a:fld id="{F3B2BEC4-2CBE-4817-AEA6-46E14DDDBAA2}" type="datetimeFigureOut">
              <a:rPr lang="he-IL">
                <a:solidFill>
                  <a:prstClr val="black">
                    <a:tint val="75000"/>
                  </a:prstClr>
                </a:solidFill>
              </a:rPr>
              <a:pPr>
                <a:defRPr/>
              </a:pPr>
              <a:t>ד'/אדר/תשפ"א</a:t>
            </a:fld>
            <a:endParaRPr lang="he-IL">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8D4DE77A-2F16-47AE-A852-EBF4E31991D1}"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64242613"/>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711CD72-9C21-41CA-8BE8-D7F123F4A175}" type="datetimeFigureOut">
              <a:rPr lang="he-IL">
                <a:solidFill>
                  <a:prstClr val="black">
                    <a:tint val="75000"/>
                  </a:prstClr>
                </a:solidFill>
              </a:rPr>
              <a:pPr>
                <a:defRPr/>
              </a:pPr>
              <a:t>ד'/אדר/תשפ"א</a:t>
            </a:fld>
            <a:endParaRPr lang="he-IL">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246E4596-6F32-4362-8242-E3DEF8E933C7}"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963442047"/>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a:t>ערוך סגנונות טקסט של תבנית בסיס</a:t>
            </a:r>
          </a:p>
        </p:txBody>
      </p:sp>
      <p:sp>
        <p:nvSpPr>
          <p:cNvPr id="5" name="Date Placeholder 3"/>
          <p:cNvSpPr>
            <a:spLocks noGrp="1"/>
          </p:cNvSpPr>
          <p:nvPr>
            <p:ph type="dt" sz="half" idx="10"/>
          </p:nvPr>
        </p:nvSpPr>
        <p:spPr/>
        <p:txBody>
          <a:bodyPr/>
          <a:lstStyle>
            <a:lvl1pPr>
              <a:defRPr/>
            </a:lvl1pPr>
          </a:lstStyle>
          <a:p>
            <a:pPr>
              <a:defRPr/>
            </a:pPr>
            <a:fld id="{681E01AF-61F4-45BE-918A-E23FC752EFC3}" type="datetimeFigureOut">
              <a:rPr lang="he-IL">
                <a:solidFill>
                  <a:prstClr val="black">
                    <a:tint val="75000"/>
                  </a:prstClr>
                </a:solidFill>
              </a:rPr>
              <a:pPr>
                <a:defRPr/>
              </a:pPr>
              <a:t>ד'/אדר/תשפ"א</a:t>
            </a:fld>
            <a:endParaRPr lang="he-IL">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E50C0578-AA24-4F2A-A49E-8FDBEA7BB685}"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530560610"/>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noProof="0"/>
              <a:t>לחץ על הסמל כדי להוסיף תמונה</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3"/>
          <p:cNvSpPr>
            <a:spLocks noGrp="1"/>
          </p:cNvSpPr>
          <p:nvPr>
            <p:ph type="dt" sz="half" idx="10"/>
          </p:nvPr>
        </p:nvSpPr>
        <p:spPr/>
        <p:txBody>
          <a:bodyPr/>
          <a:lstStyle>
            <a:lvl1pPr>
              <a:defRPr/>
            </a:lvl1pPr>
          </a:lstStyle>
          <a:p>
            <a:pPr>
              <a:defRPr/>
            </a:pPr>
            <a:fld id="{A07FA7B3-D92E-4DA9-8E6F-4B6B1977E7EF}" type="datetimeFigureOut">
              <a:rPr lang="he-IL">
                <a:solidFill>
                  <a:prstClr val="black">
                    <a:tint val="75000"/>
                  </a:prstClr>
                </a:solidFill>
              </a:rPr>
              <a:pPr>
                <a:defRPr/>
              </a:pPr>
              <a:t>ד'/אדר/תשפ"א</a:t>
            </a:fld>
            <a:endParaRPr lang="he-IL">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828FE7EB-985A-4C6A-8856-3392F458B064}"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3443326473"/>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3"/>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noChangeArrowheads="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סגנון כותרת של תבנית בסיס</a:t>
            </a:r>
          </a:p>
        </p:txBody>
      </p:sp>
      <p:sp>
        <p:nvSpPr>
          <p:cNvPr id="1028" name="Text Placeholder 2"/>
          <p:cNvSpPr>
            <a:spLocks noGrp="1" noChangeArrowheads="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ערוך סגנונות טקסט של תבנית בסיס</a:t>
            </a:r>
          </a:p>
          <a:p>
            <a:pPr lvl="1"/>
            <a:r>
              <a:rPr lang="he-IL" altLang="he-IL"/>
              <a:t>רמה שניה</a:t>
            </a:r>
          </a:p>
          <a:p>
            <a:pPr lvl="2"/>
            <a:r>
              <a:rPr lang="he-IL" altLang="he-IL"/>
              <a:t>רמה שלישית</a:t>
            </a:r>
          </a:p>
          <a:p>
            <a:pPr lvl="3"/>
            <a:r>
              <a:rPr lang="he-IL" altLang="he-IL"/>
              <a:t>רמה רביעית</a:t>
            </a:r>
          </a:p>
          <a:p>
            <a:pPr lvl="4"/>
            <a:r>
              <a:rPr lang="he-IL" altLang="he-IL"/>
              <a:t>רמה חמישית</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defTabSz="457200" rtl="0">
              <a:defRPr/>
            </a:pPr>
            <a:fld id="{0E566E45-2787-4485-B50A-8EF5AB3E445D}" type="datetimeFigureOut">
              <a:rPr lang="he-IL">
                <a:solidFill>
                  <a:prstClr val="black">
                    <a:tint val="75000"/>
                  </a:prstClr>
                </a:solidFill>
              </a:rPr>
              <a:pPr defTabSz="457200" rtl="0">
                <a:defRPr/>
              </a:pPr>
              <a:t>ד'/אדר/תשפ"א</a:t>
            </a:fld>
            <a:endParaRPr lang="he-IL">
              <a:solidFill>
                <a:prstClr val="black">
                  <a:tint val="75000"/>
                </a:prstClr>
              </a:solidFill>
            </a:endParaRPr>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defTabSz="457200" rtl="0">
              <a:defRPr/>
            </a:pPr>
            <a:endParaRPr lang="he-IL">
              <a:solidFill>
                <a:prstClr val="black">
                  <a:tint val="75000"/>
                </a:prstClr>
              </a:solidFill>
            </a:endParaRPr>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defRPr>
            </a:lvl1pPr>
          </a:lstStyle>
          <a:p>
            <a:pPr defTabSz="457200" rtl="0" fontAlgn="base">
              <a:spcBef>
                <a:spcPct val="0"/>
              </a:spcBef>
              <a:spcAft>
                <a:spcPct val="0"/>
              </a:spcAft>
            </a:pPr>
            <a:fld id="{6EC681EA-E9C7-46DF-A1DF-277FDA34D5F7}" type="slidenum">
              <a:rPr lang="he-IL" altLang="he-IL" smtClean="0">
                <a:solidFill>
                  <a:srgbClr val="5FCBEF"/>
                </a:solidFill>
              </a:rPr>
              <a:pPr defTabSz="457200" rtl="0" fontAlgn="base">
                <a:spcBef>
                  <a:spcPct val="0"/>
                </a:spcBef>
                <a:spcAft>
                  <a:spcPct val="0"/>
                </a:spcAft>
              </a:pPr>
              <a:t>‹#›</a:t>
            </a:fld>
            <a:endParaRPr lang="he-IL" altLang="he-IL">
              <a:solidFill>
                <a:srgbClr val="5FCBEF"/>
              </a:solidFill>
            </a:endParaRPr>
          </a:p>
        </p:txBody>
      </p:sp>
    </p:spTree>
    <p:extLst>
      <p:ext uri="{BB962C8B-B14F-4D97-AF65-F5344CB8AC3E}">
        <p14:creationId xmlns:p14="http://schemas.microsoft.com/office/powerpoint/2010/main" val="2033454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spd="slow">
    <p:randomBar dir="vert"/>
  </p:transition>
  <p:txStyles>
    <p:titleStyle>
      <a:lvl1pPr algn="l" defTabSz="457200" rtl="1" eaLnBrk="0" fontAlgn="base" hangingPunct="0">
        <a:spcBef>
          <a:spcPct val="0"/>
        </a:spcBef>
        <a:spcAft>
          <a:spcPct val="0"/>
        </a:spcAft>
        <a:defRPr sz="3600" kern="1200">
          <a:solidFill>
            <a:schemeClr val="accent1"/>
          </a:solidFill>
          <a:latin typeface="+mj-lt"/>
          <a:ea typeface="+mj-ea"/>
          <a:cs typeface="Arial" pitchFamily="34" charset="0"/>
        </a:defRPr>
      </a:lvl1pPr>
      <a:lvl2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2pPr>
      <a:lvl3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3pPr>
      <a:lvl4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4pPr>
      <a:lvl5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Arial" pitchFamily="34" charset="0"/>
        </a:defRPr>
      </a:lvl1pPr>
      <a:lvl2pPr marL="742950" indent="-285750" algn="r" defTabSz="457200" rtl="1"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Arial" panose="020B0604020202020204" pitchFamily="34" charset="0"/>
        </a:defRPr>
      </a:lvl2pPr>
      <a:lvl3pPr marL="1143000" indent="-228600" algn="r" defTabSz="457200" rtl="1"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Arial" panose="020B0604020202020204" pitchFamily="34" charset="0"/>
        </a:defRPr>
      </a:lvl3pPr>
      <a:lvl4pPr marL="1600200" indent="-228600" algn="r" defTabSz="457200" rtl="1"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Arial" panose="020B0604020202020204" pitchFamily="34" charset="0"/>
        </a:defRPr>
      </a:lvl4pPr>
      <a:lvl5pPr marL="2057400" indent="-228600" algn="r" defTabSz="457200" rtl="1"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Arial" panose="020B0604020202020204" pitchFamily="34" charset="0"/>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C0EDEFD-1D9F-499C-BFCC-7AAA283777B8}"/>
              </a:ext>
            </a:extLst>
          </p:cNvPr>
          <p:cNvSpPr>
            <a:spLocks noGrp="1"/>
          </p:cNvSpPr>
          <p:nvPr>
            <p:ph type="ctrTitle"/>
          </p:nvPr>
        </p:nvSpPr>
        <p:spPr>
          <a:xfrm>
            <a:off x="503582" y="1160865"/>
            <a:ext cx="9585003" cy="1646302"/>
          </a:xfrm>
        </p:spPr>
        <p:txBody>
          <a:bodyPr/>
          <a:lstStyle/>
          <a:p>
            <a:pPr algn="ctr"/>
            <a:r>
              <a:rPr lang="he-IL" b="1" dirty="0">
                <a:solidFill>
                  <a:schemeClr val="tx1"/>
                </a:solidFill>
              </a:rPr>
              <a:t>השתלמות לחשבי שכר בכירים בפיקוח לשכת רו"ח.</a:t>
            </a:r>
            <a:br>
              <a:rPr lang="he-IL" b="1" dirty="0">
                <a:solidFill>
                  <a:schemeClr val="tx1"/>
                </a:solidFill>
              </a:rPr>
            </a:br>
            <a:r>
              <a:rPr lang="he-IL" sz="4000" b="1" dirty="0">
                <a:solidFill>
                  <a:schemeClr val="tx1"/>
                </a:solidFill>
              </a:rPr>
              <a:t>מרצה: ערן שוקר</a:t>
            </a:r>
          </a:p>
        </p:txBody>
      </p:sp>
      <p:sp>
        <p:nvSpPr>
          <p:cNvPr id="3" name="כותרת משנה 2">
            <a:extLst>
              <a:ext uri="{FF2B5EF4-FFF2-40B4-BE49-F238E27FC236}">
                <a16:creationId xmlns:a16="http://schemas.microsoft.com/office/drawing/2014/main" id="{0EC38E80-D615-4A12-997F-C4221DFA0873}"/>
              </a:ext>
            </a:extLst>
          </p:cNvPr>
          <p:cNvSpPr>
            <a:spLocks noGrp="1"/>
          </p:cNvSpPr>
          <p:nvPr>
            <p:ph type="subTitle" idx="1"/>
          </p:nvPr>
        </p:nvSpPr>
        <p:spPr/>
        <p:txBody>
          <a:bodyPr/>
          <a:lstStyle/>
          <a:p>
            <a:endParaRPr lang="he-IL" dirty="0"/>
          </a:p>
        </p:txBody>
      </p:sp>
      <p:pic>
        <p:nvPicPr>
          <p:cNvPr id="5" name="תמונה 4" descr="תמונה שמכילה טקסט, שלט&#10;&#10;התיאור נוצר באופן אוטומטי">
            <a:extLst>
              <a:ext uri="{FF2B5EF4-FFF2-40B4-BE49-F238E27FC236}">
                <a16:creationId xmlns:a16="http://schemas.microsoft.com/office/drawing/2014/main" id="{81A24538-9CD9-45FB-AFB3-E6CEEC8630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014" y="2984778"/>
            <a:ext cx="2340512" cy="2387322"/>
          </a:xfrm>
          <a:prstGeom prst="rect">
            <a:avLst/>
          </a:prstGeom>
        </p:spPr>
      </p:pic>
      <p:pic>
        <p:nvPicPr>
          <p:cNvPr id="7" name="תמונה 6">
            <a:extLst>
              <a:ext uri="{FF2B5EF4-FFF2-40B4-BE49-F238E27FC236}">
                <a16:creationId xmlns:a16="http://schemas.microsoft.com/office/drawing/2014/main" id="{83CF34AA-1F36-4F1D-BD1A-A67CFC7EAC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3454" y="2807167"/>
            <a:ext cx="3620809" cy="3016858"/>
          </a:xfrm>
          <a:prstGeom prst="rect">
            <a:avLst/>
          </a:prstGeom>
        </p:spPr>
      </p:pic>
    </p:spTree>
    <p:extLst>
      <p:ext uri="{BB962C8B-B14F-4D97-AF65-F5344CB8AC3E}">
        <p14:creationId xmlns:p14="http://schemas.microsoft.com/office/powerpoint/2010/main" val="4264006404"/>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a:t>רכב מאגר</a:t>
            </a:r>
          </a:p>
        </p:txBody>
      </p:sp>
      <p:sp>
        <p:nvSpPr>
          <p:cNvPr id="3" name="מציין מיקום תוכן 2"/>
          <p:cNvSpPr>
            <a:spLocks noGrp="1"/>
          </p:cNvSpPr>
          <p:nvPr>
            <p:ph idx="1"/>
          </p:nvPr>
        </p:nvSpPr>
        <p:spPr/>
        <p:txBody>
          <a:bodyPr/>
          <a:lstStyle/>
          <a:p>
            <a:r>
              <a:rPr lang="he-IL" sz="3600" dirty="0"/>
              <a:t>ייצור כלאיים בין הגדרת "רכב צמוד" לבין "רכב תפעולי"</a:t>
            </a:r>
          </a:p>
          <a:p>
            <a:r>
              <a:rPr lang="he-IL" sz="3600" dirty="0"/>
              <a:t>נכנסה לז'אנר בעקבות פסקי דין "מיקוד" ו"נווה נטוע" וזאת בעקבות הנחיית רשות המיסים עקב הסכם פשרה עם רפא"ל</a:t>
            </a:r>
          </a:p>
        </p:txBody>
      </p:sp>
    </p:spTree>
    <p:extLst>
      <p:ext uri="{BB962C8B-B14F-4D97-AF65-F5344CB8AC3E}">
        <p14:creationId xmlns:p14="http://schemas.microsoft.com/office/powerpoint/2010/main" val="2430824818"/>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63393" y="385763"/>
            <a:ext cx="8596312" cy="1320800"/>
          </a:xfrm>
        </p:spPr>
        <p:txBody>
          <a:bodyPr/>
          <a:lstStyle/>
          <a:p>
            <a:pPr algn="r"/>
            <a:r>
              <a:rPr lang="he-IL" dirty="0"/>
              <a:t>רכב איגום</a:t>
            </a:r>
          </a:p>
        </p:txBody>
      </p:sp>
      <p:sp>
        <p:nvSpPr>
          <p:cNvPr id="3" name="מציין מיקום תוכן 2"/>
          <p:cNvSpPr>
            <a:spLocks noGrp="1"/>
          </p:cNvSpPr>
          <p:nvPr>
            <p:ph idx="1"/>
          </p:nvPr>
        </p:nvSpPr>
        <p:spPr>
          <a:xfrm>
            <a:off x="1048923" y="1270000"/>
            <a:ext cx="10480467" cy="3659809"/>
          </a:xfrm>
        </p:spPr>
        <p:txBody>
          <a:bodyPr>
            <a:noAutofit/>
          </a:bodyPr>
          <a:lstStyle/>
          <a:p>
            <a:pPr fontAlgn="base"/>
            <a:r>
              <a:rPr lang="he-IL" sz="2400" dirty="0"/>
              <a:t>רשות המסים אישרה שורה של הקלות באשר לזקיפת שווי שימוש ברכב איגום, במקרים כדלקמן:</a:t>
            </a:r>
          </a:p>
          <a:p>
            <a:pPr fontAlgn="base"/>
            <a:r>
              <a:rPr lang="he-IL" sz="2400" dirty="0"/>
              <a:t>אין צורך לזקוף שווי לעובד, אם הרכב נותר בידי העובד ללילה, לצורך חניה בביתו באופן חד פעמי בחודש, ביום שבו עבד העובד עד לשעות הלילה, לא בסופי שבוע (החל מיום ה' בערב), באופן אקראי ולא שיטתי.</a:t>
            </a:r>
          </a:p>
          <a:p>
            <a:pPr fontAlgn="base"/>
            <a:r>
              <a:rPr lang="he-IL" sz="2400" dirty="0"/>
              <a:t>במקרה של שימוש ברכב איגום יותר מפעם אחת בחודש, </a:t>
            </a:r>
            <a:r>
              <a:rPr lang="he-IL" sz="2400" u="sng" dirty="0"/>
              <a:t>ייזקף שווי יחסי </a:t>
            </a:r>
            <a:r>
              <a:rPr lang="he-IL" sz="2400" dirty="0"/>
              <a:t>שבין מספר ימים שהרכב נותר ברשות העובד ללילה, לבין 30 יום, </a:t>
            </a:r>
            <a:r>
              <a:rPr lang="he-IL" sz="2400" b="1" dirty="0"/>
              <a:t>ובלבד</a:t>
            </a:r>
            <a:r>
              <a:rPr lang="he-IL" sz="2400" dirty="0"/>
              <a:t> שהתקיימו כל התנאים הבאים:</a:t>
            </a:r>
          </a:p>
          <a:p>
            <a:pPr fontAlgn="base"/>
            <a:r>
              <a:rPr lang="he-IL" sz="2400" dirty="0"/>
              <a:t>א.  הועמד/ו לרשות העובד רכב/י מאגר (לרבות חניית לילה בחניית העובד) במהלך חודש </a:t>
            </a:r>
            <a:r>
              <a:rPr lang="he-IL" sz="2400" dirty="0" err="1"/>
              <a:t>קלנדרי</a:t>
            </a:r>
            <a:r>
              <a:rPr lang="he-IL" sz="2400" dirty="0"/>
              <a:t> מספר ימים מוגבל שאינו עולה על 10 ימים, וכן במספר ימים מוגבל במהלך שנה </a:t>
            </a:r>
            <a:r>
              <a:rPr lang="he-IL" sz="2400" dirty="0" err="1"/>
              <a:t>קלנדרית</a:t>
            </a:r>
            <a:r>
              <a:rPr lang="he-IL" sz="2400" dirty="0"/>
              <a:t> שאינו עולה על 100 ימים;</a:t>
            </a:r>
            <a:br>
              <a:rPr lang="he-IL" sz="2400" dirty="0"/>
            </a:br>
            <a:r>
              <a:rPr lang="he-IL" sz="2400" dirty="0"/>
              <a:t>ב.  לא הועמד לרשותו של העובד רכב אחר באותו חודש (אין לו רכב צמוד);</a:t>
            </a:r>
            <a:br>
              <a:rPr lang="he-IL" sz="2400" dirty="0"/>
            </a:br>
            <a:r>
              <a:rPr lang="he-IL" sz="2400" dirty="0"/>
              <a:t>ג.  לא מדובר ברכב המוצמד לעובד, אלא רכב מאגר המיועד לפעילויות שוטפות;</a:t>
            </a:r>
            <a:br>
              <a:rPr lang="he-IL" sz="2400" dirty="0"/>
            </a:br>
            <a:endParaRPr lang="he-IL" sz="2400" dirty="0"/>
          </a:p>
        </p:txBody>
      </p:sp>
    </p:spTree>
    <p:extLst>
      <p:ext uri="{BB962C8B-B14F-4D97-AF65-F5344CB8AC3E}">
        <p14:creationId xmlns:p14="http://schemas.microsoft.com/office/powerpoint/2010/main" val="2244566191"/>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77863" y="815974"/>
            <a:ext cx="6465059" cy="1114425"/>
          </a:xfrm>
        </p:spPr>
        <p:txBody>
          <a:bodyPr/>
          <a:lstStyle/>
          <a:p>
            <a:endParaRPr lang="he-IL" dirty="0"/>
          </a:p>
        </p:txBody>
      </p:sp>
      <p:sp>
        <p:nvSpPr>
          <p:cNvPr id="3" name="מציין מיקום תוכן 2"/>
          <p:cNvSpPr>
            <a:spLocks noGrp="1"/>
          </p:cNvSpPr>
          <p:nvPr>
            <p:ph idx="1"/>
          </p:nvPr>
        </p:nvSpPr>
        <p:spPr>
          <a:xfrm>
            <a:off x="850141" y="1488281"/>
            <a:ext cx="8596312" cy="3881437"/>
          </a:xfrm>
        </p:spPr>
        <p:txBody>
          <a:bodyPr/>
          <a:lstStyle/>
          <a:p>
            <a:r>
              <a:rPr lang="he-IL" sz="2400" dirty="0"/>
              <a:t>ד.  הרכב נותר בידי העובד למשך הלילה בלבד (החל מתום יום העבודה המלא של העובד, בתום פעילות מחוץ למקום העבודה הקבוע שהסתיים לאחר שעות העבודה הרגילות, או לקראת פעילות מחוץ למקום העבודה הקבוע ביום המחרת, הדורשת יציאה לעבודה לפני שעות העבודה הרגילות). הרכב יוחזר למחרת בבוקר למקום העבודה הקבוע, למעט אם נדרש לפעילות כאמור לעיל ביום המחרת;</a:t>
            </a:r>
            <a:br>
              <a:rPr lang="he-IL" sz="2400" dirty="0"/>
            </a:br>
            <a:r>
              <a:rPr lang="he-IL" sz="2400" dirty="0"/>
              <a:t>ה.  הרכב הועמד לשימוש העובד באופן אקראי ולא שיטתי, בשל צרכי העבודה, ועל פי אישור של הגורם המוסמך במקום העבודה;</a:t>
            </a:r>
            <a:br>
              <a:rPr lang="he-IL" sz="2400" dirty="0"/>
            </a:br>
            <a:r>
              <a:rPr lang="he-IL" sz="2400" dirty="0"/>
              <a:t>ו.  הרכב לא נמצא בידי העובד החל מסוף יום ה' ועד יום א, בחגים, בשבתון, ימי חופשה, ימי מחלה או בכל יום היעדרות אחר מהעבודה.</a:t>
            </a:r>
          </a:p>
          <a:p>
            <a:endParaRPr lang="he-IL" dirty="0"/>
          </a:p>
        </p:txBody>
      </p:sp>
    </p:spTree>
    <p:extLst>
      <p:ext uri="{BB962C8B-B14F-4D97-AF65-F5344CB8AC3E}">
        <p14:creationId xmlns:p14="http://schemas.microsoft.com/office/powerpoint/2010/main" val="679067804"/>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p:txBody>
          <a:bodyPr/>
          <a:lstStyle/>
          <a:p>
            <a:r>
              <a:rPr lang="he-IL" sz="3600" dirty="0"/>
              <a:t>לא ייזקף בגין רכב איגום שווי שימוש מלא בחודש </a:t>
            </a:r>
            <a:r>
              <a:rPr lang="he-IL" sz="3600" dirty="0" err="1"/>
              <a:t>מסויים</a:t>
            </a:r>
            <a:r>
              <a:rPr lang="he-IL" sz="3600" dirty="0"/>
              <a:t>.</a:t>
            </a:r>
          </a:p>
          <a:p>
            <a:r>
              <a:rPr lang="he-IL" sz="3600" dirty="0"/>
              <a:t>על המעסיק לקיים רישום תקין ומסודר- נטל ההוכחה על המעסיק</a:t>
            </a:r>
          </a:p>
        </p:txBody>
      </p:sp>
    </p:spTree>
    <p:extLst>
      <p:ext uri="{BB962C8B-B14F-4D97-AF65-F5344CB8AC3E}">
        <p14:creationId xmlns:p14="http://schemas.microsoft.com/office/powerpoint/2010/main" val="944552257"/>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5B8B96B-68A3-4A6A-BD56-68B3D96360F5}"/>
              </a:ext>
            </a:extLst>
          </p:cNvPr>
          <p:cNvSpPr>
            <a:spLocks noGrp="1"/>
          </p:cNvSpPr>
          <p:nvPr>
            <p:ph type="title"/>
          </p:nvPr>
        </p:nvSpPr>
        <p:spPr/>
        <p:txBody>
          <a:bodyPr/>
          <a:lstStyle/>
          <a:p>
            <a:pPr algn="r">
              <a:defRPr/>
            </a:pPr>
            <a:r>
              <a:rPr lang="he-IL" dirty="0"/>
              <a:t>עובד הנהלה – מי הוא? </a:t>
            </a:r>
            <a:endParaRPr lang="en-US" dirty="0"/>
          </a:p>
        </p:txBody>
      </p:sp>
      <p:sp>
        <p:nvSpPr>
          <p:cNvPr id="23555" name="מציין מיקום תוכן 2">
            <a:extLst>
              <a:ext uri="{FF2B5EF4-FFF2-40B4-BE49-F238E27FC236}">
                <a16:creationId xmlns:a16="http://schemas.microsoft.com/office/drawing/2014/main" id="{0EB51E02-C965-4F0D-9BC9-F9571AD87B72}"/>
              </a:ext>
            </a:extLst>
          </p:cNvPr>
          <p:cNvSpPr>
            <a:spLocks noGrp="1"/>
          </p:cNvSpPr>
          <p:nvPr>
            <p:ph idx="1"/>
          </p:nvPr>
        </p:nvSpPr>
        <p:spPr/>
        <p:txBody>
          <a:bodyPr/>
          <a:lstStyle/>
          <a:p>
            <a:r>
              <a:rPr lang="he-IL" altLang="en-US">
                <a:solidFill>
                  <a:srgbClr val="191919"/>
                </a:solidFill>
                <a:latin typeface="Open Sans Hebrew"/>
              </a:rPr>
              <a:t>ע"ע 61148-08-16</a:t>
            </a:r>
            <a:r>
              <a:rPr lang="he-IL" altLang="en-US" b="0">
                <a:solidFill>
                  <a:srgbClr val="191919"/>
                </a:solidFill>
                <a:latin typeface="Open Sans Hebrew"/>
              </a:rPr>
              <a:t> </a:t>
            </a:r>
            <a:r>
              <a:rPr lang="he-IL" altLang="en-US">
                <a:solidFill>
                  <a:srgbClr val="191919"/>
                </a:solidFill>
                <a:latin typeface="Open Sans Hebrew"/>
              </a:rPr>
              <a:t>(ארצי) </a:t>
            </a:r>
            <a:r>
              <a:rPr lang="he-IL" altLang="en-US">
                <a:solidFill>
                  <a:srgbClr val="000000"/>
                </a:solidFill>
                <a:latin typeface="almoni-dl"/>
              </a:rPr>
              <a:t>כ.ש. מרכזי תיפעול לרכב בע"מ נ' גבריאל עטיאס</a:t>
            </a:r>
            <a:endParaRPr lang="he-IL" altLang="en-US">
              <a:solidFill>
                <a:srgbClr val="191919"/>
              </a:solidFill>
              <a:latin typeface="Open Sans Hebrew"/>
            </a:endParaRPr>
          </a:p>
          <a:p>
            <a:r>
              <a:rPr lang="he-IL" altLang="en-US" b="0">
                <a:solidFill>
                  <a:srgbClr val="191919"/>
                </a:solidFill>
                <a:latin typeface="Open Sans Hebrew"/>
              </a:rPr>
              <a:t>חוק שעות עבודה ומנוחה מחייב לתגמל עובד שעבד שעות נוספות בתעריפים של שעות נוספות כמפורט בחוק.</a:t>
            </a:r>
          </a:p>
          <a:p>
            <a:r>
              <a:rPr lang="he-IL" altLang="en-US" b="0">
                <a:solidFill>
                  <a:srgbClr val="191919"/>
                </a:solidFill>
                <a:latin typeface="Open Sans Hebrew"/>
              </a:rPr>
              <a:t>החוק מחריג את עובדי ההנהלה, שהינם בהגדרה רחבה: "עובדים בתפקידי הנהלה או בתפקידים הדורשים מידה מיוחדת של אמון אישי". </a:t>
            </a:r>
          </a:p>
          <a:p>
            <a:r>
              <a:rPr lang="he-IL" altLang="en-US" b="0">
                <a:solidFill>
                  <a:srgbClr val="191919"/>
                </a:solidFill>
                <a:latin typeface="Open Sans Hebrew"/>
              </a:rPr>
              <a:t>בפסק הדין לעיל סקרה הפסיקה את המבחנים הנדרשים על מנת להכריע אם אכן מדובר בתפקיד הנהלה, אם לאו. </a:t>
            </a:r>
          </a:p>
          <a:p>
            <a:r>
              <a:rPr lang="he-IL" altLang="en-US" b="0">
                <a:solidFill>
                  <a:srgbClr val="191919"/>
                </a:solidFill>
                <a:latin typeface="Open Sans Hebrew"/>
              </a:rPr>
              <a:t>חשוב להדגיש שתפקיד הנהלה הינו נתון לפרשנות. במקרים רבים שופטים שונים מגיעים לפרשנויות שונות, באותן נסיבות. כך היה גם במקרה זה (בית הדין האיזורי קבע שהעובד אינו בתפקיד הנהלה ולכן חייב את המעסיק לשלם לו 350,000 ₪ עבור שעות נוספות, ואילו בערעור, וכפי שנבין נפסק הפוך מכך).</a:t>
            </a:r>
          </a:p>
          <a:p>
            <a:r>
              <a:rPr lang="he-IL" altLang="en-US" b="0">
                <a:solidFill>
                  <a:srgbClr val="191919"/>
                </a:solidFill>
                <a:latin typeface="Open Sans Hebrew"/>
              </a:rPr>
              <a:t>לכן חשוב לעשות שימוש זהיר מאוד בעת הגדרתו של עובד כעובד בתפקיד הנהלה או לא. </a:t>
            </a:r>
          </a:p>
        </p:txBody>
      </p:sp>
    </p:spTree>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953BE83-A2D4-4DE3-9AEA-00E2DDAAD805}"/>
              </a:ext>
            </a:extLst>
          </p:cNvPr>
          <p:cNvSpPr>
            <a:spLocks noGrp="1"/>
          </p:cNvSpPr>
          <p:nvPr>
            <p:ph type="title"/>
          </p:nvPr>
        </p:nvSpPr>
        <p:spPr/>
        <p:txBody>
          <a:bodyPr/>
          <a:lstStyle/>
          <a:p>
            <a:pPr algn="r">
              <a:defRPr/>
            </a:pPr>
            <a:r>
              <a:rPr lang="he-IL" dirty="0"/>
              <a:t>עובד הנהלה – מי הוא?</a:t>
            </a:r>
            <a:endParaRPr lang="en-US" dirty="0"/>
          </a:p>
        </p:txBody>
      </p:sp>
      <p:sp>
        <p:nvSpPr>
          <p:cNvPr id="24579" name="מציין מיקום תוכן 2">
            <a:extLst>
              <a:ext uri="{FF2B5EF4-FFF2-40B4-BE49-F238E27FC236}">
                <a16:creationId xmlns:a16="http://schemas.microsoft.com/office/drawing/2014/main" id="{B92B00E1-BD01-4816-AF71-2EB594454927}"/>
              </a:ext>
            </a:extLst>
          </p:cNvPr>
          <p:cNvSpPr>
            <a:spLocks noGrp="1"/>
          </p:cNvSpPr>
          <p:nvPr>
            <p:ph idx="1"/>
          </p:nvPr>
        </p:nvSpPr>
        <p:spPr>
          <a:xfrm>
            <a:off x="2346326" y="1100138"/>
            <a:ext cx="7521575" cy="5065712"/>
          </a:xfrm>
        </p:spPr>
        <p:txBody>
          <a:bodyPr/>
          <a:lstStyle/>
          <a:p>
            <a:r>
              <a:rPr lang="he-IL" altLang="en-US" b="0">
                <a:solidFill>
                  <a:srgbClr val="191919"/>
                </a:solidFill>
                <a:latin typeface="Open Sans Hebrew"/>
              </a:rPr>
              <a:t>העובד הועסק כמנהל מוסך בחברה המפעילה מספר מוסכים ברחבי הארץ. ושכרו כלל בונוסים ועמד על כ-27,000 ₪ מידי חודש. </a:t>
            </a:r>
          </a:p>
          <a:p>
            <a:r>
              <a:rPr lang="he-IL" altLang="en-US" b="0">
                <a:solidFill>
                  <a:srgbClr val="191919"/>
                </a:solidFill>
                <a:latin typeface="Open Sans Hebrew"/>
              </a:rPr>
              <a:t>עם סיום העסקתו, טען כי עבד בשעות נוספות ולא קיבלת תגמול על כך. </a:t>
            </a:r>
          </a:p>
          <a:p>
            <a:r>
              <a:rPr lang="he-IL" altLang="en-US" b="0">
                <a:solidFill>
                  <a:srgbClr val="191919"/>
                </a:solidFill>
                <a:latin typeface="Open Sans Hebrew"/>
              </a:rPr>
              <a:t>בית הדין הפעיל את מבחני הפסיקה, לעניין בחינה האם עובד הינו בתפקיד הנהלה, אם לאו, כדלקמן:</a:t>
            </a:r>
          </a:p>
          <a:p>
            <a:pPr algn="just"/>
            <a:r>
              <a:rPr lang="he-IL" altLang="en-US">
                <a:solidFill>
                  <a:srgbClr val="191919"/>
                </a:solidFill>
                <a:latin typeface="Open Sans Hebrew"/>
              </a:rPr>
              <a:t>1.</a:t>
            </a:r>
            <a:r>
              <a:rPr lang="he-IL" altLang="en-US" b="0">
                <a:solidFill>
                  <a:srgbClr val="191919"/>
                </a:solidFill>
                <a:latin typeface="Open Sans Hebrew"/>
              </a:rPr>
              <a:t> </a:t>
            </a:r>
            <a:r>
              <a:rPr lang="he-IL" altLang="en-US">
                <a:solidFill>
                  <a:srgbClr val="191919"/>
                </a:solidFill>
                <a:latin typeface="Open Sans Hebrew"/>
              </a:rPr>
              <a:t>מיקום בהיררכיה הארגונית</a:t>
            </a:r>
            <a:r>
              <a:rPr lang="he-IL" altLang="en-US" b="0">
                <a:solidFill>
                  <a:srgbClr val="191919"/>
                </a:solidFill>
                <a:latin typeface="Open Sans Hebrew"/>
              </a:rPr>
              <a:t>: תפקיד הנהלה מתייחס לעובד בשכבת ההנהלה הבכירה בארגון. התפקיד אינו מתייחס למנהל בדרג זוטר או דרג הביניים של הארגון, אלא למנהל בכיר שתפקידו כרוך בעבודה הדורשת שעות רבות.</a:t>
            </a:r>
          </a:p>
          <a:p>
            <a:pPr algn="just"/>
            <a:r>
              <a:rPr lang="he-IL" altLang="en-US">
                <a:solidFill>
                  <a:srgbClr val="191919"/>
                </a:solidFill>
                <a:latin typeface="Open Sans Hebrew"/>
              </a:rPr>
              <a:t>2. סמכות לקבוע מדיניות</a:t>
            </a:r>
            <a:r>
              <a:rPr lang="he-IL" altLang="en-US" b="0">
                <a:solidFill>
                  <a:srgbClr val="191919"/>
                </a:solidFill>
                <a:latin typeface="Open Sans Hebrew"/>
              </a:rPr>
              <a:t>: תפקיד הנהלה מתייחס למי שמעורב בהתוויית מדיניות הנהלת החברה תוך הפעלת שיקול דעת עצמאי. אין די בעובדה שמוטלת על מנהל אחריות רבה או שניתנות בידיו סמכויות נרחבות כדי ללמד שהוא עונה על הגדרת תפקיד הנהלה. </a:t>
            </a:r>
          </a:p>
          <a:p>
            <a:pPr algn="just"/>
            <a:r>
              <a:rPr lang="he-IL" altLang="en-US">
                <a:solidFill>
                  <a:srgbClr val="191919"/>
                </a:solidFill>
                <a:latin typeface="Open Sans Hebrew"/>
              </a:rPr>
              <a:t>3. שכר ותנאי עבודה</a:t>
            </a:r>
            <a:r>
              <a:rPr lang="he-IL" altLang="en-US" b="0">
                <a:solidFill>
                  <a:srgbClr val="191919"/>
                </a:solidFill>
                <a:latin typeface="Open Sans Hebrew"/>
              </a:rPr>
              <a:t>: עובד בתפקיד הנהלה יישתכר ככללל בשיעור גבוה וייהנה מתנאים נלווים מיוחדים וגבוהים, הן בכלל והן ביחס לעובדים האחרים במקום העבודה.</a:t>
            </a:r>
          </a:p>
          <a:p>
            <a:endParaRPr lang="en-US" altLang="en-US">
              <a:cs typeface="Arial" panose="020B0604020202020204" pitchFamily="34" charset="0"/>
            </a:endParaRPr>
          </a:p>
        </p:txBody>
      </p:sp>
    </p:spTree>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8AA903E-B806-4D88-AE49-F4033E1C61FA}"/>
              </a:ext>
            </a:extLst>
          </p:cNvPr>
          <p:cNvSpPr>
            <a:spLocks noGrp="1"/>
          </p:cNvSpPr>
          <p:nvPr>
            <p:ph type="title"/>
          </p:nvPr>
        </p:nvSpPr>
        <p:spPr/>
        <p:txBody>
          <a:bodyPr/>
          <a:lstStyle/>
          <a:p>
            <a:pPr algn="r">
              <a:defRPr/>
            </a:pPr>
            <a:r>
              <a:rPr lang="he-IL" dirty="0"/>
              <a:t>עובד הנהלה – מי הוא?</a:t>
            </a:r>
            <a:endParaRPr lang="en-US" dirty="0"/>
          </a:p>
        </p:txBody>
      </p:sp>
      <p:sp>
        <p:nvSpPr>
          <p:cNvPr id="25603" name="מציין מיקום תוכן 2">
            <a:extLst>
              <a:ext uri="{FF2B5EF4-FFF2-40B4-BE49-F238E27FC236}">
                <a16:creationId xmlns:a16="http://schemas.microsoft.com/office/drawing/2014/main" id="{B7CE35D3-9348-4B7B-9897-EA9EADEA208D}"/>
              </a:ext>
            </a:extLst>
          </p:cNvPr>
          <p:cNvSpPr>
            <a:spLocks noGrp="1"/>
          </p:cNvSpPr>
          <p:nvPr>
            <p:ph idx="1"/>
          </p:nvPr>
        </p:nvSpPr>
        <p:spPr>
          <a:xfrm>
            <a:off x="2346326" y="1100139"/>
            <a:ext cx="7521575" cy="5208587"/>
          </a:xfrm>
        </p:spPr>
        <p:txBody>
          <a:bodyPr/>
          <a:lstStyle/>
          <a:p>
            <a:r>
              <a:rPr lang="he-IL" altLang="en-US">
                <a:solidFill>
                  <a:srgbClr val="191919"/>
                </a:solidFill>
                <a:latin typeface="Open Sans Hebrew"/>
              </a:rPr>
              <a:t>4. טיבו של התפקיד ומעמדו בארגון</a:t>
            </a:r>
            <a:r>
              <a:rPr lang="he-IL" altLang="en-US" b="0">
                <a:solidFill>
                  <a:srgbClr val="191919"/>
                </a:solidFill>
                <a:latin typeface="Open Sans Hebrew"/>
              </a:rPr>
              <a:t>: תפקיד הנהלה יידרוש מהעוסק בו לעמוד לרשות המעסיק בשעות לא שגרתיות או לעבוד בלא מסגרת קבועה של שעות עבודה.</a:t>
            </a:r>
          </a:p>
          <a:p>
            <a:pPr algn="just"/>
            <a:r>
              <a:rPr lang="he-IL" altLang="en-US">
                <a:solidFill>
                  <a:srgbClr val="191919"/>
                </a:solidFill>
                <a:latin typeface="Open Sans Hebrew"/>
              </a:rPr>
              <a:t>5. מבחן האמון האישי- </a:t>
            </a:r>
            <a:r>
              <a:rPr lang="he-IL" altLang="en-US" b="0">
                <a:solidFill>
                  <a:srgbClr val="191919"/>
                </a:solidFill>
                <a:latin typeface="Open Sans Hebrew"/>
              </a:rPr>
              <a:t>המדובר בעובד בכיר, בעל אחריות מיוחדת, שמקבל שכר גבוה התואם את האמון האישי המיוחד לו הוא זוכה. האמור יבוא לידי ביטוי הן בשעות עבודתו של העובד והן בשכרו. בתוך כך תיכלל גם חשיפה למידע רגיש של הארגון, אחריות מיוחדת ואפשרות להחליט באופן עצמאי. </a:t>
            </a:r>
          </a:p>
          <a:p>
            <a:pPr algn="just"/>
            <a:r>
              <a:rPr lang="he-IL" altLang="en-US">
                <a:solidFill>
                  <a:srgbClr val="191919"/>
                </a:solidFill>
                <a:latin typeface="Open Sans Hebrew"/>
              </a:rPr>
              <a:t>יישום המבחנים על עובדות המקרה בפסק הדין דנן:</a:t>
            </a:r>
          </a:p>
          <a:p>
            <a:pPr algn="just"/>
            <a:r>
              <a:rPr lang="he-IL" altLang="en-US" b="0">
                <a:solidFill>
                  <a:srgbClr val="191919"/>
                </a:solidFill>
                <a:latin typeface="Open Sans Hebrew"/>
              </a:rPr>
              <a:t>בית הדין מצא כי תפקידו של העובד ענה על הגדרת תפקיד הנהלה וכן על תפקיד הדורש מידה מיוחדת של אמון אישי.</a:t>
            </a:r>
          </a:p>
          <a:p>
            <a:pPr algn="just"/>
            <a:r>
              <a:rPr lang="he-IL" altLang="en-US" b="0">
                <a:solidFill>
                  <a:srgbClr val="191919"/>
                </a:solidFill>
                <a:latin typeface="Open Sans Hebrew"/>
              </a:rPr>
              <a:t>הנסיבות שהובילו להכרעה: העובד קיבל לעבודה עובדים, סיכם את תנאי השכר, היה בעל האחריות הבלעדית להחלטות אלה, ולכך השלכות כלכליות נרחבות – גיוס לקוחות למוסך, ביצוע רכישות, משא ומתן עם השמאים ועוד.</a:t>
            </a:r>
          </a:p>
          <a:p>
            <a:pPr algn="just"/>
            <a:r>
              <a:rPr lang="he-IL" altLang="en-US" b="0">
                <a:solidFill>
                  <a:srgbClr val="191919"/>
                </a:solidFill>
                <a:latin typeface="Open Sans Hebrew"/>
              </a:rPr>
              <a:t>מבחן המיקום בהיררכיה הארגונית- מאחר ומדובר בבית עסק קטן, ללא "פירמידה ארגונית" בית הדין בחן את כפיפותו של העובד לבעלים בחברה ומצא שהעובד אכן היה כפוף ישירות לבעלים של החברה.</a:t>
            </a:r>
          </a:p>
          <a:p>
            <a:endParaRPr lang="he-IL" altLang="en-US" b="0">
              <a:solidFill>
                <a:srgbClr val="191919"/>
              </a:solidFill>
              <a:latin typeface="Open Sans Hebrew"/>
            </a:endParaRPr>
          </a:p>
          <a:p>
            <a:endParaRPr lang="en-US" altLang="en-US">
              <a:cs typeface="Arial" panose="020B0604020202020204" pitchFamily="34" charset="0"/>
            </a:endParaRPr>
          </a:p>
        </p:txBody>
      </p:sp>
    </p:spTree>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EE95688-3068-49B7-8066-C239430B4DDD}"/>
              </a:ext>
            </a:extLst>
          </p:cNvPr>
          <p:cNvSpPr>
            <a:spLocks noGrp="1"/>
          </p:cNvSpPr>
          <p:nvPr>
            <p:ph type="title"/>
          </p:nvPr>
        </p:nvSpPr>
        <p:spPr/>
        <p:txBody>
          <a:bodyPr/>
          <a:lstStyle/>
          <a:p>
            <a:pPr algn="r">
              <a:defRPr/>
            </a:pPr>
            <a:r>
              <a:rPr lang="he-IL" dirty="0"/>
              <a:t>עובד הנהלה – מי הוא?</a:t>
            </a:r>
            <a:endParaRPr lang="en-US" dirty="0"/>
          </a:p>
        </p:txBody>
      </p:sp>
      <p:sp>
        <p:nvSpPr>
          <p:cNvPr id="26627" name="מציין מיקום תוכן 2">
            <a:extLst>
              <a:ext uri="{FF2B5EF4-FFF2-40B4-BE49-F238E27FC236}">
                <a16:creationId xmlns:a16="http://schemas.microsoft.com/office/drawing/2014/main" id="{3248C444-E362-4B71-9E2D-6D76D29C6CB9}"/>
              </a:ext>
            </a:extLst>
          </p:cNvPr>
          <p:cNvSpPr>
            <a:spLocks noGrp="1"/>
          </p:cNvSpPr>
          <p:nvPr>
            <p:ph idx="1"/>
          </p:nvPr>
        </p:nvSpPr>
        <p:spPr/>
        <p:txBody>
          <a:bodyPr/>
          <a:lstStyle/>
          <a:p>
            <a:pPr algn="just"/>
            <a:r>
              <a:rPr lang="he-IL" altLang="en-US">
                <a:solidFill>
                  <a:srgbClr val="191919"/>
                </a:solidFill>
                <a:latin typeface="Open Sans Hebrew"/>
              </a:rPr>
              <a:t>שכר ותנאי עבודה: </a:t>
            </a:r>
            <a:r>
              <a:rPr lang="he-IL" altLang="en-US" b="0">
                <a:solidFill>
                  <a:srgbClr val="191919"/>
                </a:solidFill>
                <a:latin typeface="Open Sans Hebrew"/>
              </a:rPr>
              <a:t>העובד השתכר בשיעור גבוה ביחס לעובדי החברה, ובכלל.</a:t>
            </a:r>
            <a:r>
              <a:rPr lang="he-IL" altLang="en-US">
                <a:solidFill>
                  <a:srgbClr val="191919"/>
                </a:solidFill>
                <a:latin typeface="Open Sans Hebrew"/>
              </a:rPr>
              <a:t> </a:t>
            </a:r>
            <a:r>
              <a:rPr lang="he-IL" altLang="en-US" b="0">
                <a:solidFill>
                  <a:srgbClr val="191919"/>
                </a:solidFill>
                <a:latin typeface="Open Sans Hebrew"/>
              </a:rPr>
              <a:t>שכר של 27,000 ₪ הכלל גם בונוסים גבוהים. הבונוסים נגזרו מכלל רווחי החברה ולא ממכירה ישירה. בכך יש לחזק את הטענה שמדובר בעובד הנהלה. </a:t>
            </a:r>
          </a:p>
          <a:p>
            <a:pPr algn="just"/>
            <a:r>
              <a:rPr lang="he-IL" altLang="en-US" b="0">
                <a:solidFill>
                  <a:srgbClr val="191919"/>
                </a:solidFill>
                <a:latin typeface="Open Sans Hebrew"/>
              </a:rPr>
              <a:t>לשון בית הדין: "דעתנו היא כי תשלום בונוסים בהיקפים שכאלו, שבאים מכלל רווחי המוסך, מלמדים על השפעתו והשתתפותו ברווחי היחידה הכלכלית עליה היה אחראי העובד, ופועל יוצא מכך הוא מהות תפקידו שאינו ניהולי גרידא, אלא בתפקיד הנהלה שהיה הבכיר ביותר במוסך".</a:t>
            </a:r>
            <a:endParaRPr lang="he-IL" altLang="en-US"/>
          </a:p>
          <a:p>
            <a:r>
              <a:rPr lang="he-IL" altLang="en-US"/>
              <a:t>בהתאם לכלל המבחנים שפורטו פסק בית הגין כי העובד עונה על הגדרה של עובד הנהלה, ולכן קבע כי אינו זכאי לתגמול עבור שעות נוספות. </a:t>
            </a:r>
            <a:endParaRPr lang="en-US" altLang="en-US">
              <a:cs typeface="Arial" panose="020B0604020202020204" pitchFamily="34" charset="0"/>
            </a:endParaRPr>
          </a:p>
        </p:txBody>
      </p:sp>
    </p:spTree>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063C0D3-C3FE-4CDA-B446-3767D3C831B6}"/>
              </a:ext>
            </a:extLst>
          </p:cNvPr>
          <p:cNvSpPr>
            <a:spLocks noGrp="1"/>
          </p:cNvSpPr>
          <p:nvPr>
            <p:ph type="title"/>
          </p:nvPr>
        </p:nvSpPr>
        <p:spPr>
          <a:xfrm>
            <a:off x="2346326" y="365125"/>
            <a:ext cx="7521575" cy="831850"/>
          </a:xfrm>
        </p:spPr>
        <p:txBody>
          <a:bodyPr/>
          <a:lstStyle/>
          <a:p>
            <a:pPr algn="r">
              <a:defRPr/>
            </a:pPr>
            <a:r>
              <a:rPr lang="he-IL" dirty="0"/>
              <a:t>פסיקה תקדימית – זכאות לפיצויי פיטורים עקב העתקת מקום מגורים, גם לידועים בציבור </a:t>
            </a:r>
            <a:endParaRPr lang="en-US" dirty="0"/>
          </a:p>
        </p:txBody>
      </p:sp>
      <p:sp>
        <p:nvSpPr>
          <p:cNvPr id="46083" name="מציין מיקום תוכן 2">
            <a:extLst>
              <a:ext uri="{FF2B5EF4-FFF2-40B4-BE49-F238E27FC236}">
                <a16:creationId xmlns:a16="http://schemas.microsoft.com/office/drawing/2014/main" id="{7D07709F-6489-4A67-BC60-1DA24FBFBBC5}"/>
              </a:ext>
            </a:extLst>
          </p:cNvPr>
          <p:cNvSpPr>
            <a:spLocks noGrp="1"/>
          </p:cNvSpPr>
          <p:nvPr>
            <p:ph idx="1"/>
          </p:nvPr>
        </p:nvSpPr>
        <p:spPr>
          <a:xfrm>
            <a:off x="1657213" y="2341840"/>
            <a:ext cx="7521575" cy="3411537"/>
          </a:xfrm>
        </p:spPr>
        <p:txBody>
          <a:bodyPr/>
          <a:lstStyle/>
          <a:p>
            <a:pPr algn="just"/>
            <a:r>
              <a:rPr lang="he-IL" altLang="en-US" dirty="0">
                <a:solidFill>
                  <a:srgbClr val="000000"/>
                </a:solidFill>
                <a:latin typeface="Alef"/>
              </a:rPr>
              <a:t>ע״ע 48000-01-17 – אינדקס הגליל תקשורת ועיתונות בע״מ נ׳ סילביה </a:t>
            </a:r>
            <a:r>
              <a:rPr lang="he-IL" altLang="en-US" dirty="0" err="1">
                <a:solidFill>
                  <a:srgbClr val="000000"/>
                </a:solidFill>
                <a:latin typeface="Alef"/>
              </a:rPr>
              <a:t>מזאווי</a:t>
            </a:r>
            <a:endParaRPr lang="he-IL" altLang="en-US" dirty="0">
              <a:solidFill>
                <a:srgbClr val="000000"/>
              </a:solidFill>
              <a:latin typeface="Alef"/>
            </a:endParaRPr>
          </a:p>
          <a:p>
            <a:pPr algn="just"/>
            <a:r>
              <a:rPr lang="he-IL" altLang="en-US" dirty="0">
                <a:solidFill>
                  <a:srgbClr val="191919"/>
                </a:solidFill>
                <a:latin typeface="Open Sans Hebrew"/>
              </a:rPr>
              <a:t>עובדות המקרה: </a:t>
            </a:r>
            <a:r>
              <a:rPr lang="he-IL" altLang="en-US" b="0" dirty="0">
                <a:solidFill>
                  <a:srgbClr val="191919"/>
                </a:solidFill>
                <a:latin typeface="Open Sans Hebrew"/>
              </a:rPr>
              <a:t>עובדת העתיקה את מקום מגוריה ליישוב בו מתגורר בן הזוג הידוע בציבור שלה. המעסיק סירב לשלם לה פיצויי פיטורים בטענה שעל פי לשון החוק קיימת זכאות לפיצויים הללו רק בקשר של נישואים. </a:t>
            </a:r>
          </a:p>
          <a:p>
            <a:pPr algn="just"/>
            <a:r>
              <a:rPr lang="he-IL" altLang="en-US" dirty="0">
                <a:solidFill>
                  <a:srgbClr val="191919"/>
                </a:solidFill>
                <a:latin typeface="Open Sans Hebrew"/>
              </a:rPr>
              <a:t>השאלה המשפטית: </a:t>
            </a:r>
            <a:r>
              <a:rPr lang="he-IL" altLang="en-US" b="0" dirty="0">
                <a:solidFill>
                  <a:srgbClr val="191919"/>
                </a:solidFill>
                <a:latin typeface="Open Sans Hebrew"/>
              </a:rPr>
              <a:t>האם גם ידועים בציבור יהיו זכאים לפיצויי פיטורים בעקבות העתקת מקום מגורים לרגל נישואים? </a:t>
            </a:r>
          </a:p>
          <a:p>
            <a:pPr algn="just"/>
            <a:r>
              <a:rPr lang="he-IL" altLang="en-US" dirty="0">
                <a:solidFill>
                  <a:srgbClr val="191919"/>
                </a:solidFill>
                <a:latin typeface="Open Sans Hebrew"/>
              </a:rPr>
              <a:t>המסגרת הנורמטיבית: </a:t>
            </a:r>
            <a:r>
              <a:rPr lang="he-IL" altLang="en-US" b="0" dirty="0">
                <a:solidFill>
                  <a:srgbClr val="191919"/>
                </a:solidFill>
                <a:latin typeface="Open Sans Hebrew"/>
              </a:rPr>
              <a:t>סעיף 8(1) לחוק פיצויי פיטורים קובע שיש להכיר בהתפטרות כפיטורים במקרה בו עובד או עובדת מעתיקים את מקום מגוריהם לרגל נישואיהם ליישוב בו גרים בן או בת הזוג.</a:t>
            </a:r>
          </a:p>
          <a:p>
            <a:endParaRPr lang="en-US" altLang="en-US" dirty="0">
              <a:cs typeface="Arial" panose="020B0604020202020204" pitchFamily="34" charset="0"/>
            </a:endParaRPr>
          </a:p>
        </p:txBody>
      </p:sp>
    </p:spTree>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3232FF9-D3D2-4160-BDB5-4B6371ADAFE3}"/>
              </a:ext>
            </a:extLst>
          </p:cNvPr>
          <p:cNvSpPr>
            <a:spLocks noGrp="1"/>
          </p:cNvSpPr>
          <p:nvPr>
            <p:ph type="title"/>
          </p:nvPr>
        </p:nvSpPr>
        <p:spPr>
          <a:xfrm>
            <a:off x="2346326" y="365125"/>
            <a:ext cx="7521575" cy="831850"/>
          </a:xfrm>
        </p:spPr>
        <p:txBody>
          <a:bodyPr/>
          <a:lstStyle/>
          <a:p>
            <a:pPr algn="just">
              <a:defRPr/>
            </a:pPr>
            <a:r>
              <a:rPr lang="he-IL" dirty="0"/>
              <a:t>פסיקה תקדימית – זכאות לפיצויי פיטורים עקב העתקת מקום מגורים, גם לידועים בציבור </a:t>
            </a:r>
            <a:endParaRPr lang="en-US" dirty="0"/>
          </a:p>
        </p:txBody>
      </p:sp>
      <p:sp>
        <p:nvSpPr>
          <p:cNvPr id="47107" name="מציין מיקום תוכן 2">
            <a:extLst>
              <a:ext uri="{FF2B5EF4-FFF2-40B4-BE49-F238E27FC236}">
                <a16:creationId xmlns:a16="http://schemas.microsoft.com/office/drawing/2014/main" id="{C1EE70BD-FB8A-4355-ABD3-FF82A78A3377}"/>
              </a:ext>
            </a:extLst>
          </p:cNvPr>
          <p:cNvSpPr>
            <a:spLocks noGrp="1"/>
          </p:cNvSpPr>
          <p:nvPr>
            <p:ph idx="1"/>
          </p:nvPr>
        </p:nvSpPr>
        <p:spPr>
          <a:xfrm>
            <a:off x="1935509" y="2486303"/>
            <a:ext cx="7521575" cy="3267075"/>
          </a:xfrm>
        </p:spPr>
        <p:txBody>
          <a:bodyPr/>
          <a:lstStyle/>
          <a:p>
            <a:pPr algn="just"/>
            <a:r>
              <a:rPr lang="he-IL" altLang="en-US" dirty="0">
                <a:solidFill>
                  <a:srgbClr val="191919"/>
                </a:solidFill>
                <a:latin typeface="Open Sans Hebrew"/>
              </a:rPr>
              <a:t>קביעת בית הדין: </a:t>
            </a:r>
            <a:r>
              <a:rPr lang="he-IL" altLang="en-US" b="0" dirty="0">
                <a:solidFill>
                  <a:srgbClr val="191919"/>
                </a:solidFill>
                <a:latin typeface="Open Sans Hebrew"/>
              </a:rPr>
              <a:t>בית הדין מבהיר שתכלית החקיקה, </a:t>
            </a:r>
            <a:r>
              <a:rPr lang="he-IL" altLang="en-US" b="0" dirty="0" err="1">
                <a:solidFill>
                  <a:srgbClr val="191919"/>
                </a:solidFill>
                <a:latin typeface="Open Sans Hebrew"/>
              </a:rPr>
              <a:t>והרציונאל</a:t>
            </a:r>
            <a:r>
              <a:rPr lang="he-IL" altLang="en-US" b="0" dirty="0">
                <a:solidFill>
                  <a:srgbClr val="191919"/>
                </a:solidFill>
                <a:latin typeface="Open Sans Hebrew"/>
              </a:rPr>
              <a:t> שעמד כנגד המחוקק, במתן זכאות לנשואים מתקיימת גם כאן והיא - מתן רשת ביטחון כלכלית לעובדים המסיימים את עבודתם.</a:t>
            </a:r>
          </a:p>
          <a:p>
            <a:pPr algn="just"/>
            <a:r>
              <a:rPr lang="he-IL" altLang="en-US" b="0" dirty="0">
                <a:solidFill>
                  <a:srgbClr val="191919"/>
                </a:solidFill>
                <a:latin typeface="Open Sans Hebrew"/>
              </a:rPr>
              <a:t>בית הדין קבע כי אין שוני רלוונטי בין קבוצת העובדים שהתפטרו לרגל נישואיהם לבין קבוצת העובדים שהתפטרו לרגל היותם ידועים בציבור.</a:t>
            </a:r>
          </a:p>
          <a:p>
            <a:pPr algn="just"/>
            <a:r>
              <a:rPr lang="he-IL" altLang="en-US" b="0" dirty="0">
                <a:solidFill>
                  <a:srgbClr val="191919"/>
                </a:solidFill>
                <a:latin typeface="Open Sans Hebrew"/>
              </a:rPr>
              <a:t>בהתאם לכך, המעסיק חויב לשלם לעובדת פיצויי פיטורים בשיעור 30,000 ₪ + הוצאות המשפט ושכ"ט עו"ד בשיעור 10,000 ₪. </a:t>
            </a:r>
            <a:endParaRPr lang="en-US" altLang="en-US" dirty="0">
              <a:cs typeface="Arial" panose="020B0604020202020204" pitchFamily="34" charset="0"/>
            </a:endParaRPr>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BF69B1A-5AC9-491D-83DF-B4201616701D}"/>
              </a:ext>
            </a:extLst>
          </p:cNvPr>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rtlCol="1">
            <a:normAutofit/>
          </a:bodyPr>
          <a:lstStyle/>
          <a:p>
            <a:pPr algn="r">
              <a:defRPr/>
            </a:pPr>
            <a:r>
              <a:rPr lang="he-IL" dirty="0"/>
              <a:t>תרומה למוסד מוכר</a:t>
            </a:r>
          </a:p>
        </p:txBody>
      </p:sp>
      <p:sp>
        <p:nvSpPr>
          <p:cNvPr id="3" name="מציין מיקום תוכן 2">
            <a:extLst>
              <a:ext uri="{FF2B5EF4-FFF2-40B4-BE49-F238E27FC236}">
                <a16:creationId xmlns:a16="http://schemas.microsoft.com/office/drawing/2014/main" id="{FF677E5D-61A0-44FB-BF53-0D1557BFF31B}"/>
              </a:ext>
            </a:extLst>
          </p:cNvPr>
          <p:cNvSpPr>
            <a:spLocks noGrp="1"/>
          </p:cNvSpPr>
          <p:nvPr>
            <p:ph idx="1"/>
          </p:nvPr>
        </p:nvSpPr>
        <p:spPr/>
        <p:style>
          <a:lnRef idx="2">
            <a:schemeClr val="accent5"/>
          </a:lnRef>
          <a:fillRef idx="1">
            <a:schemeClr val="lt1"/>
          </a:fillRef>
          <a:effectRef idx="0">
            <a:schemeClr val="accent5"/>
          </a:effectRef>
          <a:fontRef idx="minor">
            <a:schemeClr val="dk1"/>
          </a:fontRef>
        </p:style>
        <p:txBody>
          <a:bodyPr rtlCol="1">
            <a:normAutofit/>
          </a:bodyPr>
          <a:lstStyle/>
          <a:p>
            <a:pPr>
              <a:defRPr/>
            </a:pPr>
            <a:r>
              <a:rPr lang="he-IL" dirty="0"/>
              <a:t>תכליתו‏ של‏ סעיף</a:t>
            </a:r>
            <a:r>
              <a:rPr lang="en-US" dirty="0"/>
              <a:t> </a:t>
            </a:r>
            <a:r>
              <a:rPr lang="he-IL" dirty="0"/>
              <a:t>‏46  לפקודת ‏מס ‏הכנסה‏ היא ‏להקל ‏על ‏פעילותם ‏של ‏מוסדות ‏ציבור ‏הפועלים </a:t>
            </a:r>
          </a:p>
          <a:p>
            <a:pPr>
              <a:defRPr/>
            </a:pPr>
            <a:r>
              <a:rPr lang="he-IL" dirty="0"/>
              <a:t>‏בתחומים ‏הקבועים ‏בחוק.‏</a:t>
            </a:r>
          </a:p>
          <a:p>
            <a:pPr>
              <a:defRPr/>
            </a:pPr>
            <a:r>
              <a:rPr lang="he-IL" dirty="0"/>
              <a:t>באמצעותו, ‏המדינה ‏מעניקה ‏זיכוי ‏ממס ‏בעד ‏תרומה </a:t>
            </a:r>
          </a:p>
          <a:p>
            <a:pPr>
              <a:defRPr/>
            </a:pPr>
            <a:r>
              <a:rPr lang="he-IL" dirty="0"/>
              <a:t>‏שניתנת ‏למוסדות ‏הציבור ‏הללו‏</a:t>
            </a:r>
          </a:p>
          <a:p>
            <a:pPr>
              <a:defRPr/>
            </a:pPr>
            <a:r>
              <a:rPr lang="he-IL" dirty="0"/>
              <a:t>ובכך ‏היא ‏מעודדת ‏יחידים ‏וחברות לתרום ‏כספים ‏למוסדות ‏אלה. ‏משכך, ‏במקום‏ שהמדינה ‏תעניק ‏הטבת ‏מס ‏למוסדות ‏אלה, ‏או ‏תקצוב ‏ישיר ‏בדרך ‏אחרת, ‏סעיף ‏46</a:t>
            </a:r>
          </a:p>
          <a:p>
            <a:pPr>
              <a:defRPr/>
            </a:pPr>
            <a:r>
              <a:rPr lang="he-IL" dirty="0"/>
              <a:t>לפקודה ‏מאפשר‏ לה ‏הקלה‏ על‏ פעילותם‏ של ‏מוסדות ‏אלה.‏</a:t>
            </a:r>
          </a:p>
        </p:txBody>
      </p:sp>
      <p:sp>
        <p:nvSpPr>
          <p:cNvPr id="4" name="מציין מיקום של כותרת תחתונה 3">
            <a:extLst>
              <a:ext uri="{FF2B5EF4-FFF2-40B4-BE49-F238E27FC236}">
                <a16:creationId xmlns:a16="http://schemas.microsoft.com/office/drawing/2014/main" id="{8B66CAF4-343A-48CD-A287-5A8983FDA898}"/>
              </a:ext>
            </a:extLst>
          </p:cNvPr>
          <p:cNvSpPr>
            <a:spLocks noGrp="1"/>
          </p:cNvSpPr>
          <p:nvPr>
            <p:ph type="ftr" sz="quarter" idx="11"/>
          </p:nvPr>
        </p:nvSpPr>
        <p:spPr>
          <a:xfrm>
            <a:off x="2495550" y="6021389"/>
            <a:ext cx="7488238" cy="700087"/>
          </a:xfrm>
        </p:spPr>
        <p:txBody>
          <a:bodyPr/>
          <a:lstStyle/>
          <a:p>
            <a:pPr>
              <a:defRPr/>
            </a:pPr>
            <a:r>
              <a:rPr lang="he-IL" sz="1400" b="1" dirty="0"/>
              <a:t>הצטרפו אלינו </a:t>
            </a:r>
            <a:r>
              <a:rPr lang="he-IL" sz="1400" b="1" dirty="0" err="1"/>
              <a:t>בפייסבוק</a:t>
            </a:r>
            <a:r>
              <a:rPr lang="he-IL" sz="1400" b="1" dirty="0"/>
              <a:t>- "קול המס" </a:t>
            </a:r>
            <a:r>
              <a:rPr lang="en-US" sz="1400" b="1" dirty="0"/>
              <a:t>www.kolhamas.co.il</a:t>
            </a:r>
            <a:endParaRPr lang="he-IL" sz="1400" b="1" dirty="0"/>
          </a:p>
        </p:txBody>
      </p:sp>
      <p:sp>
        <p:nvSpPr>
          <p:cNvPr id="5" name="מציין מיקום של מספר שקופית 4">
            <a:extLst>
              <a:ext uri="{FF2B5EF4-FFF2-40B4-BE49-F238E27FC236}">
                <a16:creationId xmlns:a16="http://schemas.microsoft.com/office/drawing/2014/main" id="{D331074D-3F07-49E1-9132-B1B1E99BCB0A}"/>
              </a:ext>
            </a:extLst>
          </p:cNvPr>
          <p:cNvSpPr>
            <a:spLocks noGrp="1"/>
          </p:cNvSpPr>
          <p:nvPr>
            <p:ph type="sldNum" sz="quarter" idx="12"/>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BB07DB3-690F-4036-9732-C2CD39E6CB95}" type="slidenum">
              <a:rPr lang="he-IL" altLang="he-IL">
                <a:solidFill>
                  <a:srgbClr val="898989"/>
                </a:solidFill>
              </a:rPr>
              <a:pPr/>
              <a:t>2</a:t>
            </a:fld>
            <a:endParaRPr lang="he-IL" altLang="he-IL">
              <a:solidFill>
                <a:srgbClr val="898989"/>
              </a:solidFill>
            </a:endParaRPr>
          </a:p>
        </p:txBody>
      </p:sp>
    </p:spTree>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B6B403A-08E6-4E12-A0DB-CEB6FDEB585E}"/>
              </a:ext>
            </a:extLst>
          </p:cNvPr>
          <p:cNvSpPr>
            <a:spLocks noGrp="1"/>
          </p:cNvSpPr>
          <p:nvPr>
            <p:ph type="title"/>
          </p:nvPr>
        </p:nvSpPr>
        <p:spPr>
          <a:xfrm>
            <a:off x="2346326" y="365126"/>
            <a:ext cx="7521575" cy="735013"/>
          </a:xfrm>
        </p:spPr>
        <p:txBody>
          <a:bodyPr/>
          <a:lstStyle/>
          <a:p>
            <a:pPr algn="just">
              <a:defRPr/>
            </a:pPr>
            <a:r>
              <a:rPr lang="he-IL" dirty="0"/>
              <a:t>התנגדות מעורפלת של עובד להפחתת שכר רוחבית בארגון – תיחשב כהסכמה </a:t>
            </a:r>
            <a:endParaRPr lang="en-US" dirty="0"/>
          </a:p>
        </p:txBody>
      </p:sp>
      <p:sp>
        <p:nvSpPr>
          <p:cNvPr id="48131" name="מציין מיקום תוכן 2">
            <a:extLst>
              <a:ext uri="{FF2B5EF4-FFF2-40B4-BE49-F238E27FC236}">
                <a16:creationId xmlns:a16="http://schemas.microsoft.com/office/drawing/2014/main" id="{C95D47F4-EF42-4853-BABD-B8910B96F17E}"/>
              </a:ext>
            </a:extLst>
          </p:cNvPr>
          <p:cNvSpPr>
            <a:spLocks noGrp="1"/>
          </p:cNvSpPr>
          <p:nvPr>
            <p:ph idx="1"/>
          </p:nvPr>
        </p:nvSpPr>
        <p:spPr>
          <a:xfrm>
            <a:off x="1975266" y="1858273"/>
            <a:ext cx="7521575" cy="3338512"/>
          </a:xfrm>
        </p:spPr>
        <p:txBody>
          <a:bodyPr/>
          <a:lstStyle/>
          <a:p>
            <a:pPr algn="just"/>
            <a:r>
              <a:rPr lang="he-IL" altLang="en-US" dirty="0">
                <a:solidFill>
                  <a:srgbClr val="000000"/>
                </a:solidFill>
                <a:latin typeface="Times New Roman" panose="02020603050405020304" pitchFamily="18" charset="0"/>
              </a:rPr>
              <a:t>ע"ע 48932-05-20 : </a:t>
            </a:r>
            <a:r>
              <a:rPr lang="he-IL" altLang="en-US" dirty="0" err="1">
                <a:solidFill>
                  <a:srgbClr val="000000"/>
                </a:solidFill>
                <a:latin typeface="Times New Roman" panose="02020603050405020304" pitchFamily="18" charset="0"/>
              </a:rPr>
              <a:t>פיקאר</a:t>
            </a:r>
            <a:r>
              <a:rPr lang="he-IL" altLang="en-US" dirty="0">
                <a:solidFill>
                  <a:srgbClr val="000000"/>
                </a:solidFill>
                <a:latin typeface="Times New Roman" panose="02020603050405020304" pitchFamily="18" charset="0"/>
              </a:rPr>
              <a:t> נ' המכללה האקדמית נתניה</a:t>
            </a:r>
          </a:p>
          <a:p>
            <a:pPr algn="just"/>
            <a:r>
              <a:rPr lang="he-IL" altLang="en-US" b="0" dirty="0">
                <a:solidFill>
                  <a:srgbClr val="191919"/>
                </a:solidFill>
                <a:latin typeface="Open Sans Hebrew"/>
              </a:rPr>
              <a:t>העובד הועסק כמרצה במכללה האקדמית נתניה.</a:t>
            </a:r>
          </a:p>
          <a:p>
            <a:pPr algn="just"/>
            <a:r>
              <a:rPr lang="he-IL" altLang="en-US" b="0" dirty="0">
                <a:solidFill>
                  <a:srgbClr val="191919"/>
                </a:solidFill>
                <a:latin typeface="Open Sans Hebrew"/>
              </a:rPr>
              <a:t>בעקבות קשיים כלכליים של המכללה, הופחת שכרם של כלל העובדים בשלוש פעימות שונות. פעימה ראשונה - באוקטובר 2012, </a:t>
            </a:r>
            <a:r>
              <a:rPr lang="he-IL" altLang="en-US" b="0" dirty="0" err="1">
                <a:solidFill>
                  <a:srgbClr val="191919"/>
                </a:solidFill>
                <a:latin typeface="Open Sans Hebrew"/>
              </a:rPr>
              <a:t>םעימה</a:t>
            </a:r>
            <a:r>
              <a:rPr lang="he-IL" altLang="en-US" b="0" dirty="0">
                <a:solidFill>
                  <a:srgbClr val="191919"/>
                </a:solidFill>
                <a:latin typeface="Open Sans Hebrew"/>
              </a:rPr>
              <a:t> שנייה - באוקטובר 2014 ופעימה שלישית - באפריל 2014.</a:t>
            </a:r>
          </a:p>
          <a:p>
            <a:pPr algn="just"/>
            <a:r>
              <a:rPr lang="he-IL" altLang="en-US" b="0" dirty="0">
                <a:solidFill>
                  <a:srgbClr val="191919"/>
                </a:solidFill>
                <a:latin typeface="Open Sans Hebrew"/>
              </a:rPr>
              <a:t>באוקטובר 2016 שלח המרצה למכללה מכתב בו לא הובעה הסכמה מפורשת להפחתה, אך עם זאת, בשלב זה אין בכוונתו לעמוד על מיצוי זכויותיו.</a:t>
            </a:r>
          </a:p>
          <a:p>
            <a:pPr algn="just"/>
            <a:r>
              <a:rPr lang="he-IL" altLang="en-US" dirty="0">
                <a:solidFill>
                  <a:srgbClr val="191919"/>
                </a:solidFill>
                <a:latin typeface="Open Sans Hebrew"/>
              </a:rPr>
              <a:t>קביעת בית הדין: </a:t>
            </a:r>
            <a:r>
              <a:rPr lang="he-IL" altLang="en-US" b="0" dirty="0">
                <a:solidFill>
                  <a:srgbClr val="191919"/>
                </a:solidFill>
                <a:latin typeface="Open Sans Hebrew"/>
              </a:rPr>
              <a:t>למרות שהמרצה לא נתן הסכמה מפורשת להפחתות השכר, יש לראות בהתנהלותו, לרבות העובדה שהוא ישב ולא עשה דבר עד סוף 2016, התנהגות בחוסר תום לב </a:t>
            </a:r>
            <a:r>
              <a:rPr lang="he-IL" altLang="en-US" dirty="0">
                <a:solidFill>
                  <a:srgbClr val="191919"/>
                </a:solidFill>
                <a:latin typeface="Open Sans Hebrew"/>
              </a:rPr>
              <a:t>וכהסכמה בהתנהגות להפחתה</a:t>
            </a:r>
            <a:r>
              <a:rPr lang="he-IL" altLang="en-US" b="0" dirty="0">
                <a:solidFill>
                  <a:srgbClr val="191919"/>
                </a:solidFill>
                <a:latin typeface="Open Sans Hebrew"/>
              </a:rPr>
              <a:t>.</a:t>
            </a:r>
          </a:p>
          <a:p>
            <a:pPr algn="just"/>
            <a:endParaRPr lang="he-IL" altLang="en-US" dirty="0">
              <a:solidFill>
                <a:srgbClr val="000000"/>
              </a:solidFill>
              <a:latin typeface="Times New Roman" panose="02020603050405020304" pitchFamily="18" charset="0"/>
            </a:endParaRPr>
          </a:p>
          <a:p>
            <a:endParaRPr lang="en-US" altLang="en-US" dirty="0">
              <a:cs typeface="Arial" panose="020B0604020202020204" pitchFamily="34" charset="0"/>
            </a:endParaRPr>
          </a:p>
        </p:txBody>
      </p:sp>
    </p:spTree>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9F61FFB-3A2B-4B14-B22E-42B205B76B31}"/>
              </a:ext>
            </a:extLst>
          </p:cNvPr>
          <p:cNvSpPr>
            <a:spLocks noGrp="1"/>
          </p:cNvSpPr>
          <p:nvPr>
            <p:ph type="title"/>
          </p:nvPr>
        </p:nvSpPr>
        <p:spPr>
          <a:xfrm>
            <a:off x="2346326" y="365126"/>
            <a:ext cx="7521575" cy="735013"/>
          </a:xfrm>
        </p:spPr>
        <p:txBody>
          <a:bodyPr/>
          <a:lstStyle/>
          <a:p>
            <a:pPr algn="just">
              <a:defRPr/>
            </a:pPr>
            <a:r>
              <a:rPr lang="he-IL" dirty="0"/>
              <a:t>התנגדות מעורפלת של עובד להפחתת שכר רוחבית בארגון – תיחשב כהסכמה </a:t>
            </a:r>
            <a:endParaRPr lang="en-US" dirty="0"/>
          </a:p>
        </p:txBody>
      </p:sp>
      <p:sp>
        <p:nvSpPr>
          <p:cNvPr id="49155" name="מציין מיקום תוכן 2">
            <a:extLst>
              <a:ext uri="{FF2B5EF4-FFF2-40B4-BE49-F238E27FC236}">
                <a16:creationId xmlns:a16="http://schemas.microsoft.com/office/drawing/2014/main" id="{F5BD7989-C1E9-41AA-A4AE-7B752C3E9312}"/>
              </a:ext>
            </a:extLst>
          </p:cNvPr>
          <p:cNvSpPr>
            <a:spLocks noGrp="1"/>
          </p:cNvSpPr>
          <p:nvPr>
            <p:ph idx="1"/>
          </p:nvPr>
        </p:nvSpPr>
        <p:spPr>
          <a:xfrm>
            <a:off x="1657213" y="2394849"/>
            <a:ext cx="7521575" cy="3411537"/>
          </a:xfrm>
        </p:spPr>
        <p:txBody>
          <a:bodyPr/>
          <a:lstStyle/>
          <a:p>
            <a:pPr algn="just"/>
            <a:r>
              <a:rPr lang="he-IL" altLang="en-US" b="0" dirty="0">
                <a:solidFill>
                  <a:srgbClr val="191919"/>
                </a:solidFill>
                <a:latin typeface="Open Sans Hebrew"/>
              </a:rPr>
              <a:t>"התרשמותנו הינה כי העובד, אשר הינו משפטן ומלווה ביעוץ משפטי, בחר לאחוז את החבל משני קצותיו ולהודיע הודעה מעורפלת. העובד לא רצה להסתכן בוויתור על מקום עבודתו ותנאי עבודתו, כפי שהושגו בהסכם 2009, אך בחר להשאיר בידיו 'קלף מיקוח' אשר בו הוא ישתמש בבוא העת".</a:t>
            </a:r>
          </a:p>
          <a:p>
            <a:pPr algn="just"/>
            <a:r>
              <a:rPr lang="he-IL" altLang="en-US" b="0" dirty="0">
                <a:solidFill>
                  <a:srgbClr val="191919"/>
                </a:solidFill>
                <a:latin typeface="Open Sans Hebrew"/>
              </a:rPr>
              <a:t>עוד </a:t>
            </a:r>
            <a:r>
              <a:rPr lang="he-IL" altLang="en-US" b="0" dirty="0" err="1">
                <a:solidFill>
                  <a:srgbClr val="191919"/>
                </a:solidFill>
                <a:latin typeface="Open Sans Hebrew"/>
              </a:rPr>
              <a:t>צויי</a:t>
            </a:r>
            <a:r>
              <a:rPr lang="he-IL" altLang="en-US" b="0" dirty="0">
                <a:solidFill>
                  <a:srgbClr val="191919"/>
                </a:solidFill>
                <a:latin typeface="Open Sans Hebrew"/>
              </a:rPr>
              <a:t> כי "מצופה היה מהמרצה, נוכח הטעם להפחתה ואופייה הרוחבי, להביע את התנגדותו בצורה ברורה וחד משמעית ולא בצורה של הסכמה מעורפלת, המאפשרת בחלוף הזמן ובשים לב למכלול הנסיבות להגיע למסקנה כי אכן המרצה השלים עם ההפחתה בשכר".</a:t>
            </a:r>
          </a:p>
          <a:p>
            <a:endParaRPr lang="en-US" altLang="en-US" dirty="0">
              <a:cs typeface="Arial" panose="020B0604020202020204" pitchFamily="34" charset="0"/>
            </a:endParaRPr>
          </a:p>
        </p:txBody>
      </p:sp>
    </p:spTree>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D6674D1-3570-4179-967E-F4B94E32F782}"/>
              </a:ext>
            </a:extLst>
          </p:cNvPr>
          <p:cNvSpPr>
            <a:spLocks noGrp="1"/>
          </p:cNvSpPr>
          <p:nvPr>
            <p:ph type="title"/>
          </p:nvPr>
        </p:nvSpPr>
        <p:spPr/>
        <p:txBody>
          <a:bodyPr/>
          <a:lstStyle/>
          <a:p>
            <a:pPr algn="r">
              <a:defRPr/>
            </a:pPr>
            <a:r>
              <a:rPr lang="he-IL" dirty="0"/>
              <a:t>שתיקת העובדת להרעת תנאים – מהווה הסכמה </a:t>
            </a:r>
            <a:endParaRPr lang="en-US" dirty="0"/>
          </a:p>
        </p:txBody>
      </p:sp>
      <p:sp>
        <p:nvSpPr>
          <p:cNvPr id="50179" name="מציין מיקום תוכן 2">
            <a:extLst>
              <a:ext uri="{FF2B5EF4-FFF2-40B4-BE49-F238E27FC236}">
                <a16:creationId xmlns:a16="http://schemas.microsoft.com/office/drawing/2014/main" id="{8A8601CB-465B-4357-AC63-60415FB772EB}"/>
              </a:ext>
            </a:extLst>
          </p:cNvPr>
          <p:cNvSpPr>
            <a:spLocks noGrp="1"/>
          </p:cNvSpPr>
          <p:nvPr>
            <p:ph idx="1"/>
          </p:nvPr>
        </p:nvSpPr>
        <p:spPr/>
        <p:txBody>
          <a:bodyPr/>
          <a:lstStyle/>
          <a:p>
            <a:pPr algn="just"/>
            <a:r>
              <a:rPr lang="he-IL" altLang="en-US">
                <a:solidFill>
                  <a:srgbClr val="000000"/>
                </a:solidFill>
                <a:latin typeface="Times New Roman" panose="02020603050405020304" pitchFamily="18" charset="0"/>
              </a:rPr>
              <a:t>סע"ש 56290-03-16 : אבייני נ' אשור - ספינקס בע"מ</a:t>
            </a:r>
          </a:p>
          <a:p>
            <a:pPr algn="just"/>
            <a:r>
              <a:rPr lang="he-IL" altLang="en-US" b="0">
                <a:solidFill>
                  <a:srgbClr val="191919"/>
                </a:solidFill>
                <a:latin typeface="Open Sans Hebrew"/>
              </a:rPr>
              <a:t>העובד הועסק כאיש מכירות במשך כ-15 שנה.</a:t>
            </a:r>
          </a:p>
          <a:p>
            <a:pPr algn="just"/>
            <a:r>
              <a:rPr lang="he-IL" altLang="en-US" b="0">
                <a:solidFill>
                  <a:srgbClr val="191919"/>
                </a:solidFill>
                <a:latin typeface="Open Sans Hebrew"/>
              </a:rPr>
              <a:t>לטענת העובד החברה ניכתה ממנו ימי חופשה שלא כדין, לכן הוא זכאי להשבתם ולפדיונם עם סיום העסקתו.</a:t>
            </a:r>
          </a:p>
          <a:p>
            <a:pPr algn="just"/>
            <a:r>
              <a:rPr lang="he-IL" altLang="en-US" b="0">
                <a:solidFill>
                  <a:srgbClr val="191919"/>
                </a:solidFill>
                <a:latin typeface="Open Sans Hebrew"/>
              </a:rPr>
              <a:t>העובד טען שהניכוי שלא כדין נבע מכך שבמשך השנתיים האחרונות להעסקתו, החברה דרשה ממנו לעבוד אחת לשבועיים בימי שישי. במקביל, ניכתה בתלוש השכר מחצית יום חופשה בגין כל יום שישי בו לא עבד.</a:t>
            </a:r>
          </a:p>
          <a:p>
            <a:pPr algn="just"/>
            <a:r>
              <a:rPr lang="he-IL" altLang="en-US" b="0">
                <a:solidFill>
                  <a:srgbClr val="191919"/>
                </a:solidFill>
                <a:latin typeface="Open Sans Hebrew"/>
              </a:rPr>
              <a:t>לא הייתה מחלוקת באשר לכך שהמעסיק אכן ניכה חצי יום חופשה בגין כל יום שישי בו לא עבד העובד. זאת נראה בבירור בדוחות הנוכחות ובתלושי השכר. </a:t>
            </a:r>
          </a:p>
          <a:p>
            <a:pPr algn="just"/>
            <a:endParaRPr lang="he-IL" altLang="en-US" b="0">
              <a:solidFill>
                <a:srgbClr val="191919"/>
              </a:solidFill>
              <a:latin typeface="Open Sans Hebrew"/>
            </a:endParaRPr>
          </a:p>
          <a:p>
            <a:pPr algn="just"/>
            <a:endParaRPr lang="en-US" altLang="en-US">
              <a:cs typeface="Arial" panose="020B0604020202020204" pitchFamily="34" charset="0"/>
            </a:endParaRPr>
          </a:p>
        </p:txBody>
      </p:sp>
    </p:spTree>
  </p:cSld>
  <p:clrMapOvr>
    <a:masterClrMapping/>
  </p:clrMapOvr>
  <p:transition spd="slow">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5F84314-FA71-456C-BA8A-7B7B92688196}"/>
              </a:ext>
            </a:extLst>
          </p:cNvPr>
          <p:cNvSpPr>
            <a:spLocks noGrp="1"/>
          </p:cNvSpPr>
          <p:nvPr>
            <p:ph type="title"/>
          </p:nvPr>
        </p:nvSpPr>
        <p:spPr/>
        <p:txBody>
          <a:bodyPr/>
          <a:lstStyle/>
          <a:p>
            <a:pPr algn="r">
              <a:defRPr/>
            </a:pPr>
            <a:r>
              <a:rPr lang="he-IL" dirty="0"/>
              <a:t>שתיקת העובדת להרעת תנאים – מהווה הסכמה </a:t>
            </a:r>
            <a:endParaRPr lang="en-US" dirty="0"/>
          </a:p>
        </p:txBody>
      </p:sp>
      <p:sp>
        <p:nvSpPr>
          <p:cNvPr id="51203" name="מציין מיקום תוכן 2">
            <a:extLst>
              <a:ext uri="{FF2B5EF4-FFF2-40B4-BE49-F238E27FC236}">
                <a16:creationId xmlns:a16="http://schemas.microsoft.com/office/drawing/2014/main" id="{869D00F3-3107-4A6B-B5FC-878084B6EBC9}"/>
              </a:ext>
            </a:extLst>
          </p:cNvPr>
          <p:cNvSpPr>
            <a:spLocks noGrp="1"/>
          </p:cNvSpPr>
          <p:nvPr>
            <p:ph idx="1"/>
          </p:nvPr>
        </p:nvSpPr>
        <p:spPr/>
        <p:txBody>
          <a:bodyPr/>
          <a:lstStyle/>
          <a:p>
            <a:pPr algn="just"/>
            <a:r>
              <a:rPr lang="he-IL" altLang="en-US">
                <a:solidFill>
                  <a:srgbClr val="191919"/>
                </a:solidFill>
                <a:latin typeface="Open Sans Hebrew"/>
              </a:rPr>
              <a:t>ההלכה הקיימת:</a:t>
            </a:r>
            <a:r>
              <a:rPr lang="he-IL" altLang="en-US" b="0">
                <a:solidFill>
                  <a:srgbClr val="191919"/>
                </a:solidFill>
                <a:latin typeface="Open Sans Hebrew"/>
              </a:rPr>
              <a:t> כאשר חל שינוי בתנאי העסקה של עובד, והוא ממשיך לעבוד בתנאי העסקה החדשים משך פרק זמן ארוך ללא מחאה/טרוניה – יש לראות בו כמי שהסכים להם בדרך של התנהגות.</a:t>
            </a:r>
          </a:p>
          <a:p>
            <a:pPr algn="just"/>
            <a:r>
              <a:rPr lang="he-IL" altLang="en-US" b="0">
                <a:solidFill>
                  <a:srgbClr val="191919"/>
                </a:solidFill>
                <a:latin typeface="Open Sans Hebrew"/>
              </a:rPr>
              <a:t>לעניין זה, העובד טען שהתנגד ושפנה לחברה פעמים רבות, אך פניותיו לא נענו. מנגד, החברה טענה שהעובד נתן את הסכמתו לכך, כיתר העובדים.</a:t>
            </a:r>
          </a:p>
          <a:p>
            <a:pPr algn="just"/>
            <a:r>
              <a:rPr lang="he-IL" altLang="en-US">
                <a:solidFill>
                  <a:srgbClr val="191919"/>
                </a:solidFill>
                <a:latin typeface="Open Sans Hebrew"/>
              </a:rPr>
              <a:t>קביעת בית הדין: </a:t>
            </a:r>
            <a:r>
              <a:rPr lang="he-IL" altLang="en-US" b="0">
                <a:solidFill>
                  <a:srgbClr val="191919"/>
                </a:solidFill>
                <a:latin typeface="Open Sans Hebrew"/>
              </a:rPr>
              <a:t>בית הדין דחה את טענת העובד לפיה התנגד לשינוי, שכן העובד המשיך לעבוד במתכונת החדשה במשך שנתיים, דבר המעיד על הסכמה לשינוי, באמצעות התנהגות. כמו כן, העובד לא הציג ראיות להתנגדותו אל מול החברה. </a:t>
            </a:r>
          </a:p>
          <a:p>
            <a:pPr algn="just"/>
            <a:r>
              <a:rPr lang="he-IL" altLang="en-US">
                <a:solidFill>
                  <a:srgbClr val="191919"/>
                </a:solidFill>
                <a:latin typeface="Open Sans Hebrew"/>
              </a:rPr>
              <a:t>בהתאם לכך, נפסק שהעובד הסכים לניכוי, ותביעתו נדחתה, תוך שנפסק כי </a:t>
            </a:r>
            <a:r>
              <a:rPr lang="he-IL" altLang="en-US">
                <a:solidFill>
                  <a:srgbClr val="000000"/>
                </a:solidFill>
                <a:latin typeface="Open Sans Hebrew"/>
              </a:rPr>
              <a:t>במקרה שהעובד לא הביע מחאה/טרוניה למשך תקופה לאחר שינוי בתנאי העסקתו, יש לראות בכך הסכמה בהתנהגות.</a:t>
            </a:r>
            <a:endParaRPr lang="en-US" altLang="en-US">
              <a:cs typeface="Arial" panose="020B0604020202020204" pitchFamily="34" charset="0"/>
            </a:endParaRPr>
          </a:p>
          <a:p>
            <a:endParaRPr lang="en-US" altLang="en-US">
              <a:cs typeface="Arial" panose="020B0604020202020204" pitchFamily="34" charset="0"/>
            </a:endParaRPr>
          </a:p>
        </p:txBody>
      </p:sp>
    </p:spTree>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990D9DA-21F8-43F2-8F56-6558451645E8}"/>
              </a:ext>
            </a:extLst>
          </p:cNvPr>
          <p:cNvSpPr>
            <a:spLocks noGrp="1"/>
          </p:cNvSpPr>
          <p:nvPr>
            <p:ph type="title"/>
          </p:nvPr>
        </p:nvSpPr>
        <p:spPr>
          <a:xfrm>
            <a:off x="2346326" y="365125"/>
            <a:ext cx="7521575" cy="903288"/>
          </a:xfrm>
        </p:spPr>
        <p:txBody>
          <a:bodyPr/>
          <a:lstStyle/>
          <a:p>
            <a:pPr algn="ctr">
              <a:defRPr/>
            </a:pPr>
            <a:r>
              <a:rPr lang="he-IL" dirty="0"/>
              <a:t>פער בשכר בין נשים לגברים – </a:t>
            </a:r>
            <a:br>
              <a:rPr lang="he-IL" dirty="0"/>
            </a:br>
            <a:r>
              <a:rPr lang="he-IL" dirty="0"/>
              <a:t>פיצוי בסך 114,000 ₪ </a:t>
            </a:r>
            <a:endParaRPr lang="en-US" dirty="0"/>
          </a:p>
        </p:txBody>
      </p:sp>
      <p:sp>
        <p:nvSpPr>
          <p:cNvPr id="68611" name="מציין מיקום תוכן 2">
            <a:extLst>
              <a:ext uri="{FF2B5EF4-FFF2-40B4-BE49-F238E27FC236}">
                <a16:creationId xmlns:a16="http://schemas.microsoft.com/office/drawing/2014/main" id="{1778651B-02CC-4717-A8A0-4CAC20A987B3}"/>
              </a:ext>
            </a:extLst>
          </p:cNvPr>
          <p:cNvSpPr>
            <a:spLocks noGrp="1"/>
          </p:cNvSpPr>
          <p:nvPr>
            <p:ph idx="1"/>
          </p:nvPr>
        </p:nvSpPr>
        <p:spPr>
          <a:xfrm>
            <a:off x="2346326" y="1341439"/>
            <a:ext cx="7521575" cy="4103687"/>
          </a:xfrm>
        </p:spPr>
        <p:txBody>
          <a:bodyPr/>
          <a:lstStyle/>
          <a:p>
            <a:pPr algn="just"/>
            <a:r>
              <a:rPr lang="he-IL" altLang="he-IL">
                <a:solidFill>
                  <a:srgbClr val="000000"/>
                </a:solidFill>
                <a:latin typeface="raleway"/>
              </a:rPr>
              <a:t>סע"ש 969-08-15 ש.ז. נ' ל.א. בע"מ</a:t>
            </a:r>
          </a:p>
          <a:p>
            <a:pPr algn="just"/>
            <a:r>
              <a:rPr lang="he-IL" altLang="he-IL">
                <a:solidFill>
                  <a:srgbClr val="191919"/>
                </a:solidFill>
                <a:latin typeface="Open Sans Hebrew"/>
              </a:rPr>
              <a:t>עובדות המקרה: </a:t>
            </a:r>
            <a:r>
              <a:rPr lang="he-IL" altLang="he-IL" b="0">
                <a:solidFill>
                  <a:srgbClr val="191919"/>
                </a:solidFill>
                <a:latin typeface="Open Sans Hebrew"/>
              </a:rPr>
              <a:t>התובעת הועסקה בחברה בתפקיד מנהלת פרויקט בניית גוף שיווק ופיתוח מכירות בחברה מקומית בחו"ל.</a:t>
            </a:r>
          </a:p>
          <a:p>
            <a:pPr algn="just"/>
            <a:r>
              <a:rPr lang="he-IL" altLang="he-IL" b="0">
                <a:solidFill>
                  <a:srgbClr val="191919"/>
                </a:solidFill>
                <a:latin typeface="Open Sans Hebrew"/>
              </a:rPr>
              <a:t>העובדת פוטרה בשל צמצומים ארעו בחברה.</a:t>
            </a:r>
          </a:p>
          <a:p>
            <a:pPr algn="just"/>
            <a:r>
              <a:rPr lang="he-IL" altLang="he-IL" b="0">
                <a:solidFill>
                  <a:srgbClr val="191919"/>
                </a:solidFill>
                <a:latin typeface="Open Sans Hebrew"/>
              </a:rPr>
              <a:t>בעקבות הפיטורים העובדת קיבלה מענק פרישה מיוחדש בגובה שתי משכורות וזאת בכפוף לחתימה על כתב ויתור, בו היא מצהירה שאין לה כל טענה או תביעה נגד החברה. </a:t>
            </a:r>
          </a:p>
          <a:p>
            <a:pPr algn="just"/>
            <a:r>
              <a:rPr lang="he-IL" altLang="he-IL" b="0">
                <a:solidFill>
                  <a:srgbClr val="191919"/>
                </a:solidFill>
                <a:latin typeface="Open Sans Hebrew"/>
              </a:rPr>
              <a:t>לאחר פיטוריה וחתימתה כאמור, נודע לעובדת כי במשכורתה ובסכום הנסיעות אל עובדים ממין זכר, שאיישו את התפקיד, קודם לכן.</a:t>
            </a:r>
          </a:p>
          <a:p>
            <a:pPr algn="just"/>
            <a:r>
              <a:rPr lang="he-IL" altLang="he-IL" b="0">
                <a:solidFill>
                  <a:srgbClr val="191919"/>
                </a:solidFill>
                <a:latin typeface="Open Sans Hebrew"/>
              </a:rPr>
              <a:t>הנתבעת הינה חברה פרטית המתמחה ביישום פרויקטים גדולים בעולם. התובעת החלה את דרכה בחברה כמתאמת פיתוח עסקי ומשכורתה עמדה על 14,000 ₪ עם החזר נסיעות בסך 2,000 ש"ח. לאחר כשנה עלה שכרה ל-18,000 ₪ והחזר הנסיעות עלה ל-2,500 ₪, וזאת עד לסיום העסקתה. </a:t>
            </a:r>
          </a:p>
          <a:p>
            <a:pPr algn="just"/>
            <a:endParaRPr lang="he-IL" altLang="he-IL" b="0">
              <a:solidFill>
                <a:srgbClr val="191919"/>
              </a:solidFill>
              <a:latin typeface="Open Sans Hebrew"/>
            </a:endParaRPr>
          </a:p>
          <a:p>
            <a:endParaRPr lang="en-US" altLang="en-US">
              <a:cs typeface="Arial" panose="020B0604020202020204" pitchFamily="34" charset="0"/>
            </a:endParaRPr>
          </a:p>
        </p:txBody>
      </p:sp>
    </p:spTree>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FF801B9-AAFF-49DE-AD55-BAEA027AEB5A}"/>
              </a:ext>
            </a:extLst>
          </p:cNvPr>
          <p:cNvSpPr>
            <a:spLocks noGrp="1"/>
          </p:cNvSpPr>
          <p:nvPr>
            <p:ph type="title"/>
          </p:nvPr>
        </p:nvSpPr>
        <p:spPr>
          <a:xfrm>
            <a:off x="2346326" y="365126"/>
            <a:ext cx="7521575" cy="735013"/>
          </a:xfrm>
        </p:spPr>
        <p:txBody>
          <a:bodyPr/>
          <a:lstStyle/>
          <a:p>
            <a:pPr algn="ctr">
              <a:defRPr/>
            </a:pPr>
            <a:r>
              <a:rPr lang="he-IL" dirty="0"/>
              <a:t>פער בשכר בין נשים לגברים – </a:t>
            </a:r>
            <a:br>
              <a:rPr lang="he-IL" dirty="0"/>
            </a:br>
            <a:r>
              <a:rPr lang="he-IL" dirty="0"/>
              <a:t>פיצוי בסך 114,000 ₪ </a:t>
            </a:r>
            <a:endParaRPr lang="en-US" dirty="0"/>
          </a:p>
        </p:txBody>
      </p:sp>
      <p:sp>
        <p:nvSpPr>
          <p:cNvPr id="69635" name="מציין מיקום תוכן 2">
            <a:extLst>
              <a:ext uri="{FF2B5EF4-FFF2-40B4-BE49-F238E27FC236}">
                <a16:creationId xmlns:a16="http://schemas.microsoft.com/office/drawing/2014/main" id="{10760AD5-181E-4065-995F-DEA200D74807}"/>
              </a:ext>
            </a:extLst>
          </p:cNvPr>
          <p:cNvSpPr>
            <a:spLocks noGrp="1"/>
          </p:cNvSpPr>
          <p:nvPr>
            <p:ph idx="1"/>
          </p:nvPr>
        </p:nvSpPr>
        <p:spPr>
          <a:xfrm>
            <a:off x="2346326" y="1100139"/>
            <a:ext cx="7521575" cy="4200525"/>
          </a:xfrm>
        </p:spPr>
        <p:txBody>
          <a:bodyPr/>
          <a:lstStyle/>
          <a:p>
            <a:pPr algn="just"/>
            <a:r>
              <a:rPr lang="he-IL" altLang="he-IL" b="0">
                <a:solidFill>
                  <a:srgbClr val="191919"/>
                </a:solidFill>
                <a:latin typeface="Open Sans Hebrew"/>
              </a:rPr>
              <a:t>העובדת שלחה לחברה מכתב דרישה לקבלת מידע בנוגע לדרגות השכר בחברה של עובדים שמילאו תפקיד זהה לשלה וזאת נכוח זכות המעוגנת בחוק שכר שווה לעובדת ולעובדת. </a:t>
            </a:r>
          </a:p>
          <a:p>
            <a:pPr algn="just"/>
            <a:r>
              <a:rPr lang="he-IL" altLang="he-IL" b="0">
                <a:solidFill>
                  <a:srgbClr val="191919"/>
                </a:solidFill>
                <a:latin typeface="Open Sans Hebrew"/>
              </a:rPr>
              <a:t>החברה סירבה למסור לעובדת את המידע, בטענה שהעובדים המבוקשים לצורך השוואה אינם רלוונטיים, בין היתר נוכח הוותק המקצועי, ההשכלה והניסיון הקודם שלהם, הגבוהים בהרבה נתוניה של התובעת.</a:t>
            </a:r>
          </a:p>
          <a:p>
            <a:pPr algn="just"/>
            <a:r>
              <a:rPr lang="he-IL" altLang="he-IL" b="0">
                <a:solidFill>
                  <a:srgbClr val="191919"/>
                </a:solidFill>
                <a:latin typeface="Open Sans Hebrew"/>
              </a:rPr>
              <a:t>בנוסף לכך, החברה טענה שבקשתה מנוגדת לכתב הויתר עליו חתמה. </a:t>
            </a:r>
          </a:p>
          <a:p>
            <a:pPr algn="just"/>
            <a:r>
              <a:rPr lang="he-IL" altLang="he-IL">
                <a:solidFill>
                  <a:srgbClr val="191919"/>
                </a:solidFill>
                <a:latin typeface="Open Sans Hebrew"/>
              </a:rPr>
              <a:t>טענות התובעת: </a:t>
            </a:r>
            <a:r>
              <a:rPr lang="he-IL" altLang="he-IL" b="0">
                <a:solidFill>
                  <a:srgbClr val="191919"/>
                </a:solidFill>
                <a:latin typeface="Open Sans Hebrew"/>
              </a:rPr>
              <a:t>העובדת טענה לפערי שכר גבוהים בינה לבין חמישה עובדים גברים בחברה. בהתאם לכך, דרשה לקבל את הפרשי השכר, הזכויות הסוציאליות הנלוות אליהם מענק פרישה בהתאם ופיצויים בגין עוגמת הנפש.</a:t>
            </a:r>
          </a:p>
          <a:p>
            <a:pPr algn="just"/>
            <a:r>
              <a:rPr lang="he-IL" altLang="he-IL" b="0">
                <a:solidFill>
                  <a:srgbClr val="191919"/>
                </a:solidFill>
                <a:latin typeface="Open Sans Hebrew"/>
              </a:rPr>
              <a:t>עוד במהלך העסקתה ידעה העובדת כי גברים שהועסקו בתפקידים בעבודה שווה וזהה לשלה, קיבלו החזר נסיעות חודשי בסך כ-4,000 ₪, נוסף על אישור לחנות בחניון החברה וזכאות לבצע ליסינג. משפנתה העובדת לחברה כדי בסכומי החזרי הנסיעות שלה לבין הגברים, היא נענתה בסירוב, על אף שפנתה במספר הזדמנויות שונות. </a:t>
            </a:r>
            <a:endParaRPr lang="en-US" altLang="en-US">
              <a:cs typeface="Arial" panose="020B0604020202020204" pitchFamily="34" charset="0"/>
            </a:endParaRPr>
          </a:p>
        </p:txBody>
      </p:sp>
    </p:spTree>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B4994E2-8CD6-4E41-8855-7C66B4BF6050}"/>
              </a:ext>
            </a:extLst>
          </p:cNvPr>
          <p:cNvSpPr>
            <a:spLocks noGrp="1"/>
          </p:cNvSpPr>
          <p:nvPr>
            <p:ph type="title"/>
          </p:nvPr>
        </p:nvSpPr>
        <p:spPr>
          <a:xfrm>
            <a:off x="2346326" y="365126"/>
            <a:ext cx="7521575" cy="735013"/>
          </a:xfrm>
        </p:spPr>
        <p:txBody>
          <a:bodyPr/>
          <a:lstStyle/>
          <a:p>
            <a:pPr algn="ctr">
              <a:defRPr/>
            </a:pPr>
            <a:r>
              <a:rPr lang="he-IL" dirty="0"/>
              <a:t>פער בשכר בין נשים לגברים – </a:t>
            </a:r>
            <a:br>
              <a:rPr lang="he-IL" dirty="0"/>
            </a:br>
            <a:r>
              <a:rPr lang="he-IL" dirty="0"/>
              <a:t>פיצוי בסך 114,000 ₪ </a:t>
            </a:r>
            <a:endParaRPr lang="en-US" dirty="0"/>
          </a:p>
        </p:txBody>
      </p:sp>
      <p:sp>
        <p:nvSpPr>
          <p:cNvPr id="70659" name="מציין מיקום תוכן 2">
            <a:extLst>
              <a:ext uri="{FF2B5EF4-FFF2-40B4-BE49-F238E27FC236}">
                <a16:creationId xmlns:a16="http://schemas.microsoft.com/office/drawing/2014/main" id="{80684E6F-20CF-4FD6-B28E-F52B5F033093}"/>
              </a:ext>
            </a:extLst>
          </p:cNvPr>
          <p:cNvSpPr>
            <a:spLocks noGrp="1"/>
          </p:cNvSpPr>
          <p:nvPr>
            <p:ph idx="1"/>
          </p:nvPr>
        </p:nvSpPr>
        <p:spPr>
          <a:xfrm>
            <a:off x="2346326" y="1268414"/>
            <a:ext cx="7521575" cy="3673475"/>
          </a:xfrm>
        </p:spPr>
        <p:txBody>
          <a:bodyPr/>
          <a:lstStyle/>
          <a:p>
            <a:pPr algn="just"/>
            <a:r>
              <a:rPr lang="he-IL" altLang="he-IL">
                <a:solidFill>
                  <a:srgbClr val="191919"/>
                </a:solidFill>
                <a:latin typeface="Open Sans Hebrew"/>
              </a:rPr>
              <a:t>פסיקת בית הדין: </a:t>
            </a:r>
            <a:r>
              <a:rPr lang="he-IL" altLang="he-IL" b="0">
                <a:solidFill>
                  <a:srgbClr val="191919"/>
                </a:solidFill>
                <a:latin typeface="Open Sans Hebrew"/>
              </a:rPr>
              <a:t>בית הדין לעבודה קיבל את בקשת העובדת והורה לחברה על גילוי מסמכים כמבוקש על ידי העובדת. </a:t>
            </a:r>
          </a:p>
          <a:p>
            <a:pPr algn="just"/>
            <a:r>
              <a:rPr lang="he-IL" altLang="he-IL" b="0">
                <a:solidFill>
                  <a:srgbClr val="191919"/>
                </a:solidFill>
                <a:latin typeface="Open Sans Hebrew"/>
              </a:rPr>
              <a:t>בעקבות גילוי המסמכים, נוכחה העובדת לגלות, כי לא הופלתה רק בסכום החזר הנסיעות, אלא גם במשכורתה. </a:t>
            </a:r>
          </a:p>
          <a:p>
            <a:pPr algn="just"/>
            <a:r>
              <a:rPr lang="he-IL" altLang="he-IL" b="0">
                <a:solidFill>
                  <a:srgbClr val="191919"/>
                </a:solidFill>
                <a:latin typeface="Open Sans Hebrew"/>
              </a:rPr>
              <a:t>העובדת טענה שהעובדים הגברים שהיא החליפה והעובדים הגברים שהחליפו אותה קיבלו שכר גבוה באופן מהותי משכרה שלה: העובדת קיבלה שכר בגובה 18,000 ₪ בזמן שהגברים קיבלו שכר בגובה הנע בין 28 ל-33 אלף ש"ח.</a:t>
            </a:r>
          </a:p>
          <a:p>
            <a:pPr algn="just"/>
            <a:r>
              <a:rPr lang="he-IL" altLang="he-IL" b="0">
                <a:solidFill>
                  <a:srgbClr val="191919"/>
                </a:solidFill>
                <a:latin typeface="Open Sans Hebrew"/>
              </a:rPr>
              <a:t>בית הדין לעבודה פסק שמבחינת הכישורים, המאמץ, המיומנות והאחריות שנדרשו לביצוע תפקידה, וכן מבחינת התנאים הסביבתיים, עבודת התובעת הייתה שוות ערך לעבודתם של העובדים הגברים האחרים אליהם ביקשה להשוות את שכרה. </a:t>
            </a:r>
          </a:p>
          <a:p>
            <a:pPr algn="just"/>
            <a:r>
              <a:rPr lang="he-IL" altLang="he-IL" b="0">
                <a:solidFill>
                  <a:srgbClr val="191919"/>
                </a:solidFill>
                <a:latin typeface="Open Sans Hebrew"/>
              </a:rPr>
              <a:t>בית הדין דחה את טענת החברה לפיה נדרש ידע טכנולוגי קודם לביצוע התפקיד של מנהל לקוח, ונפסק שהחברה לא הצליחה להוכיח שהיו סיבות ענייניות המצדיקות את פערי השכר הנטענים.</a:t>
            </a:r>
          </a:p>
          <a:p>
            <a:endParaRPr lang="en-US" altLang="en-US">
              <a:cs typeface="Arial" panose="020B0604020202020204" pitchFamily="34" charset="0"/>
            </a:endParaRPr>
          </a:p>
        </p:txBody>
      </p:sp>
    </p:spTree>
  </p:cSld>
  <p:clrMapOvr>
    <a:masterClrMapping/>
  </p:clrMapOvr>
  <p:transition spd="slow">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1AF42D6-FC0B-47EE-A122-6C801DCE75E2}"/>
              </a:ext>
            </a:extLst>
          </p:cNvPr>
          <p:cNvSpPr>
            <a:spLocks noGrp="1"/>
          </p:cNvSpPr>
          <p:nvPr>
            <p:ph type="title"/>
          </p:nvPr>
        </p:nvSpPr>
        <p:spPr>
          <a:xfrm>
            <a:off x="2346326" y="365125"/>
            <a:ext cx="7521575" cy="831850"/>
          </a:xfrm>
        </p:spPr>
        <p:txBody>
          <a:bodyPr/>
          <a:lstStyle/>
          <a:p>
            <a:pPr algn="ctr">
              <a:defRPr/>
            </a:pPr>
            <a:r>
              <a:rPr lang="he-IL" dirty="0"/>
              <a:t>פער בשכר בין נשים לגברים – </a:t>
            </a:r>
            <a:br>
              <a:rPr lang="he-IL" dirty="0"/>
            </a:br>
            <a:r>
              <a:rPr lang="he-IL" dirty="0"/>
              <a:t>פיצוי בסך 114,000 ₪ </a:t>
            </a:r>
            <a:endParaRPr lang="en-US" dirty="0"/>
          </a:p>
        </p:txBody>
      </p:sp>
      <p:sp>
        <p:nvSpPr>
          <p:cNvPr id="71683" name="מציין מיקום תוכן 2">
            <a:extLst>
              <a:ext uri="{FF2B5EF4-FFF2-40B4-BE49-F238E27FC236}">
                <a16:creationId xmlns:a16="http://schemas.microsoft.com/office/drawing/2014/main" id="{51734F2C-97B0-4D07-82E9-A94B484F97FE}"/>
              </a:ext>
            </a:extLst>
          </p:cNvPr>
          <p:cNvSpPr>
            <a:spLocks noGrp="1"/>
          </p:cNvSpPr>
          <p:nvPr>
            <p:ph idx="1"/>
          </p:nvPr>
        </p:nvSpPr>
        <p:spPr>
          <a:xfrm>
            <a:off x="2346326" y="1412876"/>
            <a:ext cx="7521575" cy="3267075"/>
          </a:xfrm>
        </p:spPr>
        <p:txBody>
          <a:bodyPr/>
          <a:lstStyle/>
          <a:p>
            <a:pPr algn="just"/>
            <a:r>
              <a:rPr lang="he-IL" altLang="he-IL" b="0">
                <a:solidFill>
                  <a:srgbClr val="191919"/>
                </a:solidFill>
                <a:latin typeface="Open Sans Hebrew"/>
              </a:rPr>
              <a:t>בנסיבות האמורת, בית הדין פסק לעובדת הפרשי שכר בסך 48,000 ₪, המהווים את הפער בין שכר העובדת, 18,000 ₪, לבין השכר הכי קרוב לשכרה בקבוצת ההשוואה, 24,000 ₪, כפול 8 חודשים בהם שימשה בתפקיד.</a:t>
            </a:r>
          </a:p>
          <a:p>
            <a:pPr algn="just"/>
            <a:r>
              <a:rPr lang="he-IL" altLang="he-IL" b="0">
                <a:solidFill>
                  <a:srgbClr val="191919"/>
                </a:solidFill>
                <a:latin typeface="Open Sans Hebrew"/>
              </a:rPr>
              <a:t>בנוסף נפסק לעובדת הפרשי הוצאות נסיעה בסך 9,000 ₪, הפרשי הפרשות לפנסיה בסך 7,000 ₪, וכן פיצוי בסך 50,000 ₪ לפי חוק שוויון הזדמנויות בעבודה. </a:t>
            </a:r>
          </a:p>
          <a:p>
            <a:pPr algn="just"/>
            <a:r>
              <a:rPr lang="he-IL" altLang="he-IL" b="0">
                <a:solidFill>
                  <a:srgbClr val="191919"/>
                </a:solidFill>
                <a:latin typeface="Open Sans Hebrew"/>
              </a:rPr>
              <a:t>בנוסף, החברה חויבה לשאת בהוצאות המשפט של העובדת בסך 20,000 ₪.</a:t>
            </a:r>
          </a:p>
          <a:p>
            <a:pPr algn="just"/>
            <a:endParaRPr lang="he-IL" altLang="he-IL" b="0">
              <a:solidFill>
                <a:srgbClr val="191919"/>
              </a:solidFill>
              <a:latin typeface="Open Sans Hebrew"/>
            </a:endParaRPr>
          </a:p>
          <a:p>
            <a:endParaRPr lang="en-US" altLang="en-US">
              <a:cs typeface="Arial" panose="020B0604020202020204" pitchFamily="34" charset="0"/>
            </a:endParaRP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177B5C92-E2A2-4826-9790-95DCC1445E35}"/>
              </a:ext>
            </a:extLst>
          </p:cNvPr>
          <p:cNvSpPr>
            <a:spLocks noGrp="1"/>
          </p:cNvSpPr>
          <p:nvPr>
            <p:ph idx="1"/>
          </p:nvPr>
        </p:nvSpPr>
        <p:spPr>
          <a:xfrm>
            <a:off x="677863" y="1488281"/>
            <a:ext cx="8596312" cy="3881437"/>
          </a:xfrm>
        </p:spPr>
        <p:style>
          <a:lnRef idx="2">
            <a:schemeClr val="accent5"/>
          </a:lnRef>
          <a:fillRef idx="1">
            <a:schemeClr val="lt1"/>
          </a:fillRef>
          <a:effectRef idx="0">
            <a:schemeClr val="accent5"/>
          </a:effectRef>
          <a:fontRef idx="minor">
            <a:schemeClr val="dk1"/>
          </a:fontRef>
        </p:style>
        <p:txBody>
          <a:bodyPr rtlCol="1">
            <a:normAutofit/>
          </a:bodyPr>
          <a:lstStyle/>
          <a:p>
            <a:pPr>
              <a:defRPr/>
            </a:pPr>
            <a:r>
              <a:rPr lang="he-IL" dirty="0"/>
              <a:t>סעיף ‏46א ‏לפקודת ‏מס ‏הכנסה ‏קובע ‏שאדם ‏שתרם </a:t>
            </a:r>
          </a:p>
          <a:p>
            <a:pPr>
              <a:defRPr/>
            </a:pPr>
            <a:r>
              <a:rPr lang="he-IL" dirty="0"/>
              <a:t>‏בשנת ‏מס סכום ‏העולה ‏על ‏190</a:t>
            </a:r>
          </a:p>
          <a:p>
            <a:pPr>
              <a:defRPr/>
            </a:pPr>
            <a:r>
              <a:rPr lang="he-IL" dirty="0"/>
              <a:t>ש"ח ‏לקרן ‏לאומית ‏או ‏למוסד ‏ציבורי, ‏כמשמעותו</a:t>
            </a:r>
          </a:p>
          <a:p>
            <a:pPr>
              <a:defRPr/>
            </a:pPr>
            <a:r>
              <a:rPr lang="he-IL" dirty="0"/>
              <a:t> ‏בסעיף ‏9(5,)‏שקבע ‏שר ‏האוצר,‏</a:t>
            </a:r>
          </a:p>
          <a:p>
            <a:pPr>
              <a:defRPr/>
            </a:pPr>
            <a:r>
              <a:rPr lang="he-IL" dirty="0"/>
              <a:t>באישור ‏ועדת ‏הכספים, ‏יזוכה ‏מהמס ‏שהוא ‏חייב ‏בו ‏</a:t>
            </a:r>
          </a:p>
          <a:p>
            <a:pPr>
              <a:defRPr/>
            </a:pPr>
            <a:r>
              <a:rPr lang="he-IL" dirty="0"/>
              <a:t>באותה ‏שנה ‏בשיעור ‏של ‏%35</a:t>
            </a:r>
          </a:p>
          <a:p>
            <a:pPr>
              <a:defRPr/>
            </a:pPr>
            <a:r>
              <a:rPr lang="he-IL" dirty="0"/>
              <a:t>בסעיף ‏כי‏ לא‏ יינתן‏ זיכוי‏ בשנת‏ מס‏ פלונית‏ בשל‏ סכום‏ כולל‏ של ‏תרומות ‏העולה‏ על‏ 30%</a:t>
            </a:r>
          </a:p>
          <a:p>
            <a:pPr>
              <a:defRPr/>
            </a:pPr>
            <a:r>
              <a:rPr lang="he-IL" dirty="0"/>
              <a:t>מההכנסה ‏החייבת ‏של ‏הנישום ‏באותה ‏שנה.</a:t>
            </a:r>
          </a:p>
        </p:txBody>
      </p:sp>
      <p:sp>
        <p:nvSpPr>
          <p:cNvPr id="4" name="מציין מיקום של כותרת תחתונה 3">
            <a:extLst>
              <a:ext uri="{FF2B5EF4-FFF2-40B4-BE49-F238E27FC236}">
                <a16:creationId xmlns:a16="http://schemas.microsoft.com/office/drawing/2014/main" id="{16695BBB-079F-400A-BCE5-55121CC835CE}"/>
              </a:ext>
            </a:extLst>
          </p:cNvPr>
          <p:cNvSpPr>
            <a:spLocks noGrp="1"/>
          </p:cNvSpPr>
          <p:nvPr>
            <p:ph type="ftr" sz="quarter" idx="11"/>
          </p:nvPr>
        </p:nvSpPr>
        <p:spPr>
          <a:xfrm>
            <a:off x="2495550" y="6021389"/>
            <a:ext cx="7488238" cy="700087"/>
          </a:xfrm>
        </p:spPr>
        <p:txBody>
          <a:bodyPr/>
          <a:lstStyle/>
          <a:p>
            <a:pPr>
              <a:defRPr/>
            </a:pPr>
            <a:r>
              <a:rPr lang="he-IL" sz="1400" b="1" dirty="0"/>
              <a:t>הצטרפו אלינו </a:t>
            </a:r>
            <a:r>
              <a:rPr lang="he-IL" sz="1400" b="1" dirty="0" err="1"/>
              <a:t>בפייסבוק</a:t>
            </a:r>
            <a:r>
              <a:rPr lang="he-IL" sz="1400" b="1" dirty="0"/>
              <a:t>- "קול המס" </a:t>
            </a:r>
            <a:r>
              <a:rPr lang="en-US" sz="1400" b="1" dirty="0"/>
              <a:t>www.kolhamas.co.il</a:t>
            </a:r>
            <a:endParaRPr lang="he-IL" sz="1400" b="1" dirty="0"/>
          </a:p>
        </p:txBody>
      </p:sp>
      <p:sp>
        <p:nvSpPr>
          <p:cNvPr id="5" name="מציין מיקום של מספר שקופית 4">
            <a:extLst>
              <a:ext uri="{FF2B5EF4-FFF2-40B4-BE49-F238E27FC236}">
                <a16:creationId xmlns:a16="http://schemas.microsoft.com/office/drawing/2014/main" id="{59BE4ED4-04D6-440B-AF4F-AB72D09CB592}"/>
              </a:ext>
            </a:extLst>
          </p:cNvPr>
          <p:cNvSpPr>
            <a:spLocks noGrp="1"/>
          </p:cNvSpPr>
          <p:nvPr>
            <p:ph type="sldNum" sz="quarter" idx="12"/>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E59073A-DA75-4B6F-A9DB-3B4F0B6849DF}" type="slidenum">
              <a:rPr lang="he-IL" altLang="he-IL">
                <a:solidFill>
                  <a:srgbClr val="898989"/>
                </a:solidFill>
              </a:rPr>
              <a:pPr/>
              <a:t>3</a:t>
            </a:fld>
            <a:endParaRPr lang="he-IL" altLang="he-IL">
              <a:solidFill>
                <a:srgbClr val="898989"/>
              </a:solidFill>
            </a:endParaRPr>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F909775-9311-4AC2-B670-B2E6FC4F08D1}"/>
              </a:ext>
            </a:extLst>
          </p:cNvPr>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rtlCol="1">
            <a:normAutofit/>
          </a:bodyPr>
          <a:lstStyle/>
          <a:p>
            <a:pPr algn="r">
              <a:defRPr/>
            </a:pPr>
            <a:r>
              <a:rPr lang="he-IL" dirty="0"/>
              <a:t>איך מקבלים את ההחזר?</a:t>
            </a:r>
          </a:p>
        </p:txBody>
      </p:sp>
      <p:sp>
        <p:nvSpPr>
          <p:cNvPr id="3" name="מציין מיקום תוכן 2">
            <a:extLst>
              <a:ext uri="{FF2B5EF4-FFF2-40B4-BE49-F238E27FC236}">
                <a16:creationId xmlns:a16="http://schemas.microsoft.com/office/drawing/2014/main" id="{1AA31739-0D49-4AA3-9E8F-A2BA3510F5B0}"/>
              </a:ext>
            </a:extLst>
          </p:cNvPr>
          <p:cNvSpPr>
            <a:spLocks noGrp="1"/>
          </p:cNvSpPr>
          <p:nvPr>
            <p:ph idx="1"/>
          </p:nvPr>
        </p:nvSpPr>
        <p:spPr/>
        <p:style>
          <a:lnRef idx="2">
            <a:schemeClr val="accent5"/>
          </a:lnRef>
          <a:fillRef idx="1">
            <a:schemeClr val="lt1"/>
          </a:fillRef>
          <a:effectRef idx="0">
            <a:schemeClr val="accent5"/>
          </a:effectRef>
          <a:fontRef idx="minor">
            <a:schemeClr val="dk1"/>
          </a:fontRef>
        </p:style>
        <p:txBody>
          <a:bodyPr rtlCol="1">
            <a:normAutofit/>
          </a:bodyPr>
          <a:lstStyle/>
          <a:p>
            <a:pPr>
              <a:defRPr/>
            </a:pPr>
            <a:r>
              <a:rPr lang="he-IL" dirty="0"/>
              <a:t>יש להגיש למס הכנסה טופס החזר מס ולצרף את הקבלות המקוריות- שימו לב רק קבלה מקורית ומוסד מוכר יזכו את הנישום בהחזר.</a:t>
            </a:r>
          </a:p>
          <a:p>
            <a:pPr>
              <a:defRPr/>
            </a:pPr>
            <a:r>
              <a:rPr lang="he-IL" dirty="0"/>
              <a:t>ניתן לבדוק ברשם העמותות האם העמותה מוכרת לפי ס' 46.</a:t>
            </a:r>
          </a:p>
        </p:txBody>
      </p:sp>
      <p:sp>
        <p:nvSpPr>
          <p:cNvPr id="4" name="מציין מיקום של כותרת תחתונה 3">
            <a:extLst>
              <a:ext uri="{FF2B5EF4-FFF2-40B4-BE49-F238E27FC236}">
                <a16:creationId xmlns:a16="http://schemas.microsoft.com/office/drawing/2014/main" id="{FF8966BA-3011-494D-80A6-11B81D1BD862}"/>
              </a:ext>
            </a:extLst>
          </p:cNvPr>
          <p:cNvSpPr>
            <a:spLocks noGrp="1"/>
          </p:cNvSpPr>
          <p:nvPr>
            <p:ph type="ftr" sz="quarter" idx="11"/>
          </p:nvPr>
        </p:nvSpPr>
        <p:spPr>
          <a:xfrm>
            <a:off x="2495550" y="6021389"/>
            <a:ext cx="7488238" cy="700087"/>
          </a:xfrm>
        </p:spPr>
        <p:txBody>
          <a:bodyPr/>
          <a:lstStyle/>
          <a:p>
            <a:pPr>
              <a:defRPr/>
            </a:pPr>
            <a:r>
              <a:rPr lang="he-IL" sz="1400" b="1" dirty="0"/>
              <a:t>הצטרפו אלינו </a:t>
            </a:r>
            <a:r>
              <a:rPr lang="he-IL" sz="1400" b="1" dirty="0" err="1"/>
              <a:t>בפייסבוק</a:t>
            </a:r>
            <a:r>
              <a:rPr lang="he-IL" sz="1400" b="1" dirty="0"/>
              <a:t>- "קול המס" </a:t>
            </a:r>
            <a:r>
              <a:rPr lang="en-US" sz="1400" b="1" dirty="0"/>
              <a:t>www.kolhamas.co.il</a:t>
            </a:r>
            <a:endParaRPr lang="he-IL" sz="1400" b="1" dirty="0"/>
          </a:p>
        </p:txBody>
      </p:sp>
      <p:sp>
        <p:nvSpPr>
          <p:cNvPr id="5" name="מציין מיקום של מספר שקופית 4">
            <a:extLst>
              <a:ext uri="{FF2B5EF4-FFF2-40B4-BE49-F238E27FC236}">
                <a16:creationId xmlns:a16="http://schemas.microsoft.com/office/drawing/2014/main" id="{8B548E70-C2FA-44BC-840A-154FE06ACD4F}"/>
              </a:ext>
            </a:extLst>
          </p:cNvPr>
          <p:cNvSpPr>
            <a:spLocks noGrp="1"/>
          </p:cNvSpPr>
          <p:nvPr>
            <p:ph type="sldNum" sz="quarter" idx="12"/>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76B8C7E-5593-41A6-95D6-E23F1BD07C39}" type="slidenum">
              <a:rPr lang="he-IL" altLang="he-IL">
                <a:solidFill>
                  <a:srgbClr val="898989"/>
                </a:solidFill>
              </a:rPr>
              <a:pPr/>
              <a:t>4</a:t>
            </a:fld>
            <a:endParaRPr lang="he-IL" altLang="he-IL">
              <a:solidFill>
                <a:srgbClr val="898989"/>
              </a:solidFill>
            </a:endParaRPr>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כותרת 1"/>
          <p:cNvSpPr>
            <a:spLocks noGrp="1" noChangeArrowheads="1"/>
          </p:cNvSpPr>
          <p:nvPr>
            <p:ph type="title"/>
          </p:nvPr>
        </p:nvSpPr>
        <p:spPr>
          <a:xfrm>
            <a:off x="700088" y="679450"/>
            <a:ext cx="8597900" cy="1320800"/>
          </a:xfrm>
        </p:spPr>
        <p:txBody>
          <a:bodyPr/>
          <a:lstStyle/>
          <a:p>
            <a:pPr algn="r"/>
            <a:r>
              <a:rPr lang="he-IL" altLang="he-IL"/>
              <a:t>זקיפת שווי הטבה בגין ימי גיבוש לעובדים</a:t>
            </a:r>
          </a:p>
        </p:txBody>
      </p:sp>
      <p:sp>
        <p:nvSpPr>
          <p:cNvPr id="8195" name="מציין מיקום תוכן 2"/>
          <p:cNvSpPr>
            <a:spLocks noGrp="1" noChangeArrowheads="1"/>
          </p:cNvSpPr>
          <p:nvPr>
            <p:ph idx="1"/>
          </p:nvPr>
        </p:nvSpPr>
        <p:spPr>
          <a:xfrm>
            <a:off x="677863" y="1797050"/>
            <a:ext cx="8667750" cy="4244975"/>
          </a:xfrm>
        </p:spPr>
        <p:txBody>
          <a:bodyPr/>
          <a:lstStyle/>
          <a:p>
            <a:pPr marL="0" indent="0">
              <a:buFont typeface="Wingdings 3" pitchFamily="18" charset="2"/>
              <a:buNone/>
            </a:pPr>
            <a:r>
              <a:rPr lang="he-IL" altLang="he-IL" b="1"/>
              <a:t>השאלה מה דינו של אירוע גיבוש שעורך ומממן המעסיק, לעניין זקיפת שווי הטבה לעובד,</a:t>
            </a:r>
          </a:p>
          <a:p>
            <a:pPr marL="0" indent="0">
              <a:buFont typeface="Wingdings 3" pitchFamily="18" charset="2"/>
              <a:buNone/>
            </a:pPr>
            <a:r>
              <a:rPr lang="he-IL" altLang="he-IL" b="1"/>
              <a:t>עלתה במספר מקרים בהם נתבקשנו להבהיר את עמדתנו בנוגע לנושא זה. סוגיה זו נדונה</a:t>
            </a:r>
          </a:p>
          <a:p>
            <a:pPr marL="0" indent="0">
              <a:buFont typeface="Wingdings 3" pitchFamily="18" charset="2"/>
              <a:buNone/>
            </a:pPr>
            <a:r>
              <a:rPr lang="he-IL" altLang="he-IL" b="1"/>
              <a:t>גם בבית דין לענייני עבודה בפס"ד דה נשון טרפיק בע"מ נ' המוסד לביטוח לאומי</a:t>
            </a:r>
          </a:p>
          <a:p>
            <a:pPr marL="0" indent="0">
              <a:buFont typeface="Wingdings 3" pitchFamily="18" charset="2"/>
              <a:buNone/>
            </a:pPr>
            <a:r>
              <a:rPr lang="he-IL" altLang="he-IL" b="1"/>
              <a:t>.(30052-07-12)</a:t>
            </a:r>
          </a:p>
          <a:p>
            <a:pPr marL="0" indent="0">
              <a:buFont typeface="Wingdings 3" pitchFamily="18" charset="2"/>
              <a:buNone/>
            </a:pPr>
            <a:r>
              <a:rPr lang="he-IL" altLang="he-IL" b="1"/>
              <a:t>ככלל, במקרים בהם "טובת המעסיק" גוברת על "טובת העובד", אין לזקוף שווי לעובד</a:t>
            </a:r>
          </a:p>
          <a:p>
            <a:pPr marL="0" indent="0">
              <a:buFont typeface="Wingdings 3" pitchFamily="18" charset="2"/>
              <a:buNone/>
            </a:pPr>
            <a:r>
              <a:rPr lang="he-IL" altLang="he-IL" b="1"/>
              <a:t>המשתתף בפעילות.</a:t>
            </a:r>
          </a:p>
          <a:p>
            <a:pPr marL="0" indent="0">
              <a:buFont typeface="Wingdings 3" pitchFamily="18" charset="2"/>
              <a:buNone/>
            </a:pPr>
            <a:r>
              <a:rPr lang="he-IL" altLang="he-IL" b="1"/>
              <a:t>הנחיה זו נועדה לאפיין את המקרים בהם ניתן לראות בפעילות גיבוש לעובדים, כפעילות</a:t>
            </a:r>
          </a:p>
          <a:p>
            <a:pPr marL="0" indent="0">
              <a:buFont typeface="Wingdings 3" pitchFamily="18" charset="2"/>
              <a:buNone/>
            </a:pPr>
            <a:r>
              <a:rPr lang="he-IL" altLang="he-IL" b="1"/>
              <a:t>שבה טובת המעסיק גוברת על טובת העובד.</a:t>
            </a:r>
          </a:p>
        </p:txBody>
      </p:sp>
    </p:spTree>
    <p:extLst>
      <p:ext uri="{BB962C8B-B14F-4D97-AF65-F5344CB8AC3E}">
        <p14:creationId xmlns:p14="http://schemas.microsoft.com/office/powerpoint/2010/main" val="486815605"/>
      </p:ext>
    </p:extLst>
  </p:cSld>
  <p:clrMapOvr>
    <a:masterClrMapping/>
  </p:clrMapOvr>
  <p:transition spd="slow">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כותרת 1"/>
          <p:cNvSpPr>
            <a:spLocks noGrp="1" noChangeArrowheads="1"/>
          </p:cNvSpPr>
          <p:nvPr>
            <p:ph type="title"/>
          </p:nvPr>
        </p:nvSpPr>
        <p:spPr/>
        <p:txBody>
          <a:bodyPr/>
          <a:lstStyle/>
          <a:p>
            <a:endParaRPr lang="he-IL" altLang="he-IL"/>
          </a:p>
        </p:txBody>
      </p:sp>
      <p:sp>
        <p:nvSpPr>
          <p:cNvPr id="9219" name="מציין מיקום תוכן 2"/>
          <p:cNvSpPr>
            <a:spLocks noGrp="1" noChangeArrowheads="1"/>
          </p:cNvSpPr>
          <p:nvPr>
            <p:ph idx="1"/>
          </p:nvPr>
        </p:nvSpPr>
        <p:spPr>
          <a:xfrm>
            <a:off x="677863" y="333375"/>
            <a:ext cx="9086850" cy="5708650"/>
          </a:xfrm>
        </p:spPr>
        <p:txBody>
          <a:bodyPr/>
          <a:lstStyle/>
          <a:p>
            <a:r>
              <a:rPr lang="he-IL" altLang="he-IL" sz="2400" b="1" dirty="0"/>
              <a:t>במקרים בהם מתקיימים כל התנאים שלהלן, ניתן לראות באירוע ככזה שבו טובת המעביד</a:t>
            </a:r>
          </a:p>
          <a:p>
            <a:r>
              <a:rPr lang="he-IL" altLang="he-IL" sz="2400" b="1" dirty="0"/>
              <a:t>גוברת על טובת העובד, ולכן, אין צורך לזקוף שווי לעובדים:</a:t>
            </a:r>
          </a:p>
          <a:p>
            <a:r>
              <a:rPr lang="he-IL" altLang="he-IL" sz="2400" b="1" dirty="0"/>
              <a:t>א. צרכי העבודה מצדיקים עריכת אירוע גיבוש לעובדים, כגון: מקומות עבודה בעלי מספר רב</a:t>
            </a:r>
          </a:p>
          <a:p>
            <a:r>
              <a:rPr lang="he-IL" altLang="he-IL" sz="2400" b="1" dirty="0"/>
              <a:t>של עובדים, נדרשת עבודת צוות </a:t>
            </a:r>
            <a:r>
              <a:rPr lang="he-IL" altLang="he-IL" sz="2400" b="1" dirty="0" err="1"/>
              <a:t>וכיוצ"ב</a:t>
            </a:r>
            <a:r>
              <a:rPr lang="he-IL" altLang="he-IL" sz="2400" b="1" dirty="0"/>
              <a:t>.</a:t>
            </a:r>
          </a:p>
          <a:p>
            <a:r>
              <a:rPr lang="he-IL" altLang="he-IL" sz="2400" b="1" dirty="0"/>
              <a:t>ב. ההחלטה על קיום האירוע היא של המעסיק והעובדים הרלוונטיים מוזמנים לאירוע.</a:t>
            </a:r>
          </a:p>
          <a:p>
            <a:r>
              <a:rPr lang="he-IL" altLang="he-IL" sz="2400" b="1" dirty="0"/>
              <a:t>ג. ימי הגיבוש נחשבים ימי עבודה ומשולם שכר מלא בגינם.</a:t>
            </a:r>
          </a:p>
          <a:p>
            <a:r>
              <a:rPr lang="he-IL" altLang="he-IL" sz="2400" b="1" dirty="0"/>
              <a:t>ד. העובדים לא זכאים לצרף בת/בן זוג לאירוע הגיבוש או לחלק ממנו לרבות כל קרוב,</a:t>
            </a:r>
          </a:p>
          <a:p>
            <a:pPr marL="0" indent="0">
              <a:buNone/>
            </a:pPr>
            <a:endParaRPr lang="he-IL" altLang="he-IL" sz="2400" b="1" dirty="0"/>
          </a:p>
        </p:txBody>
      </p:sp>
    </p:spTree>
    <p:extLst>
      <p:ext uri="{BB962C8B-B14F-4D97-AF65-F5344CB8AC3E}">
        <p14:creationId xmlns:p14="http://schemas.microsoft.com/office/powerpoint/2010/main" val="2554602857"/>
      </p:ext>
    </p:extLst>
  </p:cSld>
  <p:clrMapOvr>
    <a:masterClrMapping/>
  </p:clrMapOvr>
  <p:transition spd="slow">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677863" y="1046164"/>
            <a:ext cx="8596312" cy="3881437"/>
          </a:xfrm>
        </p:spPr>
        <p:txBody>
          <a:bodyPr/>
          <a:lstStyle/>
          <a:p>
            <a:r>
              <a:rPr lang="he-IL" sz="2800" dirty="0"/>
              <a:t>פעילות הגיבוש נערכת רק במהלך שבוע העבודה. במידה וחלק מהפעילות נערכת בסוף</a:t>
            </a:r>
          </a:p>
          <a:p>
            <a:r>
              <a:rPr lang="he-IL" sz="2800" dirty="0"/>
              <a:t>שבוע ו/או במהלך חופשות, יש לזקוף שווי מלא על כל הפעילות.</a:t>
            </a:r>
          </a:p>
          <a:p>
            <a:r>
              <a:rPr lang="he-IL" sz="2800" dirty="0"/>
              <a:t>ו. לו"ז הפעילות נקבע או מאושר על ידי המעסיק.</a:t>
            </a:r>
          </a:p>
          <a:p>
            <a:r>
              <a:rPr lang="he-IL" sz="2800" dirty="0"/>
              <a:t>ז. הפעילות נערכת בישראל.</a:t>
            </a:r>
          </a:p>
          <a:p>
            <a:r>
              <a:rPr lang="he-IL" sz="2800" dirty="0"/>
              <a:t>ח. מטרת הפעילות הינה לצורך שיפור העבודה והממשקים בין העובדים. כמו כן, הפעילות</a:t>
            </a:r>
          </a:p>
          <a:p>
            <a:r>
              <a:rPr lang="he-IL" sz="2800" dirty="0"/>
              <a:t>חייבת לכלול הרצאה מקצועית או פעילות העשרה.</a:t>
            </a:r>
          </a:p>
          <a:p>
            <a:pPr marL="0" indent="0">
              <a:buNone/>
            </a:pPr>
            <a:endParaRPr lang="he-IL" sz="2800" dirty="0"/>
          </a:p>
        </p:txBody>
      </p:sp>
    </p:spTree>
    <p:extLst>
      <p:ext uri="{BB962C8B-B14F-4D97-AF65-F5344CB8AC3E}">
        <p14:creationId xmlns:p14="http://schemas.microsoft.com/office/powerpoint/2010/main" val="30434042"/>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כותרת 1"/>
          <p:cNvSpPr>
            <a:spLocks noGrp="1" noChangeArrowheads="1"/>
          </p:cNvSpPr>
          <p:nvPr>
            <p:ph type="title"/>
          </p:nvPr>
        </p:nvSpPr>
        <p:spPr/>
        <p:txBody>
          <a:bodyPr/>
          <a:lstStyle/>
          <a:p>
            <a:endParaRPr lang="he-IL" altLang="he-IL"/>
          </a:p>
        </p:txBody>
      </p:sp>
      <p:sp>
        <p:nvSpPr>
          <p:cNvPr id="3" name="מציין מיקום תוכן 2"/>
          <p:cNvSpPr>
            <a:spLocks noGrp="1"/>
          </p:cNvSpPr>
          <p:nvPr>
            <p:ph idx="1"/>
          </p:nvPr>
        </p:nvSpPr>
        <p:spPr>
          <a:xfrm>
            <a:off x="1049338" y="1200150"/>
            <a:ext cx="8596312" cy="3879850"/>
          </a:xfrm>
        </p:spPr>
        <p:txBody>
          <a:bodyPr>
            <a:normAutofit/>
          </a:bodyPr>
          <a:lstStyle/>
          <a:p>
            <a:pPr marL="0" indent="0" algn="ctr">
              <a:buFont typeface="Wingdings 3" pitchFamily="18" charset="2"/>
              <a:buNone/>
              <a:defRPr/>
            </a:pPr>
            <a:r>
              <a:rPr lang="he-IL" sz="2400" b="1" dirty="0"/>
              <a:t>על המעסיק לשמור מסמכים מאמתים לקיום הכללים לעיל.</a:t>
            </a:r>
          </a:p>
          <a:p>
            <a:pPr>
              <a:defRPr/>
            </a:pPr>
            <a:r>
              <a:rPr lang="he-IL" sz="2400" b="1" dirty="0"/>
              <a:t>העלויות בהן עמד המעסיק הינן סבירות ביחס לפעילות ומטרתה. לעניין זה, עלויות</a:t>
            </a:r>
          </a:p>
          <a:p>
            <a:pPr>
              <a:defRPr/>
            </a:pPr>
            <a:r>
              <a:rPr lang="he-IL" sz="2400" b="1" dirty="0"/>
              <a:t>העומדות בהוראות </a:t>
            </a:r>
            <a:r>
              <a:rPr lang="he-IL" sz="2400" b="1" dirty="0" err="1"/>
              <a:t>תכ"מ</a:t>
            </a:r>
            <a:r>
              <a:rPr lang="he-IL" sz="2400" b="1" dirty="0"/>
              <a:t>, הינן עלויות סבירות נכון להיום – 400 ₪ לפעילות של יום</a:t>
            </a:r>
          </a:p>
          <a:p>
            <a:pPr>
              <a:defRPr/>
            </a:pPr>
            <a:r>
              <a:rPr lang="he-IL" sz="2400" b="1" dirty="0"/>
              <a:t>שלם ללא לינה או 700 ₪ ליום לפעילות הכוללת לינה.</a:t>
            </a:r>
          </a:p>
          <a:p>
            <a:pPr>
              <a:defRPr/>
            </a:pPr>
            <a:r>
              <a:rPr lang="he-IL" sz="2400" b="1" dirty="0"/>
              <a:t>בכל מקרה שאינו עומד בכללים אלו, יש לזקוף שווי הטבה.</a:t>
            </a:r>
          </a:p>
        </p:txBody>
      </p:sp>
    </p:spTree>
    <p:extLst>
      <p:ext uri="{BB962C8B-B14F-4D97-AF65-F5344CB8AC3E}">
        <p14:creationId xmlns:p14="http://schemas.microsoft.com/office/powerpoint/2010/main" val="542644522"/>
      </p:ext>
    </p:extLst>
  </p:cSld>
  <p:clrMapOvr>
    <a:masterClrMapping/>
  </p:clrMapOvr>
  <p:transition spd="slow">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4039E6AA-5B27-4B2B-99D5-02980B79E93B}"/>
              </a:ext>
            </a:extLst>
          </p:cNvPr>
          <p:cNvSpPr>
            <a:spLocks noGrp="1"/>
          </p:cNvSpPr>
          <p:nvPr>
            <p:ph idx="1"/>
          </p:nvPr>
        </p:nvSpPr>
        <p:spPr>
          <a:xfrm>
            <a:off x="838200" y="596685"/>
            <a:ext cx="10553054" cy="5580278"/>
          </a:xfrm>
        </p:spPr>
        <p:txBody>
          <a:bodyPr/>
          <a:lstStyle/>
          <a:p>
            <a:r>
              <a:rPr lang="he-IL" sz="2800" dirty="0"/>
              <a:t>תקנות מס הכנסה מגדירות "רכב תפעולי"</a:t>
            </a:r>
          </a:p>
          <a:p>
            <a:r>
              <a:rPr lang="he-IL" sz="2800" dirty="0"/>
              <a:t>רכב תפעולי" – רכב שהתקיים בו, להנחת דעתו של פקיד השומה, אחד מאלה:</a:t>
            </a:r>
          </a:p>
          <a:p>
            <a:r>
              <a:rPr lang="he-IL" sz="2800" dirty="0"/>
              <a:t>(1)    הרכב הוא רכב ביטחון, כהגדרתו בתקנות התעבורה, התשכ"א-1961, המשמש בפעילות מבצעית או ביטחונית בלבד;</a:t>
            </a:r>
          </a:p>
          <a:p>
            <a:r>
              <a:rPr lang="he-IL" sz="2800" dirty="0"/>
              <a:t>(2)    הרכב לא הועמד לרשות עובד כלשהו של המעביד, הוא משמש רק לצורכי המעביד או בעל משלח היד או העסק, לפי העניין, מקום העיסוק של המעביד, של בעל משלח היד או של בעל העסק, לפי העניין – אינו בבית מגוריו ובתום שעות העבודה הרכב אינו יוצא מחוץ למקום העיסוק.</a:t>
            </a:r>
          </a:p>
          <a:p>
            <a:endParaRPr lang="he-IL" sz="2800" dirty="0"/>
          </a:p>
        </p:txBody>
      </p:sp>
    </p:spTree>
    <p:extLst>
      <p:ext uri="{BB962C8B-B14F-4D97-AF65-F5344CB8AC3E}">
        <p14:creationId xmlns:p14="http://schemas.microsoft.com/office/powerpoint/2010/main" val="436345981"/>
      </p:ext>
    </p:extLst>
  </p:cSld>
  <p:clrMapOvr>
    <a:masterClrMapping/>
  </p:clrMapOvr>
  <p:transition spd="slow">
    <p:randomBar dir="vert"/>
  </p:transition>
</p:sld>
</file>

<file path=ppt/theme/theme1.xml><?xml version="1.0" encoding="utf-8"?>
<a:theme xmlns:a="http://schemas.openxmlformats.org/drawingml/2006/main" name="פיאה">
  <a:themeElements>
    <a:clrScheme name="פיאה">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פיאה">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TotalTime>
  <Words>3037</Words>
  <Application>Microsoft Office PowerPoint</Application>
  <PresentationFormat>מסך רחב</PresentationFormat>
  <Paragraphs>147</Paragraphs>
  <Slides>27</Slides>
  <Notes>3</Notes>
  <HiddenSlides>0</HiddenSlides>
  <MMClips>0</MMClips>
  <ScaleCrop>false</ScaleCrop>
  <HeadingPairs>
    <vt:vector size="6" baseType="variant">
      <vt:variant>
        <vt:lpstr>גופנים בשימוש</vt:lpstr>
      </vt:variant>
      <vt:variant>
        <vt:i4>9</vt:i4>
      </vt:variant>
      <vt:variant>
        <vt:lpstr>ערכת נושא</vt:lpstr>
      </vt:variant>
      <vt:variant>
        <vt:i4>1</vt:i4>
      </vt:variant>
      <vt:variant>
        <vt:lpstr>כותרות שקופיות</vt:lpstr>
      </vt:variant>
      <vt:variant>
        <vt:i4>27</vt:i4>
      </vt:variant>
    </vt:vector>
  </HeadingPairs>
  <TitlesOfParts>
    <vt:vector size="37" baseType="lpstr">
      <vt:lpstr>Alef</vt:lpstr>
      <vt:lpstr>almoni-dl</vt:lpstr>
      <vt:lpstr>Arial</vt:lpstr>
      <vt:lpstr>Calibri</vt:lpstr>
      <vt:lpstr>Open Sans Hebrew</vt:lpstr>
      <vt:lpstr>raleway</vt:lpstr>
      <vt:lpstr>Times New Roman</vt:lpstr>
      <vt:lpstr>Trebuchet MS</vt:lpstr>
      <vt:lpstr>Wingdings 3</vt:lpstr>
      <vt:lpstr>פיאה</vt:lpstr>
      <vt:lpstr>השתלמות לחשבי שכר בכירים בפיקוח לשכת רו"ח. מרצה: ערן שוקר</vt:lpstr>
      <vt:lpstr>תרומה למוסד מוכר</vt:lpstr>
      <vt:lpstr>מצגת של PowerPoint‏</vt:lpstr>
      <vt:lpstr>איך מקבלים את ההחזר?</vt:lpstr>
      <vt:lpstr>זקיפת שווי הטבה בגין ימי גיבוש לעובדים</vt:lpstr>
      <vt:lpstr>מצגת של PowerPoint‏</vt:lpstr>
      <vt:lpstr>מצגת של PowerPoint‏</vt:lpstr>
      <vt:lpstr>מצגת של PowerPoint‏</vt:lpstr>
      <vt:lpstr>מצגת של PowerPoint‏</vt:lpstr>
      <vt:lpstr>רכב מאגר</vt:lpstr>
      <vt:lpstr>רכב איגום</vt:lpstr>
      <vt:lpstr>מצגת של PowerPoint‏</vt:lpstr>
      <vt:lpstr>מצגת של PowerPoint‏</vt:lpstr>
      <vt:lpstr>עובד הנהלה – מי הוא? </vt:lpstr>
      <vt:lpstr>עובד הנהלה – מי הוא?</vt:lpstr>
      <vt:lpstr>עובד הנהלה – מי הוא?</vt:lpstr>
      <vt:lpstr>עובד הנהלה – מי הוא?</vt:lpstr>
      <vt:lpstr>פסיקה תקדימית – זכאות לפיצויי פיטורים עקב העתקת מקום מגורים, גם לידועים בציבור </vt:lpstr>
      <vt:lpstr>פסיקה תקדימית – זכאות לפיצויי פיטורים עקב העתקת מקום מגורים, גם לידועים בציבור </vt:lpstr>
      <vt:lpstr>התנגדות מעורפלת של עובד להפחתת שכר רוחבית בארגון – תיחשב כהסכמה </vt:lpstr>
      <vt:lpstr>התנגדות מעורפלת של עובד להפחתת שכר רוחבית בארגון – תיחשב כהסכמה </vt:lpstr>
      <vt:lpstr>שתיקת העובדת להרעת תנאים – מהווה הסכמה </vt:lpstr>
      <vt:lpstr>שתיקת העובדת להרעת תנאים – מהווה הסכמה </vt:lpstr>
      <vt:lpstr>פער בשכר בין נשים לגברים –  פיצוי בסך 114,000 ₪ </vt:lpstr>
      <vt:lpstr>פער בשכר בין נשים לגברים –  פיצוי בסך 114,000 ₪ </vt:lpstr>
      <vt:lpstr>פער בשכר בין נשים לגברים –  פיצוי בסך 114,000 ₪ </vt:lpstr>
      <vt:lpstr>פער בשכר בין נשים לגברים –  פיצוי בסך 114,000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mic624026</dc:creator>
  <cp:lastModifiedBy>mic624026</cp:lastModifiedBy>
  <cp:revision>13</cp:revision>
  <dcterms:created xsi:type="dcterms:W3CDTF">2021-01-12T14:31:05Z</dcterms:created>
  <dcterms:modified xsi:type="dcterms:W3CDTF">2021-02-16T19:27:20Z</dcterms:modified>
</cp:coreProperties>
</file>